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3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9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2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4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8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E18-9D23-4F53-9508-DDDCE805827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E2AF-A18C-477F-93DC-AB03083ED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ERG Metrics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74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Metrics to be used for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71599"/>
            <a:ext cx="10247312" cy="51720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b="1" dirty="0"/>
              <a:t>Amplitude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The amplitude of ERG responses reflects the strength of retinal cell activation. </a:t>
            </a:r>
            <a:endParaRPr lang="en-IN" dirty="0" smtClean="0"/>
          </a:p>
          <a:p>
            <a:pPr lvl="1"/>
            <a:r>
              <a:rPr lang="en-IN" dirty="0" smtClean="0"/>
              <a:t>Reduced </a:t>
            </a:r>
            <a:r>
              <a:rPr lang="en-IN" dirty="0"/>
              <a:t>amplitudes may indicate dysfunction in photoreceptors, bipolar cells, or ganglion cells.</a:t>
            </a:r>
            <a:endParaRPr lang="en-IN" sz="1800" dirty="0"/>
          </a:p>
          <a:p>
            <a:pPr lvl="0"/>
            <a:r>
              <a:rPr lang="en-IN" b="1" dirty="0"/>
              <a:t>Implicit Time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Implicit time measures the latency between stimulus presentation and the peak of the ERG waveform. Prolonged implicit times may suggest retinal processing delays.</a:t>
            </a:r>
            <a:endParaRPr lang="en-IN" sz="1800" dirty="0"/>
          </a:p>
          <a:p>
            <a:pPr lvl="0"/>
            <a:r>
              <a:rPr lang="en-IN" b="1" dirty="0" err="1"/>
              <a:t>Photopic</a:t>
            </a:r>
            <a:r>
              <a:rPr lang="en-IN" b="1" dirty="0"/>
              <a:t> and Scotopic Responses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ERG can be recorded under </a:t>
            </a:r>
            <a:r>
              <a:rPr lang="en-IN" dirty="0" err="1"/>
              <a:t>photopic</a:t>
            </a:r>
            <a:r>
              <a:rPr lang="en-IN" dirty="0"/>
              <a:t> (light-adapted) and scotopic (dark-adapted) conditions.</a:t>
            </a:r>
            <a:endParaRPr lang="en-IN" sz="1800" dirty="0"/>
          </a:p>
          <a:p>
            <a:pPr lvl="1"/>
            <a:r>
              <a:rPr lang="en-IN" dirty="0" err="1"/>
              <a:t>Photopic</a:t>
            </a:r>
            <a:r>
              <a:rPr lang="en-IN" dirty="0"/>
              <a:t> ERG assesses cone cell function, while scotopic ERG evaluates rod cell function.</a:t>
            </a:r>
            <a:endParaRPr lang="en-IN" sz="1800" dirty="0"/>
          </a:p>
          <a:p>
            <a:pPr lvl="0"/>
            <a:r>
              <a:rPr lang="en-IN" b="1" dirty="0" err="1"/>
              <a:t>PhNR</a:t>
            </a:r>
            <a:r>
              <a:rPr lang="en-IN" b="1" dirty="0"/>
              <a:t> (</a:t>
            </a:r>
            <a:r>
              <a:rPr lang="en-IN" b="1" dirty="0" err="1"/>
              <a:t>Photopic</a:t>
            </a:r>
            <a:r>
              <a:rPr lang="en-IN" b="1" dirty="0"/>
              <a:t> Negative Response)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The </a:t>
            </a:r>
            <a:r>
              <a:rPr lang="en-IN" dirty="0" err="1"/>
              <a:t>PhNR</a:t>
            </a:r>
            <a:r>
              <a:rPr lang="en-IN" dirty="0"/>
              <a:t> is a negative deflection following the b-wave in </a:t>
            </a:r>
            <a:r>
              <a:rPr lang="en-IN" dirty="0" err="1"/>
              <a:t>photopic</a:t>
            </a:r>
            <a:r>
              <a:rPr lang="en-IN" dirty="0"/>
              <a:t> ERG.</a:t>
            </a:r>
            <a:endParaRPr lang="en-IN" sz="1800" dirty="0"/>
          </a:p>
          <a:p>
            <a:pPr lvl="1"/>
            <a:r>
              <a:rPr lang="en-IN" dirty="0"/>
              <a:t>It reflects ganglion cell activity and can be altered in mental health conditions.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4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081" y="338360"/>
            <a:ext cx="8911687" cy="5760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243013"/>
            <a:ext cx="10533062" cy="54006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b="1" dirty="0"/>
              <a:t>PERG (Pattern </a:t>
            </a:r>
            <a:r>
              <a:rPr lang="en-IN" b="1" dirty="0" err="1"/>
              <a:t>Electroretinogram</a:t>
            </a:r>
            <a:r>
              <a:rPr lang="en-IN" b="1" dirty="0"/>
              <a:t>)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 smtClean="0"/>
              <a:t>PERG </a:t>
            </a:r>
            <a:r>
              <a:rPr lang="en-IN" dirty="0"/>
              <a:t>is an electroretinographic technique that assesses retinal ganglion cell function.</a:t>
            </a:r>
            <a:endParaRPr lang="en-IN" sz="1800" dirty="0"/>
          </a:p>
          <a:p>
            <a:pPr lvl="1"/>
            <a:r>
              <a:rPr lang="en-IN" dirty="0"/>
              <a:t>It measures the response to a patterned visual stimulus (usually a checkerboard pattern).</a:t>
            </a:r>
            <a:endParaRPr lang="en-IN" sz="1800" dirty="0"/>
          </a:p>
          <a:p>
            <a:pPr lvl="1"/>
            <a:r>
              <a:rPr lang="en-IN" dirty="0" smtClean="0"/>
              <a:t>PERG </a:t>
            </a:r>
            <a:r>
              <a:rPr lang="en-IN" dirty="0"/>
              <a:t>amplitudes are typically measured in microvolts (</a:t>
            </a:r>
            <a:r>
              <a:rPr lang="en-IN" dirty="0" err="1"/>
              <a:t>μV</a:t>
            </a:r>
            <a:r>
              <a:rPr lang="en-IN" dirty="0"/>
              <a:t>).</a:t>
            </a:r>
            <a:endParaRPr lang="en-IN" sz="1800" dirty="0"/>
          </a:p>
          <a:p>
            <a:pPr lvl="1"/>
            <a:r>
              <a:rPr lang="en-IN" dirty="0"/>
              <a:t>Normal PERG amplitudes vary based on the specific study and equipment used, but generally fall within the range of 2–5 </a:t>
            </a:r>
            <a:r>
              <a:rPr lang="en-IN" dirty="0" err="1"/>
              <a:t>μV</a:t>
            </a:r>
            <a:r>
              <a:rPr lang="en-IN" dirty="0"/>
              <a:t>.</a:t>
            </a:r>
            <a:endParaRPr lang="en-IN" sz="1800" dirty="0"/>
          </a:p>
          <a:p>
            <a:pPr lvl="1"/>
            <a:r>
              <a:rPr lang="en-IN" dirty="0"/>
              <a:t>Reduced PERG amplitudes may indicate ganglion cell dysfunction.</a:t>
            </a:r>
            <a:endParaRPr lang="en-IN" sz="1800" dirty="0"/>
          </a:p>
          <a:p>
            <a:pPr lvl="0"/>
            <a:r>
              <a:rPr lang="en-IN" b="1" dirty="0"/>
              <a:t>a-Wave and b-Wave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a-Wave and b-Wave amplitudes are also measured in microvolts (</a:t>
            </a:r>
            <a:r>
              <a:rPr lang="en-IN" dirty="0" err="1"/>
              <a:t>μV</a:t>
            </a:r>
            <a:r>
              <a:rPr lang="en-IN" dirty="0"/>
              <a:t>).</a:t>
            </a:r>
            <a:endParaRPr lang="en-IN" sz="1800" dirty="0"/>
          </a:p>
          <a:p>
            <a:pPr lvl="1"/>
            <a:r>
              <a:rPr lang="en-IN" dirty="0"/>
              <a:t>Normal a-Wave amplitudes (rod response) range from 100 to 200 </a:t>
            </a:r>
            <a:r>
              <a:rPr lang="en-IN" dirty="0" err="1"/>
              <a:t>μV</a:t>
            </a:r>
            <a:r>
              <a:rPr lang="en-IN" dirty="0"/>
              <a:t>.</a:t>
            </a:r>
            <a:endParaRPr lang="en-IN" sz="1800" dirty="0"/>
          </a:p>
          <a:p>
            <a:pPr lvl="1"/>
            <a:r>
              <a:rPr lang="en-IN" dirty="0"/>
              <a:t>Normal b-Wave amplitudes (bipolar cell response) range from 200 to 400 </a:t>
            </a:r>
            <a:r>
              <a:rPr lang="en-IN" dirty="0" err="1"/>
              <a:t>μV</a:t>
            </a:r>
            <a:r>
              <a:rPr lang="en-IN" dirty="0"/>
              <a:t>.</a:t>
            </a:r>
            <a:endParaRPr lang="en-IN" sz="1800" dirty="0"/>
          </a:p>
          <a:p>
            <a:pPr lvl="1"/>
            <a:r>
              <a:rPr lang="en-IN" dirty="0"/>
              <a:t>Abnormalities outside these ranges may suggest retinal dysfunction.</a:t>
            </a:r>
            <a:endParaRPr lang="en-IN" sz="1800" dirty="0"/>
          </a:p>
          <a:p>
            <a:pPr lvl="0"/>
            <a:r>
              <a:rPr lang="en-IN" b="1" dirty="0"/>
              <a:t>c-Wave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c-Wave amplitudes are typically smaller than a-Wave and b-Wave amplitudes.</a:t>
            </a:r>
            <a:endParaRPr lang="en-IN" sz="1800" dirty="0"/>
          </a:p>
          <a:p>
            <a:pPr lvl="1"/>
            <a:r>
              <a:rPr lang="en-IN" dirty="0"/>
              <a:t>Normal c-Wave amplitudes range from 10 to 20 </a:t>
            </a:r>
            <a:r>
              <a:rPr lang="en-IN" dirty="0" err="1"/>
              <a:t>μV</a:t>
            </a:r>
            <a:r>
              <a:rPr lang="en-IN" dirty="0"/>
              <a:t>.</a:t>
            </a:r>
            <a:endParaRPr lang="en-IN" sz="1800" dirty="0"/>
          </a:p>
          <a:p>
            <a:pPr lvl="1"/>
            <a:r>
              <a:rPr lang="en-IN" dirty="0"/>
              <a:t>Elevated or reduced c-Wave amplitudes may indicate RPE dysfunction.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7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413" y="381223"/>
            <a:ext cx="9865775" cy="41887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Further Measures to find Psychological Disorders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14425"/>
            <a:ext cx="11372849" cy="550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ERG Metrics </vt:lpstr>
      <vt:lpstr>Metrics to be used for Identification</vt:lpstr>
      <vt:lpstr>Contd..</vt:lpstr>
      <vt:lpstr>Further Measures to find Psychological Disorders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 Metrics </dc:title>
  <dc:creator>D Jeya Mala</dc:creator>
  <cp:lastModifiedBy>D Jeya Mala</cp:lastModifiedBy>
  <cp:revision>3</cp:revision>
  <dcterms:created xsi:type="dcterms:W3CDTF">2024-07-26T04:30:17Z</dcterms:created>
  <dcterms:modified xsi:type="dcterms:W3CDTF">2024-07-26T05:20:16Z</dcterms:modified>
</cp:coreProperties>
</file>