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72" r:id="rId8"/>
    <p:sldId id="269" r:id="rId9"/>
    <p:sldId id="271" r:id="rId10"/>
    <p:sldId id="273" r:id="rId11"/>
    <p:sldId id="259" r:id="rId12"/>
    <p:sldId id="270" r:id="rId13"/>
    <p:sldId id="277" r:id="rId14"/>
    <p:sldId id="276" r:id="rId15"/>
    <p:sldId id="260" r:id="rId16"/>
    <p:sldId id="274" r:id="rId17"/>
    <p:sldId id="275" r:id="rId18"/>
    <p:sldId id="26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84256"/>
  </p:normalViewPr>
  <p:slideViewPr>
    <p:cSldViewPr snapToGrid="0" showGuides="1">
      <p:cViewPr varScale="1">
        <p:scale>
          <a:sx n="82" d="100"/>
          <a:sy n="82" d="100"/>
        </p:scale>
        <p:origin x="16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process4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pPr algn="ctr"/>
          <a:r>
            <a:rPr lang="en-US" dirty="0"/>
            <a:t>XGBoost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pPr algn="ctr"/>
          <a:r>
            <a:rPr lang="en-US" dirty="0"/>
            <a:t>CatBoost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pPr algn="ctr"/>
          <a:r>
            <a:rPr lang="en-US" dirty="0"/>
            <a:t>LightGBM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pPr algn="ctr"/>
          <a:r>
            <a:rPr lang="en-US" dirty="0"/>
            <a:t>Paralleled XGBoost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5-fold stacking XGBoost model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pPr algn="ctr"/>
          <a:r>
            <a:rPr lang="en-US" dirty="0"/>
            <a:t>Model Ensemble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Weighted average ensemble of 3 base models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AFA234CE-93A8-B346-B102-E271A8DF8F9F}">
      <dgm:prSet/>
      <dgm:spPr/>
      <dgm:t>
        <a:bodyPr/>
        <a:lstStyle/>
        <a:p>
          <a:pPr algn="ctr"/>
          <a:r>
            <a:rPr lang="en-US"/>
            <a:t>Parameter Tuning</a:t>
          </a:r>
          <a:endParaRPr lang="en-US" dirty="0"/>
        </a:p>
      </dgm:t>
    </dgm:pt>
    <dgm:pt modelId="{8CE8959F-AF95-7547-9F31-01D950714FBE}" type="parTrans" cxnId="{93071CCE-D85B-5F42-A534-D12B782BD616}">
      <dgm:prSet/>
      <dgm:spPr/>
      <dgm:t>
        <a:bodyPr/>
        <a:lstStyle/>
        <a:p>
          <a:endParaRPr lang="en-US"/>
        </a:p>
      </dgm:t>
    </dgm:pt>
    <dgm:pt modelId="{830A0B78-026A-0A44-AA45-ECFE83DCB0DE}" type="sibTrans" cxnId="{93071CCE-D85B-5F42-A534-D12B782BD616}">
      <dgm:prSet/>
      <dgm:spPr/>
      <dgm:t>
        <a:bodyPr/>
        <a:lstStyle/>
        <a:p>
          <a:endParaRPr lang="en-US"/>
        </a:p>
      </dgm:t>
    </dgm:pt>
    <dgm:pt modelId="{CD41EAE5-D5E9-0B4B-BE2F-2704D8DFB32B}" type="pres">
      <dgm:prSet presAssocID="{00C18FBF-3FF5-4C16-97CF-AF03740D7AB6}" presName="Name0" presStyleCnt="0">
        <dgm:presLayoutVars>
          <dgm:dir/>
          <dgm:animLvl val="lvl"/>
          <dgm:resizeHandles val="exact"/>
        </dgm:presLayoutVars>
      </dgm:prSet>
      <dgm:spPr/>
    </dgm:pt>
    <dgm:pt modelId="{AB8AFE88-8786-A545-857A-19A9E215520C}" type="pres">
      <dgm:prSet presAssocID="{9614A323-64B1-4077-A841-022051EC749A}" presName="boxAndChildren" presStyleCnt="0"/>
      <dgm:spPr/>
    </dgm:pt>
    <dgm:pt modelId="{4883394F-FC56-0C43-9814-4376E7626B7C}" type="pres">
      <dgm:prSet presAssocID="{9614A323-64B1-4077-A841-022051EC749A}" presName="parentTextBox" presStyleLbl="node1" presStyleIdx="0" presStyleCnt="3"/>
      <dgm:spPr/>
    </dgm:pt>
    <dgm:pt modelId="{F0BD60F1-BC7C-8347-8A58-60B3BDDCE58B}" type="pres">
      <dgm:prSet presAssocID="{9614A323-64B1-4077-A841-022051EC749A}" presName="entireBox" presStyleLbl="node1" presStyleIdx="0" presStyleCnt="3"/>
      <dgm:spPr/>
    </dgm:pt>
    <dgm:pt modelId="{D5B37D65-9AE8-864E-888A-DCF425A1DE0C}" type="pres">
      <dgm:prSet presAssocID="{9614A323-64B1-4077-A841-022051EC749A}" presName="descendantBox" presStyleCnt="0"/>
      <dgm:spPr/>
    </dgm:pt>
    <dgm:pt modelId="{0DFB8CF8-E8D5-4A43-AB26-33853346BF22}" type="pres">
      <dgm:prSet presAssocID="{3D5CDB25-F8FA-444B-8D4A-1D29D0CBA282}" presName="childTextBox" presStyleLbl="fgAccFollowNode1" presStyleIdx="0" presStyleCnt="5">
        <dgm:presLayoutVars>
          <dgm:bulletEnabled val="1"/>
        </dgm:presLayoutVars>
      </dgm:prSet>
      <dgm:spPr/>
    </dgm:pt>
    <dgm:pt modelId="{5A14AAEC-BE8B-2240-A2F8-CA1106810A7F}" type="pres">
      <dgm:prSet presAssocID="{29F2454A-2FA8-4B3A-AC63-4A0B9FD04A75}" presName="sp" presStyleCnt="0"/>
      <dgm:spPr/>
    </dgm:pt>
    <dgm:pt modelId="{6BB94DE3-5047-F344-B50F-C467B9BA0449}" type="pres">
      <dgm:prSet presAssocID="{D5197DDB-D5D2-499F-B255-CF7BB5AE2B43}" presName="arrowAndChildren" presStyleCnt="0"/>
      <dgm:spPr/>
    </dgm:pt>
    <dgm:pt modelId="{31768CD5-3D05-5141-86A7-2D9B47B33DB7}" type="pres">
      <dgm:prSet presAssocID="{D5197DDB-D5D2-499F-B255-CF7BB5AE2B43}" presName="parentTextArrow" presStyleLbl="node1" presStyleIdx="0" presStyleCnt="3"/>
      <dgm:spPr/>
    </dgm:pt>
    <dgm:pt modelId="{A773D60D-3F5C-674F-B9A4-0B3B248E3644}" type="pres">
      <dgm:prSet presAssocID="{D5197DDB-D5D2-499F-B255-CF7BB5AE2B43}" presName="arrow" presStyleLbl="node1" presStyleIdx="1" presStyleCnt="3"/>
      <dgm:spPr/>
    </dgm:pt>
    <dgm:pt modelId="{5B1587F6-E995-974F-87EF-5B88AD4BC10C}" type="pres">
      <dgm:prSet presAssocID="{D5197DDB-D5D2-499F-B255-CF7BB5AE2B43}" presName="descendantArrow" presStyleCnt="0"/>
      <dgm:spPr/>
    </dgm:pt>
    <dgm:pt modelId="{2116225B-2817-2240-9C16-6DDA4A3CB797}" type="pres">
      <dgm:prSet presAssocID="{29E78340-8EBE-415C-B973-78A91A054B9C}" presName="childTextArrow" presStyleLbl="fgAccFollowNode1" presStyleIdx="1" presStyleCnt="5">
        <dgm:presLayoutVars>
          <dgm:bulletEnabled val="1"/>
        </dgm:presLayoutVars>
      </dgm:prSet>
      <dgm:spPr/>
    </dgm:pt>
    <dgm:pt modelId="{2FA481CD-54DA-3445-9958-CE3E95B99F81}" type="pres">
      <dgm:prSet presAssocID="{830A0B78-026A-0A44-AA45-ECFE83DCB0DE}" presName="sp" presStyleCnt="0"/>
      <dgm:spPr/>
    </dgm:pt>
    <dgm:pt modelId="{3142ABC7-BF8E-3B44-A45B-BAF7CE6A457B}" type="pres">
      <dgm:prSet presAssocID="{AFA234CE-93A8-B346-B102-E271A8DF8F9F}" presName="arrowAndChildren" presStyleCnt="0"/>
      <dgm:spPr/>
    </dgm:pt>
    <dgm:pt modelId="{7141CBE0-18BA-3D41-BB9A-DBA310995ACE}" type="pres">
      <dgm:prSet presAssocID="{AFA234CE-93A8-B346-B102-E271A8DF8F9F}" presName="parentTextArrow" presStyleLbl="node1" presStyleIdx="1" presStyleCnt="3"/>
      <dgm:spPr/>
    </dgm:pt>
    <dgm:pt modelId="{B56FBD4C-6682-304F-ACBF-79D0E833ED7B}" type="pres">
      <dgm:prSet presAssocID="{AFA234CE-93A8-B346-B102-E271A8DF8F9F}" presName="arrow" presStyleLbl="node1" presStyleIdx="2" presStyleCnt="3"/>
      <dgm:spPr/>
    </dgm:pt>
    <dgm:pt modelId="{F54D4E2F-DD13-BD49-A6FE-A189D4FD887A}" type="pres">
      <dgm:prSet presAssocID="{AFA234CE-93A8-B346-B102-E271A8DF8F9F}" presName="descendantArrow" presStyleCnt="0"/>
      <dgm:spPr/>
    </dgm:pt>
    <dgm:pt modelId="{FB85A7AC-BA9D-F846-8F91-D9E238E783E4}" type="pres">
      <dgm:prSet presAssocID="{F9D46839-CD06-4669-AAE4-4D1E9AFEDA78}" presName="childTextArrow" presStyleLbl="fgAccFollowNode1" presStyleIdx="2" presStyleCnt="5">
        <dgm:presLayoutVars>
          <dgm:bulletEnabled val="1"/>
        </dgm:presLayoutVars>
      </dgm:prSet>
      <dgm:spPr/>
    </dgm:pt>
    <dgm:pt modelId="{AA237AAC-9E2D-224F-B9A4-01F8F0788520}" type="pres">
      <dgm:prSet presAssocID="{7CB6360B-4022-4E96-922B-A12DE0E2A39F}" presName="childTextArrow" presStyleLbl="fgAccFollowNode1" presStyleIdx="3" presStyleCnt="5">
        <dgm:presLayoutVars>
          <dgm:bulletEnabled val="1"/>
        </dgm:presLayoutVars>
      </dgm:prSet>
      <dgm:spPr/>
    </dgm:pt>
    <dgm:pt modelId="{C90A77EA-FE22-2540-8F1E-DC5650FECE61}" type="pres">
      <dgm:prSet presAssocID="{70879558-61CA-4CCD-B2D6-5349B01EF337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81AF3C04-6EA4-B241-AC9A-8FBFB0E03379}" type="presOf" srcId="{9614A323-64B1-4077-A841-022051EC749A}" destId="{4883394F-FC56-0C43-9814-4376E7626B7C}" srcOrd="0" destOrd="0" presId="urn:microsoft.com/office/officeart/2005/8/layout/process4"/>
    <dgm:cxn modelId="{6E25580C-5FF7-6144-A30C-595690C09D64}" type="presOf" srcId="{29E78340-8EBE-415C-B973-78A91A054B9C}" destId="{2116225B-2817-2240-9C16-6DDA4A3CB797}" srcOrd="0" destOrd="0" presId="urn:microsoft.com/office/officeart/2005/8/layout/process4"/>
    <dgm:cxn modelId="{6022B527-E67A-7E46-AFA5-A4E1F74429D3}" type="presOf" srcId="{D5197DDB-D5D2-499F-B255-CF7BB5AE2B43}" destId="{A773D60D-3F5C-674F-B9A4-0B3B248E3644}" srcOrd="1" destOrd="0" presId="urn:microsoft.com/office/officeart/2005/8/layout/process4"/>
    <dgm:cxn modelId="{4A4C1E31-9B0B-D446-8A81-05882DDA0836}" type="presOf" srcId="{AFA234CE-93A8-B346-B102-E271A8DF8F9F}" destId="{B56FBD4C-6682-304F-ACBF-79D0E833ED7B}" srcOrd="1" destOrd="0" presId="urn:microsoft.com/office/officeart/2005/8/layout/process4"/>
    <dgm:cxn modelId="{FA44B03B-734C-7246-8722-97AB51B76F5E}" type="presOf" srcId="{D5197DDB-D5D2-499F-B255-CF7BB5AE2B43}" destId="{31768CD5-3D05-5141-86A7-2D9B47B33DB7}" srcOrd="0" destOrd="0" presId="urn:microsoft.com/office/officeart/2005/8/layout/process4"/>
    <dgm:cxn modelId="{A0609C4F-6320-B449-B288-749DA7B8EDA3}" type="presOf" srcId="{AFA234CE-93A8-B346-B102-E271A8DF8F9F}" destId="{7141CBE0-18BA-3D41-BB9A-DBA310995ACE}" srcOrd="0" destOrd="0" presId="urn:microsoft.com/office/officeart/2005/8/layout/process4"/>
    <dgm:cxn modelId="{3204ED53-15A0-4643-A582-021A785F1BA2}" srcId="{00C18FBF-3FF5-4C16-97CF-AF03740D7AB6}" destId="{D5197DDB-D5D2-499F-B255-CF7BB5AE2B43}" srcOrd="1" destOrd="0" parTransId="{B14A4DC9-F40A-4867-ADB8-4BA8A1F83766}" sibTransId="{29F2454A-2FA8-4B3A-AC63-4A0B9FD04A75}"/>
    <dgm:cxn modelId="{EAFB3D55-C2B7-7144-A7B9-23AABD325501}" type="presOf" srcId="{F9D46839-CD06-4669-AAE4-4D1E9AFEDA78}" destId="{FB85A7AC-BA9D-F846-8F91-D9E238E783E4}" srcOrd="0" destOrd="0" presId="urn:microsoft.com/office/officeart/2005/8/layout/process4"/>
    <dgm:cxn modelId="{8FAB4659-6291-457D-941A-93BCD304031A}" srcId="{AFA234CE-93A8-B346-B102-E271A8DF8F9F}" destId="{70879558-61CA-4CCD-B2D6-5349B01EF337}" srcOrd="2" destOrd="0" parTransId="{95F5E6EE-4E8D-49F8-8C9E-8BBFD01B6A0E}" sibTransId="{053E317B-DD3F-4AFF-90D1-A55D37D325DC}"/>
    <dgm:cxn modelId="{FC7BD086-74EA-4D6C-9657-E916D355F209}" srcId="{00C18FBF-3FF5-4C16-97CF-AF03740D7AB6}" destId="{9614A323-64B1-4077-A841-022051EC749A}" srcOrd="2" destOrd="0" parTransId="{E5F6BCBD-B84E-4018-BE9E-BF57FF3B4B36}" sibTransId="{FEC2A79F-8857-403A-A738-E8CE75C965E2}"/>
    <dgm:cxn modelId="{AD25A8A0-4628-40E2-8C9E-64E6AD4D4D91}" srcId="{AFA234CE-93A8-B346-B102-E271A8DF8F9F}" destId="{F9D46839-CD06-4669-AAE4-4D1E9AFEDA78}" srcOrd="0" destOrd="0" parTransId="{B6B535D8-00AB-4FA1-AAEC-92498ABC6F4C}" sibTransId="{6497F199-DC2A-41F9-A449-D395E6BC4900}"/>
    <dgm:cxn modelId="{CD5EFFB3-C9FD-4DAC-8D97-0C2FB02B380B}" srcId="{AFA234CE-93A8-B346-B102-E271A8DF8F9F}" destId="{7CB6360B-4022-4E96-922B-A12DE0E2A39F}" srcOrd="1" destOrd="0" parTransId="{44B2858F-607B-47DF-B44B-EA7D73FDC9F2}" sibTransId="{B35ED9D1-2A17-4034-8D08-4945CA54F6C9}"/>
    <dgm:cxn modelId="{89F8E1BA-29CA-6E4B-9CCA-466CC39CBF56}" type="presOf" srcId="{3D5CDB25-F8FA-444B-8D4A-1D29D0CBA282}" destId="{0DFB8CF8-E8D5-4A43-AB26-33853346BF22}" srcOrd="0" destOrd="0" presId="urn:microsoft.com/office/officeart/2005/8/layout/process4"/>
    <dgm:cxn modelId="{99CD5DBB-3E56-C84B-80B7-8D95A8421359}" type="presOf" srcId="{7CB6360B-4022-4E96-922B-A12DE0E2A39F}" destId="{AA237AAC-9E2D-224F-B9A4-01F8F0788520}" srcOrd="0" destOrd="0" presId="urn:microsoft.com/office/officeart/2005/8/layout/process4"/>
    <dgm:cxn modelId="{E9F493BF-D6AD-0547-9269-604542EBE5E6}" type="presOf" srcId="{70879558-61CA-4CCD-B2D6-5349B01EF337}" destId="{C90A77EA-FE22-2540-8F1E-DC5650FECE61}" srcOrd="0" destOrd="0" presId="urn:microsoft.com/office/officeart/2005/8/layout/process4"/>
    <dgm:cxn modelId="{93071CCE-D85B-5F42-A534-D12B782BD616}" srcId="{00C18FBF-3FF5-4C16-97CF-AF03740D7AB6}" destId="{AFA234CE-93A8-B346-B102-E271A8DF8F9F}" srcOrd="0" destOrd="0" parTransId="{8CE8959F-AF95-7547-9F31-01D950714FBE}" sibTransId="{830A0B78-026A-0A44-AA45-ECFE83DCB0DE}"/>
    <dgm:cxn modelId="{C69447CF-87D5-7D46-B190-78D47B00FE97}" type="presOf" srcId="{9614A323-64B1-4077-A841-022051EC749A}" destId="{F0BD60F1-BC7C-8347-8A58-60B3BDDCE58B}" srcOrd="1" destOrd="0" presId="urn:microsoft.com/office/officeart/2005/8/layout/process4"/>
    <dgm:cxn modelId="{311348D8-FDE3-4C22-99F5-3B98C5F51F0D}" srcId="{D5197DDB-D5D2-499F-B255-CF7BB5AE2B43}" destId="{29E78340-8EBE-415C-B973-78A91A054B9C}" srcOrd="0" destOrd="0" parTransId="{FF4E5F97-6974-4E39-A85D-DCB2E100798E}" sibTransId="{B4B9A51E-FA34-465E-B5B4-81CD76EB3FC2}"/>
    <dgm:cxn modelId="{2E3C97E6-67D4-4948-B47A-1115C2B2979F}" srcId="{9614A323-64B1-4077-A841-022051EC749A}" destId="{3D5CDB25-F8FA-444B-8D4A-1D29D0CBA282}" srcOrd="0" destOrd="0" parTransId="{4C229933-AC16-44B7-98EC-4C0F07FABCB0}" sibTransId="{189DA4C5-2A22-4C71-A806-7B4AB57767CC}"/>
    <dgm:cxn modelId="{B9D34FE8-ACED-8C44-80B5-5287575B09F6}" type="presOf" srcId="{00C18FBF-3FF5-4C16-97CF-AF03740D7AB6}" destId="{CD41EAE5-D5E9-0B4B-BE2F-2704D8DFB32B}" srcOrd="0" destOrd="0" presId="urn:microsoft.com/office/officeart/2005/8/layout/process4"/>
    <dgm:cxn modelId="{08BFF76E-6B96-634F-836D-7DA04691E10E}" type="presParOf" srcId="{CD41EAE5-D5E9-0B4B-BE2F-2704D8DFB32B}" destId="{AB8AFE88-8786-A545-857A-19A9E215520C}" srcOrd="0" destOrd="0" presId="urn:microsoft.com/office/officeart/2005/8/layout/process4"/>
    <dgm:cxn modelId="{AE19B62B-A8E1-374E-8A21-8B02505F0C91}" type="presParOf" srcId="{AB8AFE88-8786-A545-857A-19A9E215520C}" destId="{4883394F-FC56-0C43-9814-4376E7626B7C}" srcOrd="0" destOrd="0" presId="urn:microsoft.com/office/officeart/2005/8/layout/process4"/>
    <dgm:cxn modelId="{0145EE80-CF45-5242-A224-218CB66BBFA8}" type="presParOf" srcId="{AB8AFE88-8786-A545-857A-19A9E215520C}" destId="{F0BD60F1-BC7C-8347-8A58-60B3BDDCE58B}" srcOrd="1" destOrd="0" presId="urn:microsoft.com/office/officeart/2005/8/layout/process4"/>
    <dgm:cxn modelId="{E08F87ED-940C-AA4B-96E3-DBB328701A1D}" type="presParOf" srcId="{AB8AFE88-8786-A545-857A-19A9E215520C}" destId="{D5B37D65-9AE8-864E-888A-DCF425A1DE0C}" srcOrd="2" destOrd="0" presId="urn:microsoft.com/office/officeart/2005/8/layout/process4"/>
    <dgm:cxn modelId="{1921350A-2134-7349-BAB7-A311902A1153}" type="presParOf" srcId="{D5B37D65-9AE8-864E-888A-DCF425A1DE0C}" destId="{0DFB8CF8-E8D5-4A43-AB26-33853346BF22}" srcOrd="0" destOrd="0" presId="urn:microsoft.com/office/officeart/2005/8/layout/process4"/>
    <dgm:cxn modelId="{97FFA93A-543B-474D-BEC8-9C2FDFA3C2F9}" type="presParOf" srcId="{CD41EAE5-D5E9-0B4B-BE2F-2704D8DFB32B}" destId="{5A14AAEC-BE8B-2240-A2F8-CA1106810A7F}" srcOrd="1" destOrd="0" presId="urn:microsoft.com/office/officeart/2005/8/layout/process4"/>
    <dgm:cxn modelId="{98A76F24-5616-D247-BD42-649D74EAA228}" type="presParOf" srcId="{CD41EAE5-D5E9-0B4B-BE2F-2704D8DFB32B}" destId="{6BB94DE3-5047-F344-B50F-C467B9BA0449}" srcOrd="2" destOrd="0" presId="urn:microsoft.com/office/officeart/2005/8/layout/process4"/>
    <dgm:cxn modelId="{E09536F4-6371-7947-8BEF-49E63961444B}" type="presParOf" srcId="{6BB94DE3-5047-F344-B50F-C467B9BA0449}" destId="{31768CD5-3D05-5141-86A7-2D9B47B33DB7}" srcOrd="0" destOrd="0" presId="urn:microsoft.com/office/officeart/2005/8/layout/process4"/>
    <dgm:cxn modelId="{4FF493E6-E742-0F4B-923E-6EE3815AAE3A}" type="presParOf" srcId="{6BB94DE3-5047-F344-B50F-C467B9BA0449}" destId="{A773D60D-3F5C-674F-B9A4-0B3B248E3644}" srcOrd="1" destOrd="0" presId="urn:microsoft.com/office/officeart/2005/8/layout/process4"/>
    <dgm:cxn modelId="{102C5674-E2FB-6B48-B339-206238A8C9B7}" type="presParOf" srcId="{6BB94DE3-5047-F344-B50F-C467B9BA0449}" destId="{5B1587F6-E995-974F-87EF-5B88AD4BC10C}" srcOrd="2" destOrd="0" presId="urn:microsoft.com/office/officeart/2005/8/layout/process4"/>
    <dgm:cxn modelId="{ECB1B446-D4B4-5944-B68C-DF22CE7A8FB5}" type="presParOf" srcId="{5B1587F6-E995-974F-87EF-5B88AD4BC10C}" destId="{2116225B-2817-2240-9C16-6DDA4A3CB797}" srcOrd="0" destOrd="0" presId="urn:microsoft.com/office/officeart/2005/8/layout/process4"/>
    <dgm:cxn modelId="{1352372B-2892-3542-A698-6D79287472EC}" type="presParOf" srcId="{CD41EAE5-D5E9-0B4B-BE2F-2704D8DFB32B}" destId="{2FA481CD-54DA-3445-9958-CE3E95B99F81}" srcOrd="3" destOrd="0" presId="urn:microsoft.com/office/officeart/2005/8/layout/process4"/>
    <dgm:cxn modelId="{3D71CD96-8931-6E45-A1D0-6549C7EE0278}" type="presParOf" srcId="{CD41EAE5-D5E9-0B4B-BE2F-2704D8DFB32B}" destId="{3142ABC7-BF8E-3B44-A45B-BAF7CE6A457B}" srcOrd="4" destOrd="0" presId="urn:microsoft.com/office/officeart/2005/8/layout/process4"/>
    <dgm:cxn modelId="{BAEE6B9B-511E-FC43-8720-D1CCCD79861F}" type="presParOf" srcId="{3142ABC7-BF8E-3B44-A45B-BAF7CE6A457B}" destId="{7141CBE0-18BA-3D41-BB9A-DBA310995ACE}" srcOrd="0" destOrd="0" presId="urn:microsoft.com/office/officeart/2005/8/layout/process4"/>
    <dgm:cxn modelId="{CC91B7FB-4052-7941-8C22-B08D15C375E3}" type="presParOf" srcId="{3142ABC7-BF8E-3B44-A45B-BAF7CE6A457B}" destId="{B56FBD4C-6682-304F-ACBF-79D0E833ED7B}" srcOrd="1" destOrd="0" presId="urn:microsoft.com/office/officeart/2005/8/layout/process4"/>
    <dgm:cxn modelId="{7E90ED50-C48C-854F-9453-A95F13C4E672}" type="presParOf" srcId="{3142ABC7-BF8E-3B44-A45B-BAF7CE6A457B}" destId="{F54D4E2F-DD13-BD49-A6FE-A189D4FD887A}" srcOrd="2" destOrd="0" presId="urn:microsoft.com/office/officeart/2005/8/layout/process4"/>
    <dgm:cxn modelId="{AECDAE00-C96C-8843-AC43-AA58F8CCC618}" type="presParOf" srcId="{F54D4E2F-DD13-BD49-A6FE-A189D4FD887A}" destId="{FB85A7AC-BA9D-F846-8F91-D9E238E783E4}" srcOrd="0" destOrd="0" presId="urn:microsoft.com/office/officeart/2005/8/layout/process4"/>
    <dgm:cxn modelId="{B6A86DCF-52A0-7A4A-A0F4-5FA817A86B31}" type="presParOf" srcId="{F54D4E2F-DD13-BD49-A6FE-A189D4FD887A}" destId="{AA237AAC-9E2D-224F-B9A4-01F8F0788520}" srcOrd="1" destOrd="0" presId="urn:microsoft.com/office/officeart/2005/8/layout/process4"/>
    <dgm:cxn modelId="{1F455F5F-67F7-C24A-894F-F58885122432}" type="presParOf" srcId="{F54D4E2F-DD13-BD49-A6FE-A189D4FD887A}" destId="{C90A77EA-FE22-2540-8F1E-DC5650FECE6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D60F1-BC7C-8347-8A58-60B3BDDCE58B}">
      <dsp:nvSpPr>
        <dsp:cNvPr id="0" name=""/>
        <dsp:cNvSpPr/>
      </dsp:nvSpPr>
      <dsp:spPr>
        <a:xfrm>
          <a:off x="0" y="3441586"/>
          <a:ext cx="9982200" cy="1129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Ensemble</a:t>
          </a:r>
        </a:p>
      </dsp:txBody>
      <dsp:txXfrm>
        <a:off x="0" y="3441586"/>
        <a:ext cx="9982200" cy="609986"/>
      </dsp:txXfrm>
    </dsp:sp>
    <dsp:sp modelId="{0DFB8CF8-E8D5-4A43-AB26-33853346BF22}">
      <dsp:nvSpPr>
        <dsp:cNvPr id="0" name=""/>
        <dsp:cNvSpPr/>
      </dsp:nvSpPr>
      <dsp:spPr>
        <a:xfrm>
          <a:off x="0" y="4028981"/>
          <a:ext cx="9982200" cy="5196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Weighted average ensemble of 3 base models</a:t>
          </a:r>
        </a:p>
      </dsp:txBody>
      <dsp:txXfrm>
        <a:off x="0" y="4028981"/>
        <a:ext cx="9982200" cy="519618"/>
      </dsp:txXfrm>
    </dsp:sp>
    <dsp:sp modelId="{A773D60D-3F5C-674F-B9A4-0B3B248E3644}">
      <dsp:nvSpPr>
        <dsp:cNvPr id="0" name=""/>
        <dsp:cNvSpPr/>
      </dsp:nvSpPr>
      <dsp:spPr>
        <a:xfrm rot="10800000">
          <a:off x="0" y="1721197"/>
          <a:ext cx="9982200" cy="173733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Paralleled XGBoost</a:t>
          </a:r>
        </a:p>
      </dsp:txBody>
      <dsp:txXfrm rot="-10800000">
        <a:off x="0" y="1721197"/>
        <a:ext cx="9982200" cy="609803"/>
      </dsp:txXfrm>
    </dsp:sp>
    <dsp:sp modelId="{2116225B-2817-2240-9C16-6DDA4A3CB797}">
      <dsp:nvSpPr>
        <dsp:cNvPr id="0" name=""/>
        <dsp:cNvSpPr/>
      </dsp:nvSpPr>
      <dsp:spPr>
        <a:xfrm>
          <a:off x="0" y="2331001"/>
          <a:ext cx="9982200" cy="5194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5-fold stacking XGBoost model</a:t>
          </a:r>
        </a:p>
      </dsp:txBody>
      <dsp:txXfrm>
        <a:off x="0" y="2331001"/>
        <a:ext cx="9982200" cy="519462"/>
      </dsp:txXfrm>
    </dsp:sp>
    <dsp:sp modelId="{B56FBD4C-6682-304F-ACBF-79D0E833ED7B}">
      <dsp:nvSpPr>
        <dsp:cNvPr id="0" name=""/>
        <dsp:cNvSpPr/>
      </dsp:nvSpPr>
      <dsp:spPr>
        <a:xfrm rot="10800000">
          <a:off x="0" y="808"/>
          <a:ext cx="9982200" cy="173733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Parameter Tuning</a:t>
          </a:r>
          <a:endParaRPr lang="en-US" sz="2000" kern="1200" dirty="0"/>
        </a:p>
      </dsp:txBody>
      <dsp:txXfrm rot="-10800000">
        <a:off x="0" y="808"/>
        <a:ext cx="9982200" cy="609803"/>
      </dsp:txXfrm>
    </dsp:sp>
    <dsp:sp modelId="{FB85A7AC-BA9D-F846-8F91-D9E238E783E4}">
      <dsp:nvSpPr>
        <dsp:cNvPr id="0" name=""/>
        <dsp:cNvSpPr/>
      </dsp:nvSpPr>
      <dsp:spPr>
        <a:xfrm>
          <a:off x="4874" y="610612"/>
          <a:ext cx="3324150" cy="51946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XGBoost</a:t>
          </a:r>
        </a:p>
      </dsp:txBody>
      <dsp:txXfrm>
        <a:off x="4874" y="610612"/>
        <a:ext cx="3324150" cy="519462"/>
      </dsp:txXfrm>
    </dsp:sp>
    <dsp:sp modelId="{AA237AAC-9E2D-224F-B9A4-01F8F0788520}">
      <dsp:nvSpPr>
        <dsp:cNvPr id="0" name=""/>
        <dsp:cNvSpPr/>
      </dsp:nvSpPr>
      <dsp:spPr>
        <a:xfrm>
          <a:off x="3329024" y="610612"/>
          <a:ext cx="3324150" cy="5194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CatBoost</a:t>
          </a:r>
        </a:p>
      </dsp:txBody>
      <dsp:txXfrm>
        <a:off x="3329024" y="610612"/>
        <a:ext cx="3324150" cy="519462"/>
      </dsp:txXfrm>
    </dsp:sp>
    <dsp:sp modelId="{C90A77EA-FE22-2540-8F1E-DC5650FECE61}">
      <dsp:nvSpPr>
        <dsp:cNvPr id="0" name=""/>
        <dsp:cNvSpPr/>
      </dsp:nvSpPr>
      <dsp:spPr>
        <a:xfrm>
          <a:off x="6653175" y="610612"/>
          <a:ext cx="3324150" cy="51946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LightGBM</a:t>
          </a:r>
        </a:p>
      </dsp:txBody>
      <dsp:txXfrm>
        <a:off x="6653175" y="610612"/>
        <a:ext cx="3324150" cy="5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4/11/18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4/11/18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TODO: Convert to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310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1400" b="1" u="sng" dirty="0"/>
              <a:t>Client</a:t>
            </a:r>
            <a:r>
              <a:rPr lang="en-US" sz="1400" b="1" dirty="0"/>
              <a:t>: KKBOX</a:t>
            </a:r>
            <a:r>
              <a:rPr lang="en-US" sz="1400" dirty="0"/>
              <a:t> is Asia’s leading music streaming service, supported by advertising and paid subscriptions. </a:t>
            </a:r>
          </a:p>
          <a:p>
            <a:pPr algn="just">
              <a:lnSpc>
                <a:spcPct val="120000"/>
              </a:lnSpc>
            </a:pPr>
            <a:r>
              <a:rPr lang="en-US" sz="1400" b="1" u="sng" dirty="0"/>
              <a:t>Business Impact</a:t>
            </a:r>
            <a:r>
              <a:rPr lang="en-US" sz="1400" b="1" dirty="0"/>
              <a:t>: </a:t>
            </a:r>
            <a:r>
              <a:rPr lang="en-US" dirty="0"/>
              <a:t>Since the music streaming service providers are becoming more competitive</a:t>
            </a:r>
            <a:r>
              <a:rPr lang="zh-Hans" altLang="en-US" dirty="0"/>
              <a:t>， </a:t>
            </a:r>
            <a:r>
              <a:rPr lang="en-US" dirty="0"/>
              <a:t>one of the major problem these companies are facing is customer retention.</a:t>
            </a:r>
            <a:r>
              <a:rPr lang="en-US" sz="1400" dirty="0"/>
              <a:t> </a:t>
            </a:r>
            <a:r>
              <a:rPr lang="en-US" altLang="zh-Hans" sz="1400" dirty="0"/>
              <a:t>T</a:t>
            </a:r>
            <a:r>
              <a:rPr lang="en-US" dirty="0"/>
              <a:t>his predictive model aims to help the business by predicting the customers who are going to churn.</a:t>
            </a:r>
            <a:endParaRPr lang="en-US" sz="1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65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Imbalanced data – predictions lean towards not churn. (Do we consider this? Use methods like auto-encoder/SMOTE)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82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cleaning is hence needed.(Covered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30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5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22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4/11/18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4/11/18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4/11/18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4/11/18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4/11/18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4/11/18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4/11/18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4/11/18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4/11/18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4/11/18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" y="1734882"/>
            <a:ext cx="6981063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3800" dirty="0"/>
              <a:t>KKBOX Churn PREDICTION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52450" y="3805005"/>
            <a:ext cx="5734050" cy="17142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CZ4041 Machine Learning Course Project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Huangfu</a:t>
            </a:r>
            <a:r>
              <a:rPr lang="en-US" dirty="0"/>
              <a:t> </a:t>
            </a:r>
            <a:r>
              <a:rPr lang="en-US" dirty="0" err="1"/>
              <a:t>Qingchuan</a:t>
            </a:r>
            <a:endParaRPr lang="en-US" dirty="0"/>
          </a:p>
          <a:p>
            <a:pPr algn="ctr"/>
            <a:r>
              <a:rPr lang="en-US" dirty="0"/>
              <a:t>Xiong Hengjie</a:t>
            </a:r>
          </a:p>
          <a:p>
            <a:pPr algn="ctr"/>
            <a:r>
              <a:rPr lang="en-US" dirty="0"/>
              <a:t>Zhang </a:t>
            </a:r>
            <a:r>
              <a:rPr lang="en-US" dirty="0" err="1"/>
              <a:t>Yuance</a:t>
            </a:r>
            <a:endParaRPr lang="en-US" dirty="0"/>
          </a:p>
          <a:p>
            <a:pPr algn="ctr"/>
            <a:r>
              <a:rPr lang="en-US" dirty="0"/>
              <a:t>Zhang </a:t>
            </a:r>
            <a:r>
              <a:rPr lang="en-US" dirty="0" err="1"/>
              <a:t>Xinye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AB42-8D71-2B43-A7B7-52EBE10E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19E8-85FB-E247-B1F9-EE443B39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studying the training set, we found about 14000 users who were apparently renewal, yet labelled as churn incorrectly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6BD52-E626-9448-B93F-CF9BD34F4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47801"/>
              </p:ext>
            </p:extLst>
          </p:nvPr>
        </p:nvGraphicFramePr>
        <p:xfrm>
          <a:off x="1104899" y="2909344"/>
          <a:ext cx="1006978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445">
                  <a:extLst>
                    <a:ext uri="{9D8B030D-6E8A-4147-A177-3AD203B41FA5}">
                      <a16:colId xmlns:a16="http://schemas.microsoft.com/office/drawing/2014/main" val="1234032757"/>
                    </a:ext>
                  </a:extLst>
                </a:gridCol>
                <a:gridCol w="2517445">
                  <a:extLst>
                    <a:ext uri="{9D8B030D-6E8A-4147-A177-3AD203B41FA5}">
                      <a16:colId xmlns:a16="http://schemas.microsoft.com/office/drawing/2014/main" val="3170115470"/>
                    </a:ext>
                  </a:extLst>
                </a:gridCol>
                <a:gridCol w="2517445">
                  <a:extLst>
                    <a:ext uri="{9D8B030D-6E8A-4147-A177-3AD203B41FA5}">
                      <a16:colId xmlns:a16="http://schemas.microsoft.com/office/drawing/2014/main" val="262971220"/>
                    </a:ext>
                  </a:extLst>
                </a:gridCol>
                <a:gridCol w="2517445">
                  <a:extLst>
                    <a:ext uri="{9D8B030D-6E8A-4147-A177-3AD203B41FA5}">
                      <a16:colId xmlns:a16="http://schemas.microsoft.com/office/drawing/2014/main" val="565435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User/</a:t>
                      </a:r>
                      <a:r>
                        <a:rPr lang="en-GB" dirty="0" err="1"/>
                        <a:t>msno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Transaction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Expire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is_cancel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0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2017/01/09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2017/03/09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2017/03/07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2017/04/08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7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2017/03/28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2017/07/07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2593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CBF0A7-99AD-C14C-A4E5-EE54567A1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98162"/>
              </p:ext>
            </p:extLst>
          </p:nvPr>
        </p:nvGraphicFramePr>
        <p:xfrm>
          <a:off x="2075789" y="532592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149308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80262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User/</a:t>
                      </a:r>
                      <a:r>
                        <a:rPr lang="en-GB" dirty="0" err="1"/>
                        <a:t>msno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Is_churn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99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1/Yes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8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0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E261-99FC-9744-AEF1-D502D72D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SMOTE(Address imbalanced datasets)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0D33B-8135-6F4C-B85D-3DC6F234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Synthetic Minority Oversampling (SMOTE) works by creating synthetic observations based upon the existing minority observations.</a:t>
            </a:r>
          </a:p>
          <a:p>
            <a:endParaRPr lang="en-US" dirty="0"/>
          </a:p>
          <a:p>
            <a:r>
              <a:rPr lang="en-US" dirty="0"/>
              <a:t>Since our dataset is highly imbalanced, we applied SMOTE on the training set.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GB" dirty="0"/>
              <a:t>At a high level, SMOTE creates synthetic observations of the minority class (Churn-users) by:</a:t>
            </a:r>
          </a:p>
          <a:p>
            <a:pPr marL="0" indent="0">
              <a:buNone/>
            </a:pPr>
            <a:r>
              <a:rPr lang="en-GB" dirty="0"/>
              <a:t>	1.Finding the k-nearest-neighbours for minority class observations (finding 	similar observations)</a:t>
            </a:r>
          </a:p>
          <a:p>
            <a:pPr marL="0" indent="0">
              <a:buNone/>
            </a:pPr>
            <a:r>
              <a:rPr lang="en-GB" dirty="0"/>
              <a:t>	2.Randomly choosing one of the k-nearest-neighbours and using it to 	create a similar, but randomly tweaked, new observation.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Modelling/Stacking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228866"/>
              </p:ext>
            </p:extLst>
          </p:nvPr>
        </p:nvGraphicFramePr>
        <p:xfrm>
          <a:off x="947737" y="1643063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AC6D-3C5A-D94F-8E1F-8A77D7BD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F9F3-755E-1041-B31B-D80CA9BD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Current Log Loss:  0.138(Private)             0.139(Public)</a:t>
            </a:r>
          </a:p>
          <a:p>
            <a:r>
              <a:rPr lang="en-GB" dirty="0"/>
              <a:t>146/575 (25.3%)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16808-6E37-564E-A800-27C03922A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786834"/>
            <a:ext cx="9980682" cy="115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3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47B8-D2D7-BA45-9DB0-61FF29F0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Extension/Improvements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AEC3-6DF3-4143-A9F7-C9A70692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Augmentation</a:t>
            </a:r>
          </a:p>
          <a:p>
            <a:endParaRPr lang="en-GB" dirty="0"/>
          </a:p>
          <a:p>
            <a:r>
              <a:rPr lang="en-GB" dirty="0"/>
              <a:t>Parameter optimization</a:t>
            </a:r>
          </a:p>
          <a:p>
            <a:endParaRPr lang="en-GB" dirty="0"/>
          </a:p>
          <a:p>
            <a:r>
              <a:rPr lang="en-GB" dirty="0"/>
              <a:t>Further data cleaning</a:t>
            </a:r>
          </a:p>
          <a:p>
            <a:endParaRPr lang="en-GB" dirty="0"/>
          </a:p>
          <a:p>
            <a:r>
              <a:rPr lang="en-GB" dirty="0"/>
              <a:t>Non- linear features – </a:t>
            </a:r>
            <a:r>
              <a:rPr lang="en-GB" dirty="0" err="1"/>
              <a:t>Denoising</a:t>
            </a:r>
            <a:r>
              <a:rPr lang="en-GB" dirty="0"/>
              <a:t> Auto-encoder</a:t>
            </a:r>
          </a:p>
          <a:p>
            <a:endParaRPr lang="en-GB" dirty="0"/>
          </a:p>
          <a:p>
            <a:r>
              <a:rPr lang="en-GB" dirty="0"/>
              <a:t>Additional feature engineering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4138613" cy="45720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Features are key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Data may not be very accurate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Preprocessing is equally important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Exposure to common ML models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>
          <a:xfrm>
            <a:off x="5386387" y="1600199"/>
            <a:ext cx="5699195" cy="4572001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7C25-80B1-FC42-B886-3024821C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BEE0B-BAF3-2C44-8747-B951D1C16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pPr algn="ctr"/>
            <a:endParaRPr lang="en-GB" sz="5400" b="1" dirty="0"/>
          </a:p>
          <a:p>
            <a:pPr algn="ctr"/>
            <a:endParaRPr lang="en-GB" sz="5400" b="1" dirty="0"/>
          </a:p>
          <a:p>
            <a:pPr algn="ctr"/>
            <a:r>
              <a:rPr lang="en-GB" sz="5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661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Datasets</a:t>
            </a:r>
          </a:p>
          <a:p>
            <a:r>
              <a:rPr lang="en-GB" dirty="0"/>
              <a:t>Technical Challenges</a:t>
            </a:r>
          </a:p>
          <a:p>
            <a:r>
              <a:rPr lang="en-GB" dirty="0"/>
              <a:t>Feature Engineering</a:t>
            </a:r>
          </a:p>
          <a:p>
            <a:r>
              <a:rPr lang="en-GB" dirty="0"/>
              <a:t>Data Preparation/Cleaning</a:t>
            </a:r>
          </a:p>
          <a:p>
            <a:r>
              <a:rPr lang="en-GB" dirty="0"/>
              <a:t>Relabelling</a:t>
            </a:r>
          </a:p>
          <a:p>
            <a:r>
              <a:rPr lang="en-GB" dirty="0"/>
              <a:t>SMOTE(Address imbalanced datasets)</a:t>
            </a:r>
          </a:p>
          <a:p>
            <a:r>
              <a:rPr lang="en-GB" dirty="0"/>
              <a:t>Modelling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Future Extension</a:t>
            </a:r>
          </a:p>
          <a:p>
            <a:r>
              <a:rPr lang="en-GB" dirty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A16380-B97C-7F43-AEA6-442B7D11F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8" y="2146299"/>
            <a:ext cx="2875757" cy="942871"/>
          </a:xfr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3320D2A2-F09A-AB46-9A7F-18F82FCD8BBF}"/>
              </a:ext>
            </a:extLst>
          </p:cNvPr>
          <p:cNvSpPr/>
          <p:nvPr/>
        </p:nvSpPr>
        <p:spPr>
          <a:xfrm>
            <a:off x="1526778" y="3961301"/>
            <a:ext cx="2031995" cy="923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71252-CFEE-B245-B7B5-D1AA35E61FD5}"/>
              </a:ext>
            </a:extLst>
          </p:cNvPr>
          <p:cNvSpPr txBox="1"/>
          <p:nvPr/>
        </p:nvSpPr>
        <p:spPr>
          <a:xfrm>
            <a:off x="4300537" y="1827286"/>
            <a:ext cx="67850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Objective</a:t>
            </a:r>
          </a:p>
          <a:p>
            <a:endParaRPr lang="en-GB" sz="1600" b="1" dirty="0"/>
          </a:p>
          <a:p>
            <a:r>
              <a:rPr lang="en-GB" sz="2400" dirty="0"/>
              <a:t>Predict whether a user will ‘churn’ after the subscription expires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479F7E-2D40-D44B-A523-75B55CAC6EE5}"/>
              </a:ext>
            </a:extLst>
          </p:cNvPr>
          <p:cNvSpPr/>
          <p:nvPr/>
        </p:nvSpPr>
        <p:spPr>
          <a:xfrm>
            <a:off x="4300536" y="3930809"/>
            <a:ext cx="75438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Evaluation Metrics</a:t>
            </a:r>
          </a:p>
          <a:p>
            <a:endParaRPr lang="en-GB" sz="1600" dirty="0"/>
          </a:p>
          <a:p>
            <a:r>
              <a:rPr lang="en-GB" sz="2400" dirty="0"/>
              <a:t>Log loss, L</a:t>
            </a:r>
          </a:p>
          <a:p>
            <a:endParaRPr lang="en-GB" sz="2400" dirty="0"/>
          </a:p>
          <a:p>
            <a:r>
              <a:rPr lang="en-GB" sz="2200" dirty="0"/>
              <a:t>L = (−1)/𝑁 ∑1_(𝑖=1)^𝑁▒〖(𝑦𝑖 𝑙𝑜𝑔(𝑝𝑖)+(1− 𝑦𝑖 )𝑙𝑜𝑔(1− 𝑝𝑖))〗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8EAE-7AE5-F04F-93E5-8181C847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“churn”?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A272-1FFC-2547-9316-95C859328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7096125" cy="4572000"/>
          </a:xfrm>
        </p:spPr>
        <p:txBody>
          <a:bodyPr/>
          <a:lstStyle/>
          <a:p>
            <a:r>
              <a:rPr lang="en-GB" dirty="0"/>
              <a:t>Dictionary definition: When users end their subscriptions to services.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KKBox’s subscription model: 30 days per period, users need to re-subscribe every month</a:t>
            </a:r>
          </a:p>
          <a:p>
            <a:endParaRPr lang="en-GB" dirty="0"/>
          </a:p>
          <a:p>
            <a:r>
              <a:rPr lang="en-GB" dirty="0"/>
              <a:t>“Churn” criteria: User chose not to re-subscribe 30days after the last subscription expires.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FBEBE-DA2E-6A4B-8F6F-C3A108C5F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74" y="1600200"/>
            <a:ext cx="2752701" cy="440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72B8-09AE-CE4A-9C98-EC26519E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Original datasets provided by Kaggle</a:t>
            </a:r>
          </a:p>
          <a:p>
            <a:endParaRPr lang="en-GB" dirty="0"/>
          </a:p>
          <a:p>
            <a:r>
              <a:rPr lang="en-US" b="1" dirty="0" err="1"/>
              <a:t>train.csv</a:t>
            </a:r>
            <a:r>
              <a:rPr lang="en-US" b="1" dirty="0"/>
              <a:t>: </a:t>
            </a:r>
            <a:r>
              <a:rPr lang="en-US" dirty="0"/>
              <a:t>User ids (</a:t>
            </a:r>
            <a:r>
              <a:rPr lang="en-US" dirty="0" err="1"/>
              <a:t>msno</a:t>
            </a:r>
            <a:r>
              <a:rPr lang="en-US" dirty="0"/>
              <a:t>) and whether they have churned.</a:t>
            </a:r>
          </a:p>
          <a:p>
            <a:r>
              <a:rPr lang="en-US" b="1" dirty="0" err="1"/>
              <a:t>transactions.csv</a:t>
            </a:r>
            <a:r>
              <a:rPr lang="en-US" b="1" dirty="0"/>
              <a:t>: </a:t>
            </a:r>
            <a:r>
              <a:rPr lang="en-US" dirty="0"/>
              <a:t>Payment details till feb-2017.</a:t>
            </a:r>
          </a:p>
          <a:p>
            <a:r>
              <a:rPr lang="en-US" b="1" dirty="0"/>
              <a:t>transactions_v2csv: </a:t>
            </a:r>
            <a:r>
              <a:rPr lang="en-US" dirty="0"/>
              <a:t>Payment details of march-2017.</a:t>
            </a:r>
          </a:p>
          <a:p>
            <a:r>
              <a:rPr lang="en-US" b="1" dirty="0"/>
              <a:t>members_v3.csv: </a:t>
            </a:r>
            <a:r>
              <a:rPr lang="en-US" dirty="0"/>
              <a:t>User information.</a:t>
            </a:r>
          </a:p>
          <a:p>
            <a:r>
              <a:rPr lang="en-US" b="1" dirty="0" err="1"/>
              <a:t>user_logs.csv</a:t>
            </a:r>
            <a:r>
              <a:rPr lang="en-US" b="1" dirty="0"/>
              <a:t>: </a:t>
            </a:r>
            <a:r>
              <a:rPr lang="en-US" dirty="0"/>
              <a:t>User behaviors till feb-2017.</a:t>
            </a:r>
          </a:p>
          <a:p>
            <a:r>
              <a:rPr lang="en-US" b="1" dirty="0"/>
              <a:t>user_logs_v2.csv: </a:t>
            </a:r>
            <a:r>
              <a:rPr lang="en-US" dirty="0"/>
              <a:t>User behaviors for the month march-2017.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5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4F84-99FB-0742-9348-2745BE5D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7E33-1F0C-EB43-9B99-BECA5233D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4724400" cy="4572000"/>
          </a:xfrm>
        </p:spPr>
        <p:txBody>
          <a:bodyPr/>
          <a:lstStyle/>
          <a:p>
            <a:r>
              <a:rPr lang="en-GB" dirty="0"/>
              <a:t>Highly imbalanced datasets  churn/no churn rate is 1:15.5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B1BF5-2CF3-8046-BD15-261FACE1E7C9}"/>
              </a:ext>
            </a:extLst>
          </p:cNvPr>
          <p:cNvSpPr txBox="1"/>
          <p:nvPr/>
        </p:nvSpPr>
        <p:spPr>
          <a:xfrm>
            <a:off x="6657975" y="1643063"/>
            <a:ext cx="47863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000" dirty="0"/>
              <a:t>Very Large Datasets 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/>
              <a:t>32G(2 user_logs files combined)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/>
              <a:t>Challenging for data processing and model training due to limitations in computational resources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/>
              <a:t>Careful data preparation needed for better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FF39563-8A71-4845-BF94-296FFAFC33DB}"/>
              </a:ext>
            </a:extLst>
          </p:cNvPr>
          <p:cNvSpPr/>
          <p:nvPr/>
        </p:nvSpPr>
        <p:spPr>
          <a:xfrm>
            <a:off x="1605814" y="2790346"/>
            <a:ext cx="3283187" cy="338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476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2082-B4FB-3B45-A236-5244D0AF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Challenges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9B66-4307-FC4A-A98E-84AEDEE3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14487"/>
            <a:ext cx="4795838" cy="4572000"/>
          </a:xfrm>
        </p:spPr>
        <p:txBody>
          <a:bodyPr>
            <a:normAutofit/>
          </a:bodyPr>
          <a:lstStyle/>
          <a:p>
            <a:r>
              <a:rPr lang="en-GB" sz="2200" b="1" dirty="0"/>
              <a:t>Discrepancies in given data</a:t>
            </a:r>
          </a:p>
          <a:p>
            <a:endParaRPr lang="en-GB" sz="2200" b="1" dirty="0"/>
          </a:p>
          <a:p>
            <a:r>
              <a:rPr lang="en-SG" spc="30" dirty="0">
                <a:cs typeface="Trebuchet MS"/>
              </a:rPr>
              <a:t>Some </a:t>
            </a:r>
            <a:r>
              <a:rPr lang="en-SG" spc="15" dirty="0">
                <a:cs typeface="Trebuchet MS"/>
              </a:rPr>
              <a:t>users </a:t>
            </a:r>
            <a:r>
              <a:rPr lang="en-SG" spc="75" dirty="0">
                <a:cs typeface="Trebuchet MS"/>
              </a:rPr>
              <a:t>have </a:t>
            </a:r>
            <a:r>
              <a:rPr lang="en-SG" spc="-45" dirty="0">
                <a:cs typeface="Trebuchet MS"/>
              </a:rPr>
              <a:t>multiple  </a:t>
            </a:r>
            <a:r>
              <a:rPr lang="en-SG" spc="-10" dirty="0">
                <a:cs typeface="Trebuchet MS"/>
              </a:rPr>
              <a:t>transaction</a:t>
            </a:r>
            <a:r>
              <a:rPr lang="en-SG" spc="-114" dirty="0">
                <a:cs typeface="Trebuchet MS"/>
              </a:rPr>
              <a:t> </a:t>
            </a:r>
            <a:r>
              <a:rPr lang="en-SG" spc="15" dirty="0">
                <a:cs typeface="Trebuchet MS"/>
              </a:rPr>
              <a:t>and</a:t>
            </a:r>
            <a:r>
              <a:rPr lang="en-SG" spc="-114" dirty="0">
                <a:cs typeface="Trebuchet MS"/>
              </a:rPr>
              <a:t> user </a:t>
            </a:r>
            <a:r>
              <a:rPr lang="en-SG" spc="20" dirty="0">
                <a:cs typeface="Trebuchet MS"/>
              </a:rPr>
              <a:t>log records</a:t>
            </a:r>
          </a:p>
          <a:p>
            <a:endParaRPr lang="en-SG" spc="20" dirty="0"/>
          </a:p>
          <a:p>
            <a:r>
              <a:rPr lang="en-SG" spc="20" dirty="0"/>
              <a:t>Missing values such as gender, transaction dates</a:t>
            </a:r>
          </a:p>
          <a:p>
            <a:endParaRPr lang="en-SG" spc="20" dirty="0"/>
          </a:p>
          <a:p>
            <a:endParaRPr lang="en-SG" spc="20" dirty="0">
              <a:latin typeface="Trebuchet MS"/>
            </a:endParaRPr>
          </a:p>
          <a:p>
            <a:endParaRPr lang="en-SG" spc="20" dirty="0">
              <a:latin typeface="Trebuchet MS"/>
            </a:endParaRP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ADDCB6-71CC-B64D-8987-AC3ED3531271}"/>
              </a:ext>
            </a:extLst>
          </p:cNvPr>
          <p:cNvSpPr txBox="1">
            <a:spLocks/>
          </p:cNvSpPr>
          <p:nvPr/>
        </p:nvSpPr>
        <p:spPr>
          <a:xfrm>
            <a:off x="6566728" y="1614487"/>
            <a:ext cx="5147504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b="1" dirty="0"/>
              <a:t>Outliers/Anomalies</a:t>
            </a:r>
          </a:p>
          <a:p>
            <a:endParaRPr lang="en-GB" dirty="0"/>
          </a:p>
          <a:p>
            <a:r>
              <a:rPr lang="en-GB" dirty="0"/>
              <a:t>Data provided are contradictory to common sense</a:t>
            </a:r>
          </a:p>
          <a:p>
            <a:endParaRPr lang="en-GB" dirty="0"/>
          </a:p>
          <a:p>
            <a:r>
              <a:rPr lang="en-GB" dirty="0"/>
              <a:t>Birthday -&gt; 1000 years old user</a:t>
            </a:r>
          </a:p>
          <a:p>
            <a:r>
              <a:rPr lang="en-GB" dirty="0"/>
              <a:t>Amount paid: negative values</a:t>
            </a:r>
          </a:p>
          <a:p>
            <a:r>
              <a:rPr lang="en-GB"/>
              <a:t>Transaction date</a:t>
            </a:r>
            <a:r>
              <a:rPr lang="en-GB" dirty="0"/>
              <a:t>: beyond the scope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01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0318499"/>
              </p:ext>
            </p:extLst>
          </p:nvPr>
        </p:nvGraphicFramePr>
        <p:xfrm>
          <a:off x="514351" y="1600199"/>
          <a:ext cx="10572750" cy="450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751"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Given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287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/>
                        <a:t>User behaviour/information related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‘</a:t>
                      </a:r>
                      <a:r>
                        <a:rPr lang="en-GB" dirty="0" err="1"/>
                        <a:t>num_unq_mean</a:t>
                      </a:r>
                      <a:r>
                        <a:rPr lang="en-GB" dirty="0"/>
                        <a:t>', ‘</a:t>
                      </a:r>
                      <a:r>
                        <a:rPr lang="en-GB" dirty="0" err="1"/>
                        <a:t>total_secs_mean</a:t>
                      </a:r>
                      <a:r>
                        <a:rPr lang="en-GB" dirty="0"/>
                        <a:t>’, </a:t>
                      </a:r>
                      <a:r>
                        <a:rPr lang="en-SG" dirty="0"/>
                        <a:t>'count', 'city', '</a:t>
                      </a:r>
                      <a:r>
                        <a:rPr lang="en-SG" dirty="0" err="1"/>
                        <a:t>bd</a:t>
                      </a:r>
                      <a:r>
                        <a:rPr lang="en-SG" dirty="0"/>
                        <a:t>', 'gender', '</a:t>
                      </a:r>
                      <a:r>
                        <a:rPr lang="en-SG" dirty="0" err="1"/>
                        <a:t>registered_via</a:t>
                      </a:r>
                      <a:r>
                        <a:rPr lang="en-SG" dirty="0"/>
                        <a:t>', '</a:t>
                      </a:r>
                      <a:r>
                        <a:rPr lang="en-SG" dirty="0" err="1"/>
                        <a:t>registration_init_time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num_25_mean', 'num_50_mean', 'num_75_mean', 'num_985_mean', 'num_100_mean’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75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Transaction related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'</a:t>
                      </a:r>
                      <a:r>
                        <a:rPr lang="en-GB" dirty="0" err="1"/>
                        <a:t>payment_method_id</a:t>
                      </a:r>
                      <a:r>
                        <a:rPr lang="en-GB" dirty="0"/>
                        <a:t>’, '</a:t>
                      </a:r>
                      <a:r>
                        <a:rPr lang="en-GB" dirty="0" err="1"/>
                        <a:t>payment_plan_days</a:t>
                      </a:r>
                      <a:r>
                        <a:rPr lang="en-GB" dirty="0"/>
                        <a:t>, '</a:t>
                      </a:r>
                      <a:r>
                        <a:rPr lang="en-GB" dirty="0" err="1"/>
                        <a:t>plan_list_price</a:t>
                      </a:r>
                      <a:r>
                        <a:rPr lang="en-GB" dirty="0"/>
                        <a:t>’, '</a:t>
                      </a:r>
                      <a:r>
                        <a:rPr lang="en-GB" dirty="0" err="1"/>
                        <a:t>plan_list_price</a:t>
                      </a:r>
                      <a:r>
                        <a:rPr lang="en-GB" dirty="0"/>
                        <a:t>’, '</a:t>
                      </a:r>
                      <a:r>
                        <a:rPr lang="en-GB" dirty="0" err="1"/>
                        <a:t>actual_amount_paid</a:t>
                      </a:r>
                      <a:r>
                        <a:rPr lang="en-GB" dirty="0"/>
                        <a:t>’, '</a:t>
                      </a:r>
                      <a:r>
                        <a:rPr lang="en-GB" dirty="0" err="1"/>
                        <a:t>is_cancel</a:t>
                      </a:r>
                      <a:r>
                        <a:rPr lang="en-GB" dirty="0"/>
                        <a:t>’, '</a:t>
                      </a:r>
                      <a:r>
                        <a:rPr lang="en-GB" dirty="0" err="1"/>
                        <a:t>is_auto_renew</a:t>
                      </a:r>
                      <a:r>
                        <a:rPr lang="en-GB" dirty="0"/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'discount’, '</a:t>
                      </a:r>
                      <a:r>
                        <a:rPr lang="en-SG" dirty="0" err="1"/>
                        <a:t>is_discount</a:t>
                      </a:r>
                      <a:r>
                        <a:rPr lang="en-SG" dirty="0"/>
                        <a:t>’ '</a:t>
                      </a:r>
                      <a:r>
                        <a:rPr lang="en-SG" dirty="0" err="1"/>
                        <a:t>total_list_price</a:t>
                      </a:r>
                      <a:r>
                        <a:rPr lang="en-SG" dirty="0"/>
                        <a:t>’, '</a:t>
                      </a:r>
                      <a:r>
                        <a:rPr lang="en-SG" dirty="0" err="1"/>
                        <a:t>transaction_span</a:t>
                      </a:r>
                      <a:r>
                        <a:rPr lang="en-SG" dirty="0"/>
                        <a:t>’, '</a:t>
                      </a:r>
                      <a:r>
                        <a:rPr lang="en-SG" dirty="0" err="1"/>
                        <a:t>is_cancel_sum</a:t>
                      </a:r>
                      <a:r>
                        <a:rPr lang="en-SG" dirty="0"/>
                        <a:t>’, '</a:t>
                      </a:r>
                      <a:r>
                        <a:rPr lang="en-SG" dirty="0" err="1"/>
                        <a:t>trans_count</a:t>
                      </a:r>
                      <a:r>
                        <a:rPr lang="en-SG" dirty="0"/>
                        <a:t>’, '</a:t>
                      </a:r>
                      <a:r>
                        <a:rPr lang="en-SG" dirty="0" err="1"/>
                        <a:t>total_amount_paid</a:t>
                      </a:r>
                      <a:r>
                        <a:rPr lang="en-SG" dirty="0"/>
                        <a:t>’, '</a:t>
                      </a:r>
                      <a:r>
                        <a:rPr lang="en-SG" dirty="0" err="1"/>
                        <a:t>difference_in_price_paid</a:t>
                      </a:r>
                      <a:r>
                        <a:rPr lang="en-SG" dirty="0"/>
                        <a:t>’ , '</a:t>
                      </a:r>
                      <a:r>
                        <a:rPr lang="en-SG" dirty="0" err="1"/>
                        <a:t>amount_paid_perday</a:t>
                      </a:r>
                      <a:r>
                        <a:rPr lang="en-SG" dirty="0"/>
                        <a:t>’ 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‘last_is_churn’,’</a:t>
                      </a:r>
                      <a:r>
                        <a:rPr lang="en-SG" dirty="0" err="1"/>
                        <a:t>churn_rate</a:t>
                      </a:r>
                      <a:r>
                        <a:rPr lang="en-SG" dirty="0"/>
                        <a:t>’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Preparation/Cleaning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9D6C-9E25-0146-977D-AABADB2F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9" y="1600199"/>
            <a:ext cx="10410825" cy="5114925"/>
          </a:xfrm>
        </p:spPr>
        <p:txBody>
          <a:bodyPr>
            <a:noAutofit/>
          </a:bodyPr>
          <a:lstStyle/>
          <a:p>
            <a:r>
              <a:rPr lang="en-GB" dirty="0"/>
              <a:t>Use </a:t>
            </a:r>
            <a:r>
              <a:rPr lang="en-GB" dirty="0" err="1"/>
              <a:t>PySpark</a:t>
            </a:r>
            <a:r>
              <a:rPr lang="en-GB" dirty="0"/>
              <a:t> to process </a:t>
            </a:r>
            <a:r>
              <a:rPr lang="en-GB" dirty="0" err="1"/>
              <a:t>User_log</a:t>
            </a:r>
            <a:r>
              <a:rPr lang="en-GB" dirty="0"/>
              <a:t> files which significantly reduces the file sizes and therefore memory required</a:t>
            </a:r>
          </a:p>
          <a:p>
            <a:r>
              <a:rPr lang="en-GB" dirty="0"/>
              <a:t>Use lambda expressions to ‘correct’ non-sensible data</a:t>
            </a:r>
          </a:p>
          <a:p>
            <a:r>
              <a:rPr lang="en-GB" dirty="0"/>
              <a:t>Use Pandas ‘</a:t>
            </a:r>
            <a:r>
              <a:rPr lang="en-GB" dirty="0" err="1"/>
              <a:t>fillna</a:t>
            </a:r>
            <a:r>
              <a:rPr lang="en-GB" dirty="0"/>
              <a:t>’ method to address empty and </a:t>
            </a:r>
            <a:r>
              <a:rPr lang="en-GB" dirty="0" err="1"/>
              <a:t>NaN</a:t>
            </a:r>
            <a:r>
              <a:rPr lang="en-GB" dirty="0"/>
              <a:t> blocks</a:t>
            </a:r>
          </a:p>
          <a:p>
            <a:pPr algn="just">
              <a:lnSpc>
                <a:spcPct val="150000"/>
              </a:lnSpc>
            </a:pPr>
            <a:r>
              <a:rPr lang="en-US" b="1" u="sng" dirty="0"/>
              <a:t>Label Encoding &amp; Changing data-types</a:t>
            </a:r>
            <a:r>
              <a:rPr lang="en-US" dirty="0"/>
              <a:t>: We are changing the data types of the features making sure the categorical features and continuous features are converted to category, integer &amp; float respectively. </a:t>
            </a:r>
          </a:p>
          <a:p>
            <a:pPr algn="just">
              <a:lnSpc>
                <a:spcPct val="150000"/>
              </a:lnSpc>
            </a:pPr>
            <a:r>
              <a:rPr lang="en-US" b="1" u="sng" dirty="0"/>
              <a:t>Data Splitting</a:t>
            </a:r>
            <a:r>
              <a:rPr lang="en-US" b="1" dirty="0"/>
              <a:t>: </a:t>
            </a:r>
            <a:r>
              <a:rPr lang="en-US" dirty="0"/>
              <a:t>Finally, before building the machine learning models the dataset is split into ‘train’ and ‘test’ sets. Here we have split the train and test sets in 80:20 ratio. </a:t>
            </a:r>
          </a:p>
        </p:txBody>
      </p:sp>
    </p:spTree>
    <p:extLst>
      <p:ext uri="{BB962C8B-B14F-4D97-AF65-F5344CB8AC3E}">
        <p14:creationId xmlns:p14="http://schemas.microsoft.com/office/powerpoint/2010/main" val="260642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Literature 16x9</Template>
  <TotalTime>220</TotalTime>
  <Words>802</Words>
  <Application>Microsoft Macintosh PowerPoint</Application>
  <PresentationFormat>Widescreen</PresentationFormat>
  <Paragraphs>165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Euphemia</vt:lpstr>
      <vt:lpstr>Plantagenet Cherokee</vt:lpstr>
      <vt:lpstr>Trebuchet MS</vt:lpstr>
      <vt:lpstr>Wingdings</vt:lpstr>
      <vt:lpstr>Academic Literature 16x9</vt:lpstr>
      <vt:lpstr>KKBOX Churn PREDICTION</vt:lpstr>
      <vt:lpstr>Agenda</vt:lpstr>
      <vt:lpstr>Introduction</vt:lpstr>
      <vt:lpstr>What is “churn”?</vt:lpstr>
      <vt:lpstr>Datasets</vt:lpstr>
      <vt:lpstr>Technical Challenges</vt:lpstr>
      <vt:lpstr>Technical Challenges (Cont’d)</vt:lpstr>
      <vt:lpstr>Feature Engineering</vt:lpstr>
      <vt:lpstr>Data Preparation/Cleaning</vt:lpstr>
      <vt:lpstr>Relabelling</vt:lpstr>
      <vt:lpstr>SMOTE(Address imbalanced datasets)</vt:lpstr>
      <vt:lpstr>Modelling/Stacking</vt:lpstr>
      <vt:lpstr>Result </vt:lpstr>
      <vt:lpstr>Future Extension/Improvements</vt:lpstr>
      <vt:lpstr>Conclusion</vt:lpstr>
      <vt:lpstr>Q&amp;A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KKBOX Churn PREDICTION</dc:title>
  <dc:creator>#XIONG HENGJIE#</dc:creator>
  <cp:lastModifiedBy>#XIONG HENGJIE#</cp:lastModifiedBy>
  <cp:revision>29</cp:revision>
  <dcterms:created xsi:type="dcterms:W3CDTF">2018-04-10T07:00:26Z</dcterms:created>
  <dcterms:modified xsi:type="dcterms:W3CDTF">2018-04-11T03:54:53Z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