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1" r:id="rId6"/>
    <p:sldId id="260" r:id="rId7"/>
    <p:sldId id="264" r:id="rId8"/>
    <p:sldId id="265" r:id="rId9"/>
    <p:sldId id="268" r:id="rId10"/>
    <p:sldId id="269" r:id="rId11"/>
    <p:sldId id="270" r:id="rId12"/>
    <p:sldId id="271" r:id="rId13"/>
    <p:sldId id="26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7152" autoAdjust="0"/>
  </p:normalViewPr>
  <p:slideViewPr>
    <p:cSldViewPr snapToGrid="0">
      <p:cViewPr varScale="1">
        <p:scale>
          <a:sx n="77" d="100"/>
          <a:sy n="77" d="100"/>
        </p:scale>
        <p:origin x="6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C6C3A4-0EF6-4567-8B6F-E8ECCFCF57BE}" type="datetimeFigureOut">
              <a:rPr lang="en-US" smtClean="0"/>
              <a:t>10/28/2024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5F4787-B595-4311-9499-FF27C1454E8B}" type="slidenum">
              <a:rPr lang="en-US" smtClean="0"/>
              <a:t>‹#›</a:t>
            </a:fld>
            <a:endParaRPr lang="en-US" dirty="0"/>
          </a:p>
        </p:txBody>
      </p:sp>
    </p:spTree>
    <p:extLst>
      <p:ext uri="{BB962C8B-B14F-4D97-AF65-F5344CB8AC3E}">
        <p14:creationId xmlns:p14="http://schemas.microsoft.com/office/powerpoint/2010/main" val="3006442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Elegant and expressive syntax</a:t>
            </a:r>
          </a:p>
          <a:p>
            <a:r>
              <a:rPr lang="en-US" dirty="0"/>
              <a:t>Simplification to allow focus on development and removing boilerplate</a:t>
            </a:r>
          </a:p>
          <a:p>
            <a:r>
              <a:rPr lang="en-US" dirty="0"/>
              <a:t>Provides pre-built components, libs and tools to avoid starting from scratch</a:t>
            </a:r>
          </a:p>
          <a:p>
            <a:r>
              <a:rPr lang="en-US" dirty="0"/>
              <a:t>Provides routing, auth, caching, session</a:t>
            </a:r>
          </a:p>
        </p:txBody>
      </p:sp>
      <p:sp>
        <p:nvSpPr>
          <p:cNvPr id="4" name="Slide Number Placeholder 3"/>
          <p:cNvSpPr>
            <a:spLocks noGrp="1"/>
          </p:cNvSpPr>
          <p:nvPr>
            <p:ph type="sldNum" sz="quarter" idx="5"/>
          </p:nvPr>
        </p:nvSpPr>
        <p:spPr/>
        <p:txBody>
          <a:bodyPr/>
          <a:lstStyle/>
          <a:p>
            <a:fld id="{E35F4787-B595-4311-9499-FF27C1454E8B}" type="slidenum">
              <a:rPr lang="en-US" smtClean="0"/>
              <a:t>3</a:t>
            </a:fld>
            <a:endParaRPr lang="en-US" dirty="0"/>
          </a:p>
        </p:txBody>
      </p:sp>
    </p:spTree>
    <p:extLst>
      <p:ext uri="{BB962C8B-B14F-4D97-AF65-F5344CB8AC3E}">
        <p14:creationId xmlns:p14="http://schemas.microsoft.com/office/powerpoint/2010/main" val="2043037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MVC (Model-View-Controller) arch, promoting separation of concerns for scalability and maintainability reasons</a:t>
            </a:r>
          </a:p>
          <a:p>
            <a:r>
              <a:rPr lang="en-US" dirty="0"/>
              <a:t>Large ecosystem of extensions (Laravel Packages/Bundles)</a:t>
            </a:r>
          </a:p>
          <a:p>
            <a:r>
              <a:rPr lang="en-US" dirty="0"/>
              <a:t>Vibrant community</a:t>
            </a:r>
          </a:p>
          <a:p>
            <a:r>
              <a:rPr lang="en-US" dirty="0"/>
              <a:t>Modern tooling (Eloquent ORM, Blade templates, Artisan CLI, testing utilities)</a:t>
            </a:r>
          </a:p>
        </p:txBody>
      </p:sp>
      <p:sp>
        <p:nvSpPr>
          <p:cNvPr id="4" name="Slide Number Placeholder 3"/>
          <p:cNvSpPr>
            <a:spLocks noGrp="1"/>
          </p:cNvSpPr>
          <p:nvPr>
            <p:ph type="sldNum" sz="quarter" idx="5"/>
          </p:nvPr>
        </p:nvSpPr>
        <p:spPr/>
        <p:txBody>
          <a:bodyPr/>
          <a:lstStyle/>
          <a:p>
            <a:fld id="{E35F4787-B595-4311-9499-FF27C1454E8B}" type="slidenum">
              <a:rPr lang="en-US" smtClean="0"/>
              <a:t>4</a:t>
            </a:fld>
            <a:endParaRPr lang="en-US" dirty="0"/>
          </a:p>
        </p:txBody>
      </p:sp>
    </p:spTree>
    <p:extLst>
      <p:ext uri="{BB962C8B-B14F-4D97-AF65-F5344CB8AC3E}">
        <p14:creationId xmlns:p14="http://schemas.microsoft.com/office/powerpoint/2010/main" val="3298402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a:t>
            </a:r>
          </a:p>
          <a:p>
            <a:r>
              <a:rPr lang="en-US" dirty="0"/>
              <a:t>Data &amp; Business logic</a:t>
            </a:r>
          </a:p>
          <a:p>
            <a:r>
              <a:rPr lang="en-US" dirty="0"/>
              <a:t>--</a:t>
            </a:r>
          </a:p>
          <a:p>
            <a:r>
              <a:rPr lang="en-US" dirty="0"/>
              <a:t>DB interaction, data access, data manipulation, data validation</a:t>
            </a:r>
          </a:p>
          <a:p>
            <a:r>
              <a:rPr lang="en-US" dirty="0"/>
              <a:t>Classes/Models: DB Tables (CRUD, Business rules)</a:t>
            </a:r>
          </a:p>
          <a:p>
            <a:endParaRPr lang="en-US" dirty="0"/>
          </a:p>
          <a:p>
            <a:r>
              <a:rPr lang="en-US" dirty="0"/>
              <a:t>View:</a:t>
            </a:r>
          </a:p>
          <a:p>
            <a:r>
              <a:rPr lang="en-US" dirty="0"/>
              <a:t>Data presentation (HTML/CSS/JS for UI)</a:t>
            </a:r>
          </a:p>
          <a:p>
            <a:r>
              <a:rPr lang="en-US" dirty="0"/>
              <a:t>--</a:t>
            </a:r>
          </a:p>
          <a:p>
            <a:r>
              <a:rPr lang="en-US" dirty="0"/>
              <a:t>Plain PHP/Blade templates (Dynamic, reusable)</a:t>
            </a:r>
          </a:p>
          <a:p>
            <a:endParaRPr lang="en-US" dirty="0"/>
          </a:p>
          <a:p>
            <a:r>
              <a:rPr lang="en-US" dirty="0"/>
              <a:t>Controller:</a:t>
            </a:r>
          </a:p>
          <a:p>
            <a:r>
              <a:rPr lang="en-US" dirty="0"/>
              <a:t>Intermediate between Model &amp; View</a:t>
            </a:r>
          </a:p>
          <a:p>
            <a:r>
              <a:rPr lang="en-US" dirty="0"/>
              <a:t>Handles user requests, processes inputs</a:t>
            </a:r>
          </a:p>
          <a:p>
            <a:r>
              <a:rPr lang="en-US" dirty="0"/>
              <a:t>--</a:t>
            </a:r>
          </a:p>
          <a:p>
            <a:r>
              <a:rPr lang="en-US" dirty="0"/>
              <a:t>Responsible for HTTP requests</a:t>
            </a:r>
          </a:p>
        </p:txBody>
      </p:sp>
      <p:sp>
        <p:nvSpPr>
          <p:cNvPr id="4" name="Slide Number Placeholder 3"/>
          <p:cNvSpPr>
            <a:spLocks noGrp="1"/>
          </p:cNvSpPr>
          <p:nvPr>
            <p:ph type="sldNum" sz="quarter" idx="5"/>
          </p:nvPr>
        </p:nvSpPr>
        <p:spPr/>
        <p:txBody>
          <a:bodyPr/>
          <a:lstStyle/>
          <a:p>
            <a:fld id="{E35F4787-B595-4311-9499-FF27C1454E8B}" type="slidenum">
              <a:rPr lang="en-US" smtClean="0"/>
              <a:t>5</a:t>
            </a:fld>
            <a:endParaRPr lang="en-US" dirty="0"/>
          </a:p>
        </p:txBody>
      </p:sp>
    </p:spTree>
    <p:extLst>
      <p:ext uri="{BB962C8B-B14F-4D97-AF65-F5344CB8AC3E}">
        <p14:creationId xmlns:p14="http://schemas.microsoft.com/office/powerpoint/2010/main" val="2420905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Separation of Concerns: MVC promotes a clear separation of concerns. Models handle data manipulation, Views handle presentation logic, and Controllers manage the application flow. This separation enhances code organization, readability, and maintainability.</a:t>
            </a:r>
          </a:p>
          <a:p>
            <a:endParaRPr lang="en-US" dirty="0"/>
          </a:p>
          <a:p>
            <a:r>
              <a:rPr lang="en-US" dirty="0"/>
              <a:t>Code Reusability: Each component in MVC can be developed independently. Views can be reused with different Controllers, and Models can be used across various application parts. This reusability reduces duplication and enhances efficiency.</a:t>
            </a:r>
          </a:p>
          <a:p>
            <a:endParaRPr lang="en-US" dirty="0"/>
          </a:p>
          <a:p>
            <a:r>
              <a:rPr lang="en-US" dirty="0"/>
              <a:t>Scalability and Maintainability: By separating components based on their roles, MVC makes applications easier to maintain and scale. Changes in one component (e.g., updating the database schema in the Model) don't directly impact other components.</a:t>
            </a:r>
          </a:p>
          <a:p>
            <a:endParaRPr lang="en-US" dirty="0"/>
          </a:p>
          <a:p>
            <a:r>
              <a:rPr lang="en-US" dirty="0"/>
              <a:t>Supports Testing: The separation of concerns facilitates unit testing. Developers can independently test Models, Views, and Controllers, ensuring each component functions correctly.</a:t>
            </a:r>
          </a:p>
          <a:p>
            <a:endParaRPr lang="en-US" dirty="0"/>
          </a:p>
          <a:p>
            <a:r>
              <a:rPr lang="en-US" dirty="0"/>
              <a:t>Example:</a:t>
            </a:r>
          </a:p>
          <a:p>
            <a:r>
              <a:rPr lang="en-US" dirty="0"/>
              <a:t>Model:</a:t>
            </a:r>
          </a:p>
          <a:p>
            <a:r>
              <a:rPr lang="en-US" dirty="0"/>
              <a:t>namespace App;</a:t>
            </a:r>
          </a:p>
          <a:p>
            <a:r>
              <a:rPr lang="en-US" dirty="0"/>
              <a:t>use Illuminate\Database\Eloquent\Model;</a:t>
            </a:r>
          </a:p>
          <a:p>
            <a:endParaRPr lang="en-US" dirty="0"/>
          </a:p>
          <a:p>
            <a:r>
              <a:rPr lang="en-US" dirty="0"/>
              <a:t>class User extends Model</a:t>
            </a:r>
          </a:p>
          <a:p>
            <a:r>
              <a:rPr lang="en-US" dirty="0"/>
              <a:t>{</a:t>
            </a:r>
          </a:p>
          <a:p>
            <a:r>
              <a:rPr lang="en-US" dirty="0"/>
              <a:t>      public function posts() {</a:t>
            </a:r>
          </a:p>
          <a:p>
            <a:r>
              <a:rPr lang="en-US" dirty="0"/>
              <a:t>            return $this-&gt;hasMany(Post::class);</a:t>
            </a:r>
          </a:p>
          <a:p>
            <a:r>
              <a:rPr lang="en-US" dirty="0"/>
              <a:t>      }</a:t>
            </a:r>
          </a:p>
          <a:p>
            <a:r>
              <a:rPr lang="en-US" dirty="0"/>
              <a:t>}</a:t>
            </a:r>
          </a:p>
          <a:p>
            <a:r>
              <a:rPr lang="en-US" dirty="0"/>
              <a:t>View:</a:t>
            </a:r>
          </a:p>
          <a:p>
            <a:r>
              <a:rPr lang="en-US" dirty="0"/>
              <a:t>&lt;!-- resources/views/users/show.blade.php --&gt;</a:t>
            </a:r>
          </a:p>
          <a:p>
            <a:r>
              <a:rPr lang="en-US" dirty="0"/>
              <a:t>&lt;h1&gt;User Profile&lt;/h1&gt;</a:t>
            </a:r>
          </a:p>
          <a:p>
            <a:r>
              <a:rPr lang="en-US" dirty="0"/>
              <a:t>&lt;p&gt;Name: {{ $user-&gt;name }}&lt;/p&gt;</a:t>
            </a:r>
          </a:p>
          <a:p>
            <a:r>
              <a:rPr lang="en-US" dirty="0"/>
              <a:t>&lt;p&gt;Email: {{ $user-&gt;email }}&lt;/p&gt;</a:t>
            </a:r>
          </a:p>
          <a:p>
            <a:r>
              <a:rPr lang="en-US" dirty="0"/>
              <a:t>Controller:</a:t>
            </a:r>
          </a:p>
          <a:p>
            <a:r>
              <a:rPr lang="en-US" dirty="0"/>
              <a:t>namespace App\Http\Controllers;</a:t>
            </a:r>
          </a:p>
          <a:p>
            <a:r>
              <a:rPr lang="en-US" dirty="0"/>
              <a:t>use App\User; use Illuminate\Http\Request;</a:t>
            </a:r>
          </a:p>
          <a:p>
            <a:endParaRPr lang="en-US" dirty="0"/>
          </a:p>
          <a:p>
            <a:r>
              <a:rPr lang="en-US" dirty="0"/>
              <a:t>class UserController extends Controller</a:t>
            </a:r>
          </a:p>
          <a:p>
            <a:r>
              <a:rPr lang="en-US" dirty="0"/>
              <a:t>{</a:t>
            </a:r>
          </a:p>
          <a:p>
            <a:r>
              <a:rPr lang="en-US" dirty="0"/>
              <a:t>      public function show($id) {</a:t>
            </a:r>
          </a:p>
          <a:p>
            <a:r>
              <a:rPr lang="en-US" dirty="0"/>
              <a:t>            $user = User::find($id);</a:t>
            </a:r>
          </a:p>
          <a:p>
            <a:r>
              <a:rPr lang="en-US" dirty="0"/>
              <a:t>            return view('users.show', ['user' =&gt; $user]);</a:t>
            </a:r>
          </a:p>
          <a:p>
            <a:r>
              <a:rPr lang="en-US" dirty="0"/>
              <a:t>      }</a:t>
            </a:r>
          </a:p>
          <a:p>
            <a:r>
              <a:rPr lang="en-US" dirty="0"/>
              <a:t>}</a:t>
            </a:r>
          </a:p>
        </p:txBody>
      </p:sp>
      <p:sp>
        <p:nvSpPr>
          <p:cNvPr id="4" name="Slide Number Placeholder 3"/>
          <p:cNvSpPr>
            <a:spLocks noGrp="1"/>
          </p:cNvSpPr>
          <p:nvPr>
            <p:ph type="sldNum" sz="quarter" idx="5"/>
          </p:nvPr>
        </p:nvSpPr>
        <p:spPr/>
        <p:txBody>
          <a:bodyPr/>
          <a:lstStyle/>
          <a:p>
            <a:fld id="{E35F4787-B595-4311-9499-FF27C1454E8B}" type="slidenum">
              <a:rPr lang="en-US" smtClean="0"/>
              <a:t>6</a:t>
            </a:fld>
            <a:endParaRPr lang="en-US" dirty="0"/>
          </a:p>
        </p:txBody>
      </p:sp>
    </p:spTree>
    <p:extLst>
      <p:ext uri="{BB962C8B-B14F-4D97-AF65-F5344CB8AC3E}">
        <p14:creationId xmlns:p14="http://schemas.microsoft.com/office/powerpoint/2010/main" val="4218667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This directory is the heart of your application. It contains folders like:</a:t>
            </a:r>
          </a:p>
          <a:p>
            <a:r>
              <a:rPr lang="en-US" dirty="0"/>
              <a:t>    - Console: Contains artisan commands.</a:t>
            </a:r>
          </a:p>
          <a:p>
            <a:r>
              <a:rPr lang="en-US" dirty="0"/>
              <a:t>    - Exceptions: Manages exception handling.</a:t>
            </a:r>
          </a:p>
          <a:p>
            <a:r>
              <a:rPr lang="en-US" dirty="0"/>
              <a:t>    - Http: Contains controllers, middleware, form requests, and route definitions.</a:t>
            </a:r>
          </a:p>
          <a:p>
            <a:r>
              <a:rPr lang="en-US" dirty="0"/>
              <a:t>    - Models: Houses your application's data models.</a:t>
            </a:r>
          </a:p>
          <a:p>
            <a:r>
              <a:rPr lang="en-US" dirty="0"/>
              <a:t>    - Providers: Manages service providers.</a:t>
            </a:r>
          </a:p>
          <a:p>
            <a:r>
              <a:rPr lang="en-US" dirty="0"/>
              <a:t>bootstrap: This directory holds the files responsible for bootstrapping the Laravel application and loading the necessary components.</a:t>
            </a:r>
          </a:p>
          <a:p>
            <a:r>
              <a:rPr lang="en-US" dirty="0"/>
              <a:t>config: Contains configuration files for different parts of your application, such as database connections, cache settings, and more.</a:t>
            </a:r>
          </a:p>
          <a:p>
            <a:r>
              <a:rPr lang="en-US" dirty="0"/>
              <a:t>database: Houses the database-related files:</a:t>
            </a:r>
          </a:p>
          <a:p>
            <a:r>
              <a:rPr lang="en-US" dirty="0"/>
              <a:t>    - migrations: Contains database schema changes using migration files.</a:t>
            </a:r>
          </a:p>
          <a:p>
            <a:r>
              <a:rPr lang="en-US" dirty="0"/>
              <a:t>    - seeds: Holds seed files to populate the database with test data.</a:t>
            </a:r>
          </a:p>
          <a:p>
            <a:r>
              <a:rPr lang="en-US" dirty="0"/>
              <a:t>public: The entry point of your application. This folder contains the index.php file and publicly accessible assets like CSS, JavaScript, and images.</a:t>
            </a:r>
          </a:p>
          <a:p>
            <a:r>
              <a:rPr lang="en-US" dirty="0"/>
              <a:t>resources: This directory stores non-PHP resources like views, language files, and frontend assets:</a:t>
            </a:r>
          </a:p>
          <a:p>
            <a:r>
              <a:rPr lang="en-US" dirty="0"/>
              <a:t>views: Contains the Blade templates for your application's UI.</a:t>
            </a:r>
          </a:p>
          <a:p>
            <a:r>
              <a:rPr lang="en-US" dirty="0"/>
              <a:t>lang: Holds language files for internationalization.</a:t>
            </a:r>
          </a:p>
          <a:p>
            <a:r>
              <a:rPr lang="en-US" dirty="0"/>
              <a:t>routes: Contains route definitions for your application, organizing how HTTP requests should be handled.</a:t>
            </a:r>
          </a:p>
          <a:p>
            <a:r>
              <a:rPr lang="en-US" dirty="0"/>
              <a:t>storage: Holds temporary files generated by your application, including logs, cache, and session files.</a:t>
            </a:r>
          </a:p>
          <a:p>
            <a:r>
              <a:rPr lang="en-US" dirty="0"/>
              <a:t>tests: Contains test cases for your application.</a:t>
            </a:r>
          </a:p>
          <a:p>
            <a:r>
              <a:rPr lang="en-US" dirty="0"/>
              <a:t>vendor: This directory holds Composer dependencies, including the Laravel framework itself and other libraries/packages used in your project.</a:t>
            </a:r>
          </a:p>
          <a:p>
            <a:endParaRPr lang="en-US" dirty="0"/>
          </a:p>
          <a:p>
            <a:r>
              <a:rPr lang="en-US" dirty="0"/>
              <a:t>app:</a:t>
            </a:r>
          </a:p>
          <a:p>
            <a:r>
              <a:rPr lang="en-US" dirty="0"/>
              <a:t>Console: Contains artisan commands and console-based functionality.</a:t>
            </a:r>
          </a:p>
          <a:p>
            <a:r>
              <a:rPr lang="en-US" dirty="0"/>
              <a:t>Exceptions: Houses custom exception classes.</a:t>
            </a:r>
          </a:p>
          <a:p>
            <a:r>
              <a:rPr lang="en-US" dirty="0"/>
              <a:t>Http: Contains the controllers, middleware, and form requests for handling HTTP requests.</a:t>
            </a:r>
          </a:p>
          <a:p>
            <a:r>
              <a:rPr lang="en-US" dirty="0"/>
              <a:t>Jobs: Stores queued job classes.</a:t>
            </a:r>
          </a:p>
          <a:p>
            <a:r>
              <a:rPr lang="en-US" dirty="0"/>
              <a:t>Listeners: Holds event listener classes for handling events and broadcasting.</a:t>
            </a:r>
          </a:p>
          <a:p>
            <a:r>
              <a:rPr lang="en-US" dirty="0"/>
              <a:t>Mail: Contains classes responsible for building and sending emails.</a:t>
            </a:r>
          </a:p>
          <a:p>
            <a:r>
              <a:rPr lang="en-US" dirty="0"/>
              <a:t>Models: The home for Eloquent model classes that represent database tables.</a:t>
            </a:r>
          </a:p>
          <a:p>
            <a:r>
              <a:rPr lang="en-US" dirty="0"/>
              <a:t>Notifications: Contains classes for defining notification messages.</a:t>
            </a:r>
          </a:p>
          <a:p>
            <a:r>
              <a:rPr lang="en-US" dirty="0"/>
              <a:t>Policies: Holds policy classes for handling authorization.</a:t>
            </a:r>
          </a:p>
          <a:p>
            <a:r>
              <a:rPr lang="en-US" dirty="0"/>
              <a:t>Providers: Contains service providers that bootstrap and configure various aspects of the application.</a:t>
            </a:r>
          </a:p>
          <a:p>
            <a:r>
              <a:rPr lang="en-US" dirty="0"/>
              <a:t>Rules: Stores custom validation rule classes.</a:t>
            </a:r>
          </a:p>
          <a:p>
            <a:r>
              <a:rPr lang="en-US" dirty="0"/>
              <a:t>Traits: A place for reusable traits that can be applied to multiple classes.</a:t>
            </a:r>
          </a:p>
        </p:txBody>
      </p:sp>
      <p:sp>
        <p:nvSpPr>
          <p:cNvPr id="4" name="Slide Number Placeholder 3"/>
          <p:cNvSpPr>
            <a:spLocks noGrp="1"/>
          </p:cNvSpPr>
          <p:nvPr>
            <p:ph type="sldNum" sz="quarter" idx="5"/>
          </p:nvPr>
        </p:nvSpPr>
        <p:spPr/>
        <p:txBody>
          <a:bodyPr/>
          <a:lstStyle/>
          <a:p>
            <a:fld id="{E35F4787-B595-4311-9499-FF27C1454E8B}" type="slidenum">
              <a:rPr lang="en-US" smtClean="0"/>
              <a:t>8</a:t>
            </a:fld>
            <a:endParaRPr lang="en-US" dirty="0"/>
          </a:p>
        </p:txBody>
      </p:sp>
    </p:spTree>
    <p:extLst>
      <p:ext uri="{BB962C8B-B14F-4D97-AF65-F5344CB8AC3E}">
        <p14:creationId xmlns:p14="http://schemas.microsoft.com/office/powerpoint/2010/main" val="350180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Active Record is a design pattern that provides an object-oriented interface for accessing and manipulating data stored in a database. This pattern encapsulates the business logic of an application within the model, allowing developers to interact with the database using a simple and intuitive API. Laravel's Eloquent ORM (Object-Relational Mapping) is an implementation of the Active Record pattern.</a:t>
            </a:r>
          </a:p>
          <a:p>
            <a:endParaRPr lang="en-US" dirty="0"/>
          </a:p>
          <a:p>
            <a:r>
              <a:rPr lang="en-US" dirty="0"/>
              <a:t>Model Representation</a:t>
            </a:r>
          </a:p>
          <a:p>
            <a:r>
              <a:rPr lang="en-US" dirty="0"/>
              <a:t>In Active Record, a model class represents a table in the database. Each instance of the model class corresponds to a record in the table.</a:t>
            </a:r>
          </a:p>
          <a:p>
            <a:r>
              <a:rPr lang="en-US" dirty="0"/>
              <a:t>CRUD Operations</a:t>
            </a:r>
          </a:p>
          <a:p>
            <a:r>
              <a:rPr lang="en-US" dirty="0"/>
              <a:t>Active Record simplifies database interactions by providing methods for Create, Read, Update, and Delete operations. Models typically have methods like create, find, update, and delete for these operations.</a:t>
            </a:r>
          </a:p>
          <a:p>
            <a:r>
              <a:rPr lang="en-US" dirty="0"/>
              <a:t>Relationships</a:t>
            </a:r>
          </a:p>
          <a:p>
            <a:r>
              <a:rPr lang="en-US" dirty="0"/>
              <a:t>Active Record simplifies handling relationships between tables. Eloquent models define relationships such as one-to-one, one-to-many, and many-to-many using methods like hasOne, hasMany, belongsTo, etc.</a:t>
            </a:r>
          </a:p>
          <a:p>
            <a:r>
              <a:rPr lang="en-US" dirty="0"/>
              <a:t>Validation</a:t>
            </a:r>
          </a:p>
          <a:p>
            <a:r>
              <a:rPr lang="en-US" dirty="0"/>
              <a:t>Active Record models often include validation rules. Laravel's Eloquent allows you to define validation rules for model attributes.</a:t>
            </a:r>
          </a:p>
          <a:p>
            <a:endParaRPr lang="en-US" dirty="0"/>
          </a:p>
          <a:p>
            <a:r>
              <a:rPr lang="en-US" dirty="0"/>
              <a:t>In the Laravel, Eloquent Models stand as the backbone of database interaction, providing an elegant and expressive way to interact with databases. Eloquent Models serve as an abstraction layer between your application and the database. They represent tables in your database, allowing you to interact with the data in a highly intuitive and object-oriented manner. With Eloquent, the tedious tasks of writing raw SQL queries and managing database connections are replaced with a clean, expressive syntax.</a:t>
            </a:r>
          </a:p>
          <a:p>
            <a:r>
              <a:rPr lang="en-US" dirty="0"/>
              <a:t>Eloquent Models are typically placed in the app/Models directory by convention. However, it's important to note that you are not strictly required to follow this convention, and you can customize the location if needed.</a:t>
            </a:r>
          </a:p>
        </p:txBody>
      </p:sp>
      <p:sp>
        <p:nvSpPr>
          <p:cNvPr id="4" name="Slide Number Placeholder 3"/>
          <p:cNvSpPr>
            <a:spLocks noGrp="1"/>
          </p:cNvSpPr>
          <p:nvPr>
            <p:ph type="sldNum" sz="quarter" idx="5"/>
          </p:nvPr>
        </p:nvSpPr>
        <p:spPr/>
        <p:txBody>
          <a:bodyPr/>
          <a:lstStyle/>
          <a:p>
            <a:fld id="{E35F4787-B595-4311-9499-FF27C1454E8B}" type="slidenum">
              <a:rPr lang="en-US" smtClean="0"/>
              <a:t>9</a:t>
            </a:fld>
            <a:endParaRPr lang="en-US" dirty="0"/>
          </a:p>
        </p:txBody>
      </p:sp>
    </p:spTree>
    <p:extLst>
      <p:ext uri="{BB962C8B-B14F-4D97-AF65-F5344CB8AC3E}">
        <p14:creationId xmlns:p14="http://schemas.microsoft.com/office/powerpoint/2010/main" val="327827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Views in Laravel serve as the user interface components of your web application. They allow you to organize and display information to the user. Blade, Laravel's templating engine, makes the process of creating these views both efficient and clear. Blade files typically have a .blade.php extension, and they are stored in the resources/views directory. The template can be used in the controller by view helper.</a:t>
            </a:r>
          </a:p>
          <a:p>
            <a:endParaRPr lang="en-US" dirty="0"/>
          </a:p>
          <a:p>
            <a:r>
              <a:rPr lang="en-US" dirty="0"/>
              <a:t>@extends('layouts.app')</a:t>
            </a:r>
          </a:p>
          <a:p>
            <a:r>
              <a:rPr lang="en-US" dirty="0"/>
              <a:t>@section('content') &lt;p&gt;This is the content of the child view.&lt;/p&gt; @endsection</a:t>
            </a:r>
          </a:p>
          <a:p>
            <a:r>
              <a:rPr lang="en-US" dirty="0"/>
              <a:t>@foreach($users as $user) &lt;p&gt;{{ $user-&gt;name }}&lt;/p&gt; @endforeach</a:t>
            </a:r>
          </a:p>
          <a:p>
            <a:r>
              <a:rPr lang="en-US" dirty="0"/>
              <a:t>@if($condition) </a:t>
            </a:r>
          </a:p>
          <a:p>
            <a:r>
              <a:rPr lang="en-US" dirty="0"/>
              <a:t>    &lt;p&gt;Condition is true.&lt;/p&gt; </a:t>
            </a:r>
          </a:p>
          <a:p>
            <a:r>
              <a:rPr lang="en-US" dirty="0"/>
              <a:t>@elseif($anotherCondition) </a:t>
            </a:r>
          </a:p>
          <a:p>
            <a:r>
              <a:rPr lang="en-US" dirty="0"/>
              <a:t>    &lt;p&gt;Another condition is true.&lt;/p&gt; </a:t>
            </a:r>
          </a:p>
          <a:p>
            <a:r>
              <a:rPr lang="en-US" dirty="0"/>
              <a:t>@else </a:t>
            </a:r>
          </a:p>
          <a:p>
            <a:r>
              <a:rPr lang="en-US" dirty="0"/>
              <a:t>    &lt;p&gt;Neither condition is true.&lt;/p&gt; </a:t>
            </a:r>
          </a:p>
          <a:p>
            <a:r>
              <a:rPr lang="en-US" dirty="0"/>
              <a:t>@endif</a:t>
            </a:r>
          </a:p>
        </p:txBody>
      </p:sp>
      <p:sp>
        <p:nvSpPr>
          <p:cNvPr id="4" name="Slide Number Placeholder 3"/>
          <p:cNvSpPr>
            <a:spLocks noGrp="1"/>
          </p:cNvSpPr>
          <p:nvPr>
            <p:ph type="sldNum" sz="quarter" idx="5"/>
          </p:nvPr>
        </p:nvSpPr>
        <p:spPr/>
        <p:txBody>
          <a:bodyPr/>
          <a:lstStyle/>
          <a:p>
            <a:fld id="{E35F4787-B595-4311-9499-FF27C1454E8B}" type="slidenum">
              <a:rPr lang="en-US" smtClean="0"/>
              <a:t>10</a:t>
            </a:fld>
            <a:endParaRPr lang="en-US" dirty="0"/>
          </a:p>
        </p:txBody>
      </p:sp>
    </p:spTree>
    <p:extLst>
      <p:ext uri="{BB962C8B-B14F-4D97-AF65-F5344CB8AC3E}">
        <p14:creationId xmlns:p14="http://schemas.microsoft.com/office/powerpoint/2010/main" val="2754365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context of the Laravel PHP framework, a controller is a class that handles the incoming HTTP requests and manages the application's logic to produce an appropriate HTTP response. Controllers act as an intermediary between the model (which represents the data and business logic) and the view (which displays the user interface). </a:t>
            </a:r>
          </a:p>
          <a:p>
            <a:endParaRPr lang="en-US" dirty="0"/>
          </a:p>
          <a:p>
            <a:r>
              <a:rPr lang="en-US" dirty="0"/>
              <a:t> namespace App\Http\Controllers;</a:t>
            </a:r>
          </a:p>
          <a:p>
            <a:r>
              <a:rPr lang="en-US" dirty="0"/>
              <a:t> use Illuminate\Http\Request;</a:t>
            </a:r>
          </a:p>
          <a:p>
            <a:endParaRPr lang="en-US" dirty="0"/>
          </a:p>
          <a:p>
            <a:r>
              <a:rPr lang="en-US" dirty="0"/>
              <a:t> class UserController extends Controller {}</a:t>
            </a:r>
          </a:p>
        </p:txBody>
      </p:sp>
      <p:sp>
        <p:nvSpPr>
          <p:cNvPr id="4" name="Slide Number Placeholder 3"/>
          <p:cNvSpPr>
            <a:spLocks noGrp="1"/>
          </p:cNvSpPr>
          <p:nvPr>
            <p:ph type="sldNum" sz="quarter" idx="5"/>
          </p:nvPr>
        </p:nvSpPr>
        <p:spPr/>
        <p:txBody>
          <a:bodyPr/>
          <a:lstStyle/>
          <a:p>
            <a:fld id="{E35F4787-B595-4311-9499-FF27C1454E8B}" type="slidenum">
              <a:rPr lang="en-US" smtClean="0"/>
              <a:t>11</a:t>
            </a:fld>
            <a:endParaRPr lang="en-US" dirty="0"/>
          </a:p>
        </p:txBody>
      </p:sp>
    </p:spTree>
    <p:extLst>
      <p:ext uri="{BB962C8B-B14F-4D97-AF65-F5344CB8AC3E}">
        <p14:creationId xmlns:p14="http://schemas.microsoft.com/office/powerpoint/2010/main" val="3952610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named route as the URL in the view template:</a:t>
            </a:r>
          </a:p>
          <a:p>
            <a:r>
              <a:rPr lang="en-US" dirty="0"/>
              <a:t>&lt;a href="{{ route('users') }}"&gt;Go to Users Page&lt;/a&gt;</a:t>
            </a:r>
          </a:p>
          <a:p>
            <a:r>
              <a:rPr lang="en-US" dirty="0"/>
              <a:t>Also, you can use your named route in the controller. After fulfilling some operation in the action, we can redirect the user to the "users" route:</a:t>
            </a:r>
          </a:p>
          <a:p>
            <a:r>
              <a:rPr lang="en-US" dirty="0"/>
              <a:t>public function update() {</a:t>
            </a:r>
          </a:p>
          <a:p>
            <a:r>
              <a:rPr lang="en-US" dirty="0"/>
              <a:t>    // performing some update operations and then</a:t>
            </a:r>
          </a:p>
          <a:p>
            <a:r>
              <a:rPr lang="en-US" dirty="0"/>
              <a:t>    return redirect()-&gt;route('users');</a:t>
            </a:r>
          </a:p>
          <a:p>
            <a:r>
              <a:rPr lang="en-US" dirty="0"/>
              <a:t>}</a:t>
            </a:r>
          </a:p>
        </p:txBody>
      </p:sp>
      <p:sp>
        <p:nvSpPr>
          <p:cNvPr id="4" name="Slide Number Placeholder 3"/>
          <p:cNvSpPr>
            <a:spLocks noGrp="1"/>
          </p:cNvSpPr>
          <p:nvPr>
            <p:ph type="sldNum" sz="quarter" idx="5"/>
          </p:nvPr>
        </p:nvSpPr>
        <p:spPr/>
        <p:txBody>
          <a:bodyPr/>
          <a:lstStyle/>
          <a:p>
            <a:fld id="{E35F4787-B595-4311-9499-FF27C1454E8B}" type="slidenum">
              <a:rPr lang="en-US" smtClean="0"/>
              <a:t>12</a:t>
            </a:fld>
            <a:endParaRPr lang="en-US" dirty="0"/>
          </a:p>
        </p:txBody>
      </p:sp>
    </p:spTree>
    <p:extLst>
      <p:ext uri="{BB962C8B-B14F-4D97-AF65-F5344CB8AC3E}">
        <p14:creationId xmlns:p14="http://schemas.microsoft.com/office/powerpoint/2010/main" val="1941202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and black logo&#10;&#10;Description automatically generated">
            <a:extLst>
              <a:ext uri="{FF2B5EF4-FFF2-40B4-BE49-F238E27FC236}">
                <a16:creationId xmlns:a16="http://schemas.microsoft.com/office/drawing/2014/main" id="{A5A432DA-ABD1-C339-6EE2-79731031F458}"/>
              </a:ext>
            </a:extLst>
          </p:cNvPr>
          <p:cNvPicPr>
            <a:picLocks noChangeAspect="1"/>
          </p:cNvPicPr>
          <p:nvPr/>
        </p:nvPicPr>
        <p:blipFill>
          <a:blip r:embed="rId2"/>
          <a:stretch>
            <a:fillRect/>
          </a:stretch>
        </p:blipFill>
        <p:spPr>
          <a:xfrm>
            <a:off x="2667000" y="0"/>
            <a:ext cx="6858000" cy="6858000"/>
          </a:xfrm>
          <a:prstGeom prst="rect">
            <a:avLst/>
          </a:prstGeom>
        </p:spPr>
      </p:pic>
      <p:sp>
        <p:nvSpPr>
          <p:cNvPr id="2" name="Title 1">
            <a:extLst>
              <a:ext uri="{FF2B5EF4-FFF2-40B4-BE49-F238E27FC236}">
                <a16:creationId xmlns:a16="http://schemas.microsoft.com/office/drawing/2014/main" id="{4627B337-FCEC-D152-1FD6-10E85E24FCBF}"/>
              </a:ext>
            </a:extLst>
          </p:cNvPr>
          <p:cNvSpPr>
            <a:spLocks noGrp="1"/>
          </p:cNvSpPr>
          <p:nvPr>
            <p:ph type="ctrTitle"/>
          </p:nvPr>
        </p:nvSpPr>
        <p:spPr/>
        <p:txBody>
          <a:bodyPr/>
          <a:lstStyle/>
          <a:p>
            <a:r>
              <a:rPr lang="en-US" dirty="0"/>
              <a:t>Laravel</a:t>
            </a:r>
          </a:p>
        </p:txBody>
      </p:sp>
      <p:sp>
        <p:nvSpPr>
          <p:cNvPr id="3" name="Subtitle 2">
            <a:extLst>
              <a:ext uri="{FF2B5EF4-FFF2-40B4-BE49-F238E27FC236}">
                <a16:creationId xmlns:a16="http://schemas.microsoft.com/office/drawing/2014/main" id="{E5134F17-EFBC-5CD1-06C5-1B7CCB2B515C}"/>
              </a:ext>
            </a:extLst>
          </p:cNvPr>
          <p:cNvSpPr>
            <a:spLocks noGrp="1"/>
          </p:cNvSpPr>
          <p:nvPr>
            <p:ph type="subTitle" idx="1"/>
          </p:nvPr>
        </p:nvSpPr>
        <p:spPr/>
        <p:txBody>
          <a:bodyPr/>
          <a:lstStyle/>
          <a:p>
            <a:r>
              <a:rPr lang="en-US" dirty="0"/>
              <a:t>Vineet Maurya</a:t>
            </a:r>
          </a:p>
          <a:p>
            <a:r>
              <a:rPr lang="en-US" dirty="0"/>
              <a:t>23000068, BCA-B</a:t>
            </a:r>
          </a:p>
        </p:txBody>
      </p:sp>
    </p:spTree>
    <p:extLst>
      <p:ext uri="{BB962C8B-B14F-4D97-AF65-F5344CB8AC3E}">
        <p14:creationId xmlns:p14="http://schemas.microsoft.com/office/powerpoint/2010/main" val="4083710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and black logo&#10;&#10;Description automatically generated">
            <a:extLst>
              <a:ext uri="{FF2B5EF4-FFF2-40B4-BE49-F238E27FC236}">
                <a16:creationId xmlns:a16="http://schemas.microsoft.com/office/drawing/2014/main" id="{1784E8F2-EED8-65C0-7BD5-5BD0A93EA10D}"/>
              </a:ext>
            </a:extLst>
          </p:cNvPr>
          <p:cNvPicPr>
            <a:picLocks noChangeAspect="1"/>
          </p:cNvPicPr>
          <p:nvPr/>
        </p:nvPicPr>
        <p:blipFill>
          <a:blip r:embed="rId3">
            <a:alphaModFix amt="50000"/>
          </a:blip>
          <a:stretch>
            <a:fillRect/>
          </a:stretch>
        </p:blipFill>
        <p:spPr>
          <a:xfrm>
            <a:off x="2667000" y="0"/>
            <a:ext cx="6858000" cy="6858000"/>
          </a:xfrm>
          <a:prstGeom prst="rect">
            <a:avLst/>
          </a:prstGeom>
        </p:spPr>
      </p:pic>
      <p:sp>
        <p:nvSpPr>
          <p:cNvPr id="2" name="Title 1">
            <a:extLst>
              <a:ext uri="{FF2B5EF4-FFF2-40B4-BE49-F238E27FC236}">
                <a16:creationId xmlns:a16="http://schemas.microsoft.com/office/drawing/2014/main" id="{084EB61E-C6EB-FA0D-C49C-4C4E75655DFB}"/>
              </a:ext>
            </a:extLst>
          </p:cNvPr>
          <p:cNvSpPr>
            <a:spLocks noGrp="1"/>
          </p:cNvSpPr>
          <p:nvPr>
            <p:ph type="title"/>
          </p:nvPr>
        </p:nvSpPr>
        <p:spPr/>
        <p:txBody>
          <a:bodyPr/>
          <a:lstStyle/>
          <a:p>
            <a:r>
              <a:rPr lang="en-US" dirty="0"/>
              <a:t>Views/Templates</a:t>
            </a:r>
          </a:p>
        </p:txBody>
      </p:sp>
      <p:sp>
        <p:nvSpPr>
          <p:cNvPr id="3" name="Content Placeholder 2">
            <a:extLst>
              <a:ext uri="{FF2B5EF4-FFF2-40B4-BE49-F238E27FC236}">
                <a16:creationId xmlns:a16="http://schemas.microsoft.com/office/drawing/2014/main" id="{5F51BC47-FB0D-FA14-1FB7-07ED02420129}"/>
              </a:ext>
            </a:extLst>
          </p:cNvPr>
          <p:cNvSpPr>
            <a:spLocks noGrp="1"/>
          </p:cNvSpPr>
          <p:nvPr>
            <p:ph idx="1"/>
          </p:nvPr>
        </p:nvSpPr>
        <p:spPr/>
        <p:txBody>
          <a:bodyPr/>
          <a:lstStyle/>
          <a:p>
            <a:r>
              <a:rPr lang="en-US" dirty="0"/>
              <a:t>Uses Blade templates (</a:t>
            </a:r>
            <a:r>
              <a:rPr lang="en-US" dirty="0">
                <a:latin typeface="Aptos Mono" panose="020B0009020202020204" pitchFamily="49" charset="0"/>
              </a:rPr>
              <a:t>*.blade.php</a:t>
            </a:r>
            <a:r>
              <a:rPr lang="en-US" dirty="0"/>
              <a:t>) by default</a:t>
            </a:r>
          </a:p>
          <a:p>
            <a:r>
              <a:rPr lang="en-US" dirty="0"/>
              <a:t>Has directives to implement control structures</a:t>
            </a:r>
          </a:p>
          <a:p>
            <a:pPr lvl="1"/>
            <a:r>
              <a:rPr lang="en-US" dirty="0">
                <a:latin typeface="Aptos Mono" panose="020B0009020202020204" pitchFamily="49" charset="0"/>
              </a:rPr>
              <a:t>@section, @show, @yield, @extends, @include, @for, @foreach, @if, @else</a:t>
            </a:r>
          </a:p>
          <a:p>
            <a:endParaRPr lang="en-US" dirty="0"/>
          </a:p>
        </p:txBody>
      </p:sp>
    </p:spTree>
    <p:extLst>
      <p:ext uri="{BB962C8B-B14F-4D97-AF65-F5344CB8AC3E}">
        <p14:creationId xmlns:p14="http://schemas.microsoft.com/office/powerpoint/2010/main" val="3353672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and black logo&#10;&#10;Description automatically generated">
            <a:extLst>
              <a:ext uri="{FF2B5EF4-FFF2-40B4-BE49-F238E27FC236}">
                <a16:creationId xmlns:a16="http://schemas.microsoft.com/office/drawing/2014/main" id="{7D1015B2-81ED-AD51-3DFF-ECE9BBA8B5E7}"/>
              </a:ext>
            </a:extLst>
          </p:cNvPr>
          <p:cNvPicPr>
            <a:picLocks noChangeAspect="1"/>
          </p:cNvPicPr>
          <p:nvPr/>
        </p:nvPicPr>
        <p:blipFill>
          <a:blip r:embed="rId3">
            <a:alphaModFix amt="50000"/>
          </a:blip>
          <a:stretch>
            <a:fillRect/>
          </a:stretch>
        </p:blipFill>
        <p:spPr>
          <a:xfrm>
            <a:off x="2667000" y="0"/>
            <a:ext cx="6858000" cy="6858000"/>
          </a:xfrm>
          <a:prstGeom prst="rect">
            <a:avLst/>
          </a:prstGeom>
        </p:spPr>
      </p:pic>
      <p:sp>
        <p:nvSpPr>
          <p:cNvPr id="2" name="Title 1">
            <a:extLst>
              <a:ext uri="{FF2B5EF4-FFF2-40B4-BE49-F238E27FC236}">
                <a16:creationId xmlns:a16="http://schemas.microsoft.com/office/drawing/2014/main" id="{73EFCCA4-545C-4868-979B-B33467BAC54C}"/>
              </a:ext>
            </a:extLst>
          </p:cNvPr>
          <p:cNvSpPr>
            <a:spLocks noGrp="1"/>
          </p:cNvSpPr>
          <p:nvPr>
            <p:ph type="title"/>
          </p:nvPr>
        </p:nvSpPr>
        <p:spPr/>
        <p:txBody>
          <a:bodyPr/>
          <a:lstStyle/>
          <a:p>
            <a:r>
              <a:rPr lang="en-US" dirty="0"/>
              <a:t>Controller</a:t>
            </a:r>
          </a:p>
        </p:txBody>
      </p:sp>
      <p:sp>
        <p:nvSpPr>
          <p:cNvPr id="3" name="Content Placeholder 2">
            <a:extLst>
              <a:ext uri="{FF2B5EF4-FFF2-40B4-BE49-F238E27FC236}">
                <a16:creationId xmlns:a16="http://schemas.microsoft.com/office/drawing/2014/main" id="{C9D3355E-51A8-D337-8A82-E296A904C00F}"/>
              </a:ext>
            </a:extLst>
          </p:cNvPr>
          <p:cNvSpPr>
            <a:spLocks noGrp="1"/>
          </p:cNvSpPr>
          <p:nvPr>
            <p:ph idx="1"/>
          </p:nvPr>
        </p:nvSpPr>
        <p:spPr/>
        <p:txBody>
          <a:bodyPr/>
          <a:lstStyle/>
          <a:p>
            <a:r>
              <a:rPr lang="en-US" dirty="0"/>
              <a:t>Handles incoming HTTP requests and manages application logic to return a response</a:t>
            </a:r>
          </a:p>
          <a:p>
            <a:r>
              <a:rPr lang="en-US" dirty="0"/>
              <a:t>Create</a:t>
            </a:r>
          </a:p>
          <a:p>
            <a:pPr lvl="1"/>
            <a:r>
              <a:rPr lang="it-IT" dirty="0">
                <a:latin typeface="Aptos Mono" panose="020B0009020202020204" pitchFamily="49" charset="0"/>
              </a:rPr>
              <a:t>php artisan make:controller UserController</a:t>
            </a:r>
            <a:endParaRPr lang="en-US" dirty="0">
              <a:latin typeface="Aptos Mono" panose="020B0009020202020204" pitchFamily="49" charset="0"/>
            </a:endParaRPr>
          </a:p>
          <a:p>
            <a:r>
              <a:rPr lang="en-US" dirty="0"/>
              <a:t>Fields are populated automatically</a:t>
            </a:r>
          </a:p>
        </p:txBody>
      </p:sp>
    </p:spTree>
    <p:extLst>
      <p:ext uri="{BB962C8B-B14F-4D97-AF65-F5344CB8AC3E}">
        <p14:creationId xmlns:p14="http://schemas.microsoft.com/office/powerpoint/2010/main" val="2379865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and black logo&#10;&#10;Description automatically generated">
            <a:extLst>
              <a:ext uri="{FF2B5EF4-FFF2-40B4-BE49-F238E27FC236}">
                <a16:creationId xmlns:a16="http://schemas.microsoft.com/office/drawing/2014/main" id="{3ABE4B5B-A179-9E9D-F119-E57D0EFE91C9}"/>
              </a:ext>
            </a:extLst>
          </p:cNvPr>
          <p:cNvPicPr>
            <a:picLocks noChangeAspect="1"/>
          </p:cNvPicPr>
          <p:nvPr/>
        </p:nvPicPr>
        <p:blipFill>
          <a:blip r:embed="rId3">
            <a:alphaModFix amt="50000"/>
          </a:blip>
          <a:stretch>
            <a:fillRect/>
          </a:stretch>
        </p:blipFill>
        <p:spPr>
          <a:xfrm>
            <a:off x="2667000" y="0"/>
            <a:ext cx="6858000" cy="6858000"/>
          </a:xfrm>
          <a:prstGeom prst="rect">
            <a:avLst/>
          </a:prstGeom>
        </p:spPr>
      </p:pic>
      <p:sp>
        <p:nvSpPr>
          <p:cNvPr id="2" name="Title 1">
            <a:extLst>
              <a:ext uri="{FF2B5EF4-FFF2-40B4-BE49-F238E27FC236}">
                <a16:creationId xmlns:a16="http://schemas.microsoft.com/office/drawing/2014/main" id="{3E628006-2D07-6C97-FEAD-0B69935E1CA7}"/>
              </a:ext>
            </a:extLst>
          </p:cNvPr>
          <p:cNvSpPr>
            <a:spLocks noGrp="1"/>
          </p:cNvSpPr>
          <p:nvPr>
            <p:ph type="title"/>
          </p:nvPr>
        </p:nvSpPr>
        <p:spPr/>
        <p:txBody>
          <a:bodyPr/>
          <a:lstStyle/>
          <a:p>
            <a:r>
              <a:rPr lang="en-US" dirty="0"/>
              <a:t>Routing</a:t>
            </a:r>
          </a:p>
        </p:txBody>
      </p:sp>
      <p:sp>
        <p:nvSpPr>
          <p:cNvPr id="3" name="Content Placeholder 2">
            <a:extLst>
              <a:ext uri="{FF2B5EF4-FFF2-40B4-BE49-F238E27FC236}">
                <a16:creationId xmlns:a16="http://schemas.microsoft.com/office/drawing/2014/main" id="{05D899B7-F5D6-ED81-35AE-DCE830D8B8FD}"/>
              </a:ext>
            </a:extLst>
          </p:cNvPr>
          <p:cNvSpPr>
            <a:spLocks noGrp="1"/>
          </p:cNvSpPr>
          <p:nvPr>
            <p:ph idx="1"/>
          </p:nvPr>
        </p:nvSpPr>
        <p:spPr/>
        <p:txBody>
          <a:bodyPr/>
          <a:lstStyle/>
          <a:p>
            <a:r>
              <a:rPr lang="en-US" dirty="0"/>
              <a:t>Defined in </a:t>
            </a:r>
            <a:r>
              <a:rPr lang="en-US" dirty="0">
                <a:latin typeface="Aptos Mono" panose="020B0009020202020204" pitchFamily="49" charset="0"/>
              </a:rPr>
              <a:t>routes/web.php</a:t>
            </a:r>
          </a:p>
          <a:p>
            <a:r>
              <a:rPr lang="en-US" dirty="0"/>
              <a:t>Expresses mapping between a route and a closure/method</a:t>
            </a:r>
          </a:p>
          <a:p>
            <a:r>
              <a:rPr lang="en-US" dirty="0"/>
              <a:t>Can optionally be named to allow easier access</a:t>
            </a:r>
          </a:p>
          <a:p>
            <a:endParaRPr lang="en-US" dirty="0"/>
          </a:p>
        </p:txBody>
      </p:sp>
    </p:spTree>
    <p:extLst>
      <p:ext uri="{BB962C8B-B14F-4D97-AF65-F5344CB8AC3E}">
        <p14:creationId xmlns:p14="http://schemas.microsoft.com/office/powerpoint/2010/main" val="1552564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and black logo&#10;&#10;Description automatically generated">
            <a:extLst>
              <a:ext uri="{FF2B5EF4-FFF2-40B4-BE49-F238E27FC236}">
                <a16:creationId xmlns:a16="http://schemas.microsoft.com/office/drawing/2014/main" id="{5305A9A1-9BAC-B46E-CAB8-182A75CBAA03}"/>
              </a:ext>
            </a:extLst>
          </p:cNvPr>
          <p:cNvPicPr>
            <a:picLocks noChangeAspect="1"/>
          </p:cNvPicPr>
          <p:nvPr/>
        </p:nvPicPr>
        <p:blipFill>
          <a:blip r:embed="rId2">
            <a:alphaModFix amt="50000"/>
          </a:blip>
          <a:stretch>
            <a:fillRect/>
          </a:stretch>
        </p:blipFill>
        <p:spPr>
          <a:xfrm>
            <a:off x="2667000" y="0"/>
            <a:ext cx="6858000" cy="6858000"/>
          </a:xfrm>
          <a:prstGeom prst="rect">
            <a:avLst/>
          </a:prstGeom>
        </p:spPr>
      </p:pic>
      <p:pic>
        <p:nvPicPr>
          <p:cNvPr id="3" name="Picture 2" descr="A green and white certificate&#10;&#10;Description automatically generated">
            <a:extLst>
              <a:ext uri="{FF2B5EF4-FFF2-40B4-BE49-F238E27FC236}">
                <a16:creationId xmlns:a16="http://schemas.microsoft.com/office/drawing/2014/main" id="{A5B4E59E-22E0-61A1-4D6E-18A2C13F0451}"/>
              </a:ext>
            </a:extLst>
          </p:cNvPr>
          <p:cNvPicPr>
            <a:picLocks noChangeAspect="1"/>
          </p:cNvPicPr>
          <p:nvPr/>
        </p:nvPicPr>
        <p:blipFill>
          <a:blip r:embed="rId3"/>
          <a:stretch>
            <a:fillRect/>
          </a:stretch>
        </p:blipFill>
        <p:spPr>
          <a:xfrm>
            <a:off x="1246167" y="0"/>
            <a:ext cx="9699665" cy="6858000"/>
          </a:xfrm>
          <a:prstGeom prst="rect">
            <a:avLst/>
          </a:prstGeom>
        </p:spPr>
      </p:pic>
    </p:spTree>
    <p:extLst>
      <p:ext uri="{BB962C8B-B14F-4D97-AF65-F5344CB8AC3E}">
        <p14:creationId xmlns:p14="http://schemas.microsoft.com/office/powerpoint/2010/main" val="2548126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ravel Logo">
            <a:extLst>
              <a:ext uri="{FF2B5EF4-FFF2-40B4-BE49-F238E27FC236}">
                <a16:creationId xmlns:a16="http://schemas.microsoft.com/office/drawing/2014/main" id="{0BC57DCD-665A-34FB-A1B7-D1D4284685B2}"/>
              </a:ext>
            </a:extLst>
          </p:cNvPr>
          <p:cNvPicPr>
            <a:picLocks noChangeAspect="1"/>
          </p:cNvPicPr>
          <p:nvPr/>
        </p:nvPicPr>
        <p:blipFill>
          <a:blip r:embed="rId2">
            <a:alphaModFix amt="70000"/>
          </a:blip>
          <a:stretch>
            <a:fillRect/>
          </a:stretch>
        </p:blipFill>
        <p:spPr>
          <a:xfrm>
            <a:off x="2667000" y="0"/>
            <a:ext cx="6858000" cy="6858000"/>
          </a:xfrm>
          <a:prstGeom prst="rect">
            <a:avLst/>
          </a:prstGeom>
        </p:spPr>
      </p:pic>
      <p:sp>
        <p:nvSpPr>
          <p:cNvPr id="2" name="Title 1">
            <a:extLst>
              <a:ext uri="{FF2B5EF4-FFF2-40B4-BE49-F238E27FC236}">
                <a16:creationId xmlns:a16="http://schemas.microsoft.com/office/drawing/2014/main" id="{4BD0C9D0-C475-3DF5-843A-0CE9E794CBAD}"/>
              </a:ext>
            </a:extLst>
          </p:cNvPr>
          <p:cNvSpPr>
            <a:spLocks noGrp="1"/>
          </p:cNvSpPr>
          <p:nvPr>
            <p:ph type="title"/>
          </p:nvPr>
        </p:nvSpPr>
        <p:spPr>
          <a:xfrm>
            <a:off x="1143001" y="2689715"/>
            <a:ext cx="9905998" cy="1478570"/>
          </a:xfrm>
        </p:spPr>
        <p:txBody>
          <a:bodyPr/>
          <a:lstStyle/>
          <a:p>
            <a:pPr algn="ctr"/>
            <a:r>
              <a:rPr lang="en-US" dirty="0"/>
              <a:t>Thank You</a:t>
            </a:r>
          </a:p>
        </p:txBody>
      </p:sp>
    </p:spTree>
    <p:extLst>
      <p:ext uri="{BB962C8B-B14F-4D97-AF65-F5344CB8AC3E}">
        <p14:creationId xmlns:p14="http://schemas.microsoft.com/office/powerpoint/2010/main" val="662344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and black logo&#10;&#10;Description automatically generated">
            <a:extLst>
              <a:ext uri="{FF2B5EF4-FFF2-40B4-BE49-F238E27FC236}">
                <a16:creationId xmlns:a16="http://schemas.microsoft.com/office/drawing/2014/main" id="{BFD7F65F-5A43-068F-591C-A0B7997AC5DC}"/>
              </a:ext>
            </a:extLst>
          </p:cNvPr>
          <p:cNvPicPr>
            <a:picLocks noChangeAspect="1"/>
          </p:cNvPicPr>
          <p:nvPr/>
        </p:nvPicPr>
        <p:blipFill>
          <a:blip r:embed="rId2">
            <a:alphaModFix amt="50000"/>
          </a:blip>
          <a:stretch>
            <a:fillRect/>
          </a:stretch>
        </p:blipFill>
        <p:spPr>
          <a:xfrm>
            <a:off x="2667000" y="0"/>
            <a:ext cx="6858000" cy="6858000"/>
          </a:xfrm>
          <a:prstGeom prst="rect">
            <a:avLst/>
          </a:prstGeom>
        </p:spPr>
      </p:pic>
      <p:sp>
        <p:nvSpPr>
          <p:cNvPr id="2" name="Title 1">
            <a:extLst>
              <a:ext uri="{FF2B5EF4-FFF2-40B4-BE49-F238E27FC236}">
                <a16:creationId xmlns:a16="http://schemas.microsoft.com/office/drawing/2014/main" id="{43A9521A-34F4-FC62-01E3-D3A8FEA02852}"/>
              </a:ext>
            </a:extLst>
          </p:cNvPr>
          <p:cNvSpPr>
            <a:spLocks noGrp="1"/>
          </p:cNvSpPr>
          <p:nvPr>
            <p:ph type="title"/>
          </p:nvPr>
        </p:nvSpPr>
        <p:spPr/>
        <p:txBody>
          <a:bodyPr/>
          <a:lstStyle/>
          <a:p>
            <a:r>
              <a:rPr lang="en-US" dirty="0"/>
              <a:t>What is laravel</a:t>
            </a:r>
          </a:p>
        </p:txBody>
      </p:sp>
      <p:sp>
        <p:nvSpPr>
          <p:cNvPr id="3" name="Content Placeholder 2">
            <a:extLst>
              <a:ext uri="{FF2B5EF4-FFF2-40B4-BE49-F238E27FC236}">
                <a16:creationId xmlns:a16="http://schemas.microsoft.com/office/drawing/2014/main" id="{856B65CA-D282-51E9-4AC1-F1C3F50626BC}"/>
              </a:ext>
            </a:extLst>
          </p:cNvPr>
          <p:cNvSpPr>
            <a:spLocks noGrp="1"/>
          </p:cNvSpPr>
          <p:nvPr>
            <p:ph idx="1"/>
          </p:nvPr>
        </p:nvSpPr>
        <p:spPr/>
        <p:txBody>
          <a:bodyPr/>
          <a:lstStyle/>
          <a:p>
            <a:r>
              <a:rPr lang="en-US" dirty="0"/>
              <a:t>Application framework</a:t>
            </a:r>
          </a:p>
          <a:p>
            <a:r>
              <a:rPr lang="en-US" dirty="0"/>
              <a:t>Built on top of PHP</a:t>
            </a:r>
          </a:p>
          <a:p>
            <a:r>
              <a:rPr lang="en-US" dirty="0"/>
              <a:t>Composer for package management</a:t>
            </a:r>
          </a:p>
          <a:p>
            <a:r>
              <a:rPr lang="en-US" dirty="0"/>
              <a:t>Blade for server-side templates</a:t>
            </a:r>
          </a:p>
          <a:p>
            <a:r>
              <a:rPr lang="en-US" dirty="0"/>
              <a:t>Eloquent ORM for database</a:t>
            </a:r>
          </a:p>
        </p:txBody>
      </p:sp>
    </p:spTree>
    <p:extLst>
      <p:ext uri="{BB962C8B-B14F-4D97-AF65-F5344CB8AC3E}">
        <p14:creationId xmlns:p14="http://schemas.microsoft.com/office/powerpoint/2010/main" val="269751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and black logo&#10;&#10;Description automatically generated">
            <a:extLst>
              <a:ext uri="{FF2B5EF4-FFF2-40B4-BE49-F238E27FC236}">
                <a16:creationId xmlns:a16="http://schemas.microsoft.com/office/drawing/2014/main" id="{05692225-52CA-F1F2-6CC4-31E6379D1AED}"/>
              </a:ext>
            </a:extLst>
          </p:cNvPr>
          <p:cNvPicPr>
            <a:picLocks noChangeAspect="1"/>
          </p:cNvPicPr>
          <p:nvPr/>
        </p:nvPicPr>
        <p:blipFill>
          <a:blip r:embed="rId3">
            <a:alphaModFix amt="50000"/>
          </a:blip>
          <a:stretch>
            <a:fillRect/>
          </a:stretch>
        </p:blipFill>
        <p:spPr>
          <a:xfrm>
            <a:off x="2667000" y="0"/>
            <a:ext cx="6858000" cy="6858000"/>
          </a:xfrm>
          <a:prstGeom prst="rect">
            <a:avLst/>
          </a:prstGeom>
        </p:spPr>
      </p:pic>
      <p:sp>
        <p:nvSpPr>
          <p:cNvPr id="2" name="Title 1">
            <a:extLst>
              <a:ext uri="{FF2B5EF4-FFF2-40B4-BE49-F238E27FC236}">
                <a16:creationId xmlns:a16="http://schemas.microsoft.com/office/drawing/2014/main" id="{B287FB05-2077-8C9A-66A7-C16B990090C2}"/>
              </a:ext>
            </a:extLst>
          </p:cNvPr>
          <p:cNvSpPr>
            <a:spLocks noGrp="1"/>
          </p:cNvSpPr>
          <p:nvPr>
            <p:ph type="title"/>
          </p:nvPr>
        </p:nvSpPr>
        <p:spPr/>
        <p:txBody>
          <a:bodyPr/>
          <a:lstStyle/>
          <a:p>
            <a:r>
              <a:rPr lang="en-US" dirty="0"/>
              <a:t>Why laravel</a:t>
            </a:r>
          </a:p>
        </p:txBody>
      </p:sp>
      <p:sp>
        <p:nvSpPr>
          <p:cNvPr id="3" name="Content Placeholder 2">
            <a:extLst>
              <a:ext uri="{FF2B5EF4-FFF2-40B4-BE49-F238E27FC236}">
                <a16:creationId xmlns:a16="http://schemas.microsoft.com/office/drawing/2014/main" id="{9151C9C3-C57E-C5EA-9FD8-B4AE6FFC2446}"/>
              </a:ext>
            </a:extLst>
          </p:cNvPr>
          <p:cNvSpPr>
            <a:spLocks noGrp="1"/>
          </p:cNvSpPr>
          <p:nvPr>
            <p:ph idx="1"/>
          </p:nvPr>
        </p:nvSpPr>
        <p:spPr/>
        <p:txBody>
          <a:bodyPr/>
          <a:lstStyle/>
          <a:p>
            <a:r>
              <a:rPr lang="en-US" dirty="0"/>
              <a:t>Elegant and expressive syntax</a:t>
            </a:r>
          </a:p>
          <a:p>
            <a:r>
              <a:rPr lang="en-US" dirty="0"/>
              <a:t>Removes boilerplate, simplifies development</a:t>
            </a:r>
          </a:p>
          <a:p>
            <a:r>
              <a:rPr lang="en-US" dirty="0"/>
              <a:t>Pre-built components, libraries, tools</a:t>
            </a:r>
          </a:p>
          <a:p>
            <a:r>
              <a:rPr lang="en-US" dirty="0"/>
              <a:t>Routing, authentication, caching, session management built-in</a:t>
            </a:r>
          </a:p>
        </p:txBody>
      </p:sp>
    </p:spTree>
    <p:extLst>
      <p:ext uri="{BB962C8B-B14F-4D97-AF65-F5344CB8AC3E}">
        <p14:creationId xmlns:p14="http://schemas.microsoft.com/office/powerpoint/2010/main" val="894269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and black logo&#10;&#10;Description automatically generated">
            <a:extLst>
              <a:ext uri="{FF2B5EF4-FFF2-40B4-BE49-F238E27FC236}">
                <a16:creationId xmlns:a16="http://schemas.microsoft.com/office/drawing/2014/main" id="{336FC701-8EA8-BCD0-78BD-A126B60F849F}"/>
              </a:ext>
            </a:extLst>
          </p:cNvPr>
          <p:cNvPicPr>
            <a:picLocks noChangeAspect="1"/>
          </p:cNvPicPr>
          <p:nvPr/>
        </p:nvPicPr>
        <p:blipFill>
          <a:blip r:embed="rId3">
            <a:alphaModFix amt="50000"/>
          </a:blip>
          <a:stretch>
            <a:fillRect/>
          </a:stretch>
        </p:blipFill>
        <p:spPr>
          <a:xfrm>
            <a:off x="2667000" y="0"/>
            <a:ext cx="6858000" cy="6858000"/>
          </a:xfrm>
          <a:prstGeom prst="rect">
            <a:avLst/>
          </a:prstGeom>
        </p:spPr>
      </p:pic>
      <p:sp>
        <p:nvSpPr>
          <p:cNvPr id="2" name="Title 1">
            <a:extLst>
              <a:ext uri="{FF2B5EF4-FFF2-40B4-BE49-F238E27FC236}">
                <a16:creationId xmlns:a16="http://schemas.microsoft.com/office/drawing/2014/main" id="{69BEC68A-B872-AF4A-A2E7-64885923C3A2}"/>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57CF9532-229A-664B-D41C-726F6D36C649}"/>
              </a:ext>
            </a:extLst>
          </p:cNvPr>
          <p:cNvSpPr>
            <a:spLocks noGrp="1"/>
          </p:cNvSpPr>
          <p:nvPr>
            <p:ph idx="1"/>
          </p:nvPr>
        </p:nvSpPr>
        <p:spPr/>
        <p:txBody>
          <a:bodyPr/>
          <a:lstStyle/>
          <a:p>
            <a:r>
              <a:rPr lang="en-US" dirty="0"/>
              <a:t>Architecture (MVC) promotes separation of concerns for scalability and maintainability</a:t>
            </a:r>
          </a:p>
          <a:p>
            <a:r>
              <a:rPr lang="en-US" dirty="0"/>
              <a:t>Large extensions ecosystem for development (Laravel Bundles)</a:t>
            </a:r>
          </a:p>
          <a:p>
            <a:r>
              <a:rPr lang="en-US" dirty="0"/>
              <a:t>Modern tooling</a:t>
            </a:r>
          </a:p>
          <a:p>
            <a:r>
              <a:rPr lang="en-US" dirty="0"/>
              <a:t>Vibrant community</a:t>
            </a:r>
          </a:p>
        </p:txBody>
      </p:sp>
    </p:spTree>
    <p:extLst>
      <p:ext uri="{BB962C8B-B14F-4D97-AF65-F5344CB8AC3E}">
        <p14:creationId xmlns:p14="http://schemas.microsoft.com/office/powerpoint/2010/main" val="1532446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red and black logo&#10;&#10;Description automatically generated">
            <a:extLst>
              <a:ext uri="{FF2B5EF4-FFF2-40B4-BE49-F238E27FC236}">
                <a16:creationId xmlns:a16="http://schemas.microsoft.com/office/drawing/2014/main" id="{2A8B1D2A-C730-A978-412B-EEB227AE0596}"/>
              </a:ext>
            </a:extLst>
          </p:cNvPr>
          <p:cNvPicPr>
            <a:picLocks noChangeAspect="1"/>
          </p:cNvPicPr>
          <p:nvPr/>
        </p:nvPicPr>
        <p:blipFill>
          <a:blip r:embed="rId3">
            <a:alphaModFix amt="50000"/>
          </a:blip>
          <a:stretch>
            <a:fillRect/>
          </a:stretch>
        </p:blipFill>
        <p:spPr>
          <a:xfrm>
            <a:off x="2667000" y="0"/>
            <a:ext cx="6858000" cy="6858000"/>
          </a:xfrm>
          <a:prstGeom prst="rect">
            <a:avLst/>
          </a:prstGeom>
        </p:spPr>
      </p:pic>
      <p:sp>
        <p:nvSpPr>
          <p:cNvPr id="2" name="Title 1">
            <a:extLst>
              <a:ext uri="{FF2B5EF4-FFF2-40B4-BE49-F238E27FC236}">
                <a16:creationId xmlns:a16="http://schemas.microsoft.com/office/drawing/2014/main" id="{2FC7D13A-4DC2-92E8-3EBE-696618CA4AEC}"/>
              </a:ext>
            </a:extLst>
          </p:cNvPr>
          <p:cNvSpPr>
            <a:spLocks noGrp="1"/>
          </p:cNvSpPr>
          <p:nvPr>
            <p:ph type="title"/>
          </p:nvPr>
        </p:nvSpPr>
        <p:spPr/>
        <p:txBody>
          <a:bodyPr/>
          <a:lstStyle/>
          <a:p>
            <a:r>
              <a:rPr lang="en-US" dirty="0"/>
              <a:t>MVC Architecture</a:t>
            </a:r>
          </a:p>
        </p:txBody>
      </p:sp>
      <p:pic>
        <p:nvPicPr>
          <p:cNvPr id="6" name="Content Placeholder 5" descr="A diagram of the MVC architecture">
            <a:extLst>
              <a:ext uri="{FF2B5EF4-FFF2-40B4-BE49-F238E27FC236}">
                <a16:creationId xmlns:a16="http://schemas.microsoft.com/office/drawing/2014/main" id="{DDEB286E-CFD2-6439-0A9D-C05A62C6C913}"/>
              </a:ext>
            </a:extLst>
          </p:cNvPr>
          <p:cNvPicPr>
            <a:picLocks noGrp="1" noChangeAspect="1"/>
          </p:cNvPicPr>
          <p:nvPr>
            <p:ph sz="half" idx="1"/>
          </p:nvPr>
        </p:nvPicPr>
        <p:blipFill>
          <a:blip r:embed="rId4"/>
          <a:stretch>
            <a:fillRect/>
          </a:stretch>
        </p:blipFill>
        <p:spPr>
          <a:xfrm>
            <a:off x="1141413" y="3069059"/>
            <a:ext cx="4878387" cy="1902570"/>
          </a:xfrm>
        </p:spPr>
      </p:pic>
      <p:sp>
        <p:nvSpPr>
          <p:cNvPr id="4" name="Content Placeholder 3">
            <a:extLst>
              <a:ext uri="{FF2B5EF4-FFF2-40B4-BE49-F238E27FC236}">
                <a16:creationId xmlns:a16="http://schemas.microsoft.com/office/drawing/2014/main" id="{EAE55599-31B3-4786-8B07-04AFC7BC9509}"/>
              </a:ext>
            </a:extLst>
          </p:cNvPr>
          <p:cNvSpPr>
            <a:spLocks noGrp="1"/>
          </p:cNvSpPr>
          <p:nvPr>
            <p:ph sz="half" idx="2"/>
          </p:nvPr>
        </p:nvSpPr>
        <p:spPr/>
        <p:txBody>
          <a:bodyPr>
            <a:normAutofit lnSpcReduction="10000"/>
          </a:bodyPr>
          <a:lstStyle/>
          <a:p>
            <a:r>
              <a:rPr lang="en-US" dirty="0"/>
              <a:t>Model</a:t>
            </a:r>
          </a:p>
          <a:p>
            <a:pPr lvl="1"/>
            <a:r>
              <a:rPr lang="en-US" dirty="0"/>
              <a:t>Data Classes, DB Interactions</a:t>
            </a:r>
          </a:p>
          <a:p>
            <a:pPr lvl="1"/>
            <a:r>
              <a:rPr lang="en-US" dirty="0"/>
              <a:t>Business Rules</a:t>
            </a:r>
          </a:p>
          <a:p>
            <a:r>
              <a:rPr lang="en-US" dirty="0"/>
              <a:t>View</a:t>
            </a:r>
          </a:p>
          <a:p>
            <a:pPr lvl="1"/>
            <a:r>
              <a:rPr lang="en-US" dirty="0"/>
              <a:t>PHP/Blade Templates</a:t>
            </a:r>
          </a:p>
          <a:p>
            <a:r>
              <a:rPr lang="en-US" dirty="0"/>
              <a:t>Controller</a:t>
            </a:r>
          </a:p>
          <a:p>
            <a:pPr lvl="1"/>
            <a:r>
              <a:rPr lang="en-US" dirty="0"/>
              <a:t>User requests, Inputs</a:t>
            </a:r>
          </a:p>
          <a:p>
            <a:pPr lvl="1"/>
            <a:r>
              <a:rPr lang="en-US" dirty="0"/>
              <a:t>HTTP Requests</a:t>
            </a:r>
          </a:p>
        </p:txBody>
      </p:sp>
    </p:spTree>
    <p:extLst>
      <p:ext uri="{BB962C8B-B14F-4D97-AF65-F5344CB8AC3E}">
        <p14:creationId xmlns:p14="http://schemas.microsoft.com/office/powerpoint/2010/main" val="3874112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and black logo&#10;&#10;Description automatically generated">
            <a:extLst>
              <a:ext uri="{FF2B5EF4-FFF2-40B4-BE49-F238E27FC236}">
                <a16:creationId xmlns:a16="http://schemas.microsoft.com/office/drawing/2014/main" id="{0F089C38-3516-44EA-948F-A5856C259E90}"/>
              </a:ext>
            </a:extLst>
          </p:cNvPr>
          <p:cNvPicPr>
            <a:picLocks noChangeAspect="1"/>
          </p:cNvPicPr>
          <p:nvPr/>
        </p:nvPicPr>
        <p:blipFill>
          <a:blip r:embed="rId3">
            <a:alphaModFix amt="50000"/>
          </a:blip>
          <a:stretch>
            <a:fillRect/>
          </a:stretch>
        </p:blipFill>
        <p:spPr>
          <a:xfrm>
            <a:off x="2667000" y="0"/>
            <a:ext cx="6858000" cy="6858000"/>
          </a:xfrm>
          <a:prstGeom prst="rect">
            <a:avLst/>
          </a:prstGeom>
        </p:spPr>
      </p:pic>
      <p:sp>
        <p:nvSpPr>
          <p:cNvPr id="2" name="Title 1">
            <a:extLst>
              <a:ext uri="{FF2B5EF4-FFF2-40B4-BE49-F238E27FC236}">
                <a16:creationId xmlns:a16="http://schemas.microsoft.com/office/drawing/2014/main" id="{6A4546A0-5F27-12C4-4122-C09A3A4CC00E}"/>
              </a:ext>
            </a:extLst>
          </p:cNvPr>
          <p:cNvSpPr>
            <a:spLocks noGrp="1"/>
          </p:cNvSpPr>
          <p:nvPr>
            <p:ph type="title"/>
          </p:nvPr>
        </p:nvSpPr>
        <p:spPr/>
        <p:txBody>
          <a:bodyPr/>
          <a:lstStyle/>
          <a:p>
            <a:r>
              <a:rPr lang="en-US" dirty="0"/>
              <a:t>Why MVC</a:t>
            </a:r>
          </a:p>
        </p:txBody>
      </p:sp>
      <p:sp>
        <p:nvSpPr>
          <p:cNvPr id="3" name="Content Placeholder 2">
            <a:extLst>
              <a:ext uri="{FF2B5EF4-FFF2-40B4-BE49-F238E27FC236}">
                <a16:creationId xmlns:a16="http://schemas.microsoft.com/office/drawing/2014/main" id="{59562487-4700-4E22-3A3F-C85D87F147F7}"/>
              </a:ext>
            </a:extLst>
          </p:cNvPr>
          <p:cNvSpPr>
            <a:spLocks noGrp="1"/>
          </p:cNvSpPr>
          <p:nvPr>
            <p:ph idx="1"/>
          </p:nvPr>
        </p:nvSpPr>
        <p:spPr/>
        <p:txBody>
          <a:bodyPr/>
          <a:lstStyle/>
          <a:p>
            <a:r>
              <a:rPr lang="en-US" dirty="0"/>
              <a:t>Separation of Concerns</a:t>
            </a:r>
          </a:p>
          <a:p>
            <a:r>
              <a:rPr lang="en-US" dirty="0"/>
              <a:t>Code Reusability</a:t>
            </a:r>
          </a:p>
          <a:p>
            <a:r>
              <a:rPr lang="en-US" dirty="0"/>
              <a:t>Scalability and Maintainability</a:t>
            </a:r>
          </a:p>
          <a:p>
            <a:r>
              <a:rPr lang="en-US" dirty="0"/>
              <a:t>Easy Testing</a:t>
            </a:r>
          </a:p>
        </p:txBody>
      </p:sp>
    </p:spTree>
    <p:extLst>
      <p:ext uri="{BB962C8B-B14F-4D97-AF65-F5344CB8AC3E}">
        <p14:creationId xmlns:p14="http://schemas.microsoft.com/office/powerpoint/2010/main" val="153298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and black logo&#10;&#10;Description automatically generated">
            <a:extLst>
              <a:ext uri="{FF2B5EF4-FFF2-40B4-BE49-F238E27FC236}">
                <a16:creationId xmlns:a16="http://schemas.microsoft.com/office/drawing/2014/main" id="{B5AC3EB7-CAA3-A95F-8CA9-C603EF622D48}"/>
              </a:ext>
            </a:extLst>
          </p:cNvPr>
          <p:cNvPicPr>
            <a:picLocks noChangeAspect="1"/>
          </p:cNvPicPr>
          <p:nvPr/>
        </p:nvPicPr>
        <p:blipFill>
          <a:blip r:embed="rId2">
            <a:alphaModFix amt="50000"/>
          </a:blip>
          <a:stretch>
            <a:fillRect/>
          </a:stretch>
        </p:blipFill>
        <p:spPr>
          <a:xfrm>
            <a:off x="2667000" y="0"/>
            <a:ext cx="6858000" cy="6858000"/>
          </a:xfrm>
          <a:prstGeom prst="rect">
            <a:avLst/>
          </a:prstGeom>
        </p:spPr>
      </p:pic>
      <p:sp>
        <p:nvSpPr>
          <p:cNvPr id="2" name="Title 1">
            <a:extLst>
              <a:ext uri="{FF2B5EF4-FFF2-40B4-BE49-F238E27FC236}">
                <a16:creationId xmlns:a16="http://schemas.microsoft.com/office/drawing/2014/main" id="{21F72DB3-A49D-CE87-E2F0-B8A045F154A1}"/>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73328BC5-E5DD-0B95-94A0-E6A464928932}"/>
              </a:ext>
            </a:extLst>
          </p:cNvPr>
          <p:cNvSpPr>
            <a:spLocks noGrp="1"/>
          </p:cNvSpPr>
          <p:nvPr>
            <p:ph idx="1"/>
          </p:nvPr>
        </p:nvSpPr>
        <p:spPr/>
        <p:txBody>
          <a:bodyPr/>
          <a:lstStyle/>
          <a:p>
            <a:r>
              <a:rPr lang="en-US" dirty="0"/>
              <a:t>Done using Composer</a:t>
            </a:r>
          </a:p>
          <a:p>
            <a:r>
              <a:rPr lang="en-US" dirty="0"/>
              <a:t>Create: </a:t>
            </a:r>
          </a:p>
          <a:p>
            <a:pPr lvl="1"/>
            <a:r>
              <a:rPr lang="en-US" dirty="0">
                <a:latin typeface="Aptos Mono" panose="020F0502020204030204" pitchFamily="49" charset="0"/>
              </a:rPr>
              <a:t>composer create-project --prefer-dist laravel/laravel laravel-project</a:t>
            </a:r>
          </a:p>
          <a:p>
            <a:pPr lvl="1"/>
            <a:r>
              <a:rPr lang="en-US" dirty="0">
                <a:latin typeface="Aptos Mono" panose="020F0502020204030204" pitchFamily="49" charset="0"/>
              </a:rPr>
              <a:t>php artisan key:generate</a:t>
            </a:r>
          </a:p>
          <a:p>
            <a:r>
              <a:rPr lang="en-US" dirty="0"/>
              <a:t>Dev server</a:t>
            </a:r>
          </a:p>
          <a:p>
            <a:pPr lvl="1"/>
            <a:r>
              <a:rPr lang="en-US" dirty="0">
                <a:latin typeface="Aptos Mono" panose="020B0009020202020204" pitchFamily="49" charset="0"/>
              </a:rPr>
              <a:t>php artisan serve</a:t>
            </a:r>
          </a:p>
          <a:p>
            <a:endParaRPr lang="en-US" dirty="0">
              <a:latin typeface="Aptos Mono" panose="020F0502020204030204" pitchFamily="49" charset="0"/>
            </a:endParaRPr>
          </a:p>
        </p:txBody>
      </p:sp>
    </p:spTree>
    <p:extLst>
      <p:ext uri="{BB962C8B-B14F-4D97-AF65-F5344CB8AC3E}">
        <p14:creationId xmlns:p14="http://schemas.microsoft.com/office/powerpoint/2010/main" val="832835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and black logo&#10;&#10;Description automatically generated">
            <a:extLst>
              <a:ext uri="{FF2B5EF4-FFF2-40B4-BE49-F238E27FC236}">
                <a16:creationId xmlns:a16="http://schemas.microsoft.com/office/drawing/2014/main" id="{06BD248F-92C0-38A1-7227-C2042331E098}"/>
              </a:ext>
            </a:extLst>
          </p:cNvPr>
          <p:cNvPicPr>
            <a:picLocks noChangeAspect="1"/>
          </p:cNvPicPr>
          <p:nvPr/>
        </p:nvPicPr>
        <p:blipFill>
          <a:blip r:embed="rId3">
            <a:alphaModFix amt="50000"/>
          </a:blip>
          <a:stretch>
            <a:fillRect/>
          </a:stretch>
        </p:blipFill>
        <p:spPr>
          <a:xfrm>
            <a:off x="2667000" y="0"/>
            <a:ext cx="6858000" cy="6858000"/>
          </a:xfrm>
          <a:prstGeom prst="rect">
            <a:avLst/>
          </a:prstGeom>
        </p:spPr>
      </p:pic>
      <p:sp>
        <p:nvSpPr>
          <p:cNvPr id="2" name="Title 1">
            <a:extLst>
              <a:ext uri="{FF2B5EF4-FFF2-40B4-BE49-F238E27FC236}">
                <a16:creationId xmlns:a16="http://schemas.microsoft.com/office/drawing/2014/main" id="{96572C13-7F30-66B7-CBB9-807654E13321}"/>
              </a:ext>
            </a:extLst>
          </p:cNvPr>
          <p:cNvSpPr>
            <a:spLocks noGrp="1"/>
          </p:cNvSpPr>
          <p:nvPr>
            <p:ph type="title"/>
          </p:nvPr>
        </p:nvSpPr>
        <p:spPr/>
        <p:txBody>
          <a:bodyPr/>
          <a:lstStyle/>
          <a:p>
            <a:r>
              <a:rPr lang="en-US" dirty="0"/>
              <a:t>Directory Structure</a:t>
            </a:r>
          </a:p>
        </p:txBody>
      </p:sp>
      <p:sp>
        <p:nvSpPr>
          <p:cNvPr id="3" name="Content Placeholder 2">
            <a:extLst>
              <a:ext uri="{FF2B5EF4-FFF2-40B4-BE49-F238E27FC236}">
                <a16:creationId xmlns:a16="http://schemas.microsoft.com/office/drawing/2014/main" id="{880F9239-EC7F-3296-6751-9D7A4E9EAFC1}"/>
              </a:ext>
            </a:extLst>
          </p:cNvPr>
          <p:cNvSpPr>
            <a:spLocks noGrp="1"/>
          </p:cNvSpPr>
          <p:nvPr>
            <p:ph idx="1"/>
          </p:nvPr>
        </p:nvSpPr>
        <p:spPr/>
        <p:txBody>
          <a:bodyPr>
            <a:normAutofit fontScale="62500" lnSpcReduction="20000"/>
          </a:bodyPr>
          <a:lstStyle/>
          <a:p>
            <a:r>
              <a:rPr lang="en-US" dirty="0"/>
              <a:t>app</a:t>
            </a:r>
          </a:p>
          <a:p>
            <a:pPr lvl="1"/>
            <a:r>
              <a:rPr lang="en-US" dirty="0"/>
              <a:t>console</a:t>
            </a:r>
          </a:p>
          <a:p>
            <a:pPr lvl="1"/>
            <a:r>
              <a:rPr lang="en-US" dirty="0"/>
              <a:t>exceptions</a:t>
            </a:r>
          </a:p>
          <a:p>
            <a:pPr lvl="1"/>
            <a:r>
              <a:rPr lang="en-US" dirty="0"/>
              <a:t>http</a:t>
            </a:r>
          </a:p>
          <a:p>
            <a:pPr lvl="1"/>
            <a:r>
              <a:rPr lang="en-US" dirty="0"/>
              <a:t>jobs</a:t>
            </a:r>
          </a:p>
          <a:p>
            <a:pPr lvl="1"/>
            <a:r>
              <a:rPr lang="en-US" dirty="0"/>
              <a:t>listeners</a:t>
            </a:r>
          </a:p>
          <a:p>
            <a:pPr lvl="1"/>
            <a:r>
              <a:rPr lang="en-US" dirty="0"/>
              <a:t>mail</a:t>
            </a:r>
          </a:p>
          <a:p>
            <a:pPr lvl="1"/>
            <a:r>
              <a:rPr lang="en-US" dirty="0"/>
              <a:t>models</a:t>
            </a:r>
          </a:p>
          <a:p>
            <a:pPr lvl="1"/>
            <a:r>
              <a:rPr lang="en-US" dirty="0"/>
              <a:t>notifications</a:t>
            </a:r>
          </a:p>
          <a:p>
            <a:pPr lvl="1"/>
            <a:r>
              <a:rPr lang="en-US" dirty="0"/>
              <a:t>policies</a:t>
            </a:r>
          </a:p>
          <a:p>
            <a:pPr lvl="1"/>
            <a:r>
              <a:rPr lang="en-US" dirty="0"/>
              <a:t>providers</a:t>
            </a:r>
          </a:p>
          <a:p>
            <a:pPr lvl="1"/>
            <a:r>
              <a:rPr lang="en-US" dirty="0"/>
              <a:t>rules</a:t>
            </a:r>
          </a:p>
          <a:p>
            <a:pPr lvl="1"/>
            <a:r>
              <a:rPr lang="en-US" dirty="0"/>
              <a:t>traits</a:t>
            </a:r>
          </a:p>
        </p:txBody>
      </p:sp>
      <p:sp>
        <p:nvSpPr>
          <p:cNvPr id="10" name="Content Placeholder 2">
            <a:extLst>
              <a:ext uri="{FF2B5EF4-FFF2-40B4-BE49-F238E27FC236}">
                <a16:creationId xmlns:a16="http://schemas.microsoft.com/office/drawing/2014/main" id="{DCB281A0-43E4-EAAB-C4C5-A814D0377CED}"/>
              </a:ext>
            </a:extLst>
          </p:cNvPr>
          <p:cNvSpPr txBox="1">
            <a:spLocks/>
          </p:cNvSpPr>
          <p:nvPr/>
        </p:nvSpPr>
        <p:spPr>
          <a:xfrm>
            <a:off x="4574518" y="2249487"/>
            <a:ext cx="3039785"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bootstrap</a:t>
            </a:r>
          </a:p>
          <a:p>
            <a:r>
              <a:rPr lang="en-US" dirty="0"/>
              <a:t>config</a:t>
            </a:r>
          </a:p>
          <a:p>
            <a:r>
              <a:rPr lang="en-US" dirty="0"/>
              <a:t>database</a:t>
            </a:r>
          </a:p>
          <a:p>
            <a:pPr lvl="1"/>
            <a:r>
              <a:rPr lang="en-US" dirty="0"/>
              <a:t>migrations</a:t>
            </a:r>
          </a:p>
          <a:p>
            <a:pPr lvl="1"/>
            <a:r>
              <a:rPr lang="en-US" dirty="0"/>
              <a:t>seeds</a:t>
            </a:r>
          </a:p>
          <a:p>
            <a:r>
              <a:rPr lang="en-US" dirty="0"/>
              <a:t>public</a:t>
            </a:r>
          </a:p>
          <a:p>
            <a:endParaRPr lang="en-US" dirty="0"/>
          </a:p>
        </p:txBody>
      </p:sp>
      <p:sp>
        <p:nvSpPr>
          <p:cNvPr id="11" name="Content Placeholder 2">
            <a:extLst>
              <a:ext uri="{FF2B5EF4-FFF2-40B4-BE49-F238E27FC236}">
                <a16:creationId xmlns:a16="http://schemas.microsoft.com/office/drawing/2014/main" id="{E347FC53-826A-FC7B-9CCD-80D3EBEFD0C7}"/>
              </a:ext>
            </a:extLst>
          </p:cNvPr>
          <p:cNvSpPr txBox="1">
            <a:spLocks/>
          </p:cNvSpPr>
          <p:nvPr/>
        </p:nvSpPr>
        <p:spPr>
          <a:xfrm>
            <a:off x="8007626" y="2246104"/>
            <a:ext cx="3039785"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resources</a:t>
            </a:r>
          </a:p>
          <a:p>
            <a:r>
              <a:rPr lang="en-US" dirty="0"/>
              <a:t>views</a:t>
            </a:r>
          </a:p>
          <a:p>
            <a:r>
              <a:rPr lang="en-US" dirty="0"/>
              <a:t>routes</a:t>
            </a:r>
          </a:p>
          <a:p>
            <a:r>
              <a:rPr lang="en-US" dirty="0"/>
              <a:t>storage</a:t>
            </a:r>
          </a:p>
          <a:p>
            <a:r>
              <a:rPr lang="en-US" dirty="0"/>
              <a:t>tests</a:t>
            </a:r>
          </a:p>
          <a:p>
            <a:r>
              <a:rPr lang="en-US" dirty="0"/>
              <a:t>vendor</a:t>
            </a:r>
          </a:p>
        </p:txBody>
      </p:sp>
    </p:spTree>
    <p:extLst>
      <p:ext uri="{BB962C8B-B14F-4D97-AF65-F5344CB8AC3E}">
        <p14:creationId xmlns:p14="http://schemas.microsoft.com/office/powerpoint/2010/main" val="4196555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and black logo&#10;&#10;Description automatically generated">
            <a:extLst>
              <a:ext uri="{FF2B5EF4-FFF2-40B4-BE49-F238E27FC236}">
                <a16:creationId xmlns:a16="http://schemas.microsoft.com/office/drawing/2014/main" id="{9924B7D2-AC47-6868-9C52-0C07EFD8CBFA}"/>
              </a:ext>
            </a:extLst>
          </p:cNvPr>
          <p:cNvPicPr>
            <a:picLocks noChangeAspect="1"/>
          </p:cNvPicPr>
          <p:nvPr/>
        </p:nvPicPr>
        <p:blipFill>
          <a:blip r:embed="rId3">
            <a:alphaModFix amt="50000"/>
          </a:blip>
          <a:stretch>
            <a:fillRect/>
          </a:stretch>
        </p:blipFill>
        <p:spPr>
          <a:xfrm>
            <a:off x="2667000" y="0"/>
            <a:ext cx="6858000" cy="6858000"/>
          </a:xfrm>
          <a:prstGeom prst="rect">
            <a:avLst/>
          </a:prstGeom>
        </p:spPr>
      </p:pic>
      <p:sp>
        <p:nvSpPr>
          <p:cNvPr id="2" name="Title 1">
            <a:extLst>
              <a:ext uri="{FF2B5EF4-FFF2-40B4-BE49-F238E27FC236}">
                <a16:creationId xmlns:a16="http://schemas.microsoft.com/office/drawing/2014/main" id="{60B8AAD2-2040-E57F-F192-1D03F83134E4}"/>
              </a:ext>
            </a:extLst>
          </p:cNvPr>
          <p:cNvSpPr>
            <a:spLocks noGrp="1"/>
          </p:cNvSpPr>
          <p:nvPr>
            <p:ph type="title"/>
          </p:nvPr>
        </p:nvSpPr>
        <p:spPr/>
        <p:txBody>
          <a:bodyPr/>
          <a:lstStyle/>
          <a:p>
            <a:r>
              <a:rPr lang="en-US" dirty="0"/>
              <a:t>Model/Database</a:t>
            </a:r>
          </a:p>
        </p:txBody>
      </p:sp>
      <p:sp>
        <p:nvSpPr>
          <p:cNvPr id="3" name="Content Placeholder 2">
            <a:extLst>
              <a:ext uri="{FF2B5EF4-FFF2-40B4-BE49-F238E27FC236}">
                <a16:creationId xmlns:a16="http://schemas.microsoft.com/office/drawing/2014/main" id="{1C357C65-671B-4622-9BFF-27FCC3D87D2F}"/>
              </a:ext>
            </a:extLst>
          </p:cNvPr>
          <p:cNvSpPr>
            <a:spLocks noGrp="1"/>
          </p:cNvSpPr>
          <p:nvPr>
            <p:ph idx="1"/>
          </p:nvPr>
        </p:nvSpPr>
        <p:spPr/>
        <p:txBody>
          <a:bodyPr>
            <a:normAutofit fontScale="85000" lnSpcReduction="20000"/>
          </a:bodyPr>
          <a:lstStyle/>
          <a:p>
            <a:r>
              <a:rPr lang="en-US" dirty="0"/>
              <a:t>Uses an Active Record design pattern</a:t>
            </a:r>
          </a:p>
          <a:p>
            <a:r>
              <a:rPr lang="en-US" dirty="0"/>
              <a:t>Each model class represents a table</a:t>
            </a:r>
          </a:p>
          <a:p>
            <a:r>
              <a:rPr lang="en-US" dirty="0"/>
              <a:t>Implemented as the Eloquent ORM</a:t>
            </a:r>
          </a:p>
          <a:p>
            <a:r>
              <a:rPr lang="en-US" dirty="0"/>
              <a:t>Create migration</a:t>
            </a:r>
          </a:p>
          <a:p>
            <a:pPr lvl="1"/>
            <a:r>
              <a:rPr lang="en-US" dirty="0">
                <a:latin typeface="Aptos Mono" panose="020B0009020202020204" pitchFamily="49" charset="0"/>
              </a:rPr>
              <a:t>php artisan make:migration &lt;table_name&gt;</a:t>
            </a:r>
          </a:p>
          <a:p>
            <a:r>
              <a:rPr lang="en-US" dirty="0"/>
              <a:t>Apply migration</a:t>
            </a:r>
          </a:p>
          <a:p>
            <a:pPr lvl="1"/>
            <a:r>
              <a:rPr lang="en-US" dirty="0">
                <a:latin typeface="Aptos Mono" panose="020B0009020202020204" pitchFamily="49" charset="0"/>
              </a:rPr>
              <a:t>php artisan migrate</a:t>
            </a:r>
          </a:p>
          <a:p>
            <a:r>
              <a:rPr lang="en-US" dirty="0"/>
              <a:t>Create model</a:t>
            </a:r>
          </a:p>
          <a:p>
            <a:pPr lvl="1"/>
            <a:r>
              <a:rPr lang="en-US" dirty="0">
                <a:latin typeface="Aptos Mono" panose="020B0009020202020204" pitchFamily="49" charset="0"/>
              </a:rPr>
              <a:t>php artisan make:model &lt;model_name&gt;</a:t>
            </a:r>
          </a:p>
        </p:txBody>
      </p:sp>
    </p:spTree>
    <p:extLst>
      <p:ext uri="{BB962C8B-B14F-4D97-AF65-F5344CB8AC3E}">
        <p14:creationId xmlns:p14="http://schemas.microsoft.com/office/powerpoint/2010/main" val="1398222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260</TotalTime>
  <Words>1822</Words>
  <Application>Microsoft Office PowerPoint</Application>
  <PresentationFormat>Widescreen</PresentationFormat>
  <Paragraphs>229</Paragraphs>
  <Slides>14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Mono</vt:lpstr>
      <vt:lpstr>Arial</vt:lpstr>
      <vt:lpstr>Tw Cen MT</vt:lpstr>
      <vt:lpstr>Circuit</vt:lpstr>
      <vt:lpstr>Laravel</vt:lpstr>
      <vt:lpstr>What is laravel</vt:lpstr>
      <vt:lpstr>Why laravel</vt:lpstr>
      <vt:lpstr>Advantages</vt:lpstr>
      <vt:lpstr>MVC Architecture</vt:lpstr>
      <vt:lpstr>Why MVC</vt:lpstr>
      <vt:lpstr>Setup</vt:lpstr>
      <vt:lpstr>Directory Structure</vt:lpstr>
      <vt:lpstr>Model/Database</vt:lpstr>
      <vt:lpstr>Views/Templates</vt:lpstr>
      <vt:lpstr>Controller</vt:lpstr>
      <vt:lpstr>Routing</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Vineet Maurya</dc:creator>
  <cp:lastModifiedBy>Vineet Maurya</cp:lastModifiedBy>
  <cp:revision>22</cp:revision>
  <dcterms:created xsi:type="dcterms:W3CDTF">2024-10-27T17:36:21Z</dcterms:created>
  <dcterms:modified xsi:type="dcterms:W3CDTF">2024-10-28T10:02:31Z</dcterms:modified>
</cp:coreProperties>
</file>