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64" r:id="rId6"/>
    <p:sldId id="259" r:id="rId7"/>
    <p:sldId id="261" r:id="rId8"/>
    <p:sldId id="266" r:id="rId9"/>
    <p:sldId id="260" r:id="rId10"/>
    <p:sldId id="263" r:id="rId11"/>
    <p:sldId id="262" r:id="rId12"/>
    <p:sldId id="265" r:id="rId13"/>
    <p:sldId id="267" r:id="rId14"/>
    <p:sldId id="268" r:id="rId15"/>
    <p:sldId id="280" r:id="rId16"/>
    <p:sldId id="269" r:id="rId17"/>
    <p:sldId id="272" r:id="rId18"/>
    <p:sldId id="270" r:id="rId19"/>
    <p:sldId id="273" r:id="rId20"/>
    <p:sldId id="282" r:id="rId21"/>
    <p:sldId id="277" r:id="rId22"/>
    <p:sldId id="274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03-Jun-22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1OLIHvAKBQy3o5LcbbxUSg/videos" TargetMode="External"/><Relationship Id="rId3" Type="http://schemas.openxmlformats.org/officeDocument/2006/relationships/hyperlink" Target="https://stats.stackexchange.com/questions/218542/which-activation-function-for-output-layer" TargetMode="External"/><Relationship Id="rId7" Type="http://schemas.openxmlformats.org/officeDocument/2006/relationships/hyperlink" Target="https://www.youtube.com/watch?v=tIeHLnjs5U8&amp;t" TargetMode="External"/><Relationship Id="rId2" Type="http://schemas.openxmlformats.org/officeDocument/2006/relationships/hyperlink" Target="https://www.codeproject.com/Articles/1237026/Simple-MLP-Backpropagation-Artificial-Neural-Netw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emofox.org/2017/03/09/how-to-train-neural-networks-with-backpropagation/" TargetMode="External"/><Relationship Id="rId5" Type="http://schemas.openxmlformats.org/officeDocument/2006/relationships/hyperlink" Target="http://colah.github.io/posts/2015-08-Backprop/" TargetMode="External"/><Relationship Id="rId4" Type="http://schemas.openxmlformats.org/officeDocument/2006/relationships/hyperlink" Target="https://towardsdatascience.com/understanding-backpropagation-algorithm-7bb3aa2f95fd" TargetMode="External"/><Relationship Id="rId9" Type="http://schemas.openxmlformats.org/officeDocument/2006/relationships/hyperlink" Target="https://www.coursera.org/learn/convolutional-neural-networ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35039C-1F7B-7721-751A-4951735FD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994870"/>
            <a:ext cx="8711505" cy="1324661"/>
          </a:xfrm>
        </p:spPr>
        <p:txBody>
          <a:bodyPr/>
          <a:lstStyle/>
          <a:p>
            <a:r>
              <a:rPr lang="en-US" dirty="0" err="1"/>
              <a:t>Clasificator</a:t>
            </a:r>
            <a:r>
              <a:rPr lang="en-US" dirty="0"/>
              <a:t> de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CE4A3319-F158-D6E1-9FC2-90B809579595}"/>
              </a:ext>
            </a:extLst>
          </p:cNvPr>
          <p:cNvSpPr txBox="1">
            <a:spLocks/>
          </p:cNvSpPr>
          <p:nvPr/>
        </p:nvSpPr>
        <p:spPr>
          <a:xfrm>
            <a:off x="810000" y="5408853"/>
            <a:ext cx="10572000" cy="9911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/>
              <a:t>Bosie Ionut-Andrei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913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4152D0-81B1-CD2E-EAA9-3FBA6AF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F20B870-BB09-56DE-074D-6D20A6EC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2" y="2489030"/>
            <a:ext cx="7113708" cy="898178"/>
          </a:xfrm>
        </p:spPr>
        <p:txBody>
          <a:bodyPr/>
          <a:lstStyle/>
          <a:p>
            <a:pPr algn="ctr"/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gradient descent stochastic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gasi</a:t>
            </a:r>
            <a:r>
              <a:rPr lang="en-US" dirty="0"/>
              <a:t> weight-urile </a:t>
            </a:r>
            <a:r>
              <a:rPr lang="en-US" dirty="0" err="1"/>
              <a:t>si</a:t>
            </a:r>
            <a:r>
              <a:rPr lang="en-US" dirty="0"/>
              <a:t> bias-urile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EDC6380F-75BE-5497-F33B-B5A106402921}"/>
                  </a:ext>
                </a:extLst>
              </p:cNvPr>
              <p:cNvSpPr txBox="1"/>
              <p:nvPr/>
            </p:nvSpPr>
            <p:spPr>
              <a:xfrm>
                <a:off x="3318510" y="3925431"/>
                <a:ext cx="3867150" cy="1508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alfa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EDC6380F-75BE-5497-F33B-B5A10640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510" y="3925431"/>
                <a:ext cx="3867150" cy="15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8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B2BA9D-D641-D437-B3BC-680F4CC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DF1BC659-838B-5539-F819-69E915F5E10A}"/>
              </a:ext>
            </a:extLst>
          </p:cNvPr>
          <p:cNvSpPr/>
          <p:nvPr/>
        </p:nvSpPr>
        <p:spPr>
          <a:xfrm>
            <a:off x="5410200" y="3596640"/>
            <a:ext cx="168402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7E5BCC5C-1281-B039-7DEA-65154C834684}"/>
              </a:ext>
            </a:extLst>
          </p:cNvPr>
          <p:cNvSpPr/>
          <p:nvPr/>
        </p:nvSpPr>
        <p:spPr>
          <a:xfrm>
            <a:off x="8755380" y="3596640"/>
            <a:ext cx="168402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E4C1DFE2-8A19-5F37-EAAA-853F245C5F4B}"/>
              </a:ext>
            </a:extLst>
          </p:cNvPr>
          <p:cNvSpPr/>
          <p:nvPr/>
        </p:nvSpPr>
        <p:spPr>
          <a:xfrm>
            <a:off x="2065020" y="3596640"/>
            <a:ext cx="1684020" cy="10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330AFCB-183D-08FF-204B-A71F4DB9DCC3}"/>
              </a:ext>
            </a:extLst>
          </p:cNvPr>
          <p:cNvSpPr txBox="1"/>
          <p:nvPr/>
        </p:nvSpPr>
        <p:spPr>
          <a:xfrm>
            <a:off x="2379481" y="47513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055D629-68E5-3A5F-1017-8F66833C7821}"/>
              </a:ext>
            </a:extLst>
          </p:cNvPr>
          <p:cNvSpPr txBox="1"/>
          <p:nvPr/>
        </p:nvSpPr>
        <p:spPr>
          <a:xfrm>
            <a:off x="9069841" y="47513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F5E931D7-A22B-59AC-ED78-58EBE6FBF89A}"/>
              </a:ext>
            </a:extLst>
          </p:cNvPr>
          <p:cNvSpPr txBox="1"/>
          <p:nvPr/>
        </p:nvSpPr>
        <p:spPr>
          <a:xfrm>
            <a:off x="5724661" y="478357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AFEBBC0D-2583-CF1B-2EBB-2D059F03644D}"/>
              </a:ext>
            </a:extLst>
          </p:cNvPr>
          <p:cNvCxnSpPr>
            <a:cxnSpLocks/>
          </p:cNvCxnSpPr>
          <p:nvPr/>
        </p:nvCxnSpPr>
        <p:spPr>
          <a:xfrm>
            <a:off x="3810000" y="3726180"/>
            <a:ext cx="153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13CE86AB-48F6-A746-A09C-F549F771374F}"/>
              </a:ext>
            </a:extLst>
          </p:cNvPr>
          <p:cNvCxnSpPr>
            <a:cxnSpLocks/>
          </p:cNvCxnSpPr>
          <p:nvPr/>
        </p:nvCxnSpPr>
        <p:spPr>
          <a:xfrm>
            <a:off x="7162800" y="3726180"/>
            <a:ext cx="153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5E75A131-E04C-A545-AA10-58F408551617}"/>
              </a:ext>
            </a:extLst>
          </p:cNvPr>
          <p:cNvCxnSpPr>
            <a:cxnSpLocks/>
          </p:cNvCxnSpPr>
          <p:nvPr/>
        </p:nvCxnSpPr>
        <p:spPr>
          <a:xfrm flipH="1">
            <a:off x="3863340" y="4526280"/>
            <a:ext cx="147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D8D082FE-45FE-7013-F399-98089FD30B83}"/>
              </a:ext>
            </a:extLst>
          </p:cNvPr>
          <p:cNvCxnSpPr>
            <a:cxnSpLocks/>
          </p:cNvCxnSpPr>
          <p:nvPr/>
        </p:nvCxnSpPr>
        <p:spPr>
          <a:xfrm flipH="1">
            <a:off x="7162800" y="4533900"/>
            <a:ext cx="147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28095616-2CEE-724A-1BBC-525C7E0B2724}"/>
              </a:ext>
            </a:extLst>
          </p:cNvPr>
          <p:cNvCxnSpPr>
            <a:cxnSpLocks/>
          </p:cNvCxnSpPr>
          <p:nvPr/>
        </p:nvCxnSpPr>
        <p:spPr>
          <a:xfrm>
            <a:off x="10507980" y="371856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BC36F66D-5CF0-D73A-AA15-48595A6F628C}"/>
              </a:ext>
            </a:extLst>
          </p:cNvPr>
          <p:cNvCxnSpPr>
            <a:cxnSpLocks/>
          </p:cNvCxnSpPr>
          <p:nvPr/>
        </p:nvCxnSpPr>
        <p:spPr>
          <a:xfrm flipH="1">
            <a:off x="10507980" y="45339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cu săgeată 25">
            <a:extLst>
              <a:ext uri="{FF2B5EF4-FFF2-40B4-BE49-F238E27FC236}">
                <a16:creationId xmlns:a16="http://schemas.microsoft.com/office/drawing/2014/main" id="{9348EA4D-D614-5CE6-8058-BA9388CB33F5}"/>
              </a:ext>
            </a:extLst>
          </p:cNvPr>
          <p:cNvCxnSpPr>
            <a:cxnSpLocks/>
          </p:cNvCxnSpPr>
          <p:nvPr/>
        </p:nvCxnSpPr>
        <p:spPr>
          <a:xfrm>
            <a:off x="1432560" y="371856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A7CEB4AF-9979-CC3D-982F-77C38CC41359}"/>
              </a:ext>
            </a:extLst>
          </p:cNvPr>
          <p:cNvCxnSpPr>
            <a:cxnSpLocks/>
          </p:cNvCxnSpPr>
          <p:nvPr/>
        </p:nvCxnSpPr>
        <p:spPr>
          <a:xfrm flipH="1">
            <a:off x="1363980" y="454914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8A9081AF-8C0E-806D-7D48-531A6DCD28FA}"/>
                  </a:ext>
                </a:extLst>
              </p:cNvPr>
              <p:cNvSpPr txBox="1"/>
              <p:nvPr/>
            </p:nvSpPr>
            <p:spPr>
              <a:xfrm>
                <a:off x="1341120" y="3411974"/>
                <a:ext cx="403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8A9081AF-8C0E-806D-7D48-531A6DCD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3411974"/>
                <a:ext cx="4035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tăText 32">
                <a:extLst>
                  <a:ext uri="{FF2B5EF4-FFF2-40B4-BE49-F238E27FC236}">
                    <a16:creationId xmlns:a16="http://schemas.microsoft.com/office/drawing/2014/main" id="{10B13B91-5186-900D-CCA9-8E8579804ED5}"/>
                  </a:ext>
                </a:extLst>
              </p:cNvPr>
              <p:cNvSpPr txBox="1"/>
              <p:nvPr/>
            </p:nvSpPr>
            <p:spPr>
              <a:xfrm>
                <a:off x="4949542" y="3349228"/>
                <a:ext cx="403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asetăText 32">
                <a:extLst>
                  <a:ext uri="{FF2B5EF4-FFF2-40B4-BE49-F238E27FC236}">
                    <a16:creationId xmlns:a16="http://schemas.microsoft.com/office/drawing/2014/main" id="{10B13B91-5186-900D-CCA9-8E857980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42" y="3349228"/>
                <a:ext cx="4035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tăText 33">
                <a:extLst>
                  <a:ext uri="{FF2B5EF4-FFF2-40B4-BE49-F238E27FC236}">
                    <a16:creationId xmlns:a16="http://schemas.microsoft.com/office/drawing/2014/main" id="{E873F7FA-84F1-6117-17F7-6C41A67EA12D}"/>
                  </a:ext>
                </a:extLst>
              </p:cNvPr>
              <p:cNvSpPr txBox="1"/>
              <p:nvPr/>
            </p:nvSpPr>
            <p:spPr>
              <a:xfrm>
                <a:off x="8300613" y="3394948"/>
                <a:ext cx="403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setăText 33">
                <a:extLst>
                  <a:ext uri="{FF2B5EF4-FFF2-40B4-BE49-F238E27FC236}">
                    <a16:creationId xmlns:a16="http://schemas.microsoft.com/office/drawing/2014/main" id="{E873F7FA-84F1-6117-17F7-6C41A67EA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13" y="3394948"/>
                <a:ext cx="403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tăText 34">
                <a:extLst>
                  <a:ext uri="{FF2B5EF4-FFF2-40B4-BE49-F238E27FC236}">
                    <a16:creationId xmlns:a16="http://schemas.microsoft.com/office/drawing/2014/main" id="{CEB5CC10-7140-E81B-0911-96E1F2653120}"/>
                  </a:ext>
                </a:extLst>
              </p:cNvPr>
              <p:cNvSpPr txBox="1"/>
              <p:nvPr/>
            </p:nvSpPr>
            <p:spPr>
              <a:xfrm>
                <a:off x="3800475" y="3339822"/>
                <a:ext cx="39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setăText 34">
                <a:extLst>
                  <a:ext uri="{FF2B5EF4-FFF2-40B4-BE49-F238E27FC236}">
                    <a16:creationId xmlns:a16="http://schemas.microsoft.com/office/drawing/2014/main" id="{CEB5CC10-7140-E81B-0911-96E1F265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3339822"/>
                <a:ext cx="3938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tăText 35">
                <a:extLst>
                  <a:ext uri="{FF2B5EF4-FFF2-40B4-BE49-F238E27FC236}">
                    <a16:creationId xmlns:a16="http://schemas.microsoft.com/office/drawing/2014/main" id="{138ED87D-E73D-6D87-5C3F-6A90DC9D4C98}"/>
                  </a:ext>
                </a:extLst>
              </p:cNvPr>
              <p:cNvSpPr txBox="1"/>
              <p:nvPr/>
            </p:nvSpPr>
            <p:spPr>
              <a:xfrm>
                <a:off x="7123106" y="3374350"/>
                <a:ext cx="39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asetăText 35">
                <a:extLst>
                  <a:ext uri="{FF2B5EF4-FFF2-40B4-BE49-F238E27FC236}">
                    <a16:creationId xmlns:a16="http://schemas.microsoft.com/office/drawing/2014/main" id="{138ED87D-E73D-6D87-5C3F-6A90DC9D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06" y="3374350"/>
                <a:ext cx="3938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tăText 36">
                <a:extLst>
                  <a:ext uri="{FF2B5EF4-FFF2-40B4-BE49-F238E27FC236}">
                    <a16:creationId xmlns:a16="http://schemas.microsoft.com/office/drawing/2014/main" id="{BF943D04-E6F6-6FF0-46F7-07B79A653C62}"/>
                  </a:ext>
                </a:extLst>
              </p:cNvPr>
              <p:cNvSpPr txBox="1"/>
              <p:nvPr/>
            </p:nvSpPr>
            <p:spPr>
              <a:xfrm>
                <a:off x="10507980" y="3374350"/>
                <a:ext cx="39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asetăText 36">
                <a:extLst>
                  <a:ext uri="{FF2B5EF4-FFF2-40B4-BE49-F238E27FC236}">
                    <a16:creationId xmlns:a16="http://schemas.microsoft.com/office/drawing/2014/main" id="{BF943D04-E6F6-6FF0-46F7-07B79A65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980" y="3374350"/>
                <a:ext cx="3938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tăText 37">
                <a:extLst>
                  <a:ext uri="{FF2B5EF4-FFF2-40B4-BE49-F238E27FC236}">
                    <a16:creationId xmlns:a16="http://schemas.microsoft.com/office/drawing/2014/main" id="{C8AFC6D5-9F18-E6C7-437B-0940B82E9437}"/>
                  </a:ext>
                </a:extLst>
              </p:cNvPr>
              <p:cNvSpPr txBox="1"/>
              <p:nvPr/>
            </p:nvSpPr>
            <p:spPr>
              <a:xfrm>
                <a:off x="10507980" y="4581881"/>
                <a:ext cx="842731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setăText 37">
                <a:extLst>
                  <a:ext uri="{FF2B5EF4-FFF2-40B4-BE49-F238E27FC236}">
                    <a16:creationId xmlns:a16="http://schemas.microsoft.com/office/drawing/2014/main" id="{C8AFC6D5-9F18-E6C7-437B-0940B82E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980" y="4581881"/>
                <a:ext cx="842731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tăText 38">
                <a:extLst>
                  <a:ext uri="{FF2B5EF4-FFF2-40B4-BE49-F238E27FC236}">
                    <a16:creationId xmlns:a16="http://schemas.microsoft.com/office/drawing/2014/main" id="{B97AA61C-773B-C1E1-CA94-DA03B68C5A6D}"/>
                  </a:ext>
                </a:extLst>
              </p:cNvPr>
              <p:cNvSpPr txBox="1"/>
              <p:nvPr/>
            </p:nvSpPr>
            <p:spPr>
              <a:xfrm>
                <a:off x="7988964" y="4571999"/>
                <a:ext cx="76674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CasetăText 38">
                <a:extLst>
                  <a:ext uri="{FF2B5EF4-FFF2-40B4-BE49-F238E27FC236}">
                    <a16:creationId xmlns:a16="http://schemas.microsoft.com/office/drawing/2014/main" id="{B97AA61C-773B-C1E1-CA94-DA03B68C5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964" y="4571999"/>
                <a:ext cx="766748" cy="560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tăText 39">
                <a:extLst>
                  <a:ext uri="{FF2B5EF4-FFF2-40B4-BE49-F238E27FC236}">
                    <a16:creationId xmlns:a16="http://schemas.microsoft.com/office/drawing/2014/main" id="{027F85D0-CD5F-15EF-E50B-8E9D01B1E639}"/>
                  </a:ext>
                </a:extLst>
              </p:cNvPr>
              <p:cNvSpPr txBox="1"/>
              <p:nvPr/>
            </p:nvSpPr>
            <p:spPr>
              <a:xfrm>
                <a:off x="4614566" y="4533900"/>
                <a:ext cx="76674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CasetăText 39">
                <a:extLst>
                  <a:ext uri="{FF2B5EF4-FFF2-40B4-BE49-F238E27FC236}">
                    <a16:creationId xmlns:a16="http://schemas.microsoft.com/office/drawing/2014/main" id="{027F85D0-CD5F-15EF-E50B-8E9D01B1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66" y="4533900"/>
                <a:ext cx="766748" cy="560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tăText 40">
                <a:extLst>
                  <a:ext uri="{FF2B5EF4-FFF2-40B4-BE49-F238E27FC236}">
                    <a16:creationId xmlns:a16="http://schemas.microsoft.com/office/drawing/2014/main" id="{E7F60239-952B-8E11-124E-78D9D7B5B7E5}"/>
                  </a:ext>
                </a:extLst>
              </p:cNvPr>
              <p:cNvSpPr txBox="1"/>
              <p:nvPr/>
            </p:nvSpPr>
            <p:spPr>
              <a:xfrm>
                <a:off x="1315886" y="4581881"/>
                <a:ext cx="76674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CasetăText 40">
                <a:extLst>
                  <a:ext uri="{FF2B5EF4-FFF2-40B4-BE49-F238E27FC236}">
                    <a16:creationId xmlns:a16="http://schemas.microsoft.com/office/drawing/2014/main" id="{E7F60239-952B-8E11-124E-78D9D7B5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86" y="4581881"/>
                <a:ext cx="766748" cy="5605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tăText 41">
                <a:extLst>
                  <a:ext uri="{FF2B5EF4-FFF2-40B4-BE49-F238E27FC236}">
                    <a16:creationId xmlns:a16="http://schemas.microsoft.com/office/drawing/2014/main" id="{69E0911F-66F3-BA55-D4BA-89F9410FF14B}"/>
                  </a:ext>
                </a:extLst>
              </p:cNvPr>
              <p:cNvSpPr txBox="1"/>
              <p:nvPr/>
            </p:nvSpPr>
            <p:spPr>
              <a:xfrm>
                <a:off x="3626589" y="4553188"/>
                <a:ext cx="766748" cy="60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asetăText 41">
                <a:extLst>
                  <a:ext uri="{FF2B5EF4-FFF2-40B4-BE49-F238E27FC236}">
                    <a16:creationId xmlns:a16="http://schemas.microsoft.com/office/drawing/2014/main" id="{69E0911F-66F3-BA55-D4BA-89F9410F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89" y="4553188"/>
                <a:ext cx="766748" cy="6026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tăText 42">
                <a:extLst>
                  <a:ext uri="{FF2B5EF4-FFF2-40B4-BE49-F238E27FC236}">
                    <a16:creationId xmlns:a16="http://schemas.microsoft.com/office/drawing/2014/main" id="{94551EA1-48AB-7792-F114-7EB45C8448DE}"/>
                  </a:ext>
                </a:extLst>
              </p:cNvPr>
              <p:cNvSpPr txBox="1"/>
              <p:nvPr/>
            </p:nvSpPr>
            <p:spPr>
              <a:xfrm>
                <a:off x="7010201" y="4571999"/>
                <a:ext cx="766748" cy="60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CasetăText 42">
                <a:extLst>
                  <a:ext uri="{FF2B5EF4-FFF2-40B4-BE49-F238E27FC236}">
                    <a16:creationId xmlns:a16="http://schemas.microsoft.com/office/drawing/2014/main" id="{94551EA1-48AB-7792-F114-7EB45C844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01" y="4571999"/>
                <a:ext cx="766748" cy="6026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7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31A475-BF16-7122-B1BC-E5B6978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4533D70A-F19D-BF75-EC3C-0ADE1FA0ACE7}"/>
                  </a:ext>
                </a:extLst>
              </p:cNvPr>
              <p:cNvSpPr txBox="1"/>
              <p:nvPr/>
            </p:nvSpPr>
            <p:spPr>
              <a:xfrm>
                <a:off x="609862" y="2776510"/>
                <a:ext cx="5348585" cy="312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4533D70A-F19D-BF75-EC3C-0ADE1FA0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2" y="2776510"/>
                <a:ext cx="5348585" cy="3127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3E5DD74-0413-F70C-FC5F-6621B16ED3FF}"/>
                  </a:ext>
                </a:extLst>
              </p:cNvPr>
              <p:cNvSpPr txBox="1"/>
              <p:nvPr/>
            </p:nvSpPr>
            <p:spPr>
              <a:xfrm>
                <a:off x="6933823" y="3887955"/>
                <a:ext cx="4448175" cy="259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𝑎𝑙𝑓𝑎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𝑎𝑙𝑓𝑎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E3E5DD74-0413-F70C-FC5F-6621B16ED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23" y="3887955"/>
                <a:ext cx="4448175" cy="2592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A7996526-34AE-2946-CF55-46B074C13335}"/>
              </a:ext>
            </a:extLst>
          </p:cNvPr>
          <p:cNvSpPr txBox="1"/>
          <p:nvPr/>
        </p:nvSpPr>
        <p:spPr>
          <a:xfrm>
            <a:off x="609862" y="2407178"/>
            <a:ext cx="388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Ecuatiile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layer: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8A517E91-4A75-FCE6-9114-1A0BBC18AAFA}"/>
                  </a:ext>
                </a:extLst>
              </p:cNvPr>
              <p:cNvSpPr txBox="1"/>
              <p:nvPr/>
            </p:nvSpPr>
            <p:spPr>
              <a:xfrm>
                <a:off x="460171" y="6087646"/>
                <a:ext cx="1846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8A517E91-4A75-FCE6-9114-1A0BBC18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1" y="6087646"/>
                <a:ext cx="184621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08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B50415-50B1-121B-475C-A840D116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36B0D5B-7A5F-A169-5184-811AA05EDEFD}"/>
              </a:ext>
            </a:extLst>
          </p:cNvPr>
          <p:cNvSpPr txBox="1"/>
          <p:nvPr/>
        </p:nvSpPr>
        <p:spPr>
          <a:xfrm>
            <a:off x="1492033" y="2428875"/>
            <a:ext cx="2439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Sigmoid</a:t>
            </a:r>
            <a:endParaRPr lang="en-US" sz="18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0" i="0" dirty="0">
                <a:effectLst/>
                <a:latin typeface="Menlo"/>
              </a:rPr>
              <a:t>g = sigmoid(z)</a:t>
            </a:r>
          </a:p>
          <a:p>
            <a:r>
              <a:rPr lang="en-US" sz="1800" b="0" i="0" dirty="0">
                <a:effectLst/>
                <a:latin typeface="Menlo"/>
              </a:rPr>
              <a:t>g = 1.0 ./ (1.0 + exp(-z));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2F0A004-7B97-579B-B335-1E9C576D9B90}"/>
              </a:ext>
            </a:extLst>
          </p:cNvPr>
          <p:cNvSpPr txBox="1"/>
          <p:nvPr/>
        </p:nvSpPr>
        <p:spPr>
          <a:xfrm>
            <a:off x="1492033" y="4233227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Functia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cost</a:t>
            </a:r>
            <a:endParaRPr lang="en-US" sz="18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0" i="0" dirty="0">
                <a:effectLst/>
                <a:latin typeface="Menlo"/>
              </a:rPr>
              <a:t>[Loss] = loss(</a:t>
            </a:r>
            <a:r>
              <a:rPr lang="en-US" sz="1800" b="0" i="0" dirty="0" err="1">
                <a:effectLst/>
                <a:latin typeface="Menlo"/>
              </a:rPr>
              <a:t>z_true,z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>
                <a:effectLst/>
                <a:latin typeface="Menlo"/>
              </a:rPr>
              <a:t>Loss = mean(z-</a:t>
            </a:r>
            <a:r>
              <a:rPr lang="en-US" sz="1800" b="0" i="0" dirty="0" err="1">
                <a:effectLst/>
                <a:latin typeface="Menlo"/>
              </a:rPr>
              <a:t>z_true</a:t>
            </a:r>
            <a:r>
              <a:rPr lang="en-US" sz="1800" b="0" i="0" dirty="0">
                <a:effectLst/>
                <a:latin typeface="Menlo"/>
              </a:rPr>
              <a:t>)^2;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42BD149-49E2-9956-D13B-EF0DBC1067E1}"/>
              </a:ext>
            </a:extLst>
          </p:cNvPr>
          <p:cNvSpPr txBox="1"/>
          <p:nvPr/>
        </p:nvSpPr>
        <p:spPr>
          <a:xfrm>
            <a:off x="6385134" y="4233227"/>
            <a:ext cx="4619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Derivata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functiei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cost</a:t>
            </a:r>
            <a:endParaRPr lang="en-US" sz="18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0" i="0" dirty="0">
                <a:effectLst/>
                <a:latin typeface="Menlo"/>
              </a:rPr>
              <a:t>[Loss] = </a:t>
            </a:r>
            <a:r>
              <a:rPr lang="en-US" sz="1800" b="0" i="0" dirty="0" err="1">
                <a:effectLst/>
                <a:latin typeface="Menlo"/>
              </a:rPr>
              <a:t>loss_derivat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z_true,z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>
                <a:effectLst/>
                <a:latin typeface="Menlo"/>
              </a:rPr>
              <a:t>Loss = 2 * (z - </a:t>
            </a:r>
            <a:r>
              <a:rPr lang="en-US" sz="1800" b="0" i="0" dirty="0" err="1">
                <a:effectLst/>
                <a:latin typeface="Menlo"/>
              </a:rPr>
              <a:t>z_true</a:t>
            </a:r>
            <a:r>
              <a:rPr lang="en-US" sz="1800" b="0" i="0" dirty="0">
                <a:effectLst/>
                <a:latin typeface="Menlo"/>
              </a:rPr>
              <a:t>) / length(z);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C69CB00-03D6-FD97-5FC7-5476CBCE2086}"/>
              </a:ext>
            </a:extLst>
          </p:cNvPr>
          <p:cNvSpPr txBox="1"/>
          <p:nvPr/>
        </p:nvSpPr>
        <p:spPr>
          <a:xfrm>
            <a:off x="6537542" y="2428875"/>
            <a:ext cx="3648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Derivata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functiei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sigmoid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0" i="0" dirty="0">
                <a:effectLst/>
                <a:latin typeface="Menlo"/>
              </a:rPr>
              <a:t>g = </a:t>
            </a:r>
            <a:r>
              <a:rPr lang="en-US" sz="1800" b="0" i="0" dirty="0" err="1">
                <a:effectLst/>
                <a:latin typeface="Menlo"/>
              </a:rPr>
              <a:t>sigmoid_derivat</a:t>
            </a:r>
            <a:r>
              <a:rPr lang="en-US" sz="1800" b="0" i="0" dirty="0">
                <a:effectLst/>
                <a:latin typeface="Menlo"/>
              </a:rPr>
              <a:t>(z)</a:t>
            </a:r>
          </a:p>
          <a:p>
            <a:r>
              <a:rPr lang="en-US" sz="1800" b="0" i="0" dirty="0">
                <a:effectLst/>
                <a:latin typeface="Menlo"/>
              </a:rPr>
              <a:t>s = sigmoid(z);</a:t>
            </a:r>
          </a:p>
          <a:p>
            <a:r>
              <a:rPr lang="en-US" sz="1800" b="0" i="0" dirty="0">
                <a:effectLst/>
                <a:latin typeface="Menlo"/>
              </a:rPr>
              <a:t>g = s - s.^2 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5194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611F4DCE-24F9-1C22-37E8-05F60B70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063"/>
            <a:ext cx="6096000" cy="1980426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4AF27EE-F2D1-19D0-737F-3179F3B8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53" y="276226"/>
            <a:ext cx="6096000" cy="5229563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6C1F8AEB-BDA8-D5B5-773A-75A45400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53" y="5505789"/>
            <a:ext cx="6096000" cy="1152670"/>
          </a:xfrm>
          <a:prstGeom prst="rect">
            <a:avLst/>
          </a:prstGeom>
        </p:spPr>
      </p:pic>
      <p:sp>
        <p:nvSpPr>
          <p:cNvPr id="13" name="Titlu 1">
            <a:extLst>
              <a:ext uri="{FF2B5EF4-FFF2-40B4-BE49-F238E27FC236}">
                <a16:creationId xmlns:a16="http://schemas.microsoft.com/office/drawing/2014/main" id="{CEDF4350-6D3B-A97C-C3D4-FFC658AE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25" y="276226"/>
            <a:ext cx="2980950" cy="1076812"/>
          </a:xfrm>
        </p:spPr>
        <p:txBody>
          <a:bodyPr/>
          <a:lstStyle/>
          <a:p>
            <a:r>
              <a:rPr lang="en-US" dirty="0" err="1"/>
              <a:t>Algoritm</a:t>
            </a:r>
            <a:br>
              <a:rPr lang="en-US" dirty="0"/>
            </a:br>
            <a:r>
              <a:rPr lang="en-US" dirty="0"/>
              <a:t>Stochastic</a:t>
            </a:r>
          </a:p>
        </p:txBody>
      </p:sp>
    </p:spTree>
    <p:extLst>
      <p:ext uri="{BB962C8B-B14F-4D97-AF65-F5344CB8AC3E}">
        <p14:creationId xmlns:p14="http://schemas.microsoft.com/office/powerpoint/2010/main" val="5705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AC2A48-3661-4529-B926-2970BBA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Normal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24C0601-3DD7-1F67-27BD-F22DD9F51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01" y="2602576"/>
            <a:ext cx="7247535" cy="2902712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35A648C-E8A7-65CF-08B8-B5693492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77" y="75244"/>
            <a:ext cx="6539313" cy="66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888CA7-7ACF-1832-E1CB-05085AB4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Regresia</a:t>
            </a:r>
            <a:r>
              <a:rPr lang="en-US" sz="4400" dirty="0"/>
              <a:t> </a:t>
            </a:r>
            <a:r>
              <a:rPr lang="en-US" sz="4400" dirty="0" err="1"/>
              <a:t>logistica</a:t>
            </a:r>
            <a:endParaRPr lang="en-US" sz="4400" dirty="0"/>
          </a:p>
        </p:txBody>
      </p:sp>
      <p:pic>
        <p:nvPicPr>
          <p:cNvPr id="9" name="Picture 2" descr="Sigmoid function - Wikipedia">
            <a:extLst>
              <a:ext uri="{FF2B5EF4-FFF2-40B4-BE49-F238E27FC236}">
                <a16:creationId xmlns:a16="http://schemas.microsoft.com/office/drawing/2014/main" id="{01D06D81-776C-6CB1-F8C8-5AB8D4C5B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6780" y="997411"/>
            <a:ext cx="5455444" cy="363696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CA4DB00B-3D47-84B3-4E38-CCA58A767FF6}"/>
              </a:ext>
            </a:extLst>
          </p:cNvPr>
          <p:cNvSpPr txBox="1"/>
          <p:nvPr/>
        </p:nvSpPr>
        <p:spPr>
          <a:xfrm>
            <a:off x="5686780" y="183351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FUNCTIA SIGMOID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6693FB0-4E0A-CA9F-4814-29C8E723505D}"/>
              </a:ext>
            </a:extLst>
          </p:cNvPr>
          <p:cNvSpPr txBox="1"/>
          <p:nvPr/>
        </p:nvSpPr>
        <p:spPr>
          <a:xfrm>
            <a:off x="5052566" y="5200650"/>
            <a:ext cx="727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face </a:t>
            </a:r>
            <a:r>
              <a:rPr lang="en-US" dirty="0" err="1"/>
              <a:t>maparea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predictie</a:t>
            </a:r>
            <a:r>
              <a:rPr lang="en-US" dirty="0"/>
              <a:t> (o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) </a:t>
            </a:r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probabilitate</a:t>
            </a:r>
            <a:r>
              <a:rPr lang="en-US" dirty="0"/>
              <a:t> (o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0 s, </a:t>
            </a:r>
            <a:r>
              <a:rPr lang="en-US" dirty="0" err="1"/>
              <a:t>i</a:t>
            </a:r>
            <a:r>
              <a:rPr lang="en-US" dirty="0"/>
              <a:t> 1), a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46320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888CA7-7ACF-1832-E1CB-05085AB4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Regresia</a:t>
            </a:r>
            <a:r>
              <a:rPr lang="en-US" sz="4400" dirty="0"/>
              <a:t> </a:t>
            </a:r>
            <a:r>
              <a:rPr lang="en-US" sz="4400" dirty="0" err="1"/>
              <a:t>logistica</a:t>
            </a:r>
            <a:endParaRPr lang="en-US" sz="4400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5F5F3090-0E3F-6880-EA29-C61C1CBA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42" y="1918794"/>
            <a:ext cx="7263218" cy="104298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0FD1FE35-E2E6-7CFF-EB92-525B4318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90" y="2870512"/>
            <a:ext cx="3000328" cy="578538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70ED524B-3BD9-EA46-E6B6-100AC749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394" y="4914394"/>
            <a:ext cx="3533296" cy="132498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801707EF-A147-12A8-D481-C29B7BCAB448}"/>
              </a:ext>
            </a:extLst>
          </p:cNvPr>
          <p:cNvSpPr txBox="1"/>
          <p:nvPr/>
        </p:nvSpPr>
        <p:spPr>
          <a:xfrm>
            <a:off x="5194419" y="443532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probabilitate</a:t>
            </a:r>
            <a:r>
              <a:rPr lang="en-US" dirty="0"/>
              <a:t>(likelihood)</a:t>
            </a:r>
          </a:p>
        </p:txBody>
      </p:sp>
    </p:spTree>
    <p:extLst>
      <p:ext uri="{BB962C8B-B14F-4D97-AF65-F5344CB8AC3E}">
        <p14:creationId xmlns:p14="http://schemas.microsoft.com/office/powerpoint/2010/main" val="153077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5E27CDBC-A92B-2378-7BE1-E1776D2B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100103"/>
            <a:ext cx="6612856" cy="42983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76E68C2F-5D77-DCC5-F666-6A8896B0C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7091" y="3385497"/>
            <a:ext cx="4163530" cy="676268"/>
          </a:xfr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49F81F7B-E653-2BB5-D4DF-C49E7C61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91" y="4061765"/>
            <a:ext cx="4632432" cy="1124377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A5EE14CB-4803-E7FC-EDE6-4B3B93088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091" y="5157842"/>
            <a:ext cx="4665014" cy="481233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B7CA945F-C62E-8CC6-9201-B9F2E5A36244}"/>
              </a:ext>
            </a:extLst>
          </p:cNvPr>
          <p:cNvSpPr/>
          <p:nvPr/>
        </p:nvSpPr>
        <p:spPr>
          <a:xfrm>
            <a:off x="11760621" y="3385496"/>
            <a:ext cx="426806" cy="676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7A084A7-554F-C0E8-020B-3A49F11A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Algoritm</a:t>
            </a:r>
            <a:br>
              <a:rPr lang="en-US" dirty="0"/>
            </a:br>
            <a:r>
              <a:rPr lang="en-US" dirty="0"/>
              <a:t>Newton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92668BA9-997F-E4A6-1E55-90B20050B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581" y="5123144"/>
            <a:ext cx="5364162" cy="1406334"/>
          </a:xfrm>
          <a:effectLst/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7D0FCD24-2DF5-C733-81A2-E6D1C185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35" y="843054"/>
            <a:ext cx="5366050" cy="39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7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88D684-F0EC-0C5C-6EE1-AA36C570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E3A68DF-83C6-14A7-9293-7F3FA94938C9}"/>
              </a:ext>
            </a:extLst>
          </p:cNvPr>
          <p:cNvSpPr txBox="1"/>
          <p:nvPr/>
        </p:nvSpPr>
        <p:spPr>
          <a:xfrm>
            <a:off x="810000" y="2736502"/>
            <a:ext cx="6576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Avem</a:t>
            </a:r>
            <a:r>
              <a:rPr lang="en-US" sz="2800" dirty="0"/>
              <a:t> un set de date cu </a:t>
            </a:r>
            <a:r>
              <a:rPr lang="en-US" sz="2800" dirty="0" err="1"/>
              <a:t>pozele</a:t>
            </a:r>
            <a:r>
              <a:rPr lang="en-US" sz="2800" dirty="0"/>
              <a:t> a </a:t>
            </a:r>
            <a:r>
              <a:rPr lang="en-US" sz="2800" dirty="0" err="1"/>
              <a:t>doua</a:t>
            </a:r>
            <a:r>
              <a:rPr lang="en-US" sz="2800" dirty="0"/>
              <a:t> </a:t>
            </a:r>
            <a:r>
              <a:rPr lang="en-US" sz="2800" dirty="0" err="1"/>
              <a:t>persoane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Vrem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le </a:t>
            </a:r>
            <a:r>
              <a:rPr lang="en-US" sz="2800" dirty="0" err="1"/>
              <a:t>distingem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37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7A084A7-554F-C0E8-020B-3A49F11A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Algoritm</a:t>
            </a:r>
            <a:br>
              <a:rPr lang="en-US" dirty="0"/>
            </a:br>
            <a:r>
              <a:rPr lang="en-US" dirty="0"/>
              <a:t>Gradient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92668BA9-997F-E4A6-1E55-90B20050B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876" y="5249631"/>
            <a:ext cx="5364162" cy="1406334"/>
          </a:xfrm>
          <a:effectLst/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98FE8AD-1293-FC6B-F274-D6F503F1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76" y="75547"/>
            <a:ext cx="64008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54C80C1-21FC-CB43-EDDC-B192D72A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34" y="2625754"/>
            <a:ext cx="1947736" cy="635034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Testare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8FC4BEE-40FD-69BE-3082-436120BF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91" y="405355"/>
            <a:ext cx="6465965" cy="162486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9490AF2-1A98-7B5F-A20A-032882ED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"/>
          <a:stretch/>
        </p:blipFill>
        <p:spPr>
          <a:xfrm>
            <a:off x="5556551" y="2417583"/>
            <a:ext cx="6708153" cy="127479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06412A3-30BA-6A5F-E235-C5138538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88" y="4595086"/>
            <a:ext cx="6896970" cy="1514870"/>
          </a:xfrm>
          <a:prstGeom prst="rect">
            <a:avLst/>
          </a:prstGeom>
        </p:spPr>
      </p:pic>
      <p:sp>
        <p:nvSpPr>
          <p:cNvPr id="10" name="Dreptunghi 9">
            <a:extLst>
              <a:ext uri="{FF2B5EF4-FFF2-40B4-BE49-F238E27FC236}">
                <a16:creationId xmlns:a16="http://schemas.microsoft.com/office/drawing/2014/main" id="{B184540D-A32A-D3FD-BCE6-75F234CE2049}"/>
              </a:ext>
            </a:extLst>
          </p:cNvPr>
          <p:cNvSpPr/>
          <p:nvPr/>
        </p:nvSpPr>
        <p:spPr>
          <a:xfrm>
            <a:off x="5218984" y="4595085"/>
            <a:ext cx="689662" cy="7574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F8D59255-15B2-827E-63B2-389CE3322AA8}"/>
              </a:ext>
            </a:extLst>
          </p:cNvPr>
          <p:cNvSpPr/>
          <p:nvPr/>
        </p:nvSpPr>
        <p:spPr>
          <a:xfrm>
            <a:off x="10320888" y="5352521"/>
            <a:ext cx="689662" cy="7574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54C80C1-21FC-CB43-EDDC-B192D72A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06" y="494950"/>
            <a:ext cx="1947736" cy="635034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Testare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61A2122-0638-8FB6-69AC-C8DCEFD5CF68}"/>
              </a:ext>
            </a:extLst>
          </p:cNvPr>
          <p:cNvSpPr txBox="1"/>
          <p:nvPr/>
        </p:nvSpPr>
        <p:spPr>
          <a:xfrm>
            <a:off x="4588241" y="6362820"/>
            <a:ext cx="584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x1000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05B276F-5A28-0045-A592-444A14E6CC8E}"/>
              </a:ext>
            </a:extLst>
          </p:cNvPr>
          <p:cNvSpPr txBox="1"/>
          <p:nvPr/>
        </p:nvSpPr>
        <p:spPr>
          <a:xfrm>
            <a:off x="348127" y="1440268"/>
            <a:ext cx="462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network(stochastic)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F95B368F-00DA-587E-90F2-1225DC95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3" y="1976729"/>
            <a:ext cx="5190310" cy="473453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BE3E9F5B-2219-2824-721F-8E6EBD55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4" y="1862357"/>
            <a:ext cx="5132599" cy="464770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BB72ECCF-50C6-87E6-8C27-6C42DAEC0575}"/>
              </a:ext>
            </a:extLst>
          </p:cNvPr>
          <p:cNvSpPr txBox="1"/>
          <p:nvPr/>
        </p:nvSpPr>
        <p:spPr>
          <a:xfrm>
            <a:off x="6686026" y="15687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regression(</a:t>
            </a:r>
            <a:r>
              <a:rPr lang="en-US" dirty="0" err="1"/>
              <a:t>metoda</a:t>
            </a:r>
            <a:r>
              <a:rPr lang="en-US" dirty="0"/>
              <a:t> newton)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2FFBFB9-5160-9BBA-0066-75265A4DF98A}"/>
              </a:ext>
            </a:extLst>
          </p:cNvPr>
          <p:cNvSpPr txBox="1"/>
          <p:nvPr/>
        </p:nvSpPr>
        <p:spPr>
          <a:xfrm>
            <a:off x="4718455" y="6260802"/>
            <a:ext cx="584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x1000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8E7EEC4C-01E1-2FB3-FFAD-1869C008A9E7}"/>
              </a:ext>
            </a:extLst>
          </p:cNvPr>
          <p:cNvSpPr txBox="1"/>
          <p:nvPr/>
        </p:nvSpPr>
        <p:spPr>
          <a:xfrm>
            <a:off x="233213" y="262300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Eroare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9FE330DD-37BA-1AB6-1B05-42E49ECE1228}"/>
              </a:ext>
            </a:extLst>
          </p:cNvPr>
          <p:cNvSpPr txBox="1"/>
          <p:nvPr/>
        </p:nvSpPr>
        <p:spPr>
          <a:xfrm>
            <a:off x="6490018" y="2712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8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82156AE-326A-B697-7CDD-C77C8070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01" y="990534"/>
            <a:ext cx="6601746" cy="467742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5BE54A0-6C96-6EB4-9499-5F159456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668" y="984238"/>
            <a:ext cx="6576969" cy="4683724"/>
          </a:xfrm>
          <a:prstGeom prst="rect">
            <a:avLst/>
          </a:prstGeom>
        </p:spPr>
      </p:pic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633B837A-1AF3-9EAE-0D5E-EF9CEEBA80A6}"/>
              </a:ext>
            </a:extLst>
          </p:cNvPr>
          <p:cNvCxnSpPr/>
          <p:nvPr/>
        </p:nvCxnSpPr>
        <p:spPr>
          <a:xfrm>
            <a:off x="7558481" y="1131315"/>
            <a:ext cx="32213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B4F54B5C-0F0D-34F7-C96C-37D8D963A41D}"/>
              </a:ext>
            </a:extLst>
          </p:cNvPr>
          <p:cNvCxnSpPr>
            <a:cxnSpLocks/>
          </p:cNvCxnSpPr>
          <p:nvPr/>
        </p:nvCxnSpPr>
        <p:spPr>
          <a:xfrm>
            <a:off x="7643769" y="3750078"/>
            <a:ext cx="165123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2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BF0D180A-C604-176E-3E36-4671EC5A1D67}"/>
              </a:ext>
            </a:extLst>
          </p:cNvPr>
          <p:cNvSpPr txBox="1"/>
          <p:nvPr/>
        </p:nvSpPr>
        <p:spPr>
          <a:xfrm>
            <a:off x="5645795" y="1936977"/>
            <a:ext cx="341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: 16/17 </a:t>
            </a:r>
            <a:r>
              <a:rPr lang="en-US" dirty="0" err="1"/>
              <a:t>clasificari</a:t>
            </a:r>
            <a:r>
              <a:rPr lang="en-US" dirty="0"/>
              <a:t> </a:t>
            </a:r>
            <a:r>
              <a:rPr lang="en-US" dirty="0" err="1"/>
              <a:t>corecte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LR : 15/17 </a:t>
            </a:r>
            <a:r>
              <a:rPr lang="en-US" dirty="0" err="1"/>
              <a:t>clasificari</a:t>
            </a:r>
            <a:r>
              <a:rPr lang="en-US" dirty="0"/>
              <a:t> </a:t>
            </a:r>
            <a:r>
              <a:rPr lang="en-US" dirty="0" err="1"/>
              <a:t>corecte</a:t>
            </a:r>
            <a:endParaRPr lang="en-US" dirty="0"/>
          </a:p>
        </p:txBody>
      </p:sp>
      <p:sp>
        <p:nvSpPr>
          <p:cNvPr id="7" name="Titlu 1">
            <a:extLst>
              <a:ext uri="{FF2B5EF4-FFF2-40B4-BE49-F238E27FC236}">
                <a16:creationId xmlns:a16="http://schemas.microsoft.com/office/drawing/2014/main" id="{0C3C29C5-69D4-5867-1DFD-00070452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06" y="494950"/>
            <a:ext cx="1947736" cy="635034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Testare</a:t>
            </a:r>
            <a:endParaRPr lang="en-US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2FDF2C1F-3AB8-1E67-0C43-5BEE0F064967}"/>
              </a:ext>
            </a:extLst>
          </p:cNvPr>
          <p:cNvSpPr txBox="1"/>
          <p:nvPr/>
        </p:nvSpPr>
        <p:spPr>
          <a:xfrm>
            <a:off x="5645795" y="3297310"/>
            <a:ext cx="66656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Timp</a:t>
            </a:r>
            <a:r>
              <a:rPr lang="en-US" dirty="0"/>
              <a:t> training:</a:t>
            </a:r>
          </a:p>
          <a:p>
            <a:r>
              <a:rPr lang="en-US" dirty="0"/>
              <a:t>NN: </a:t>
            </a:r>
            <a:r>
              <a:rPr lang="en-US" dirty="0" err="1"/>
              <a:t>aprox</a:t>
            </a:r>
            <a:r>
              <a:rPr lang="en-US" dirty="0"/>
              <a:t> 45 minute (stochastic), 10 minute (grad normal)</a:t>
            </a:r>
          </a:p>
          <a:p>
            <a:r>
              <a:rPr lang="en-US" dirty="0"/>
              <a:t>LR:  </a:t>
            </a:r>
            <a:r>
              <a:rPr lang="en-US" dirty="0" err="1"/>
              <a:t>aprox</a:t>
            </a:r>
            <a:r>
              <a:rPr lang="en-US" dirty="0"/>
              <a:t> 1-2 minute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  <a:p>
            <a:r>
              <a:rPr lang="en-US" dirty="0"/>
              <a:t>	NN: SGD</a:t>
            </a:r>
          </a:p>
          <a:p>
            <a:r>
              <a:rPr lang="en-US"/>
              <a:t>	LR</a:t>
            </a:r>
            <a:r>
              <a:rPr lang="en-US" dirty="0"/>
              <a:t>: GD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50286D82-702C-112F-2FB8-CFF5AB76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6" y="2200902"/>
            <a:ext cx="4765358" cy="41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BEF178-A656-6E05-287C-91914F2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Sfarsit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A7DF04-57A5-B948-92AA-DDAE6AF9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https://www.codeproject.com/Articles/1237026/Simple-MLP-Backpropagation-Artificial-Neural-Netwo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hlinkClick r:id="rId3"/>
              </a:rPr>
              <a:t>https://stats.stackexchange.com/questions/218542/which-activation-function-for-output-layer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https://towardsdatascience.com/understanding-backpropagation-algorithm-7bb3aa2f95fd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http://colah.github.io/posts/2015-08-Backprop/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https://blog.demofox.org/2017/03/09/how-to-train-neural-networks-with-backpropagation/</a:t>
            </a: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https://www.youtube.com/watch?v=tIeHLnjs5U8&amp;t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https://www.youtube.com/channel/UC1OLIHvAKBQy3o5LcbbxUSg/videos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https://www.coursera.org/learn/convolutional-neural-networks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3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8839B5-1658-025E-5E5F-0B904CA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Metode</a:t>
            </a:r>
            <a:r>
              <a:rPr lang="en-US" sz="4800" dirty="0"/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C59E27-1DD6-89AF-FE8F-88D19A96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54756" cy="3797513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network((stochastic) gradient descent)</a:t>
            </a:r>
          </a:p>
          <a:p>
            <a:r>
              <a:rPr lang="en-US" sz="3200" dirty="0" err="1"/>
              <a:t>Regresia</a:t>
            </a:r>
            <a:r>
              <a:rPr lang="en-US" sz="3200" dirty="0"/>
              <a:t> </a:t>
            </a:r>
            <a:r>
              <a:rPr lang="en-US" sz="3200" dirty="0" err="1"/>
              <a:t>logistica</a:t>
            </a:r>
            <a:r>
              <a:rPr lang="en-US" sz="3200" dirty="0"/>
              <a:t>(newton, gradient)</a:t>
            </a:r>
          </a:p>
        </p:txBody>
      </p:sp>
    </p:spTree>
    <p:extLst>
      <p:ext uri="{BB962C8B-B14F-4D97-AF65-F5344CB8AC3E}">
        <p14:creationId xmlns:p14="http://schemas.microsoft.com/office/powerpoint/2010/main" val="39325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0BF798-5267-2ACF-30FC-F8BBEB5C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0349"/>
            <a:ext cx="10571998" cy="970450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1109F-7ED6-A152-2AA7-13BD73489229}"/>
              </a:ext>
            </a:extLst>
          </p:cNvPr>
          <p:cNvSpPr/>
          <p:nvPr/>
        </p:nvSpPr>
        <p:spPr>
          <a:xfrm>
            <a:off x="4257876" y="2205509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69DE2-AAC1-EB79-782C-95D080F8CDA4}"/>
              </a:ext>
            </a:extLst>
          </p:cNvPr>
          <p:cNvSpPr/>
          <p:nvPr/>
        </p:nvSpPr>
        <p:spPr>
          <a:xfrm>
            <a:off x="4257876" y="2855351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5B9C4B-0AAD-782E-7573-51F70F963978}"/>
              </a:ext>
            </a:extLst>
          </p:cNvPr>
          <p:cNvSpPr/>
          <p:nvPr/>
        </p:nvSpPr>
        <p:spPr>
          <a:xfrm>
            <a:off x="4257876" y="5773941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79404A-5596-563E-1F7D-95DF3507D63D}"/>
              </a:ext>
            </a:extLst>
          </p:cNvPr>
          <p:cNvSpPr/>
          <p:nvPr/>
        </p:nvSpPr>
        <p:spPr>
          <a:xfrm>
            <a:off x="4257876" y="350519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6DB0E-739E-8CA0-68F3-8CB9C17053FD}"/>
              </a:ext>
            </a:extLst>
          </p:cNvPr>
          <p:cNvSpPr/>
          <p:nvPr/>
        </p:nvSpPr>
        <p:spPr>
          <a:xfrm>
            <a:off x="4257876" y="444486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C582F4-BBC1-A73D-4941-A62DEEEC5CEE}"/>
              </a:ext>
            </a:extLst>
          </p:cNvPr>
          <p:cNvSpPr/>
          <p:nvPr/>
        </p:nvSpPr>
        <p:spPr>
          <a:xfrm>
            <a:off x="4257876" y="5109402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0464CDF5-1DCC-B1D9-ABEE-8B47FBC2D4BB}"/>
              </a:ext>
            </a:extLst>
          </p:cNvPr>
          <p:cNvSpPr txBox="1"/>
          <p:nvPr/>
        </p:nvSpPr>
        <p:spPr>
          <a:xfrm>
            <a:off x="4309903" y="4021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F8B28-0DD3-6844-18CB-B52F5D1B79DD}"/>
              </a:ext>
            </a:extLst>
          </p:cNvPr>
          <p:cNvSpPr/>
          <p:nvPr/>
        </p:nvSpPr>
        <p:spPr>
          <a:xfrm>
            <a:off x="5878349" y="2855351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5E8AE-382E-B1A5-C0B3-83D2A53A5CEC}"/>
              </a:ext>
            </a:extLst>
          </p:cNvPr>
          <p:cNvSpPr/>
          <p:nvPr/>
        </p:nvSpPr>
        <p:spPr>
          <a:xfrm>
            <a:off x="5878349" y="350519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26BA75-9836-4F24-0FE7-66E1B74124DE}"/>
              </a:ext>
            </a:extLst>
          </p:cNvPr>
          <p:cNvSpPr/>
          <p:nvPr/>
        </p:nvSpPr>
        <p:spPr>
          <a:xfrm>
            <a:off x="5878349" y="444486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2674D6-1EF4-C59B-50ED-32F8E24DC066}"/>
              </a:ext>
            </a:extLst>
          </p:cNvPr>
          <p:cNvSpPr/>
          <p:nvPr/>
        </p:nvSpPr>
        <p:spPr>
          <a:xfrm>
            <a:off x="5878349" y="5109402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6BC8F527-2029-5A9B-06E0-10E0A6DCD0DB}"/>
              </a:ext>
            </a:extLst>
          </p:cNvPr>
          <p:cNvSpPr txBox="1"/>
          <p:nvPr/>
        </p:nvSpPr>
        <p:spPr>
          <a:xfrm>
            <a:off x="5930376" y="4021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B6849A-E3F8-64E5-D9AA-5179F76FC427}"/>
              </a:ext>
            </a:extLst>
          </p:cNvPr>
          <p:cNvSpPr/>
          <p:nvPr/>
        </p:nvSpPr>
        <p:spPr>
          <a:xfrm>
            <a:off x="7544858" y="3557929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B28BB9-696D-9853-9CAD-49FEA931A4FE}"/>
              </a:ext>
            </a:extLst>
          </p:cNvPr>
          <p:cNvSpPr/>
          <p:nvPr/>
        </p:nvSpPr>
        <p:spPr>
          <a:xfrm>
            <a:off x="7550849" y="4497599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FE3A804A-BFA7-DD65-F5A5-5BC956C0F594}"/>
              </a:ext>
            </a:extLst>
          </p:cNvPr>
          <p:cNvSpPr txBox="1"/>
          <p:nvPr/>
        </p:nvSpPr>
        <p:spPr>
          <a:xfrm>
            <a:off x="7573867" y="40741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CA57C7-6D3A-D2AC-DF28-5EF2C904336F}"/>
              </a:ext>
            </a:extLst>
          </p:cNvPr>
          <p:cNvSpPr/>
          <p:nvPr/>
        </p:nvSpPr>
        <p:spPr>
          <a:xfrm>
            <a:off x="9165331" y="404553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ABC063F5-4AE2-2D8D-6628-AFC6996F5395}"/>
              </a:ext>
            </a:extLst>
          </p:cNvPr>
          <p:cNvCxnSpPr>
            <a:cxnSpLocks/>
          </p:cNvCxnSpPr>
          <p:nvPr/>
        </p:nvCxnSpPr>
        <p:spPr>
          <a:xfrm>
            <a:off x="3548544" y="4074193"/>
            <a:ext cx="5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c 42" descr="Selfie with solid fill">
            <a:extLst>
              <a:ext uri="{FF2B5EF4-FFF2-40B4-BE49-F238E27FC236}">
                <a16:creationId xmlns:a16="http://schemas.microsoft.com/office/drawing/2014/main" id="{1136BE5F-8EBA-3142-8094-BABB5167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728" y="3583199"/>
            <a:ext cx="914400" cy="914400"/>
          </a:xfrm>
          <a:prstGeom prst="rect">
            <a:avLst/>
          </a:prstGeom>
        </p:spPr>
      </p:pic>
      <p:sp>
        <p:nvSpPr>
          <p:cNvPr id="44" name="CasetăText 43">
            <a:extLst>
              <a:ext uri="{FF2B5EF4-FFF2-40B4-BE49-F238E27FC236}">
                <a16:creationId xmlns:a16="http://schemas.microsoft.com/office/drawing/2014/main" id="{EA4E37EE-B6D5-3CC9-63D6-90A172EEB15E}"/>
              </a:ext>
            </a:extLst>
          </p:cNvPr>
          <p:cNvSpPr txBox="1"/>
          <p:nvPr/>
        </p:nvSpPr>
        <p:spPr>
          <a:xfrm>
            <a:off x="3614637" y="6183533"/>
            <a:ext cx="180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4096 </a:t>
            </a:r>
            <a:r>
              <a:rPr lang="en-US" dirty="0" err="1"/>
              <a:t>neuroni</a:t>
            </a:r>
            <a:endParaRPr lang="en-US" dirty="0"/>
          </a:p>
        </p:txBody>
      </p:sp>
      <p:cxnSp>
        <p:nvCxnSpPr>
          <p:cNvPr id="45" name="Conector drept cu săgeată 44">
            <a:extLst>
              <a:ext uri="{FF2B5EF4-FFF2-40B4-BE49-F238E27FC236}">
                <a16:creationId xmlns:a16="http://schemas.microsoft.com/office/drawing/2014/main" id="{E5E84FFE-5F5F-7DB6-8A84-B24868CCFA34}"/>
              </a:ext>
            </a:extLst>
          </p:cNvPr>
          <p:cNvCxnSpPr>
            <a:cxnSpLocks/>
          </p:cNvCxnSpPr>
          <p:nvPr/>
        </p:nvCxnSpPr>
        <p:spPr>
          <a:xfrm>
            <a:off x="4827146" y="2539425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rept cu săgeată 47">
            <a:extLst>
              <a:ext uri="{FF2B5EF4-FFF2-40B4-BE49-F238E27FC236}">
                <a16:creationId xmlns:a16="http://schemas.microsoft.com/office/drawing/2014/main" id="{7B0C478C-06FE-1993-463C-4D0F28397AF9}"/>
              </a:ext>
            </a:extLst>
          </p:cNvPr>
          <p:cNvCxnSpPr>
            <a:cxnSpLocks/>
          </p:cNvCxnSpPr>
          <p:nvPr/>
        </p:nvCxnSpPr>
        <p:spPr>
          <a:xfrm>
            <a:off x="4812105" y="3178121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E2FC40F8-C64C-549C-2354-E233D18BA2DF}"/>
              </a:ext>
            </a:extLst>
          </p:cNvPr>
          <p:cNvCxnSpPr>
            <a:cxnSpLocks/>
          </p:cNvCxnSpPr>
          <p:nvPr/>
        </p:nvCxnSpPr>
        <p:spPr>
          <a:xfrm>
            <a:off x="4844767" y="3902402"/>
            <a:ext cx="920207" cy="6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rept cu săgeată 50">
            <a:extLst>
              <a:ext uri="{FF2B5EF4-FFF2-40B4-BE49-F238E27FC236}">
                <a16:creationId xmlns:a16="http://schemas.microsoft.com/office/drawing/2014/main" id="{304FA264-3B17-36EE-669F-510F3DF56F78}"/>
              </a:ext>
            </a:extLst>
          </p:cNvPr>
          <p:cNvCxnSpPr>
            <a:cxnSpLocks/>
          </p:cNvCxnSpPr>
          <p:nvPr/>
        </p:nvCxnSpPr>
        <p:spPr>
          <a:xfrm>
            <a:off x="4847862" y="4740455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CEB473D4-BE53-939A-CF76-741FAAC88AFA}"/>
              </a:ext>
            </a:extLst>
          </p:cNvPr>
          <p:cNvCxnSpPr>
            <a:cxnSpLocks/>
          </p:cNvCxnSpPr>
          <p:nvPr/>
        </p:nvCxnSpPr>
        <p:spPr>
          <a:xfrm flipV="1">
            <a:off x="4812104" y="5422393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4776F524-B51E-CFFD-B2D9-EF2E203CCBE0}"/>
              </a:ext>
            </a:extLst>
          </p:cNvPr>
          <p:cNvCxnSpPr>
            <a:cxnSpLocks/>
          </p:cNvCxnSpPr>
          <p:nvPr/>
        </p:nvCxnSpPr>
        <p:spPr>
          <a:xfrm flipV="1">
            <a:off x="4812104" y="4750995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rept cu săgeată 57">
            <a:extLst>
              <a:ext uri="{FF2B5EF4-FFF2-40B4-BE49-F238E27FC236}">
                <a16:creationId xmlns:a16="http://schemas.microsoft.com/office/drawing/2014/main" id="{2C8AA3A4-9D59-2B10-AB1D-0E3306FA20BB}"/>
              </a:ext>
            </a:extLst>
          </p:cNvPr>
          <p:cNvCxnSpPr>
            <a:cxnSpLocks/>
          </p:cNvCxnSpPr>
          <p:nvPr/>
        </p:nvCxnSpPr>
        <p:spPr>
          <a:xfrm flipV="1">
            <a:off x="4802422" y="3898231"/>
            <a:ext cx="1007968" cy="6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7A832F72-96E9-60FE-D90C-190BF9A3194D}"/>
              </a:ext>
            </a:extLst>
          </p:cNvPr>
          <p:cNvCxnSpPr>
            <a:cxnSpLocks/>
          </p:cNvCxnSpPr>
          <p:nvPr/>
        </p:nvCxnSpPr>
        <p:spPr>
          <a:xfrm flipV="1">
            <a:off x="4799351" y="3154240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rept cu săgeată 60">
            <a:extLst>
              <a:ext uri="{FF2B5EF4-FFF2-40B4-BE49-F238E27FC236}">
                <a16:creationId xmlns:a16="http://schemas.microsoft.com/office/drawing/2014/main" id="{CED87C62-5B79-D427-6A68-A77736154EEB}"/>
              </a:ext>
            </a:extLst>
          </p:cNvPr>
          <p:cNvCxnSpPr>
            <a:cxnSpLocks/>
          </p:cNvCxnSpPr>
          <p:nvPr/>
        </p:nvCxnSpPr>
        <p:spPr>
          <a:xfrm flipV="1">
            <a:off x="4799351" y="4773417"/>
            <a:ext cx="965623" cy="108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rept cu săgeată 62">
            <a:extLst>
              <a:ext uri="{FF2B5EF4-FFF2-40B4-BE49-F238E27FC236}">
                <a16:creationId xmlns:a16="http://schemas.microsoft.com/office/drawing/2014/main" id="{05BA0007-D1DD-6B3D-93FB-5C391E687F33}"/>
              </a:ext>
            </a:extLst>
          </p:cNvPr>
          <p:cNvCxnSpPr>
            <a:cxnSpLocks/>
          </p:cNvCxnSpPr>
          <p:nvPr/>
        </p:nvCxnSpPr>
        <p:spPr>
          <a:xfrm flipV="1">
            <a:off x="4812104" y="3957482"/>
            <a:ext cx="1030488" cy="121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B5657B35-C6A5-F1E7-689A-AC586A47975A}"/>
              </a:ext>
            </a:extLst>
          </p:cNvPr>
          <p:cNvCxnSpPr>
            <a:cxnSpLocks/>
          </p:cNvCxnSpPr>
          <p:nvPr/>
        </p:nvCxnSpPr>
        <p:spPr>
          <a:xfrm flipV="1">
            <a:off x="4747062" y="3252242"/>
            <a:ext cx="1044485" cy="1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A7F13EE4-758E-B438-6A3C-64D96FBAAD84}"/>
              </a:ext>
            </a:extLst>
          </p:cNvPr>
          <p:cNvCxnSpPr>
            <a:cxnSpLocks/>
          </p:cNvCxnSpPr>
          <p:nvPr/>
        </p:nvCxnSpPr>
        <p:spPr>
          <a:xfrm flipV="1">
            <a:off x="4857520" y="3032125"/>
            <a:ext cx="907454" cy="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3FD102AC-5102-6A88-AA5F-2AE0CFF230E7}"/>
              </a:ext>
            </a:extLst>
          </p:cNvPr>
          <p:cNvCxnSpPr>
            <a:cxnSpLocks/>
          </p:cNvCxnSpPr>
          <p:nvPr/>
        </p:nvCxnSpPr>
        <p:spPr>
          <a:xfrm flipV="1">
            <a:off x="6429483" y="3898231"/>
            <a:ext cx="1043748" cy="128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rept cu săgeată 71">
            <a:extLst>
              <a:ext uri="{FF2B5EF4-FFF2-40B4-BE49-F238E27FC236}">
                <a16:creationId xmlns:a16="http://schemas.microsoft.com/office/drawing/2014/main" id="{E0B876BC-0627-54FA-0374-A8DFF9BF7A06}"/>
              </a:ext>
            </a:extLst>
          </p:cNvPr>
          <p:cNvCxnSpPr>
            <a:cxnSpLocks/>
          </p:cNvCxnSpPr>
          <p:nvPr/>
        </p:nvCxnSpPr>
        <p:spPr>
          <a:xfrm>
            <a:off x="6465240" y="3193798"/>
            <a:ext cx="1046188" cy="140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08E52F49-915F-83C5-4C37-1B288EC542B5}"/>
              </a:ext>
            </a:extLst>
          </p:cNvPr>
          <p:cNvCxnSpPr>
            <a:cxnSpLocks/>
          </p:cNvCxnSpPr>
          <p:nvPr/>
        </p:nvCxnSpPr>
        <p:spPr>
          <a:xfrm flipV="1">
            <a:off x="6417501" y="3874915"/>
            <a:ext cx="1039573" cy="67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rept cu săgeată 76">
            <a:extLst>
              <a:ext uri="{FF2B5EF4-FFF2-40B4-BE49-F238E27FC236}">
                <a16:creationId xmlns:a16="http://schemas.microsoft.com/office/drawing/2014/main" id="{2B972717-F142-3F02-B2AD-2729AC9A4DE2}"/>
              </a:ext>
            </a:extLst>
          </p:cNvPr>
          <p:cNvCxnSpPr>
            <a:cxnSpLocks/>
          </p:cNvCxnSpPr>
          <p:nvPr/>
        </p:nvCxnSpPr>
        <p:spPr>
          <a:xfrm>
            <a:off x="6423492" y="3692927"/>
            <a:ext cx="1022556" cy="9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cu săgeată 78">
            <a:extLst>
              <a:ext uri="{FF2B5EF4-FFF2-40B4-BE49-F238E27FC236}">
                <a16:creationId xmlns:a16="http://schemas.microsoft.com/office/drawing/2014/main" id="{67ECC3A4-84E3-FBD3-0DC6-791B0E86FA35}"/>
              </a:ext>
            </a:extLst>
          </p:cNvPr>
          <p:cNvCxnSpPr>
            <a:cxnSpLocks/>
          </p:cNvCxnSpPr>
          <p:nvPr/>
        </p:nvCxnSpPr>
        <p:spPr>
          <a:xfrm>
            <a:off x="6458335" y="3089667"/>
            <a:ext cx="1014896" cy="6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rept cu săgeată 80">
            <a:extLst>
              <a:ext uri="{FF2B5EF4-FFF2-40B4-BE49-F238E27FC236}">
                <a16:creationId xmlns:a16="http://schemas.microsoft.com/office/drawing/2014/main" id="{8D232AEA-F79C-43CC-45E7-41827FB01EF9}"/>
              </a:ext>
            </a:extLst>
          </p:cNvPr>
          <p:cNvCxnSpPr>
            <a:cxnSpLocks/>
          </p:cNvCxnSpPr>
          <p:nvPr/>
        </p:nvCxnSpPr>
        <p:spPr>
          <a:xfrm>
            <a:off x="6465280" y="3627337"/>
            <a:ext cx="1001005" cy="109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rept cu săgeată 83">
            <a:extLst>
              <a:ext uri="{FF2B5EF4-FFF2-40B4-BE49-F238E27FC236}">
                <a16:creationId xmlns:a16="http://schemas.microsoft.com/office/drawing/2014/main" id="{D314F427-F8F3-2FA5-4186-548864DDF52E}"/>
              </a:ext>
            </a:extLst>
          </p:cNvPr>
          <p:cNvCxnSpPr>
            <a:cxnSpLocks/>
          </p:cNvCxnSpPr>
          <p:nvPr/>
        </p:nvCxnSpPr>
        <p:spPr>
          <a:xfrm>
            <a:off x="6390062" y="4624435"/>
            <a:ext cx="1106433" cy="14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rept cu săgeată 85">
            <a:extLst>
              <a:ext uri="{FF2B5EF4-FFF2-40B4-BE49-F238E27FC236}">
                <a16:creationId xmlns:a16="http://schemas.microsoft.com/office/drawing/2014/main" id="{42AA9331-6CAF-3C63-28E8-8EB058241E4D}"/>
              </a:ext>
            </a:extLst>
          </p:cNvPr>
          <p:cNvCxnSpPr>
            <a:cxnSpLocks/>
          </p:cNvCxnSpPr>
          <p:nvPr/>
        </p:nvCxnSpPr>
        <p:spPr>
          <a:xfrm flipV="1">
            <a:off x="6520361" y="4805376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rept cu săgeată 86">
            <a:extLst>
              <a:ext uri="{FF2B5EF4-FFF2-40B4-BE49-F238E27FC236}">
                <a16:creationId xmlns:a16="http://schemas.microsoft.com/office/drawing/2014/main" id="{0BCB48C9-4D84-C041-BB7C-31331F569B01}"/>
              </a:ext>
            </a:extLst>
          </p:cNvPr>
          <p:cNvCxnSpPr>
            <a:cxnSpLocks/>
          </p:cNvCxnSpPr>
          <p:nvPr/>
        </p:nvCxnSpPr>
        <p:spPr>
          <a:xfrm>
            <a:off x="8140019" y="3789024"/>
            <a:ext cx="928481" cy="38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rept cu săgeată 88">
            <a:extLst>
              <a:ext uri="{FF2B5EF4-FFF2-40B4-BE49-F238E27FC236}">
                <a16:creationId xmlns:a16="http://schemas.microsoft.com/office/drawing/2014/main" id="{8771E89E-41B1-8277-8ED1-7236D0984746}"/>
              </a:ext>
            </a:extLst>
          </p:cNvPr>
          <p:cNvCxnSpPr>
            <a:cxnSpLocks/>
          </p:cNvCxnSpPr>
          <p:nvPr/>
        </p:nvCxnSpPr>
        <p:spPr>
          <a:xfrm flipV="1">
            <a:off x="8140019" y="4390789"/>
            <a:ext cx="928481" cy="28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tăText 91">
            <a:extLst>
              <a:ext uri="{FF2B5EF4-FFF2-40B4-BE49-F238E27FC236}">
                <a16:creationId xmlns:a16="http://schemas.microsoft.com/office/drawing/2014/main" id="{54DF3928-E65C-F1A7-D11F-CB373E771EE5}"/>
              </a:ext>
            </a:extLst>
          </p:cNvPr>
          <p:cNvSpPr txBox="1"/>
          <p:nvPr/>
        </p:nvSpPr>
        <p:spPr>
          <a:xfrm>
            <a:off x="5496166" y="6156104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STRAT 1</a:t>
            </a:r>
          </a:p>
          <a:p>
            <a:pPr algn="ctr"/>
            <a:r>
              <a:rPr lang="en-US" dirty="0"/>
              <a:t>128 </a:t>
            </a:r>
            <a:r>
              <a:rPr lang="en-US" dirty="0" err="1"/>
              <a:t>neuroni</a:t>
            </a:r>
            <a:endParaRPr lang="en-US" dirty="0"/>
          </a:p>
        </p:txBody>
      </p:sp>
      <p:sp>
        <p:nvSpPr>
          <p:cNvPr id="94" name="CasetăText 93">
            <a:extLst>
              <a:ext uri="{FF2B5EF4-FFF2-40B4-BE49-F238E27FC236}">
                <a16:creationId xmlns:a16="http://schemas.microsoft.com/office/drawing/2014/main" id="{CC240BFE-91D3-B726-DADE-0AE48587BEC1}"/>
              </a:ext>
            </a:extLst>
          </p:cNvPr>
          <p:cNvSpPr txBox="1"/>
          <p:nvPr/>
        </p:nvSpPr>
        <p:spPr>
          <a:xfrm>
            <a:off x="7061800" y="6106113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STRAT 2</a:t>
            </a:r>
          </a:p>
          <a:p>
            <a:pPr algn="ctr"/>
            <a:r>
              <a:rPr lang="en-US" dirty="0"/>
              <a:t>64 </a:t>
            </a:r>
            <a:r>
              <a:rPr lang="en-US" dirty="0" err="1"/>
              <a:t>neuroni</a:t>
            </a:r>
            <a:endParaRPr lang="en-US" dirty="0"/>
          </a:p>
          <a:p>
            <a:endParaRPr lang="en-US" dirty="0"/>
          </a:p>
        </p:txBody>
      </p:sp>
      <p:sp>
        <p:nvSpPr>
          <p:cNvPr id="95" name="CasetăText 94">
            <a:extLst>
              <a:ext uri="{FF2B5EF4-FFF2-40B4-BE49-F238E27FC236}">
                <a16:creationId xmlns:a16="http://schemas.microsoft.com/office/drawing/2014/main" id="{46F7A18E-B38E-35D4-F342-2CF37D11B84C}"/>
              </a:ext>
            </a:extLst>
          </p:cNvPr>
          <p:cNvSpPr txBox="1"/>
          <p:nvPr/>
        </p:nvSpPr>
        <p:spPr>
          <a:xfrm>
            <a:off x="8946401" y="6106113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1 neuron</a:t>
            </a:r>
          </a:p>
        </p:txBody>
      </p:sp>
      <p:sp>
        <p:nvSpPr>
          <p:cNvPr id="96" name="CasetăText 95">
            <a:extLst>
              <a:ext uri="{FF2B5EF4-FFF2-40B4-BE49-F238E27FC236}">
                <a16:creationId xmlns:a16="http://schemas.microsoft.com/office/drawing/2014/main" id="{CECB95AF-EC33-A43E-9C80-9B7B1E903DCA}"/>
              </a:ext>
            </a:extLst>
          </p:cNvPr>
          <p:cNvSpPr txBox="1"/>
          <p:nvPr/>
        </p:nvSpPr>
        <p:spPr>
          <a:xfrm>
            <a:off x="2130227" y="6184623"/>
            <a:ext cx="180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POZE</a:t>
            </a:r>
          </a:p>
          <a:p>
            <a:pPr algn="ctr"/>
            <a:r>
              <a:rPr lang="en-US" dirty="0"/>
              <a:t>64x64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99" name="CasetăText 98">
            <a:extLst>
              <a:ext uri="{FF2B5EF4-FFF2-40B4-BE49-F238E27FC236}">
                <a16:creationId xmlns:a16="http://schemas.microsoft.com/office/drawing/2014/main" id="{64747154-8F8D-7B9D-079C-AA251C567609}"/>
              </a:ext>
            </a:extLst>
          </p:cNvPr>
          <p:cNvSpPr txBox="1"/>
          <p:nvPr/>
        </p:nvSpPr>
        <p:spPr>
          <a:xfrm>
            <a:off x="5154406" y="22229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1" name="CasetăText 100">
            <a:extLst>
              <a:ext uri="{FF2B5EF4-FFF2-40B4-BE49-F238E27FC236}">
                <a16:creationId xmlns:a16="http://schemas.microsoft.com/office/drawing/2014/main" id="{D9508D06-5241-F254-3D89-78BEB1421C2B}"/>
              </a:ext>
            </a:extLst>
          </p:cNvPr>
          <p:cNvSpPr txBox="1"/>
          <p:nvPr/>
        </p:nvSpPr>
        <p:spPr>
          <a:xfrm>
            <a:off x="6883510" y="27867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2" name="CasetăText 101">
            <a:extLst>
              <a:ext uri="{FF2B5EF4-FFF2-40B4-BE49-F238E27FC236}">
                <a16:creationId xmlns:a16="http://schemas.microsoft.com/office/drawing/2014/main" id="{B165CE45-8B59-E174-FBCF-765E2E17FA7C}"/>
              </a:ext>
            </a:extLst>
          </p:cNvPr>
          <p:cNvSpPr txBox="1"/>
          <p:nvPr/>
        </p:nvSpPr>
        <p:spPr>
          <a:xfrm>
            <a:off x="8486504" y="349566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03" name="CasetăText 102">
            <a:extLst>
              <a:ext uri="{FF2B5EF4-FFF2-40B4-BE49-F238E27FC236}">
                <a16:creationId xmlns:a16="http://schemas.microsoft.com/office/drawing/2014/main" id="{DE9A2D6F-AE55-3F7F-F3DE-2DC098DC343C}"/>
              </a:ext>
            </a:extLst>
          </p:cNvPr>
          <p:cNvSpPr txBox="1"/>
          <p:nvPr/>
        </p:nvSpPr>
        <p:spPr>
          <a:xfrm>
            <a:off x="5921051" y="24732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4" name="CasetăText 103">
            <a:extLst>
              <a:ext uri="{FF2B5EF4-FFF2-40B4-BE49-F238E27FC236}">
                <a16:creationId xmlns:a16="http://schemas.microsoft.com/office/drawing/2014/main" id="{9BFA79C2-97CC-BA33-0356-F7D77E882293}"/>
              </a:ext>
            </a:extLst>
          </p:cNvPr>
          <p:cNvSpPr txBox="1"/>
          <p:nvPr/>
        </p:nvSpPr>
        <p:spPr>
          <a:xfrm>
            <a:off x="7644147" y="31263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5" name="CasetăText 104">
            <a:extLst>
              <a:ext uri="{FF2B5EF4-FFF2-40B4-BE49-F238E27FC236}">
                <a16:creationId xmlns:a16="http://schemas.microsoft.com/office/drawing/2014/main" id="{6A3F894E-AE43-E7B6-47F7-81C9B17D1D7E}"/>
              </a:ext>
            </a:extLst>
          </p:cNvPr>
          <p:cNvSpPr txBox="1"/>
          <p:nvPr/>
        </p:nvSpPr>
        <p:spPr>
          <a:xfrm>
            <a:off x="9246711" y="37135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362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ine 10">
            <a:extLst>
              <a:ext uri="{FF2B5EF4-FFF2-40B4-BE49-F238E27FC236}">
                <a16:creationId xmlns:a16="http://schemas.microsoft.com/office/drawing/2014/main" id="{9D1A724F-598E-414D-A312-944007FE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4" y="2242730"/>
            <a:ext cx="6566365" cy="2395946"/>
          </a:xfrm>
          <a:prstGeom prst="rect">
            <a:avLst/>
          </a:prstGeom>
        </p:spPr>
      </p:pic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7E0AC73-EFC4-2979-C567-8116189D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394" y="0"/>
            <a:ext cx="5979961" cy="2073454"/>
          </a:xfr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EDAA3025-A729-1C53-22E7-95E56399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3" y="2073454"/>
            <a:ext cx="5979961" cy="4888618"/>
          </a:xfrm>
          <a:prstGeom prst="rect">
            <a:avLst/>
          </a:prstGeom>
        </p:spPr>
      </p:pic>
      <p:sp>
        <p:nvSpPr>
          <p:cNvPr id="6" name="Titlu 1">
            <a:extLst>
              <a:ext uri="{FF2B5EF4-FFF2-40B4-BE49-F238E27FC236}">
                <a16:creationId xmlns:a16="http://schemas.microsoft.com/office/drawing/2014/main" id="{057000BC-3F23-282A-1CB1-F75B225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746" y="75501"/>
            <a:ext cx="3843093" cy="1354965"/>
          </a:xfrm>
        </p:spPr>
        <p:txBody>
          <a:bodyPr/>
          <a:lstStyle/>
          <a:p>
            <a:r>
              <a:rPr lang="en-US" dirty="0" err="1"/>
              <a:t>Preparare</a:t>
            </a:r>
            <a:r>
              <a:rPr lang="en-US" dirty="0"/>
              <a:t> date </a:t>
            </a:r>
            <a:r>
              <a:rPr lang="en-US" dirty="0" err="1"/>
              <a:t>intrare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9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9B6154-F7A5-D42E-A977-974D7D30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8E448D-D089-442A-2488-532F8D241C54}"/>
              </a:ext>
            </a:extLst>
          </p:cNvPr>
          <p:cNvSpPr/>
          <p:nvPr/>
        </p:nvSpPr>
        <p:spPr>
          <a:xfrm>
            <a:off x="969112" y="273632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9CE1D-C126-FE5B-82EF-D12414F64D25}"/>
              </a:ext>
            </a:extLst>
          </p:cNvPr>
          <p:cNvSpPr/>
          <p:nvPr/>
        </p:nvSpPr>
        <p:spPr>
          <a:xfrm>
            <a:off x="969112" y="3965005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4771-0932-C8DF-B28D-6673C4F2171B}"/>
              </a:ext>
            </a:extLst>
          </p:cNvPr>
          <p:cNvSpPr/>
          <p:nvPr/>
        </p:nvSpPr>
        <p:spPr>
          <a:xfrm>
            <a:off x="969112" y="538663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6614A6DB-287F-45FE-D675-889D81140BB7}"/>
              </a:ext>
            </a:extLst>
          </p:cNvPr>
          <p:cNvCxnSpPr>
            <a:cxnSpLocks/>
          </p:cNvCxnSpPr>
          <p:nvPr/>
        </p:nvCxnSpPr>
        <p:spPr>
          <a:xfrm>
            <a:off x="1523002" y="2989371"/>
            <a:ext cx="1434517" cy="56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1A272E-BC38-D6C5-5EA9-0CC5BC4950A6}"/>
              </a:ext>
            </a:extLst>
          </p:cNvPr>
          <p:cNvSpPr/>
          <p:nvPr/>
        </p:nvSpPr>
        <p:spPr>
          <a:xfrm>
            <a:off x="3000646" y="3406140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519670-2A8D-EAA4-BD04-9B2D2CD68302}"/>
              </a:ext>
            </a:extLst>
          </p:cNvPr>
          <p:cNvSpPr/>
          <p:nvPr/>
        </p:nvSpPr>
        <p:spPr>
          <a:xfrm>
            <a:off x="3000646" y="4584489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0D19C6A9-1401-F8D3-00DE-53BB5CA7299C}"/>
              </a:ext>
            </a:extLst>
          </p:cNvPr>
          <p:cNvCxnSpPr>
            <a:cxnSpLocks/>
          </p:cNvCxnSpPr>
          <p:nvPr/>
        </p:nvCxnSpPr>
        <p:spPr>
          <a:xfrm>
            <a:off x="1588716" y="4196100"/>
            <a:ext cx="1368803" cy="60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654AD34F-F4D9-AB33-A077-2B5ADF6ADA13}"/>
              </a:ext>
            </a:extLst>
          </p:cNvPr>
          <p:cNvCxnSpPr>
            <a:cxnSpLocks/>
          </p:cNvCxnSpPr>
          <p:nvPr/>
        </p:nvCxnSpPr>
        <p:spPr>
          <a:xfrm flipV="1">
            <a:off x="1523002" y="4939239"/>
            <a:ext cx="1434517" cy="61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31D584E0-61D0-384F-61AE-967A72CE894D}"/>
              </a:ext>
            </a:extLst>
          </p:cNvPr>
          <p:cNvCxnSpPr>
            <a:cxnSpLocks/>
          </p:cNvCxnSpPr>
          <p:nvPr/>
        </p:nvCxnSpPr>
        <p:spPr>
          <a:xfrm flipV="1">
            <a:off x="1588716" y="3695805"/>
            <a:ext cx="1360199" cy="50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2EAF5D9B-437F-C0FB-5F13-A14C4320BE1B}"/>
              </a:ext>
            </a:extLst>
          </p:cNvPr>
          <p:cNvCxnSpPr>
            <a:cxnSpLocks/>
          </p:cNvCxnSpPr>
          <p:nvPr/>
        </p:nvCxnSpPr>
        <p:spPr>
          <a:xfrm>
            <a:off x="1514398" y="2989371"/>
            <a:ext cx="1443121" cy="170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14CDB935-A23A-0124-D20F-3D3537701C63}"/>
              </a:ext>
            </a:extLst>
          </p:cNvPr>
          <p:cNvCxnSpPr>
            <a:cxnSpLocks/>
          </p:cNvCxnSpPr>
          <p:nvPr/>
        </p:nvCxnSpPr>
        <p:spPr>
          <a:xfrm flipV="1">
            <a:off x="1523002" y="3822909"/>
            <a:ext cx="1434517" cy="173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>
            <a:extLst>
              <a:ext uri="{FF2B5EF4-FFF2-40B4-BE49-F238E27FC236}">
                <a16:creationId xmlns:a16="http://schemas.microsoft.com/office/drawing/2014/main" id="{DE102782-72C2-A0A4-2744-666E3A291676}"/>
              </a:ext>
            </a:extLst>
          </p:cNvPr>
          <p:cNvSpPr txBox="1"/>
          <p:nvPr/>
        </p:nvSpPr>
        <p:spPr>
          <a:xfrm>
            <a:off x="525994" y="2736323"/>
            <a:ext cx="268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</a:t>
            </a:r>
            <a:endParaRPr lang="en-US" dirty="0"/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DBAF6249-7E15-3F3B-E090-82FFC9657DBC}"/>
              </a:ext>
            </a:extLst>
          </p:cNvPr>
          <p:cNvSpPr txBox="1"/>
          <p:nvPr/>
        </p:nvSpPr>
        <p:spPr>
          <a:xfrm>
            <a:off x="3677302" y="3406140"/>
            <a:ext cx="268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tăText 76">
                <a:extLst>
                  <a:ext uri="{FF2B5EF4-FFF2-40B4-BE49-F238E27FC236}">
                    <a16:creationId xmlns:a16="http://schemas.microsoft.com/office/drawing/2014/main" id="{254617A3-BC7A-65A5-DACB-D6ACD5CD2E25}"/>
                  </a:ext>
                </a:extLst>
              </p:cNvPr>
              <p:cNvSpPr txBox="1"/>
              <p:nvPr/>
            </p:nvSpPr>
            <p:spPr>
              <a:xfrm>
                <a:off x="4961858" y="2412389"/>
                <a:ext cx="615572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7" name="CasetăText 76">
                <a:extLst>
                  <a:ext uri="{FF2B5EF4-FFF2-40B4-BE49-F238E27FC236}">
                    <a16:creationId xmlns:a16="http://schemas.microsoft.com/office/drawing/2014/main" id="{254617A3-BC7A-65A5-DACB-D6ACD5CD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58" y="2412389"/>
                <a:ext cx="6155721" cy="381515"/>
              </a:xfrm>
              <a:prstGeom prst="rect">
                <a:avLst/>
              </a:prstGeom>
              <a:blipFill>
                <a:blip r:embed="rId2"/>
                <a:stretch>
                  <a:fillRect l="-198" t="-11290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tăText 77">
                <a:extLst>
                  <a:ext uri="{FF2B5EF4-FFF2-40B4-BE49-F238E27FC236}">
                    <a16:creationId xmlns:a16="http://schemas.microsoft.com/office/drawing/2014/main" id="{8336FEA0-611B-2581-8220-C44A7FAA721F}"/>
                  </a:ext>
                </a:extLst>
              </p:cNvPr>
              <p:cNvSpPr txBox="1"/>
              <p:nvPr/>
            </p:nvSpPr>
            <p:spPr>
              <a:xfrm>
                <a:off x="5212080" y="3868330"/>
                <a:ext cx="33205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forma </a:t>
                </a:r>
                <a:r>
                  <a:rPr lang="en-US" dirty="0" err="1"/>
                  <a:t>matriceala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𝑐𝑜𝑙𝑜𝑎𝑛𝑎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CasetăText 77">
                <a:extLst>
                  <a:ext uri="{FF2B5EF4-FFF2-40B4-BE49-F238E27FC236}">
                    <a16:creationId xmlns:a16="http://schemas.microsoft.com/office/drawing/2014/main" id="{8336FEA0-611B-2581-8220-C44A7FAA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3868330"/>
                <a:ext cx="3320524" cy="1754326"/>
              </a:xfrm>
              <a:prstGeom prst="rect">
                <a:avLst/>
              </a:prstGeom>
              <a:blipFill>
                <a:blip r:embed="rId3"/>
                <a:stretch>
                  <a:fillRect l="-1468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805740-BC5E-EEE3-4E06-8FDE050A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16C165D1-10C0-1F87-A851-95FACB927A72}"/>
                  </a:ext>
                </a:extLst>
              </p:cNvPr>
              <p:cNvSpPr txBox="1"/>
              <p:nvPr/>
            </p:nvSpPr>
            <p:spPr>
              <a:xfrm>
                <a:off x="4511040" y="6141720"/>
                <a:ext cx="745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16C165D1-10C0-1F87-A851-95FACB92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0" y="6141720"/>
                <a:ext cx="7452360" cy="369332"/>
              </a:xfrm>
              <a:prstGeom prst="rect">
                <a:avLst/>
              </a:prstGeom>
              <a:blipFill>
                <a:blip r:embed="rId2"/>
                <a:stretch>
                  <a:fillRect l="-654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EC13894-09EB-E0E6-EF0A-6D8BC383E6F6}"/>
              </a:ext>
            </a:extLst>
          </p:cNvPr>
          <p:cNvSpPr/>
          <p:nvPr/>
        </p:nvSpPr>
        <p:spPr>
          <a:xfrm>
            <a:off x="2269056" y="2380190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3539DF-90E2-0CC5-9171-1BC2A92AE810}"/>
              </a:ext>
            </a:extLst>
          </p:cNvPr>
          <p:cNvSpPr/>
          <p:nvPr/>
        </p:nvSpPr>
        <p:spPr>
          <a:xfrm>
            <a:off x="2269056" y="3030032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D8EEC8-3283-5F2E-9E60-E31C030BD041}"/>
              </a:ext>
            </a:extLst>
          </p:cNvPr>
          <p:cNvSpPr/>
          <p:nvPr/>
        </p:nvSpPr>
        <p:spPr>
          <a:xfrm>
            <a:off x="2269056" y="5948622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9F1826-D638-0310-7CAF-404ED01DF100}"/>
              </a:ext>
            </a:extLst>
          </p:cNvPr>
          <p:cNvSpPr/>
          <p:nvPr/>
        </p:nvSpPr>
        <p:spPr>
          <a:xfrm>
            <a:off x="2269056" y="367987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9E18A-5165-5141-1021-431FED20B716}"/>
              </a:ext>
            </a:extLst>
          </p:cNvPr>
          <p:cNvSpPr/>
          <p:nvPr/>
        </p:nvSpPr>
        <p:spPr>
          <a:xfrm>
            <a:off x="2269056" y="461954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1C2176-4E74-7EF0-631E-06FA1075F67E}"/>
              </a:ext>
            </a:extLst>
          </p:cNvPr>
          <p:cNvSpPr/>
          <p:nvPr/>
        </p:nvSpPr>
        <p:spPr>
          <a:xfrm>
            <a:off x="2269056" y="528408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291517E-C33D-24FD-8749-DFAA8A0E2ADE}"/>
              </a:ext>
            </a:extLst>
          </p:cNvPr>
          <p:cNvSpPr txBox="1"/>
          <p:nvPr/>
        </p:nvSpPr>
        <p:spPr>
          <a:xfrm>
            <a:off x="2321083" y="4196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36C6F-DF03-D275-32C1-CEFBB6EC9F22}"/>
              </a:ext>
            </a:extLst>
          </p:cNvPr>
          <p:cNvSpPr/>
          <p:nvPr/>
        </p:nvSpPr>
        <p:spPr>
          <a:xfrm>
            <a:off x="3889529" y="3030032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6DC3E-E671-BE13-5354-53C22154BC22}"/>
              </a:ext>
            </a:extLst>
          </p:cNvPr>
          <p:cNvSpPr/>
          <p:nvPr/>
        </p:nvSpPr>
        <p:spPr>
          <a:xfrm>
            <a:off x="3889529" y="367987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AD21B2-2391-FC37-1886-049652AE1476}"/>
              </a:ext>
            </a:extLst>
          </p:cNvPr>
          <p:cNvSpPr/>
          <p:nvPr/>
        </p:nvSpPr>
        <p:spPr>
          <a:xfrm>
            <a:off x="3889529" y="4619544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E9BAD1-B4C8-0E66-CAF8-AE9497062505}"/>
              </a:ext>
            </a:extLst>
          </p:cNvPr>
          <p:cNvSpPr/>
          <p:nvPr/>
        </p:nvSpPr>
        <p:spPr>
          <a:xfrm>
            <a:off x="3889529" y="5284083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049D8A9A-AFF1-CBF9-59C7-2BB6FF4A7D34}"/>
              </a:ext>
            </a:extLst>
          </p:cNvPr>
          <p:cNvSpPr txBox="1"/>
          <p:nvPr/>
        </p:nvSpPr>
        <p:spPr>
          <a:xfrm>
            <a:off x="3941556" y="4196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A6905C-CB29-194C-5ED4-18EAC10D164A}"/>
              </a:ext>
            </a:extLst>
          </p:cNvPr>
          <p:cNvSpPr/>
          <p:nvPr/>
        </p:nvSpPr>
        <p:spPr>
          <a:xfrm>
            <a:off x="5556038" y="3732610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3BB462-9FF9-393C-4D3C-4C7DBA30F7E9}"/>
              </a:ext>
            </a:extLst>
          </p:cNvPr>
          <p:cNvSpPr/>
          <p:nvPr/>
        </p:nvSpPr>
        <p:spPr>
          <a:xfrm>
            <a:off x="5562029" y="4672280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3977A02D-B1AA-8C56-8CA1-10913E09F7CB}"/>
              </a:ext>
            </a:extLst>
          </p:cNvPr>
          <p:cNvSpPr txBox="1"/>
          <p:nvPr/>
        </p:nvSpPr>
        <p:spPr>
          <a:xfrm>
            <a:off x="5594648" y="4212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063F79-34AF-0DF7-7931-97445AC868D6}"/>
              </a:ext>
            </a:extLst>
          </p:cNvPr>
          <p:cNvSpPr/>
          <p:nvPr/>
        </p:nvSpPr>
        <p:spPr>
          <a:xfrm>
            <a:off x="7176511" y="4220215"/>
            <a:ext cx="473516" cy="462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C7D2C8EF-6E31-853E-7114-4C7B2E0E7183}"/>
              </a:ext>
            </a:extLst>
          </p:cNvPr>
          <p:cNvCxnSpPr>
            <a:cxnSpLocks/>
          </p:cNvCxnSpPr>
          <p:nvPr/>
        </p:nvCxnSpPr>
        <p:spPr>
          <a:xfrm>
            <a:off x="2838326" y="2714106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cu săgeată 25">
            <a:extLst>
              <a:ext uri="{FF2B5EF4-FFF2-40B4-BE49-F238E27FC236}">
                <a16:creationId xmlns:a16="http://schemas.microsoft.com/office/drawing/2014/main" id="{6711158E-E561-DFE4-1EA0-5ED875A2C758}"/>
              </a:ext>
            </a:extLst>
          </p:cNvPr>
          <p:cNvCxnSpPr>
            <a:cxnSpLocks/>
          </p:cNvCxnSpPr>
          <p:nvPr/>
        </p:nvCxnSpPr>
        <p:spPr>
          <a:xfrm>
            <a:off x="2823285" y="3352802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6C64492B-92A8-FE55-34B6-728FA2F49835}"/>
              </a:ext>
            </a:extLst>
          </p:cNvPr>
          <p:cNvCxnSpPr>
            <a:cxnSpLocks/>
          </p:cNvCxnSpPr>
          <p:nvPr/>
        </p:nvCxnSpPr>
        <p:spPr>
          <a:xfrm>
            <a:off x="2855947" y="4077083"/>
            <a:ext cx="920207" cy="6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1E4E97D0-B654-576A-DC89-CA051E42D474}"/>
              </a:ext>
            </a:extLst>
          </p:cNvPr>
          <p:cNvCxnSpPr>
            <a:cxnSpLocks/>
          </p:cNvCxnSpPr>
          <p:nvPr/>
        </p:nvCxnSpPr>
        <p:spPr>
          <a:xfrm>
            <a:off x="2859042" y="4915136"/>
            <a:ext cx="952869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B7713B64-C451-A01B-E81D-FEFF8CBBF6D5}"/>
              </a:ext>
            </a:extLst>
          </p:cNvPr>
          <p:cNvCxnSpPr>
            <a:cxnSpLocks/>
          </p:cNvCxnSpPr>
          <p:nvPr/>
        </p:nvCxnSpPr>
        <p:spPr>
          <a:xfrm flipV="1">
            <a:off x="2823284" y="5597074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49F8F2D5-6900-3610-4960-FD0DB2754F43}"/>
              </a:ext>
            </a:extLst>
          </p:cNvPr>
          <p:cNvCxnSpPr>
            <a:cxnSpLocks/>
          </p:cNvCxnSpPr>
          <p:nvPr/>
        </p:nvCxnSpPr>
        <p:spPr>
          <a:xfrm flipV="1">
            <a:off x="2823284" y="4925676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A993B2A-640B-E4AA-04DE-57E3FC262A5F}"/>
              </a:ext>
            </a:extLst>
          </p:cNvPr>
          <p:cNvCxnSpPr>
            <a:cxnSpLocks/>
          </p:cNvCxnSpPr>
          <p:nvPr/>
        </p:nvCxnSpPr>
        <p:spPr>
          <a:xfrm flipV="1">
            <a:off x="2813602" y="4072912"/>
            <a:ext cx="1007968" cy="6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cu săgeată 31">
            <a:extLst>
              <a:ext uri="{FF2B5EF4-FFF2-40B4-BE49-F238E27FC236}">
                <a16:creationId xmlns:a16="http://schemas.microsoft.com/office/drawing/2014/main" id="{721E52C6-1C24-CBF2-99E4-AEC86FDD6635}"/>
              </a:ext>
            </a:extLst>
          </p:cNvPr>
          <p:cNvCxnSpPr>
            <a:cxnSpLocks/>
          </p:cNvCxnSpPr>
          <p:nvPr/>
        </p:nvCxnSpPr>
        <p:spPr>
          <a:xfrm flipV="1">
            <a:off x="2810531" y="3328921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7B482CE9-C727-2EC8-5016-78ADE93ACFA5}"/>
              </a:ext>
            </a:extLst>
          </p:cNvPr>
          <p:cNvCxnSpPr>
            <a:cxnSpLocks/>
          </p:cNvCxnSpPr>
          <p:nvPr/>
        </p:nvCxnSpPr>
        <p:spPr>
          <a:xfrm flipV="1">
            <a:off x="2810531" y="4948098"/>
            <a:ext cx="965623" cy="108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DEC79B51-8DBB-3821-58FD-6CC33F68EAE7}"/>
              </a:ext>
            </a:extLst>
          </p:cNvPr>
          <p:cNvCxnSpPr>
            <a:cxnSpLocks/>
          </p:cNvCxnSpPr>
          <p:nvPr/>
        </p:nvCxnSpPr>
        <p:spPr>
          <a:xfrm flipV="1">
            <a:off x="2823284" y="4132163"/>
            <a:ext cx="1030488" cy="121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FB534C01-82F2-A5C5-F8BB-4EDBE67DDF02}"/>
              </a:ext>
            </a:extLst>
          </p:cNvPr>
          <p:cNvCxnSpPr>
            <a:cxnSpLocks/>
          </p:cNvCxnSpPr>
          <p:nvPr/>
        </p:nvCxnSpPr>
        <p:spPr>
          <a:xfrm flipV="1">
            <a:off x="2758242" y="3426923"/>
            <a:ext cx="1044485" cy="1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29404DEA-4C8E-5935-FEA8-B9180EED2B95}"/>
              </a:ext>
            </a:extLst>
          </p:cNvPr>
          <p:cNvCxnSpPr>
            <a:cxnSpLocks/>
          </p:cNvCxnSpPr>
          <p:nvPr/>
        </p:nvCxnSpPr>
        <p:spPr>
          <a:xfrm flipV="1">
            <a:off x="2868700" y="3206806"/>
            <a:ext cx="907454" cy="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rept cu săgeată 36">
            <a:extLst>
              <a:ext uri="{FF2B5EF4-FFF2-40B4-BE49-F238E27FC236}">
                <a16:creationId xmlns:a16="http://schemas.microsoft.com/office/drawing/2014/main" id="{0BA1EF61-42D3-A4A3-605F-E58EA90C36C3}"/>
              </a:ext>
            </a:extLst>
          </p:cNvPr>
          <p:cNvCxnSpPr>
            <a:cxnSpLocks/>
          </p:cNvCxnSpPr>
          <p:nvPr/>
        </p:nvCxnSpPr>
        <p:spPr>
          <a:xfrm flipV="1">
            <a:off x="4440663" y="4072912"/>
            <a:ext cx="1043748" cy="128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735CCD9B-FF21-1E0D-E723-DC4A53A03B2B}"/>
              </a:ext>
            </a:extLst>
          </p:cNvPr>
          <p:cNvCxnSpPr>
            <a:cxnSpLocks/>
          </p:cNvCxnSpPr>
          <p:nvPr/>
        </p:nvCxnSpPr>
        <p:spPr>
          <a:xfrm>
            <a:off x="4476420" y="3368479"/>
            <a:ext cx="1046188" cy="140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92CC716C-3789-FF05-7058-966E6E916713}"/>
              </a:ext>
            </a:extLst>
          </p:cNvPr>
          <p:cNvCxnSpPr>
            <a:cxnSpLocks/>
          </p:cNvCxnSpPr>
          <p:nvPr/>
        </p:nvCxnSpPr>
        <p:spPr>
          <a:xfrm flipV="1">
            <a:off x="4428681" y="4049596"/>
            <a:ext cx="1039573" cy="67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716989C1-380B-91A5-92E0-4E33DB1A351D}"/>
              </a:ext>
            </a:extLst>
          </p:cNvPr>
          <p:cNvCxnSpPr>
            <a:cxnSpLocks/>
          </p:cNvCxnSpPr>
          <p:nvPr/>
        </p:nvCxnSpPr>
        <p:spPr>
          <a:xfrm>
            <a:off x="4434672" y="3867608"/>
            <a:ext cx="1022556" cy="9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CAEE89CD-1A96-7435-2BE7-A713876826CF}"/>
              </a:ext>
            </a:extLst>
          </p:cNvPr>
          <p:cNvCxnSpPr>
            <a:cxnSpLocks/>
          </p:cNvCxnSpPr>
          <p:nvPr/>
        </p:nvCxnSpPr>
        <p:spPr>
          <a:xfrm>
            <a:off x="4469515" y="3264348"/>
            <a:ext cx="1014896" cy="6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rept cu săgeată 41">
            <a:extLst>
              <a:ext uri="{FF2B5EF4-FFF2-40B4-BE49-F238E27FC236}">
                <a16:creationId xmlns:a16="http://schemas.microsoft.com/office/drawing/2014/main" id="{E488BCB8-B2F3-B70B-F017-7555FF0630BB}"/>
              </a:ext>
            </a:extLst>
          </p:cNvPr>
          <p:cNvCxnSpPr>
            <a:cxnSpLocks/>
          </p:cNvCxnSpPr>
          <p:nvPr/>
        </p:nvCxnSpPr>
        <p:spPr>
          <a:xfrm>
            <a:off x="4476460" y="3802018"/>
            <a:ext cx="1001005" cy="109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rept cu săgeată 42">
            <a:extLst>
              <a:ext uri="{FF2B5EF4-FFF2-40B4-BE49-F238E27FC236}">
                <a16:creationId xmlns:a16="http://schemas.microsoft.com/office/drawing/2014/main" id="{A3C1EB79-310E-BB78-9AFE-9CA5FE603FC8}"/>
              </a:ext>
            </a:extLst>
          </p:cNvPr>
          <p:cNvCxnSpPr>
            <a:cxnSpLocks/>
          </p:cNvCxnSpPr>
          <p:nvPr/>
        </p:nvCxnSpPr>
        <p:spPr>
          <a:xfrm>
            <a:off x="4401242" y="4799116"/>
            <a:ext cx="1106433" cy="14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>
            <a:extLst>
              <a:ext uri="{FF2B5EF4-FFF2-40B4-BE49-F238E27FC236}">
                <a16:creationId xmlns:a16="http://schemas.microsoft.com/office/drawing/2014/main" id="{3D16CD15-A3C9-2EEF-9147-1E045F3D69D4}"/>
              </a:ext>
            </a:extLst>
          </p:cNvPr>
          <p:cNvCxnSpPr>
            <a:cxnSpLocks/>
          </p:cNvCxnSpPr>
          <p:nvPr/>
        </p:nvCxnSpPr>
        <p:spPr>
          <a:xfrm flipV="1">
            <a:off x="4531541" y="4980057"/>
            <a:ext cx="952870" cy="5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rept cu săgeată 44">
            <a:extLst>
              <a:ext uri="{FF2B5EF4-FFF2-40B4-BE49-F238E27FC236}">
                <a16:creationId xmlns:a16="http://schemas.microsoft.com/office/drawing/2014/main" id="{5C7A737B-9870-80E3-69AC-6B173A701AB2}"/>
              </a:ext>
            </a:extLst>
          </p:cNvPr>
          <p:cNvCxnSpPr>
            <a:cxnSpLocks/>
          </p:cNvCxnSpPr>
          <p:nvPr/>
        </p:nvCxnSpPr>
        <p:spPr>
          <a:xfrm>
            <a:off x="6151199" y="3963705"/>
            <a:ext cx="928481" cy="38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rept cu săgeată 45">
            <a:extLst>
              <a:ext uri="{FF2B5EF4-FFF2-40B4-BE49-F238E27FC236}">
                <a16:creationId xmlns:a16="http://schemas.microsoft.com/office/drawing/2014/main" id="{04AA44EC-F384-7246-3708-AB9F2926D0C9}"/>
              </a:ext>
            </a:extLst>
          </p:cNvPr>
          <p:cNvCxnSpPr>
            <a:cxnSpLocks/>
          </p:cNvCxnSpPr>
          <p:nvPr/>
        </p:nvCxnSpPr>
        <p:spPr>
          <a:xfrm flipV="1">
            <a:off x="6151199" y="4565470"/>
            <a:ext cx="928481" cy="28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tăText 46">
            <a:extLst>
              <a:ext uri="{FF2B5EF4-FFF2-40B4-BE49-F238E27FC236}">
                <a16:creationId xmlns:a16="http://schemas.microsoft.com/office/drawing/2014/main" id="{3D85CA3B-BEE1-DF26-464F-0E25F6F225F3}"/>
              </a:ext>
            </a:extLst>
          </p:cNvPr>
          <p:cNvSpPr txBox="1"/>
          <p:nvPr/>
        </p:nvSpPr>
        <p:spPr>
          <a:xfrm>
            <a:off x="3165586" y="239761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36715D55-2BFF-CC99-2DDA-250AA2288815}"/>
              </a:ext>
            </a:extLst>
          </p:cNvPr>
          <p:cNvSpPr txBox="1"/>
          <p:nvPr/>
        </p:nvSpPr>
        <p:spPr>
          <a:xfrm>
            <a:off x="4894690" y="29613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5C2145BE-40E2-7CCB-20BB-92AA1F200E20}"/>
              </a:ext>
            </a:extLst>
          </p:cNvPr>
          <p:cNvSpPr txBox="1"/>
          <p:nvPr/>
        </p:nvSpPr>
        <p:spPr>
          <a:xfrm>
            <a:off x="6497684" y="367035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9385CE3F-F054-1943-2494-BA7C7D781D33}"/>
              </a:ext>
            </a:extLst>
          </p:cNvPr>
          <p:cNvSpPr txBox="1"/>
          <p:nvPr/>
        </p:nvSpPr>
        <p:spPr>
          <a:xfrm>
            <a:off x="3932231" y="264794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CasetăText 50">
            <a:extLst>
              <a:ext uri="{FF2B5EF4-FFF2-40B4-BE49-F238E27FC236}">
                <a16:creationId xmlns:a16="http://schemas.microsoft.com/office/drawing/2014/main" id="{3E2133E0-7D23-A875-F123-1300EA784EC9}"/>
              </a:ext>
            </a:extLst>
          </p:cNvPr>
          <p:cNvSpPr txBox="1"/>
          <p:nvPr/>
        </p:nvSpPr>
        <p:spPr>
          <a:xfrm>
            <a:off x="5655327" y="33010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CasetăText 51">
            <a:extLst>
              <a:ext uri="{FF2B5EF4-FFF2-40B4-BE49-F238E27FC236}">
                <a16:creationId xmlns:a16="http://schemas.microsoft.com/office/drawing/2014/main" id="{A53DFC88-FDAD-C961-EA7F-4A4806E8BF63}"/>
              </a:ext>
            </a:extLst>
          </p:cNvPr>
          <p:cNvSpPr txBox="1"/>
          <p:nvPr/>
        </p:nvSpPr>
        <p:spPr>
          <a:xfrm>
            <a:off x="7257891" y="38882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3134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BF09C4-AC2F-E5EB-D9A6-56F53419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D054E77-CC6E-50A1-7B3D-B0EC7727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681410"/>
            <a:ext cx="3562350" cy="1266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A52F5F0-2820-3BA4-257B-E2DD11EE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48" y="3886198"/>
            <a:ext cx="5353050" cy="857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968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66F505-A963-CDB8-9A16-7338C416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Functia</a:t>
            </a:r>
            <a:r>
              <a:rPr lang="en-US" dirty="0"/>
              <a:t> de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39592B19-739A-BAF2-3CF6-04C94F3AA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𝐶𝑂𝑆𝑇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39592B19-739A-BAF2-3CF6-04C94F3AA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D3A2312F-0BBC-5579-D808-F430D99ACED9}"/>
                  </a:ext>
                </a:extLst>
              </p:cNvPr>
              <p:cNvSpPr txBox="1"/>
              <p:nvPr/>
            </p:nvSpPr>
            <p:spPr>
              <a:xfrm>
                <a:off x="2369819" y="4930140"/>
                <a:ext cx="745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D3A2312F-0BBC-5579-D808-F430D99AC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19" y="4930140"/>
                <a:ext cx="7452360" cy="369332"/>
              </a:xfrm>
              <a:prstGeom prst="rect">
                <a:avLst/>
              </a:prstGeom>
              <a:blipFill>
                <a:blip r:embed="rId3"/>
                <a:stretch>
                  <a:fillRect l="-7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596</Words>
  <Application>Microsoft Office PowerPoint</Application>
  <PresentationFormat>Ecran lat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Century Gothic</vt:lpstr>
      <vt:lpstr>Menlo</vt:lpstr>
      <vt:lpstr>Wingdings 2</vt:lpstr>
      <vt:lpstr>Memorabil</vt:lpstr>
      <vt:lpstr>Clasificator de imagini</vt:lpstr>
      <vt:lpstr>Descrierea problemei</vt:lpstr>
      <vt:lpstr>Metode:</vt:lpstr>
      <vt:lpstr>Neural network</vt:lpstr>
      <vt:lpstr>Preparare date intrare</vt:lpstr>
      <vt:lpstr>Forward Propagation</vt:lpstr>
      <vt:lpstr>Forward propagation</vt:lpstr>
      <vt:lpstr>Forward propagation</vt:lpstr>
      <vt:lpstr>Functia de cost</vt:lpstr>
      <vt:lpstr>Gradient descent</vt:lpstr>
      <vt:lpstr>BACK PROPAGATION</vt:lpstr>
      <vt:lpstr>BACK PROPAGATION</vt:lpstr>
      <vt:lpstr>Definirea functiilor</vt:lpstr>
      <vt:lpstr>Algoritm Stochastic</vt:lpstr>
      <vt:lpstr>Algoritm  Normal</vt:lpstr>
      <vt:lpstr>Regresia logistica</vt:lpstr>
      <vt:lpstr>Regresia logistica</vt:lpstr>
      <vt:lpstr>Prezentare PowerPoint</vt:lpstr>
      <vt:lpstr>Algoritm Newton </vt:lpstr>
      <vt:lpstr>Algoritm Gradient </vt:lpstr>
      <vt:lpstr>Testare</vt:lpstr>
      <vt:lpstr>Testare</vt:lpstr>
      <vt:lpstr>Prezentare PowerPoint</vt:lpstr>
      <vt:lpstr>Testare</vt:lpstr>
      <vt:lpstr>Sfarsit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Recunoastere faciala</dc:title>
  <dc:creator>Ionut-Andrei BOSIE (116031)</dc:creator>
  <cp:lastModifiedBy>Ionut-Andrei BOSIE (116031)</cp:lastModifiedBy>
  <cp:revision>20</cp:revision>
  <cp:lastPrinted>2022-06-02T17:03:27Z</cp:lastPrinted>
  <dcterms:created xsi:type="dcterms:W3CDTF">2022-05-29T16:11:24Z</dcterms:created>
  <dcterms:modified xsi:type="dcterms:W3CDTF">2022-06-02T21:34:04Z</dcterms:modified>
</cp:coreProperties>
</file>