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6.xml" ContentType="application/vnd.openxmlformats-officedocument.themeOverride+xml"/>
  <Override PartName="/ppt/notesSlides/notesSlide10.xml" ContentType="application/vnd.openxmlformats-officedocument.presentationml.notesSlide+xml"/>
  <Override PartName="/ppt/theme/themeOverride7.xml" ContentType="application/vnd.openxmlformats-officedocument.themeOverride+xml"/>
  <Override PartName="/ppt/notesSlides/notesSlide11.xml" ContentType="application/vnd.openxmlformats-officedocument.presentationml.notesSlide+xml"/>
  <Override PartName="/ppt/theme/themeOverride8.xml" ContentType="application/vnd.openxmlformats-officedocument.themeOverride+xml"/>
  <Override PartName="/ppt/notesSlides/notesSlide12.xml" ContentType="application/vnd.openxmlformats-officedocument.presentationml.notesSlide+xml"/>
  <Override PartName="/ppt/theme/themeOverride9.xml" ContentType="application/vnd.openxmlformats-officedocument.themeOverride+xml"/>
  <Override PartName="/ppt/notesSlides/notesSlide13.xml" ContentType="application/vnd.openxmlformats-officedocument.presentationml.notesSlide+xml"/>
  <Override PartName="/ppt/theme/themeOverride10.xml" ContentType="application/vnd.openxmlformats-officedocument.themeOverride+xml"/>
  <Override PartName="/ppt/notesSlides/notesSlide14.xml" ContentType="application/vnd.openxmlformats-officedocument.presentationml.notesSlide+xml"/>
  <Override PartName="/ppt/theme/themeOverride11.xml" ContentType="application/vnd.openxmlformats-officedocument.themeOverride+xml"/>
  <Override PartName="/ppt/notesSlides/notesSlide15.xml" ContentType="application/vnd.openxmlformats-officedocument.presentationml.notesSlide+xml"/>
  <Override PartName="/ppt/theme/themeOverride12.xml" ContentType="application/vnd.openxmlformats-officedocument.themeOverride+xml"/>
  <Override PartName="/ppt/notesSlides/notesSlide16.xml" ContentType="application/vnd.openxmlformats-officedocument.presentationml.notesSlide+xml"/>
  <Override PartName="/ppt/theme/themeOverride13.xml" ContentType="application/vnd.openxmlformats-officedocument.themeOverride+xml"/>
  <Override PartName="/ppt/notesSlides/notesSlide17.xml" ContentType="application/vnd.openxmlformats-officedocument.presentationml.notesSlide+xml"/>
  <Override PartName="/ppt/theme/themeOverride14.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5.xml" ContentType="application/vnd.openxmlformats-officedocument.themeOverride+xml"/>
  <Override PartName="/ppt/notesSlides/notesSlide20.xml" ContentType="application/vnd.openxmlformats-officedocument.presentationml.notesSlide+xml"/>
  <Override PartName="/ppt/theme/themeOverride16.xml" ContentType="application/vnd.openxmlformats-officedocument.themeOverride+xml"/>
  <Override PartName="/ppt/notesSlides/notesSlide21.xml" ContentType="application/vnd.openxmlformats-officedocument.presentationml.notesSlide+xml"/>
  <Override PartName="/ppt/theme/themeOverride17.xml" ContentType="application/vnd.openxmlformats-officedocument.themeOverride+xml"/>
  <Override PartName="/ppt/notesSlides/notesSlide22.xml" ContentType="application/vnd.openxmlformats-officedocument.presentationml.notesSlide+xml"/>
  <Override PartName="/ppt/theme/themeOverride18.xml" ContentType="application/vnd.openxmlformats-officedocument.themeOverride+xml"/>
  <Override PartName="/ppt/notesSlides/notesSlide23.xml" ContentType="application/vnd.openxmlformats-officedocument.presentationml.notesSlide+xml"/>
  <Override PartName="/ppt/theme/themeOverride19.xml" ContentType="application/vnd.openxmlformats-officedocument.themeOverride+xml"/>
  <Override PartName="/ppt/notesSlides/notesSlide24.xml" ContentType="application/vnd.openxmlformats-officedocument.presentationml.notesSlide+xml"/>
  <Override PartName="/ppt/theme/themeOverride20.xml" ContentType="application/vnd.openxmlformats-officedocument.themeOverride+xml"/>
  <Override PartName="/ppt/notesSlides/notesSlide25.xml" ContentType="application/vnd.openxmlformats-officedocument.presentationml.notesSlide+xml"/>
  <Override PartName="/ppt/theme/themeOverride21.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62" r:id="rId3"/>
    <p:sldId id="264" r:id="rId4"/>
    <p:sldId id="267" r:id="rId5"/>
    <p:sldId id="266" r:id="rId6"/>
    <p:sldId id="270" r:id="rId7"/>
    <p:sldId id="271" r:id="rId8"/>
    <p:sldId id="269" r:id="rId9"/>
    <p:sldId id="272" r:id="rId10"/>
    <p:sldId id="268" r:id="rId11"/>
    <p:sldId id="273" r:id="rId12"/>
    <p:sldId id="275" r:id="rId13"/>
    <p:sldId id="279" r:id="rId14"/>
    <p:sldId id="265" r:id="rId15"/>
    <p:sldId id="274" r:id="rId16"/>
    <p:sldId id="276" r:id="rId17"/>
    <p:sldId id="278" r:id="rId18"/>
    <p:sldId id="280" r:id="rId19"/>
    <p:sldId id="282" r:id="rId20"/>
    <p:sldId id="283" r:id="rId21"/>
    <p:sldId id="284" r:id="rId22"/>
    <p:sldId id="285" r:id="rId23"/>
    <p:sldId id="286" r:id="rId24"/>
    <p:sldId id="287" r:id="rId25"/>
    <p:sldId id="288" r:id="rId26"/>
    <p:sldId id="289" r:id="rId27"/>
    <p:sldId id="281" r:id="rId28"/>
    <p:sldId id="316" r:id="rId29"/>
    <p:sldId id="317" r:id="rId30"/>
    <p:sldId id="319" r:id="rId31"/>
    <p:sldId id="320" r:id="rId32"/>
    <p:sldId id="321" r:id="rId33"/>
    <p:sldId id="322" r:id="rId34"/>
    <p:sldId id="323" r:id="rId35"/>
    <p:sldId id="290" r:id="rId36"/>
    <p:sldId id="291" r:id="rId37"/>
    <p:sldId id="292" r:id="rId38"/>
    <p:sldId id="297" r:id="rId39"/>
    <p:sldId id="298" r:id="rId40"/>
    <p:sldId id="324" r:id="rId41"/>
    <p:sldId id="325" r:id="rId42"/>
    <p:sldId id="302" r:id="rId43"/>
    <p:sldId id="303" r:id="rId44"/>
    <p:sldId id="326" r:id="rId45"/>
    <p:sldId id="327" r:id="rId46"/>
    <p:sldId id="328" r:id="rId47"/>
    <p:sldId id="329" r:id="rId48"/>
    <p:sldId id="330" r:id="rId49"/>
    <p:sldId id="331" r:id="rId50"/>
    <p:sldId id="332" r:id="rId51"/>
    <p:sldId id="333" r:id="rId52"/>
    <p:sldId id="334" r:id="rId53"/>
    <p:sldId id="335" r:id="rId54"/>
    <p:sldId id="261" r:id="rId55"/>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735"/>
    <a:srgbClr val="FFAB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01" autoAdjust="0"/>
  </p:normalViewPr>
  <p:slideViewPr>
    <p:cSldViewPr snapToGrid="0">
      <p:cViewPr varScale="1">
        <p:scale>
          <a:sx n="56" d="100"/>
          <a:sy n="56" d="100"/>
        </p:scale>
        <p:origin x="46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rt Oláh" userId="343df27d-cf76-4b1b-b828-1d7a6dc9b04f" providerId="ADAL" clId="{CDD25379-1FE1-4E64-B475-592B83810329}"/>
    <pc:docChg chg="undo custSel modSld">
      <pc:chgData name="Norbert Oláh" userId="343df27d-cf76-4b1b-b828-1d7a6dc9b04f" providerId="ADAL" clId="{CDD25379-1FE1-4E64-B475-592B83810329}" dt="2024-02-18T19:44:13.398" v="334" actId="207"/>
      <pc:docMkLst>
        <pc:docMk/>
      </pc:docMkLst>
      <pc:sldChg chg="setBg">
        <pc:chgData name="Norbert Oláh" userId="343df27d-cf76-4b1b-b828-1d7a6dc9b04f" providerId="ADAL" clId="{CDD25379-1FE1-4E64-B475-592B83810329}" dt="2024-02-18T19:21:02.606" v="206"/>
        <pc:sldMkLst>
          <pc:docMk/>
          <pc:sldMk cId="2289181657" sldId="256"/>
        </pc:sldMkLst>
      </pc:sldChg>
      <pc:sldChg chg="modSp">
        <pc:chgData name="Norbert Oláh" userId="343df27d-cf76-4b1b-b828-1d7a6dc9b04f" providerId="ADAL" clId="{CDD25379-1FE1-4E64-B475-592B83810329}" dt="2024-02-18T19:31:16.018" v="302" actId="207"/>
        <pc:sldMkLst>
          <pc:docMk/>
          <pc:sldMk cId="4226049569" sldId="261"/>
        </pc:sldMkLst>
        <pc:spChg chg="mod">
          <ac:chgData name="Norbert Oláh" userId="343df27d-cf76-4b1b-b828-1d7a6dc9b04f" providerId="ADAL" clId="{CDD25379-1FE1-4E64-B475-592B83810329}" dt="2024-02-18T19:31:16.018" v="302" actId="207"/>
          <ac:spMkLst>
            <pc:docMk/>
            <pc:sldMk cId="4226049569" sldId="261"/>
            <ac:spMk id="2" creationId="{AD18A23B-4C6B-4063-9B3F-02F74DDEE412}"/>
          </ac:spMkLst>
        </pc:spChg>
      </pc:sldChg>
      <pc:sldChg chg="modSp">
        <pc:chgData name="Norbert Oláh" userId="343df27d-cf76-4b1b-b828-1d7a6dc9b04f" providerId="ADAL" clId="{CDD25379-1FE1-4E64-B475-592B83810329}" dt="2024-02-18T19:22:04.446" v="217" actId="207"/>
        <pc:sldMkLst>
          <pc:docMk/>
          <pc:sldMk cId="1959749998" sldId="262"/>
        </pc:sldMkLst>
        <pc:spChg chg="mod">
          <ac:chgData name="Norbert Oláh" userId="343df27d-cf76-4b1b-b828-1d7a6dc9b04f" providerId="ADAL" clId="{CDD25379-1FE1-4E64-B475-592B83810329}" dt="2024-02-18T19:22:04.446" v="217" actId="207"/>
          <ac:spMkLst>
            <pc:docMk/>
            <pc:sldMk cId="1959749998" sldId="262"/>
            <ac:spMk id="2" creationId="{AD18A23B-4C6B-4063-9B3F-02F74DDEE412}"/>
          </ac:spMkLst>
        </pc:spChg>
      </pc:sldChg>
      <pc:sldChg chg="modSp">
        <pc:chgData name="Norbert Oláh" userId="343df27d-cf76-4b1b-b828-1d7a6dc9b04f" providerId="ADAL" clId="{CDD25379-1FE1-4E64-B475-592B83810329}" dt="2024-02-18T19:21:45.089" v="215" actId="207"/>
        <pc:sldMkLst>
          <pc:docMk/>
          <pc:sldMk cId="3675568791" sldId="264"/>
        </pc:sldMkLst>
        <pc:spChg chg="mod">
          <ac:chgData name="Norbert Oláh" userId="343df27d-cf76-4b1b-b828-1d7a6dc9b04f" providerId="ADAL" clId="{CDD25379-1FE1-4E64-B475-592B83810329}" dt="2024-02-18T19:21:45.089" v="215" actId="207"/>
          <ac:spMkLst>
            <pc:docMk/>
            <pc:sldMk cId="3675568791" sldId="264"/>
            <ac:spMk id="2" creationId="{AD18A23B-4C6B-4063-9B3F-02F74DDEE412}"/>
          </ac:spMkLst>
        </pc:spChg>
      </pc:sldChg>
      <pc:sldChg chg="addSp modSp">
        <pc:chgData name="Norbert Oláh" userId="343df27d-cf76-4b1b-b828-1d7a6dc9b04f" providerId="ADAL" clId="{CDD25379-1FE1-4E64-B475-592B83810329}" dt="2024-02-18T19:28:04.233" v="273" actId="1076"/>
        <pc:sldMkLst>
          <pc:docMk/>
          <pc:sldMk cId="48950334" sldId="265"/>
        </pc:sldMkLst>
        <pc:spChg chg="mod">
          <ac:chgData name="Norbert Oláh" userId="343df27d-cf76-4b1b-b828-1d7a6dc9b04f" providerId="ADAL" clId="{CDD25379-1FE1-4E64-B475-592B83810329}" dt="2024-02-18T19:26:44.282" v="247" actId="1076"/>
          <ac:spMkLst>
            <pc:docMk/>
            <pc:sldMk cId="48950334" sldId="265"/>
            <ac:spMk id="3" creationId="{749B2A2D-2F93-41FE-8846-6848BF15DD1E}"/>
          </ac:spMkLst>
        </pc:spChg>
        <pc:spChg chg="add mod">
          <ac:chgData name="Norbert Oláh" userId="343df27d-cf76-4b1b-b828-1d7a6dc9b04f" providerId="ADAL" clId="{CDD25379-1FE1-4E64-B475-592B83810329}" dt="2024-02-18T19:28:04.233" v="273" actId="1076"/>
          <ac:spMkLst>
            <pc:docMk/>
            <pc:sldMk cId="48950334" sldId="265"/>
            <ac:spMk id="6" creationId="{3816882B-1E53-465B-A969-55A57BA6583C}"/>
          </ac:spMkLst>
        </pc:spChg>
        <pc:picChg chg="add mod">
          <ac:chgData name="Norbert Oláh" userId="343df27d-cf76-4b1b-b828-1d7a6dc9b04f" providerId="ADAL" clId="{CDD25379-1FE1-4E64-B475-592B83810329}" dt="2024-02-18T19:26:25.389" v="245" actId="1076"/>
          <ac:picMkLst>
            <pc:docMk/>
            <pc:sldMk cId="48950334" sldId="265"/>
            <ac:picMk id="4" creationId="{EECA798E-DC4E-4B3D-9E62-4FB46BC87EEE}"/>
          </ac:picMkLst>
        </pc:picChg>
        <pc:picChg chg="add mod">
          <ac:chgData name="Norbert Oláh" userId="343df27d-cf76-4b1b-b828-1d7a6dc9b04f" providerId="ADAL" clId="{CDD25379-1FE1-4E64-B475-592B83810329}" dt="2024-02-18T19:27:02.074" v="254" actId="14100"/>
          <ac:picMkLst>
            <pc:docMk/>
            <pc:sldMk cId="48950334" sldId="265"/>
            <ac:picMk id="5" creationId="{6E96FD96-FDD3-4086-97FF-FF1EB98C0EA1}"/>
          </ac:picMkLst>
        </pc:picChg>
      </pc:sldChg>
      <pc:sldChg chg="modSp">
        <pc:chgData name="Norbert Oláh" userId="343df27d-cf76-4b1b-b828-1d7a6dc9b04f" providerId="ADAL" clId="{CDD25379-1FE1-4E64-B475-592B83810329}" dt="2024-02-18T19:21:27.443" v="210" actId="207"/>
        <pc:sldMkLst>
          <pc:docMk/>
          <pc:sldMk cId="1799715368" sldId="266"/>
        </pc:sldMkLst>
        <pc:spChg chg="mod">
          <ac:chgData name="Norbert Oláh" userId="343df27d-cf76-4b1b-b828-1d7a6dc9b04f" providerId="ADAL" clId="{CDD25379-1FE1-4E64-B475-592B83810329}" dt="2024-02-18T19:21:27.443" v="210" actId="207"/>
          <ac:spMkLst>
            <pc:docMk/>
            <pc:sldMk cId="1799715368" sldId="266"/>
            <ac:spMk id="2" creationId="{AD18A23B-4C6B-4063-9B3F-02F74DDEE412}"/>
          </ac:spMkLst>
        </pc:spChg>
        <pc:spChg chg="mod">
          <ac:chgData name="Norbert Oláh" userId="343df27d-cf76-4b1b-b828-1d7a6dc9b04f" providerId="ADAL" clId="{CDD25379-1FE1-4E64-B475-592B83810329}" dt="2024-02-18T19:14:58.807" v="177" actId="20577"/>
          <ac:spMkLst>
            <pc:docMk/>
            <pc:sldMk cId="1799715368" sldId="266"/>
            <ac:spMk id="3" creationId="{749B2A2D-2F93-41FE-8846-6848BF15DD1E}"/>
          </ac:spMkLst>
        </pc:spChg>
        <pc:graphicFrameChg chg="modGraphic">
          <ac:chgData name="Norbert Oláh" userId="343df27d-cf76-4b1b-b828-1d7a6dc9b04f" providerId="ADAL" clId="{CDD25379-1FE1-4E64-B475-592B83810329}" dt="2024-02-18T19:07:56.265" v="137" actId="20577"/>
          <ac:graphicFrameMkLst>
            <pc:docMk/>
            <pc:sldMk cId="1799715368" sldId="266"/>
            <ac:graphicFrameMk id="4" creationId="{06226493-76A4-4F49-A47B-34E21BFFEBF8}"/>
          </ac:graphicFrameMkLst>
        </pc:graphicFrameChg>
      </pc:sldChg>
      <pc:sldChg chg="modSp">
        <pc:chgData name="Norbert Oláh" userId="343df27d-cf76-4b1b-b828-1d7a6dc9b04f" providerId="ADAL" clId="{CDD25379-1FE1-4E64-B475-592B83810329}" dt="2024-02-18T19:21:36.987" v="213" actId="207"/>
        <pc:sldMkLst>
          <pc:docMk/>
          <pc:sldMk cId="2158298149" sldId="267"/>
        </pc:sldMkLst>
        <pc:spChg chg="mod">
          <ac:chgData name="Norbert Oláh" userId="343df27d-cf76-4b1b-b828-1d7a6dc9b04f" providerId="ADAL" clId="{CDD25379-1FE1-4E64-B475-592B83810329}" dt="2024-02-18T19:21:36.987" v="213" actId="207"/>
          <ac:spMkLst>
            <pc:docMk/>
            <pc:sldMk cId="2158298149" sldId="267"/>
            <ac:spMk id="2" creationId="{AD18A23B-4C6B-4063-9B3F-02F74DDEE412}"/>
          </ac:spMkLst>
        </pc:spChg>
      </pc:sldChg>
      <pc:sldChg chg="modSp">
        <pc:chgData name="Norbert Oláh" userId="343df27d-cf76-4b1b-b828-1d7a6dc9b04f" providerId="ADAL" clId="{CDD25379-1FE1-4E64-B475-592B83810329}" dt="2024-02-18T19:22:14.705" v="218" actId="207"/>
        <pc:sldMkLst>
          <pc:docMk/>
          <pc:sldMk cId="1580382841" sldId="268"/>
        </pc:sldMkLst>
        <pc:spChg chg="mod">
          <ac:chgData name="Norbert Oláh" userId="343df27d-cf76-4b1b-b828-1d7a6dc9b04f" providerId="ADAL" clId="{CDD25379-1FE1-4E64-B475-592B83810329}" dt="2024-02-18T19:22:14.705" v="218" actId="207"/>
          <ac:spMkLst>
            <pc:docMk/>
            <pc:sldMk cId="1580382841" sldId="268"/>
            <ac:spMk id="2" creationId="{AD18A23B-4C6B-4063-9B3F-02F74DDEE412}"/>
          </ac:spMkLst>
        </pc:spChg>
      </pc:sldChg>
      <pc:sldChg chg="modSp">
        <pc:chgData name="Norbert Oláh" userId="343df27d-cf76-4b1b-b828-1d7a6dc9b04f" providerId="ADAL" clId="{CDD25379-1FE1-4E64-B475-592B83810329}" dt="2024-02-18T19:19:46.870" v="198" actId="207"/>
        <pc:sldMkLst>
          <pc:docMk/>
          <pc:sldMk cId="3895671881" sldId="269"/>
        </pc:sldMkLst>
        <pc:spChg chg="mod">
          <ac:chgData name="Norbert Oláh" userId="343df27d-cf76-4b1b-b828-1d7a6dc9b04f" providerId="ADAL" clId="{CDD25379-1FE1-4E64-B475-592B83810329}" dt="2024-02-18T19:19:46.870" v="198" actId="207"/>
          <ac:spMkLst>
            <pc:docMk/>
            <pc:sldMk cId="3895671881" sldId="269"/>
            <ac:spMk id="2" creationId="{AD18A23B-4C6B-4063-9B3F-02F74DDEE412}"/>
          </ac:spMkLst>
        </pc:spChg>
      </pc:sldChg>
      <pc:sldChg chg="addSp delSp modSp">
        <pc:chgData name="Norbert Oláh" userId="343df27d-cf76-4b1b-b828-1d7a6dc9b04f" providerId="ADAL" clId="{CDD25379-1FE1-4E64-B475-592B83810329}" dt="2024-02-18T19:21:15.252" v="208" actId="207"/>
        <pc:sldMkLst>
          <pc:docMk/>
          <pc:sldMk cId="2300359519" sldId="271"/>
        </pc:sldMkLst>
        <pc:spChg chg="mod">
          <ac:chgData name="Norbert Oláh" userId="343df27d-cf76-4b1b-b828-1d7a6dc9b04f" providerId="ADAL" clId="{CDD25379-1FE1-4E64-B475-592B83810329}" dt="2024-02-18T19:21:15.252" v="208" actId="207"/>
          <ac:spMkLst>
            <pc:docMk/>
            <pc:sldMk cId="2300359519" sldId="271"/>
            <ac:spMk id="2" creationId="{AD18A23B-4C6B-4063-9B3F-02F74DDEE412}"/>
          </ac:spMkLst>
        </pc:spChg>
        <pc:spChg chg="del">
          <ac:chgData name="Norbert Oláh" userId="343df27d-cf76-4b1b-b828-1d7a6dc9b04f" providerId="ADAL" clId="{CDD25379-1FE1-4E64-B475-592B83810329}" dt="2024-02-18T19:17:36.186" v="178"/>
          <ac:spMkLst>
            <pc:docMk/>
            <pc:sldMk cId="2300359519" sldId="271"/>
            <ac:spMk id="3" creationId="{749B2A2D-2F93-41FE-8846-6848BF15DD1E}"/>
          </ac:spMkLst>
        </pc:spChg>
        <pc:spChg chg="add mod">
          <ac:chgData name="Norbert Oláh" userId="343df27d-cf76-4b1b-b828-1d7a6dc9b04f" providerId="ADAL" clId="{CDD25379-1FE1-4E64-B475-592B83810329}" dt="2024-02-18T19:18:10.665" v="185" actId="14100"/>
          <ac:spMkLst>
            <pc:docMk/>
            <pc:sldMk cId="2300359519" sldId="271"/>
            <ac:spMk id="5" creationId="{B6321A1C-A6D9-464D-9F50-B5F76A113FE6}"/>
          </ac:spMkLst>
        </pc:spChg>
        <pc:picChg chg="add mod">
          <ac:chgData name="Norbert Oláh" userId="343df27d-cf76-4b1b-b828-1d7a6dc9b04f" providerId="ADAL" clId="{CDD25379-1FE1-4E64-B475-592B83810329}" dt="2024-02-18T19:17:40.727" v="180" actId="1076"/>
          <ac:picMkLst>
            <pc:docMk/>
            <pc:sldMk cId="2300359519" sldId="271"/>
            <ac:picMk id="4" creationId="{D481C81A-3F4F-44E7-9802-3A105529A5E7}"/>
          </ac:picMkLst>
        </pc:picChg>
        <pc:picChg chg="add mod">
          <ac:chgData name="Norbert Oláh" userId="343df27d-cf76-4b1b-b828-1d7a6dc9b04f" providerId="ADAL" clId="{CDD25379-1FE1-4E64-B475-592B83810329}" dt="2024-02-18T19:18:51.297" v="189" actId="14100"/>
          <ac:picMkLst>
            <pc:docMk/>
            <pc:sldMk cId="2300359519" sldId="271"/>
            <ac:picMk id="6" creationId="{3FF45279-1095-4993-B8C8-34DD391E9D05}"/>
          </ac:picMkLst>
        </pc:picChg>
      </pc:sldChg>
      <pc:sldChg chg="modSp setBg">
        <pc:chgData name="Norbert Oláh" userId="343df27d-cf76-4b1b-b828-1d7a6dc9b04f" providerId="ADAL" clId="{CDD25379-1FE1-4E64-B475-592B83810329}" dt="2024-02-18T19:20:12.661" v="201" actId="207"/>
        <pc:sldMkLst>
          <pc:docMk/>
          <pc:sldMk cId="1500183698" sldId="272"/>
        </pc:sldMkLst>
        <pc:spChg chg="mod">
          <ac:chgData name="Norbert Oláh" userId="343df27d-cf76-4b1b-b828-1d7a6dc9b04f" providerId="ADAL" clId="{CDD25379-1FE1-4E64-B475-592B83810329}" dt="2024-02-18T19:20:12.661" v="201" actId="207"/>
          <ac:spMkLst>
            <pc:docMk/>
            <pc:sldMk cId="1500183698" sldId="272"/>
            <ac:spMk id="2" creationId="{AD18A23B-4C6B-4063-9B3F-02F74DDEE412}"/>
          </ac:spMkLst>
        </pc:spChg>
      </pc:sldChg>
      <pc:sldChg chg="modSp">
        <pc:chgData name="Norbert Oláh" userId="343df27d-cf76-4b1b-b828-1d7a6dc9b04f" providerId="ADAL" clId="{CDD25379-1FE1-4E64-B475-592B83810329}" dt="2024-02-18T19:28:48.222" v="276" actId="1076"/>
        <pc:sldMkLst>
          <pc:docMk/>
          <pc:sldMk cId="3631909606" sldId="274"/>
        </pc:sldMkLst>
        <pc:spChg chg="mod">
          <ac:chgData name="Norbert Oláh" userId="343df27d-cf76-4b1b-b828-1d7a6dc9b04f" providerId="ADAL" clId="{CDD25379-1FE1-4E64-B475-592B83810329}" dt="2024-02-18T19:28:44.413" v="275" actId="207"/>
          <ac:spMkLst>
            <pc:docMk/>
            <pc:sldMk cId="3631909606" sldId="274"/>
            <ac:spMk id="2" creationId="{AD18A23B-4C6B-4063-9B3F-02F74DDEE412}"/>
          </ac:spMkLst>
        </pc:spChg>
        <pc:spChg chg="mod">
          <ac:chgData name="Norbert Oláh" userId="343df27d-cf76-4b1b-b828-1d7a6dc9b04f" providerId="ADAL" clId="{CDD25379-1FE1-4E64-B475-592B83810329}" dt="2024-02-18T19:28:48.222" v="276" actId="1076"/>
          <ac:spMkLst>
            <pc:docMk/>
            <pc:sldMk cId="3631909606" sldId="274"/>
            <ac:spMk id="4" creationId="{608BA7F4-E7B2-47BE-8A1E-07C9E0EADEE9}"/>
          </ac:spMkLst>
        </pc:spChg>
      </pc:sldChg>
      <pc:sldChg chg="modSp">
        <pc:chgData name="Norbert Oláh" userId="343df27d-cf76-4b1b-b828-1d7a6dc9b04f" providerId="ADAL" clId="{CDD25379-1FE1-4E64-B475-592B83810329}" dt="2024-02-18T19:29:03.347" v="279" actId="1076"/>
        <pc:sldMkLst>
          <pc:docMk/>
          <pc:sldMk cId="2976611056" sldId="276"/>
        </pc:sldMkLst>
        <pc:spChg chg="mod">
          <ac:chgData name="Norbert Oláh" userId="343df27d-cf76-4b1b-b828-1d7a6dc9b04f" providerId="ADAL" clId="{CDD25379-1FE1-4E64-B475-592B83810329}" dt="2024-02-18T19:28:55.866" v="278" actId="207"/>
          <ac:spMkLst>
            <pc:docMk/>
            <pc:sldMk cId="2976611056" sldId="276"/>
            <ac:spMk id="2" creationId="{AD18A23B-4C6B-4063-9B3F-02F74DDEE412}"/>
          </ac:spMkLst>
        </pc:spChg>
        <pc:spChg chg="mod">
          <ac:chgData name="Norbert Oláh" userId="343df27d-cf76-4b1b-b828-1d7a6dc9b04f" providerId="ADAL" clId="{CDD25379-1FE1-4E64-B475-592B83810329}" dt="2024-02-18T19:29:03.347" v="279" actId="1076"/>
          <ac:spMkLst>
            <pc:docMk/>
            <pc:sldMk cId="2976611056" sldId="276"/>
            <ac:spMk id="4" creationId="{A5FD516F-A01D-4527-9AA5-55DD28411A98}"/>
          </ac:spMkLst>
        </pc:spChg>
      </pc:sldChg>
      <pc:sldChg chg="modSp">
        <pc:chgData name="Norbert Oláh" userId="343df27d-cf76-4b1b-b828-1d7a6dc9b04f" providerId="ADAL" clId="{CDD25379-1FE1-4E64-B475-592B83810329}" dt="2024-02-18T19:29:15.052" v="282" actId="207"/>
        <pc:sldMkLst>
          <pc:docMk/>
          <pc:sldMk cId="1806914234" sldId="278"/>
        </pc:sldMkLst>
        <pc:spChg chg="mod">
          <ac:chgData name="Norbert Oláh" userId="343df27d-cf76-4b1b-b828-1d7a6dc9b04f" providerId="ADAL" clId="{CDD25379-1FE1-4E64-B475-592B83810329}" dt="2024-02-18T19:29:15.052" v="282" actId="207"/>
          <ac:spMkLst>
            <pc:docMk/>
            <pc:sldMk cId="1806914234" sldId="278"/>
            <ac:spMk id="2" creationId="{AD18A23B-4C6B-4063-9B3F-02F74DDEE412}"/>
          </ac:spMkLst>
        </pc:spChg>
      </pc:sldChg>
      <pc:sldChg chg="modSp">
        <pc:chgData name="Norbert Oláh" userId="343df27d-cf76-4b1b-b828-1d7a6dc9b04f" providerId="ADAL" clId="{CDD25379-1FE1-4E64-B475-592B83810329}" dt="2024-02-18T19:29:28.998" v="285" actId="207"/>
        <pc:sldMkLst>
          <pc:docMk/>
          <pc:sldMk cId="1441877740" sldId="280"/>
        </pc:sldMkLst>
        <pc:spChg chg="mod">
          <ac:chgData name="Norbert Oláh" userId="343df27d-cf76-4b1b-b828-1d7a6dc9b04f" providerId="ADAL" clId="{CDD25379-1FE1-4E64-B475-592B83810329}" dt="2024-02-18T19:29:28.998" v="285" actId="207"/>
          <ac:spMkLst>
            <pc:docMk/>
            <pc:sldMk cId="1441877740" sldId="280"/>
            <ac:spMk id="2" creationId="{AD18A23B-4C6B-4063-9B3F-02F74DDEE412}"/>
          </ac:spMkLst>
        </pc:spChg>
      </pc:sldChg>
      <pc:sldChg chg="modSp">
        <pc:chgData name="Norbert Oláh" userId="343df27d-cf76-4b1b-b828-1d7a6dc9b04f" providerId="ADAL" clId="{CDD25379-1FE1-4E64-B475-592B83810329}" dt="2024-02-18T19:03:13.920" v="13" actId="27636"/>
        <pc:sldMkLst>
          <pc:docMk/>
          <pc:sldMk cId="26472661" sldId="281"/>
        </pc:sldMkLst>
        <pc:spChg chg="mod">
          <ac:chgData name="Norbert Oláh" userId="343df27d-cf76-4b1b-b828-1d7a6dc9b04f" providerId="ADAL" clId="{CDD25379-1FE1-4E64-B475-592B83810329}" dt="2024-02-18T19:03:13.920" v="13" actId="27636"/>
          <ac:spMkLst>
            <pc:docMk/>
            <pc:sldMk cId="26472661" sldId="281"/>
            <ac:spMk id="2" creationId="{AD18A23B-4C6B-4063-9B3F-02F74DDEE412}"/>
          </ac:spMkLst>
        </pc:spChg>
      </pc:sldChg>
      <pc:sldChg chg="modSp">
        <pc:chgData name="Norbert Oláh" userId="343df27d-cf76-4b1b-b828-1d7a6dc9b04f" providerId="ADAL" clId="{CDD25379-1FE1-4E64-B475-592B83810329}" dt="2024-02-18T19:29:41.317" v="288" actId="207"/>
        <pc:sldMkLst>
          <pc:docMk/>
          <pc:sldMk cId="1783330800" sldId="282"/>
        </pc:sldMkLst>
        <pc:spChg chg="mod">
          <ac:chgData name="Norbert Oláh" userId="343df27d-cf76-4b1b-b828-1d7a6dc9b04f" providerId="ADAL" clId="{CDD25379-1FE1-4E64-B475-592B83810329}" dt="2024-02-18T19:29:41.317" v="288" actId="207"/>
          <ac:spMkLst>
            <pc:docMk/>
            <pc:sldMk cId="1783330800" sldId="282"/>
            <ac:spMk id="2" creationId="{AD18A23B-4C6B-4063-9B3F-02F74DDEE412}"/>
          </ac:spMkLst>
        </pc:spChg>
      </pc:sldChg>
      <pc:sldChg chg="modSp">
        <pc:chgData name="Norbert Oláh" userId="343df27d-cf76-4b1b-b828-1d7a6dc9b04f" providerId="ADAL" clId="{CDD25379-1FE1-4E64-B475-592B83810329}" dt="2024-02-18T19:29:53.091" v="291" actId="207"/>
        <pc:sldMkLst>
          <pc:docMk/>
          <pc:sldMk cId="834507772" sldId="283"/>
        </pc:sldMkLst>
        <pc:spChg chg="mod">
          <ac:chgData name="Norbert Oláh" userId="343df27d-cf76-4b1b-b828-1d7a6dc9b04f" providerId="ADAL" clId="{CDD25379-1FE1-4E64-B475-592B83810329}" dt="2024-02-18T19:29:53.091" v="291" actId="207"/>
          <ac:spMkLst>
            <pc:docMk/>
            <pc:sldMk cId="834507772" sldId="283"/>
            <ac:spMk id="2" creationId="{AD18A23B-4C6B-4063-9B3F-02F74DDEE412}"/>
          </ac:spMkLst>
        </pc:spChg>
      </pc:sldChg>
      <pc:sldChg chg="modSp">
        <pc:chgData name="Norbert Oláh" userId="343df27d-cf76-4b1b-b828-1d7a6dc9b04f" providerId="ADAL" clId="{CDD25379-1FE1-4E64-B475-592B83810329}" dt="2024-02-18T19:30:15.668" v="294" actId="1076"/>
        <pc:sldMkLst>
          <pc:docMk/>
          <pc:sldMk cId="1751729884" sldId="284"/>
        </pc:sldMkLst>
        <pc:spChg chg="mod">
          <ac:chgData name="Norbert Oláh" userId="343df27d-cf76-4b1b-b828-1d7a6dc9b04f" providerId="ADAL" clId="{CDD25379-1FE1-4E64-B475-592B83810329}" dt="2024-02-18T19:30:10.895" v="293" actId="14100"/>
          <ac:spMkLst>
            <pc:docMk/>
            <pc:sldMk cId="1751729884" sldId="284"/>
            <ac:spMk id="2" creationId="{AD18A23B-4C6B-4063-9B3F-02F74DDEE412}"/>
          </ac:spMkLst>
        </pc:spChg>
        <pc:spChg chg="mod">
          <ac:chgData name="Norbert Oláh" userId="343df27d-cf76-4b1b-b828-1d7a6dc9b04f" providerId="ADAL" clId="{CDD25379-1FE1-4E64-B475-592B83810329}" dt="2024-02-18T19:30:15.668" v="294" actId="1076"/>
          <ac:spMkLst>
            <pc:docMk/>
            <pc:sldMk cId="1751729884" sldId="284"/>
            <ac:spMk id="3" creationId="{749B2A2D-2F93-41FE-8846-6848BF15DD1E}"/>
          </ac:spMkLst>
        </pc:spChg>
      </pc:sldChg>
      <pc:sldChg chg="modSp">
        <pc:chgData name="Norbert Oláh" userId="343df27d-cf76-4b1b-b828-1d7a6dc9b04f" providerId="ADAL" clId="{CDD25379-1FE1-4E64-B475-592B83810329}" dt="2024-02-18T19:30:43.453" v="298" actId="1076"/>
        <pc:sldMkLst>
          <pc:docMk/>
          <pc:sldMk cId="2408095930" sldId="285"/>
        </pc:sldMkLst>
        <pc:spChg chg="mod">
          <ac:chgData name="Norbert Oláh" userId="343df27d-cf76-4b1b-b828-1d7a6dc9b04f" providerId="ADAL" clId="{CDD25379-1FE1-4E64-B475-592B83810329}" dt="2024-02-18T19:30:43.453" v="298" actId="1076"/>
          <ac:spMkLst>
            <pc:docMk/>
            <pc:sldMk cId="2408095930" sldId="285"/>
            <ac:spMk id="2" creationId="{AD18A23B-4C6B-4063-9B3F-02F74DDEE412}"/>
          </ac:spMkLst>
        </pc:spChg>
        <pc:spChg chg="mod">
          <ac:chgData name="Norbert Oláh" userId="343df27d-cf76-4b1b-b828-1d7a6dc9b04f" providerId="ADAL" clId="{CDD25379-1FE1-4E64-B475-592B83810329}" dt="2024-02-18T19:30:40.083" v="297" actId="1076"/>
          <ac:spMkLst>
            <pc:docMk/>
            <pc:sldMk cId="2408095930" sldId="285"/>
            <ac:spMk id="3" creationId="{749B2A2D-2F93-41FE-8846-6848BF15DD1E}"/>
          </ac:spMkLst>
        </pc:spChg>
      </pc:sldChg>
      <pc:sldChg chg="modSp">
        <pc:chgData name="Norbert Oláh" userId="343df27d-cf76-4b1b-b828-1d7a6dc9b04f" providerId="ADAL" clId="{CDD25379-1FE1-4E64-B475-592B83810329}" dt="2024-02-18T19:30:55.526" v="301" actId="1076"/>
        <pc:sldMkLst>
          <pc:docMk/>
          <pc:sldMk cId="0" sldId="286"/>
        </pc:sldMkLst>
        <pc:spChg chg="mod">
          <ac:chgData name="Norbert Oláh" userId="343df27d-cf76-4b1b-b828-1d7a6dc9b04f" providerId="ADAL" clId="{CDD25379-1FE1-4E64-B475-592B83810329}" dt="2024-02-18T19:30:55.526" v="301" actId="1076"/>
          <ac:spMkLst>
            <pc:docMk/>
            <pc:sldMk cId="0" sldId="286"/>
            <ac:spMk id="215" creationId="{00000000-0000-0000-0000-000000000000}"/>
          </ac:spMkLst>
        </pc:spChg>
      </pc:sldChg>
      <pc:sldChg chg="modSp">
        <pc:chgData name="Norbert Oláh" userId="343df27d-cf76-4b1b-b828-1d7a6dc9b04f" providerId="ADAL" clId="{CDD25379-1FE1-4E64-B475-592B83810329}" dt="2024-02-18T19:44:13.398" v="334" actId="207"/>
        <pc:sldMkLst>
          <pc:docMk/>
          <pc:sldMk cId="0" sldId="287"/>
        </pc:sldMkLst>
        <pc:spChg chg="mod">
          <ac:chgData name="Norbert Oláh" userId="343df27d-cf76-4b1b-b828-1d7a6dc9b04f" providerId="ADAL" clId="{CDD25379-1FE1-4E64-B475-592B83810329}" dt="2024-02-18T19:44:13.398" v="334" actId="207"/>
          <ac:spMkLst>
            <pc:docMk/>
            <pc:sldMk cId="0" sldId="287"/>
            <ac:spMk id="245" creationId="{00000000-0000-0000-0000-000000000000}"/>
          </ac:spMkLst>
        </pc:spChg>
      </pc:sldChg>
      <pc:sldChg chg="modSp">
        <pc:chgData name="Norbert Oláh" userId="343df27d-cf76-4b1b-b828-1d7a6dc9b04f" providerId="ADAL" clId="{CDD25379-1FE1-4E64-B475-592B83810329}" dt="2024-02-18T19:44:07.008" v="332" actId="207"/>
        <pc:sldMkLst>
          <pc:docMk/>
          <pc:sldMk cId="0" sldId="288"/>
        </pc:sldMkLst>
        <pc:spChg chg="mod">
          <ac:chgData name="Norbert Oláh" userId="343df27d-cf76-4b1b-b828-1d7a6dc9b04f" providerId="ADAL" clId="{CDD25379-1FE1-4E64-B475-592B83810329}" dt="2024-02-18T19:44:07.008" v="332" actId="207"/>
          <ac:spMkLst>
            <pc:docMk/>
            <pc:sldMk cId="0" sldId="288"/>
            <ac:spMk id="31" creationId="{B2B84401-FF41-4CE9-89B0-B5AE4A3CF327}"/>
          </ac:spMkLst>
        </pc:spChg>
      </pc:sldChg>
      <pc:sldChg chg="modSp">
        <pc:chgData name="Norbert Oláh" userId="343df27d-cf76-4b1b-b828-1d7a6dc9b04f" providerId="ADAL" clId="{CDD25379-1FE1-4E64-B475-592B83810329}" dt="2024-02-18T19:43:59.334" v="330" actId="207"/>
        <pc:sldMkLst>
          <pc:docMk/>
          <pc:sldMk cId="0" sldId="289"/>
        </pc:sldMkLst>
        <pc:spChg chg="mod">
          <ac:chgData name="Norbert Oláh" userId="343df27d-cf76-4b1b-b828-1d7a6dc9b04f" providerId="ADAL" clId="{CDD25379-1FE1-4E64-B475-592B83810329}" dt="2024-02-18T19:43:59.334" v="330" actId="207"/>
          <ac:spMkLst>
            <pc:docMk/>
            <pc:sldMk cId="0" sldId="289"/>
            <ac:spMk id="25" creationId="{D3E33F76-60A9-4DA4-9752-B07A5D834F2B}"/>
          </ac:spMkLst>
        </pc:spChg>
      </pc:sldChg>
      <pc:sldChg chg="modSp">
        <pc:chgData name="Norbert Oláh" userId="343df27d-cf76-4b1b-b828-1d7a6dc9b04f" providerId="ADAL" clId="{CDD25379-1FE1-4E64-B475-592B83810329}" dt="2024-02-18T19:42:59.841" v="315" actId="207"/>
        <pc:sldMkLst>
          <pc:docMk/>
          <pc:sldMk cId="0" sldId="290"/>
        </pc:sldMkLst>
        <pc:spChg chg="mod">
          <ac:chgData name="Norbert Oláh" userId="343df27d-cf76-4b1b-b828-1d7a6dc9b04f" providerId="ADAL" clId="{CDD25379-1FE1-4E64-B475-592B83810329}" dt="2024-02-18T19:42:59.841" v="315" actId="207"/>
          <ac:spMkLst>
            <pc:docMk/>
            <pc:sldMk cId="0" sldId="290"/>
            <ac:spMk id="411" creationId="{00000000-0000-0000-0000-000000000000}"/>
          </ac:spMkLst>
        </pc:spChg>
      </pc:sldChg>
      <pc:sldChg chg="modSp">
        <pc:chgData name="Norbert Oláh" userId="343df27d-cf76-4b1b-b828-1d7a6dc9b04f" providerId="ADAL" clId="{CDD25379-1FE1-4E64-B475-592B83810329}" dt="2024-02-18T19:42:51.803" v="313" actId="207"/>
        <pc:sldMkLst>
          <pc:docMk/>
          <pc:sldMk cId="0" sldId="291"/>
        </pc:sldMkLst>
        <pc:spChg chg="mod">
          <ac:chgData name="Norbert Oláh" userId="343df27d-cf76-4b1b-b828-1d7a6dc9b04f" providerId="ADAL" clId="{CDD25379-1FE1-4E64-B475-592B83810329}" dt="2024-02-18T19:42:51.803" v="313" actId="207"/>
          <ac:spMkLst>
            <pc:docMk/>
            <pc:sldMk cId="0" sldId="291"/>
            <ac:spMk id="418" creationId="{00000000-0000-0000-0000-000000000000}"/>
          </ac:spMkLst>
        </pc:spChg>
      </pc:sldChg>
      <pc:sldChg chg="modSp">
        <pc:chgData name="Norbert Oláh" userId="343df27d-cf76-4b1b-b828-1d7a6dc9b04f" providerId="ADAL" clId="{CDD25379-1FE1-4E64-B475-592B83810329}" dt="2024-02-18T19:42:45.379" v="311" actId="207"/>
        <pc:sldMkLst>
          <pc:docMk/>
          <pc:sldMk cId="0" sldId="292"/>
        </pc:sldMkLst>
        <pc:spChg chg="mod">
          <ac:chgData name="Norbert Oláh" userId="343df27d-cf76-4b1b-b828-1d7a6dc9b04f" providerId="ADAL" clId="{CDD25379-1FE1-4E64-B475-592B83810329}" dt="2024-02-18T19:42:45.379" v="311" actId="207"/>
          <ac:spMkLst>
            <pc:docMk/>
            <pc:sldMk cId="0" sldId="292"/>
            <ac:spMk id="425" creationId="{00000000-0000-0000-0000-000000000000}"/>
          </ac:spMkLst>
        </pc:spChg>
      </pc:sldChg>
      <pc:sldChg chg="modSp">
        <pc:chgData name="Norbert Oláh" userId="343df27d-cf76-4b1b-b828-1d7a6dc9b04f" providerId="ADAL" clId="{CDD25379-1FE1-4E64-B475-592B83810329}" dt="2024-02-18T19:42:30.452" v="308" actId="207"/>
        <pc:sldMkLst>
          <pc:docMk/>
          <pc:sldMk cId="0" sldId="298"/>
        </pc:sldMkLst>
        <pc:spChg chg="mod">
          <ac:chgData name="Norbert Oláh" userId="343df27d-cf76-4b1b-b828-1d7a6dc9b04f" providerId="ADAL" clId="{CDD25379-1FE1-4E64-B475-592B83810329}" dt="2024-02-18T19:42:30.452" v="308" actId="207"/>
          <ac:spMkLst>
            <pc:docMk/>
            <pc:sldMk cId="0" sldId="298"/>
            <ac:spMk id="499" creationId="{00000000-0000-0000-0000-000000000000}"/>
          </ac:spMkLst>
        </pc:spChg>
      </pc:sldChg>
      <pc:sldChg chg="modSp">
        <pc:chgData name="Norbert Oláh" userId="343df27d-cf76-4b1b-b828-1d7a6dc9b04f" providerId="ADAL" clId="{CDD25379-1FE1-4E64-B475-592B83810329}" dt="2024-02-18T19:42:17.924" v="305" actId="207"/>
        <pc:sldMkLst>
          <pc:docMk/>
          <pc:sldMk cId="0" sldId="303"/>
        </pc:sldMkLst>
        <pc:spChg chg="mod">
          <ac:chgData name="Norbert Oláh" userId="343df27d-cf76-4b1b-b828-1d7a6dc9b04f" providerId="ADAL" clId="{CDD25379-1FE1-4E64-B475-592B83810329}" dt="2024-02-18T19:42:17.924" v="305" actId="207"/>
          <ac:spMkLst>
            <pc:docMk/>
            <pc:sldMk cId="0" sldId="303"/>
            <ac:spMk id="589" creationId="{00000000-0000-0000-0000-000000000000}"/>
          </ac:spMkLst>
        </pc:spChg>
      </pc:sldChg>
      <pc:sldChg chg="modSp">
        <pc:chgData name="Norbert Oláh" userId="343df27d-cf76-4b1b-b828-1d7a6dc9b04f" providerId="ADAL" clId="{CDD25379-1FE1-4E64-B475-592B83810329}" dt="2024-02-18T19:43:46.209" v="327" actId="207"/>
        <pc:sldMkLst>
          <pc:docMk/>
          <pc:sldMk cId="0" sldId="316"/>
        </pc:sldMkLst>
        <pc:spChg chg="mod">
          <ac:chgData name="Norbert Oláh" userId="343df27d-cf76-4b1b-b828-1d7a6dc9b04f" providerId="ADAL" clId="{CDD25379-1FE1-4E64-B475-592B83810329}" dt="2024-02-18T19:43:46.209" v="327" actId="207"/>
          <ac:spMkLst>
            <pc:docMk/>
            <pc:sldMk cId="0" sldId="316"/>
            <ac:spMk id="536" creationId="{00000000-0000-0000-0000-000000000000}"/>
          </ac:spMkLst>
        </pc:spChg>
      </pc:sldChg>
      <pc:sldChg chg="modSp">
        <pc:chgData name="Norbert Oláh" userId="343df27d-cf76-4b1b-b828-1d7a6dc9b04f" providerId="ADAL" clId="{CDD25379-1FE1-4E64-B475-592B83810329}" dt="2024-02-18T19:43:33.807" v="324" actId="207"/>
        <pc:sldMkLst>
          <pc:docMk/>
          <pc:sldMk cId="0" sldId="317"/>
        </pc:sldMkLst>
        <pc:spChg chg="mod">
          <ac:chgData name="Norbert Oláh" userId="343df27d-cf76-4b1b-b828-1d7a6dc9b04f" providerId="ADAL" clId="{CDD25379-1FE1-4E64-B475-592B83810329}" dt="2024-02-18T19:43:33.807" v="324" actId="207"/>
          <ac:spMkLst>
            <pc:docMk/>
            <pc:sldMk cId="0" sldId="317"/>
            <ac:spMk id="549" creationId="{00000000-0000-0000-0000-000000000000}"/>
          </ac:spMkLst>
        </pc:spChg>
      </pc:sldChg>
      <pc:sldChg chg="modSp">
        <pc:chgData name="Norbert Oláh" userId="343df27d-cf76-4b1b-b828-1d7a6dc9b04f" providerId="ADAL" clId="{CDD25379-1FE1-4E64-B475-592B83810329}" dt="2024-02-18T19:43:19.566" v="321" actId="207"/>
        <pc:sldMkLst>
          <pc:docMk/>
          <pc:sldMk cId="0" sldId="320"/>
        </pc:sldMkLst>
        <pc:spChg chg="mod">
          <ac:chgData name="Norbert Oláh" userId="343df27d-cf76-4b1b-b828-1d7a6dc9b04f" providerId="ADAL" clId="{CDD25379-1FE1-4E64-B475-592B83810329}" dt="2024-02-18T19:43:19.566" v="321" actId="207"/>
          <ac:spMkLst>
            <pc:docMk/>
            <pc:sldMk cId="0" sldId="320"/>
            <ac:spMk id="359" creationId="{00000000-0000-0000-0000-000000000000}"/>
          </ac:spMkLst>
        </pc:spChg>
      </pc:sldChg>
      <pc:sldChg chg="modSp">
        <pc:chgData name="Norbert Oláh" userId="343df27d-cf76-4b1b-b828-1d7a6dc9b04f" providerId="ADAL" clId="{CDD25379-1FE1-4E64-B475-592B83810329}" dt="2024-02-18T19:43:14.124" v="319" actId="207"/>
        <pc:sldMkLst>
          <pc:docMk/>
          <pc:sldMk cId="0" sldId="321"/>
        </pc:sldMkLst>
        <pc:spChg chg="mod">
          <ac:chgData name="Norbert Oláh" userId="343df27d-cf76-4b1b-b828-1d7a6dc9b04f" providerId="ADAL" clId="{CDD25379-1FE1-4E64-B475-592B83810329}" dt="2024-02-18T19:43:14.124" v="319" actId="207"/>
          <ac:spMkLst>
            <pc:docMk/>
            <pc:sldMk cId="0" sldId="321"/>
            <ac:spMk id="373" creationId="{00000000-0000-0000-0000-000000000000}"/>
          </ac:spMkLst>
        </pc:spChg>
      </pc:sldChg>
      <pc:sldChg chg="modSp">
        <pc:chgData name="Norbert Oláh" userId="343df27d-cf76-4b1b-b828-1d7a6dc9b04f" providerId="ADAL" clId="{CDD25379-1FE1-4E64-B475-592B83810329}" dt="2024-02-18T19:43:08.106" v="317" actId="207"/>
        <pc:sldMkLst>
          <pc:docMk/>
          <pc:sldMk cId="0" sldId="322"/>
        </pc:sldMkLst>
        <pc:spChg chg="mod">
          <ac:chgData name="Norbert Oláh" userId="343df27d-cf76-4b1b-b828-1d7a6dc9b04f" providerId="ADAL" clId="{CDD25379-1FE1-4E64-B475-592B83810329}" dt="2024-02-18T19:43:08.106" v="317" actId="207"/>
          <ac:spMkLst>
            <pc:docMk/>
            <pc:sldMk cId="0" sldId="322"/>
            <ac:spMk id="36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AF571-DCE0-4A21-BCA5-48D4C802D476}" type="datetimeFigureOut">
              <a:rPr lang="en-GB" smtClean="0"/>
              <a:t>18/02/2024</a:t>
            </a:fld>
            <a:endParaRPr lang="en-GB"/>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6D6C9-C58B-4AF9-8360-5DDECA8AC067}" type="slidenum">
              <a:rPr lang="en-GB" smtClean="0"/>
              <a:t>‹#›</a:t>
            </a:fld>
            <a:endParaRPr lang="en-GB"/>
          </a:p>
        </p:txBody>
      </p:sp>
    </p:spTree>
    <p:extLst>
      <p:ext uri="{BB962C8B-B14F-4D97-AF65-F5344CB8AC3E}">
        <p14:creationId xmlns:p14="http://schemas.microsoft.com/office/powerpoint/2010/main" val="312432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academy.binance.com/en/articles/what-is-a-blockchain-consensus-algorithm" TargetMode="External"/><Relationship Id="rId2" Type="http://schemas.openxmlformats.org/officeDocument/2006/relationships/slide" Target="../slides/slide50.xml"/><Relationship Id="rId1" Type="http://schemas.openxmlformats.org/officeDocument/2006/relationships/notesMaster" Target="../notesMasters/notesMaster1.xml"/><Relationship Id="rId6" Type="http://schemas.openxmlformats.org/officeDocument/2006/relationships/hyperlink" Target="https://academy.binance.com/en/articles/delegated-proof-of-stake-explained" TargetMode="External"/><Relationship Id="rId5" Type="http://schemas.openxmlformats.org/officeDocument/2006/relationships/hyperlink" Target="https://academy.binance.com/en/articles/proof-of-stake-explained" TargetMode="External"/><Relationship Id="rId4" Type="http://schemas.openxmlformats.org/officeDocument/2006/relationships/hyperlink" Target="https://academy.binance.com/en/articles/proof-of-work-explained"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59E6D6C9-C58B-4AF9-8360-5DDECA8AC067}" type="slidenum">
              <a:rPr lang="en-GB" smtClean="0"/>
              <a:t>8</a:t>
            </a:fld>
            <a:endParaRPr lang="en-GB"/>
          </a:p>
        </p:txBody>
      </p:sp>
    </p:spTree>
    <p:extLst>
      <p:ext uri="{BB962C8B-B14F-4D97-AF65-F5344CB8AC3E}">
        <p14:creationId xmlns:p14="http://schemas.microsoft.com/office/powerpoint/2010/main" val="4284724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95b15613be_2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95b15613be_2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95b15613be_2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95b15613be_2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95b15613be_2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95b15613be_2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95b15613be_2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95b15613be_2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Lato"/>
              <a:buNone/>
            </a:pPr>
            <a:r>
              <a:rPr lang="en-US" sz="1100" u="sng" dirty="0"/>
              <a:t>Authentication vs Blaming</a:t>
            </a:r>
          </a:p>
          <a:p>
            <a:pPr marL="457200" marR="0" lvl="0" indent="-330200" algn="l" rtl="0">
              <a:spcBef>
                <a:spcPts val="0"/>
              </a:spcBef>
              <a:spcAft>
                <a:spcPts val="0"/>
              </a:spcAft>
              <a:buSzPts val="1600"/>
              <a:buChar char="-"/>
            </a:pPr>
            <a:r>
              <a:rPr lang="en-US" sz="1100" u="sng" dirty="0"/>
              <a:t>Can’t undo signature (non-repudiable)</a:t>
            </a:r>
          </a:p>
          <a:p>
            <a:pPr marL="457200" marR="0" lvl="0" indent="-330200" algn="l" rtl="0">
              <a:spcBef>
                <a:spcPts val="0"/>
              </a:spcBef>
              <a:spcAft>
                <a:spcPts val="0"/>
              </a:spcAft>
              <a:buSzPts val="1600"/>
              <a:buChar char="-"/>
            </a:pPr>
            <a:r>
              <a:rPr lang="en-US" sz="1100" u="sng" dirty="0"/>
              <a:t>Can’t retrieve private key once lost</a:t>
            </a:r>
            <a:endParaRPr lang="en-US" sz="1100" dirty="0"/>
          </a:p>
          <a:p>
            <a:pPr marL="0" marR="0" lvl="0" indent="0" algn="l" rtl="0">
              <a:spcBef>
                <a:spcPts val="0"/>
              </a:spcBef>
              <a:spcAft>
                <a:spcPts val="0"/>
              </a:spcAft>
              <a:buNone/>
            </a:pPr>
            <a:endParaRPr lang="en-US" sz="1100" dirty="0"/>
          </a:p>
          <a:p>
            <a:pPr marL="0" marR="0" lvl="0" indent="0" algn="l" rtl="0">
              <a:spcBef>
                <a:spcPts val="0"/>
              </a:spcBef>
              <a:spcAft>
                <a:spcPts val="0"/>
              </a:spcAft>
              <a:buNone/>
            </a:pPr>
            <a:r>
              <a:rPr lang="en-US" sz="1100" dirty="0"/>
              <a:t>Integrity: Can be sure that no one can intercept and modify, tamper-evident</a:t>
            </a:r>
          </a:p>
          <a:p>
            <a:pPr marL="0" marR="0" lvl="0" indent="0" algn="l" rtl="0">
              <a:spcBef>
                <a:spcPts val="0"/>
              </a:spcBef>
              <a:spcAft>
                <a:spcPts val="0"/>
              </a:spcAft>
              <a:buNone/>
            </a:pPr>
            <a:endParaRPr lang="en-US" sz="1100" dirty="0"/>
          </a:p>
          <a:p>
            <a:pPr marL="0" marR="0" lvl="0" indent="0" algn="l" rtl="0">
              <a:spcBef>
                <a:spcPts val="0"/>
              </a:spcBef>
              <a:spcAft>
                <a:spcPts val="0"/>
              </a:spcAft>
              <a:buNone/>
            </a:pPr>
            <a:r>
              <a:rPr lang="en-US" sz="1100" dirty="0"/>
              <a:t>Authentication: “You don’t want anyone </a:t>
            </a:r>
            <a:r>
              <a:rPr lang="en-US" sz="1100" i="1" dirty="0"/>
              <a:t>else</a:t>
            </a:r>
            <a:r>
              <a:rPr lang="en-US" sz="1100" dirty="0"/>
              <a:t> receiving, claiming, or spending your money. For your protection, currencies require authentication to ensure that you and you alone have control of your assets.”</a:t>
            </a:r>
            <a:endParaRPr lang="en-US" dirty="0"/>
          </a:p>
          <a:p>
            <a:pPr marL="0" lvl="0" indent="0" algn="l" rtl="0">
              <a:spcBef>
                <a:spcPts val="0"/>
              </a:spcBef>
              <a:spcAft>
                <a:spcPts val="0"/>
              </a:spcAft>
              <a:buNone/>
            </a:pPr>
            <a:endParaRPr lang="hu-HU"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Blame: We want to be able to know which account spent how much money - we want to be able to agree on what has happened in the past and be able to prove that a certain account did </a:t>
            </a:r>
            <a:r>
              <a:rPr lang="en-US" sz="1100" dirty="0" err="1"/>
              <a:t>somethi</a:t>
            </a:r>
            <a:r>
              <a:rPr lang="hu-HU" sz="1100" dirty="0"/>
              <a:t>n</a:t>
            </a:r>
            <a:r>
              <a:rPr lang="en-US" sz="1100" dirty="0"/>
              <a:t>g </a:t>
            </a: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95b15613be_2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95b15613be_2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95b15613be_2_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95b15613be_2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spcBef>
                <a:spcPts val="0"/>
              </a:spcBef>
              <a:spcAft>
                <a:spcPts val="0"/>
              </a:spcAft>
              <a:buNone/>
            </a:pPr>
            <a:r>
              <a:rPr lang="en-US" sz="1100" dirty="0"/>
              <a:t>Discussion: get some answers called out</a:t>
            </a:r>
          </a:p>
          <a:p>
            <a:pPr marL="457200" marR="0" lvl="0" indent="-330200" algn="l" rtl="0">
              <a:spcBef>
                <a:spcPts val="0"/>
              </a:spcBef>
              <a:spcAft>
                <a:spcPts val="0"/>
              </a:spcAft>
              <a:buSzPts val="1600"/>
              <a:buChar char="-"/>
            </a:pPr>
            <a:r>
              <a:rPr lang="en-US" sz="1100" dirty="0"/>
              <a:t>Medium of transaction must be valid/have value</a:t>
            </a:r>
          </a:p>
          <a:p>
            <a:pPr marL="457200" marR="0" lvl="0" indent="-330200" algn="l" rtl="0">
              <a:spcBef>
                <a:spcPts val="0"/>
              </a:spcBef>
              <a:spcAft>
                <a:spcPts val="0"/>
              </a:spcAft>
              <a:buSzPts val="1600"/>
              <a:buChar char="-"/>
            </a:pPr>
            <a:r>
              <a:rPr lang="en-US" sz="1100" dirty="0"/>
              <a:t>Good storage of value over time, stable medium of exchange (don’t want the price to inflate/deflate quickly in a short amount)</a:t>
            </a:r>
          </a:p>
          <a:p>
            <a:pPr marL="457200" marR="0" lvl="0" indent="-330200" algn="l" rtl="0">
              <a:spcBef>
                <a:spcPts val="0"/>
              </a:spcBef>
              <a:spcAft>
                <a:spcPts val="0"/>
              </a:spcAft>
              <a:buSzPts val="1600"/>
              <a:buChar char="-"/>
            </a:pPr>
            <a:r>
              <a:rPr lang="en-US" sz="1100" dirty="0"/>
              <a:t>Identify who is giving, who is receiving</a:t>
            </a:r>
          </a:p>
          <a:p>
            <a:pPr marL="457200" marR="0" lvl="0" indent="-330200" algn="l" rtl="0">
              <a:spcBef>
                <a:spcPts val="0"/>
              </a:spcBef>
              <a:spcAft>
                <a:spcPts val="0"/>
              </a:spcAft>
              <a:buSzPts val="1600"/>
              <a:buChar char="-"/>
            </a:pPr>
            <a:r>
              <a:rPr lang="en-US" sz="1100" dirty="0"/>
              <a:t>Need to be trustworthy: make sure that no one is using funds 2 times, no one can pay someone else and still keep the same amount of funds</a:t>
            </a: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95b15613be_2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95b15613be_2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spcBef>
                <a:spcPts val="0"/>
              </a:spcBef>
              <a:spcAft>
                <a:spcPts val="0"/>
              </a:spcAft>
              <a:buClr>
                <a:schemeClr val="dk2"/>
              </a:buClr>
              <a:buSzPts val="1100"/>
              <a:buFont typeface="Arial"/>
              <a:buNone/>
            </a:pPr>
            <a:r>
              <a:rPr lang="en-US" sz="1100" dirty="0"/>
              <a:t>Easy to identify first bullet -- just need private key</a:t>
            </a:r>
          </a:p>
          <a:p>
            <a:pPr marL="0" marR="0" lvl="0" indent="0" algn="l" rtl="0">
              <a:spcBef>
                <a:spcPts val="0"/>
              </a:spcBef>
              <a:spcAft>
                <a:spcPts val="0"/>
              </a:spcAft>
              <a:buClr>
                <a:schemeClr val="dk2"/>
              </a:buClr>
              <a:buSzPts val="1100"/>
              <a:buFont typeface="Arial"/>
              <a:buNone/>
            </a:pPr>
            <a:r>
              <a:rPr lang="en-US" sz="1100" dirty="0"/>
              <a:t>For second and third bullet, intuitive to keep track of with accounts but actually reasonably difficult memory-wise and security-wise</a:t>
            </a:r>
          </a:p>
          <a:p>
            <a:pPr marL="457200" marR="0" lvl="0" indent="-330200" algn="l" rtl="0">
              <a:spcBef>
                <a:spcPts val="0"/>
              </a:spcBef>
              <a:spcAft>
                <a:spcPts val="0"/>
              </a:spcAft>
              <a:buSzPts val="1600"/>
              <a:buChar char="-"/>
            </a:pPr>
            <a:r>
              <a:rPr lang="en-US" sz="1100" dirty="0"/>
              <a:t>Easier to merely keep track of transaction inputs and outputs without summing up into an account</a:t>
            </a: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5b15613be_2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5b15613be_2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95b15613be_2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95b15613be_2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95b15613be_2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95b15613be_2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dk2"/>
                </a:solidFill>
              </a:rPr>
              <a:t>In a bank, there is some kind of central database that has security measures to keep hackers from changing things. There might be multiple copies in case their server goes down, but what we know is that the bank alone holds our data. If we disagree with the data we see, we have to take it up with the bank because their record is THE record. </a:t>
            </a:r>
            <a:endParaRPr lang="en-US"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example, Google's search engine is based on a</a:t>
            </a:r>
            <a:r>
              <a:rPr lang="hu-HU"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large distributed system; however, to a user, it looks like a single, coherent platform.</a:t>
            </a:r>
            <a:endParaRPr lang="hu-HU" dirty="0"/>
          </a:p>
        </p:txBody>
      </p:sp>
      <p:sp>
        <p:nvSpPr>
          <p:cNvPr id="4" name="Dia számának helye 3"/>
          <p:cNvSpPr>
            <a:spLocks noGrp="1"/>
          </p:cNvSpPr>
          <p:nvPr>
            <p:ph type="sldNum" sz="quarter" idx="5"/>
          </p:nvPr>
        </p:nvSpPr>
        <p:spPr/>
        <p:txBody>
          <a:bodyPr/>
          <a:lstStyle/>
          <a:p>
            <a:fld id="{59E6D6C9-C58B-4AF9-8360-5DDECA8AC067}" type="slidenum">
              <a:rPr lang="en-GB" smtClean="0"/>
              <a:t>11</a:t>
            </a:fld>
            <a:endParaRPr lang="en-GB"/>
          </a:p>
        </p:txBody>
      </p:sp>
    </p:spTree>
    <p:extLst>
      <p:ext uri="{BB962C8B-B14F-4D97-AF65-F5344CB8AC3E}">
        <p14:creationId xmlns:p14="http://schemas.microsoft.com/office/powerpoint/2010/main" val="3876609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411313ad96_0_3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dirty="0">
                <a:solidFill>
                  <a:schemeClr val="dk2"/>
                </a:solidFill>
              </a:rPr>
              <a:t>Okay, so say that we have a network of five people that are sending and receiving transactions from one another. Up on the upper right corner, we have a table representing the transactions that have occurred at some point in time. We don’t want to store these transactions in a centralized database because that’s not what this course is about, so what do we do? Put it in a distributed database, such as a blockchain. We want to be able to store this entire table in a singular block on the blockchain, and verify it somehow so that future transactions may be verified as well in a future block.</a:t>
            </a:r>
            <a:endParaRPr sz="1100" dirty="0">
              <a:solidFill>
                <a:schemeClr val="dk2"/>
              </a:solidFill>
            </a:endParaRPr>
          </a:p>
          <a:p>
            <a:pPr marL="0" lvl="0" indent="0" algn="l" rtl="0">
              <a:lnSpc>
                <a:spcPct val="115000"/>
              </a:lnSpc>
              <a:spcBef>
                <a:spcPts val="0"/>
              </a:spcBef>
              <a:spcAft>
                <a:spcPts val="0"/>
              </a:spcAft>
              <a:buClr>
                <a:schemeClr val="dk2"/>
              </a:buClr>
              <a:buSzPts val="1100"/>
              <a:buFont typeface="Arial"/>
              <a:buNone/>
            </a:pPr>
            <a:endParaRPr sz="1100" dirty="0">
              <a:solidFill>
                <a:schemeClr val="dk2"/>
              </a:solidFill>
            </a:endParaRPr>
          </a:p>
          <a:p>
            <a:pPr marL="0" lvl="0" indent="0" algn="l" rtl="0">
              <a:lnSpc>
                <a:spcPct val="115000"/>
              </a:lnSpc>
              <a:spcBef>
                <a:spcPts val="0"/>
              </a:spcBef>
              <a:spcAft>
                <a:spcPts val="0"/>
              </a:spcAft>
              <a:buClr>
                <a:schemeClr val="dk2"/>
              </a:buClr>
              <a:buSzPts val="1100"/>
              <a:buFont typeface="Arial"/>
              <a:buNone/>
            </a:pPr>
            <a:r>
              <a:rPr lang="en" sz="1100" dirty="0">
                <a:solidFill>
                  <a:schemeClr val="dk2"/>
                </a:solidFill>
              </a:rPr>
              <a:t>But we don’t want just one person to keep track of transactions, right? But who’s going to keep track of all the transactions that happened in the past? We also don’t want just a couple people in the network with access to this information, because that’s still somewhat centralized, as you’re trusting these few individuals with this history. So what do we do? Let everyone have a copy!</a:t>
            </a:r>
            <a:endParaRPr sz="1100" dirty="0">
              <a:solidFill>
                <a:schemeClr val="dk2"/>
              </a:solidFill>
            </a:endParaRPr>
          </a:p>
          <a:p>
            <a:pPr marL="0" lvl="0" indent="0" algn="l" rtl="0">
              <a:spcBef>
                <a:spcPts val="0"/>
              </a:spcBef>
              <a:spcAft>
                <a:spcPts val="0"/>
              </a:spcAft>
              <a:buClr>
                <a:schemeClr val="dk1"/>
              </a:buClr>
              <a:buFont typeface="Lato"/>
              <a:buNone/>
            </a:pPr>
            <a:endParaRPr sz="1200" dirty="0"/>
          </a:p>
        </p:txBody>
      </p:sp>
      <p:sp>
        <p:nvSpPr>
          <p:cNvPr id="758" name="Google Shape;758;g411313ad96_0_399: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411313ad96_0_4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a:solidFill>
                  <a:schemeClr val="dk2"/>
                </a:solidFill>
              </a:rPr>
              <a:t>To get as far as possible from having a central entity, we want everyone in a distributed system to be equally powerful - every person’s claim to the transaction history is equally legitimate, and there is no one person to bribe or hack to alter the database. That’s what we mean by no central point of failure. </a:t>
            </a:r>
            <a:endParaRPr sz="1100">
              <a:solidFill>
                <a:schemeClr val="dk2"/>
              </a:solidFill>
            </a:endParaRPr>
          </a:p>
          <a:p>
            <a:pPr marL="0" lvl="0" indent="0" algn="l" rtl="0">
              <a:lnSpc>
                <a:spcPct val="115000"/>
              </a:lnSpc>
              <a:spcBef>
                <a:spcPts val="0"/>
              </a:spcBef>
              <a:spcAft>
                <a:spcPts val="0"/>
              </a:spcAft>
              <a:buClr>
                <a:schemeClr val="dk2"/>
              </a:buClr>
              <a:buSzPts val="1100"/>
              <a:buFont typeface="Arial"/>
              <a:buNone/>
            </a:pPr>
            <a:r>
              <a:rPr lang="en" sz="1100">
                <a:solidFill>
                  <a:schemeClr val="dk2"/>
                </a:solidFill>
              </a:rPr>
              <a:t>We also don’t store every single transaction individually because that means every time a transaction is made, everyone’s database has to be updated at the same time. But it takes time for the information of a transaction to propagate throughout the system, b/c latency and other various factors, so we store the aggregate outcome of various transactions in a single block.</a:t>
            </a:r>
            <a:endParaRPr sz="1100">
              <a:solidFill>
                <a:schemeClr val="dk2"/>
              </a:solidFill>
            </a:endParaRPr>
          </a:p>
        </p:txBody>
      </p:sp>
      <p:sp>
        <p:nvSpPr>
          <p:cNvPr id="785" name="Google Shape;785;g411313ad96_0_425: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95b15613be_2_1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95b15613be_2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95b15613be_2_1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95b15613be_2_1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411313ad96_0_5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dirty="0">
                <a:solidFill>
                  <a:schemeClr val="dk2"/>
                </a:solidFill>
              </a:rPr>
              <a:t>In our traditional bank model, it’s easy: the bank decides for us. It listens to what we want, makes sure it’s valid, approves it, and changes their records to reflect the new transaction.</a:t>
            </a:r>
            <a:endParaRPr sz="1100" dirty="0">
              <a:solidFill>
                <a:schemeClr val="dk2"/>
              </a:solidFill>
            </a:endParaRPr>
          </a:p>
          <a:p>
            <a:pPr marL="0" lvl="0" indent="0" algn="l" rtl="0">
              <a:lnSpc>
                <a:spcPct val="115000"/>
              </a:lnSpc>
              <a:spcBef>
                <a:spcPts val="0"/>
              </a:spcBef>
              <a:spcAft>
                <a:spcPts val="0"/>
              </a:spcAft>
              <a:buClr>
                <a:schemeClr val="dk2"/>
              </a:buClr>
              <a:buSzPts val="1100"/>
              <a:buFont typeface="Arial"/>
              <a:buNone/>
            </a:pPr>
            <a:r>
              <a:rPr lang="en" sz="1100" dirty="0">
                <a:solidFill>
                  <a:schemeClr val="dk2"/>
                </a:solidFill>
              </a:rPr>
              <a:t>Now, we want to do better than that and we want it to be decentralized. </a:t>
            </a:r>
            <a:endParaRPr sz="1200" dirty="0"/>
          </a:p>
        </p:txBody>
      </p:sp>
      <p:sp>
        <p:nvSpPr>
          <p:cNvPr id="1069" name="Google Shape;1069;g411313ad96_0_540: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411313ad96_0_4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a:solidFill>
                  <a:schemeClr val="dk2"/>
                </a:solidFill>
              </a:rPr>
              <a:t>Let’s go with the naive approach first: every person can propose transactions freely, and save valid transactions they receive. If Gillian wants to send Brian 10 bitcoin, she can tell everyone to indicate this change in their personal record-book. Then make sure she has enough money in the UTXOs she’s spending, hasn’t already spent these UTXOs, and that she has a valid private key to sign off on these transactions. Then everyone goes ahead and updates their records.</a:t>
            </a:r>
            <a:endParaRPr sz="1100">
              <a:solidFill>
                <a:schemeClr val="dk2"/>
              </a:solidFill>
            </a:endParaRPr>
          </a:p>
          <a:p>
            <a:pPr marL="0" marR="0" lvl="0" indent="0" algn="l" rtl="0">
              <a:spcBef>
                <a:spcPts val="0"/>
              </a:spcBef>
              <a:spcAft>
                <a:spcPts val="0"/>
              </a:spcAft>
              <a:buClr>
                <a:schemeClr val="dk1"/>
              </a:buClr>
              <a:buFont typeface="Lato"/>
              <a:buNone/>
            </a:pPr>
            <a:endParaRPr sz="1200"/>
          </a:p>
        </p:txBody>
      </p:sp>
      <p:sp>
        <p:nvSpPr>
          <p:cNvPr id="1090" name="Google Shape;1090;g411313ad96_0_491: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411313ad96_0_5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a:solidFill>
                  <a:schemeClr val="dk2"/>
                </a:solidFill>
              </a:rPr>
              <a:t>But what if Gillian promises to send me a bitcoin and Brian the same bitcoin? She tells me she’s sending it to me, and tells Brian she’s sending it to him. At this point Brian and I own the “same” bitcoin, but neither of us will know until we try to spend it later and find out we have conflicting histories. </a:t>
            </a:r>
            <a:endParaRPr sz="1200" b="1"/>
          </a:p>
        </p:txBody>
      </p:sp>
      <p:sp>
        <p:nvSpPr>
          <p:cNvPr id="1108" name="Google Shape;1108;g411313ad96_0_508: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411313ad96_0_5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a:solidFill>
                  <a:schemeClr val="dk2"/>
                </a:solidFill>
              </a:rPr>
              <a:t>What went wrong? We didn’t wait for confirmation from the rest of the network that this was a universally accepted truth.</a:t>
            </a:r>
            <a:endParaRPr sz="1200"/>
          </a:p>
        </p:txBody>
      </p:sp>
      <p:sp>
        <p:nvSpPr>
          <p:cNvPr id="1124" name="Google Shape;1124;g411313ad96_0_523: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411313ad96_0_2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a:solidFill>
                  <a:schemeClr val="dk2"/>
                </a:solidFill>
              </a:rPr>
              <a:t>So now we know that we need a way for everyone to be on the same page. Let’s set up a voting system where people propose transactions and the rest of the network votes on whether to accept it. </a:t>
            </a:r>
            <a:endParaRPr sz="1200"/>
          </a:p>
        </p:txBody>
      </p:sp>
      <p:sp>
        <p:nvSpPr>
          <p:cNvPr id="1142" name="Google Shape;1142;g411313ad96_0_2247: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411313ad96_0_6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Lato"/>
              <a:buNone/>
            </a:pPr>
            <a:endParaRPr sz="1200" b="1"/>
          </a:p>
        </p:txBody>
      </p:sp>
      <p:sp>
        <p:nvSpPr>
          <p:cNvPr id="1166" name="Google Shape;1166;g411313ad96_0_607: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u="none" strike="noStrike" kern="1200" baseline="0" dirty="0">
                <a:solidFill>
                  <a:schemeClr val="tx1"/>
                </a:solidFill>
                <a:latin typeface="+mn-lt"/>
                <a:ea typeface="+mn-ea"/>
                <a:cs typeface="+mn-cs"/>
              </a:rPr>
              <a:t>The </a:t>
            </a:r>
            <a:r>
              <a:rPr lang="hu-HU" sz="1200" b="0" i="0" u="none" strike="noStrike" kern="1200" baseline="0" dirty="0" err="1">
                <a:solidFill>
                  <a:schemeClr val="tx1"/>
                </a:solidFill>
                <a:latin typeface="+mn-lt"/>
                <a:ea typeface="+mn-ea"/>
                <a:cs typeface="+mn-cs"/>
              </a:rPr>
              <a:t>double-spending</a:t>
            </a:r>
            <a:r>
              <a:rPr lang="hu-HU"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problem arises when the same money can be spent twice. As it is quite easy to make copies of</a:t>
            </a:r>
            <a:r>
              <a:rPr lang="hu-HU"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digital data, this becomes a big issue in digital currencies as you can make many copies of the</a:t>
            </a:r>
            <a:r>
              <a:rPr lang="hu-HU"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same amount of digital cash.</a:t>
            </a:r>
            <a:endParaRPr lang="hu-HU" sz="1200" b="0" i="0" u="none" strike="noStrike" kern="1200" baseline="0" dirty="0">
              <a:solidFill>
                <a:schemeClr val="tx1"/>
              </a:solidFill>
              <a:latin typeface="+mn-lt"/>
              <a:ea typeface="+mn-ea"/>
              <a:cs typeface="+mn-cs"/>
            </a:endParaRPr>
          </a:p>
          <a:p>
            <a:endParaRPr lang="hu-HU"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With physical cash, it is almost impossible to</a:t>
            </a:r>
            <a:r>
              <a:rPr lang="hu-HU"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trace back spending to the individual who actually paid the money, which provides adequate</a:t>
            </a:r>
            <a:r>
              <a:rPr lang="hu-HU"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privacy should the consumer choose to hide their identity.</a:t>
            </a:r>
            <a:endParaRPr lang="hu-HU" dirty="0"/>
          </a:p>
        </p:txBody>
      </p:sp>
      <p:sp>
        <p:nvSpPr>
          <p:cNvPr id="4" name="Dia számának helye 3"/>
          <p:cNvSpPr>
            <a:spLocks noGrp="1"/>
          </p:cNvSpPr>
          <p:nvPr>
            <p:ph type="sldNum" sz="quarter" idx="5"/>
          </p:nvPr>
        </p:nvSpPr>
        <p:spPr/>
        <p:txBody>
          <a:bodyPr/>
          <a:lstStyle/>
          <a:p>
            <a:fld id="{59E6D6C9-C58B-4AF9-8360-5DDECA8AC067}" type="slidenum">
              <a:rPr lang="en-GB" smtClean="0"/>
              <a:t>16</a:t>
            </a:fld>
            <a:endParaRPr lang="en-GB"/>
          </a:p>
        </p:txBody>
      </p:sp>
    </p:spTree>
    <p:extLst>
      <p:ext uri="{BB962C8B-B14F-4D97-AF65-F5344CB8AC3E}">
        <p14:creationId xmlns:p14="http://schemas.microsoft.com/office/powerpoint/2010/main" val="2605602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411313ad96_0_6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dirty="0">
                <a:solidFill>
                  <a:schemeClr val="dk2"/>
                </a:solidFill>
              </a:rPr>
              <a:t>This is called a Sybil Attack, where someone makes multiple entities to do something malicious. But really, What’s to stop her from doing this? What’s to stop anyone from doing this? </a:t>
            </a:r>
            <a:endParaRPr lang="hu-HU" sz="1100" b="0" dirty="0">
              <a:solidFill>
                <a:schemeClr val="dk2"/>
              </a:solidFill>
              <a:effectLst/>
              <a:latin typeface="Arial"/>
            </a:endParaRPr>
          </a:p>
          <a:p>
            <a:pPr marL="0" lvl="0" indent="0" algn="l" rtl="0">
              <a:lnSpc>
                <a:spcPct val="115000"/>
              </a:lnSpc>
              <a:spcBef>
                <a:spcPts val="0"/>
              </a:spcBef>
              <a:spcAft>
                <a:spcPts val="0"/>
              </a:spcAft>
              <a:buClr>
                <a:schemeClr val="dk2"/>
              </a:buClr>
              <a:buSzPts val="1100"/>
              <a:buFont typeface="Arial"/>
              <a:buNone/>
            </a:pPr>
            <a:endParaRPr lang="hu-HU" sz="1100" b="0" dirty="0">
              <a:solidFill>
                <a:schemeClr val="dk2"/>
              </a:solidFill>
              <a:effectLst/>
              <a:latin typeface="Arial"/>
            </a:endParaRPr>
          </a:p>
          <a:p>
            <a:pPr marL="0" lvl="0" indent="0" algn="l" rtl="0">
              <a:lnSpc>
                <a:spcPct val="115000"/>
              </a:lnSpc>
              <a:spcBef>
                <a:spcPts val="0"/>
              </a:spcBef>
              <a:spcAft>
                <a:spcPts val="0"/>
              </a:spcAft>
              <a:buClr>
                <a:schemeClr val="dk2"/>
              </a:buClr>
              <a:buSzPts val="1100"/>
              <a:buFont typeface="Arial"/>
              <a:buNone/>
            </a:pPr>
            <a:r>
              <a:rPr lang="en-US" b="0" dirty="0">
                <a:solidFill>
                  <a:srgbClr val="14151A"/>
                </a:solidFill>
                <a:effectLst/>
                <a:latin typeface="Binance Plex"/>
              </a:rPr>
              <a:t>The word “Sybil” in the name comes from a case study about a woman named Sybil Dorsett, who was treated for Dissociative Identity Disorder – also called Multiple Personality Disorder.</a:t>
            </a:r>
            <a:endParaRPr lang="hu-HU" b="0" dirty="0">
              <a:solidFill>
                <a:srgbClr val="14151A"/>
              </a:solidFill>
              <a:effectLst/>
              <a:latin typeface="Binance Plex"/>
            </a:endParaRPr>
          </a:p>
          <a:p>
            <a:pPr marL="0" lvl="0" indent="0" algn="l" rtl="0">
              <a:lnSpc>
                <a:spcPct val="115000"/>
              </a:lnSpc>
              <a:spcBef>
                <a:spcPts val="0"/>
              </a:spcBef>
              <a:spcAft>
                <a:spcPts val="0"/>
              </a:spcAft>
              <a:buClr>
                <a:schemeClr val="dk2"/>
              </a:buClr>
              <a:buSzPts val="1100"/>
              <a:buFont typeface="Arial"/>
              <a:buNone/>
            </a:pPr>
            <a:endParaRPr lang="hu-HU" sz="1100" b="0" dirty="0">
              <a:solidFill>
                <a:srgbClr val="14151A"/>
              </a:solidFill>
              <a:effectLst/>
              <a:latin typeface="Binance Plex"/>
            </a:endParaRPr>
          </a:p>
          <a:p>
            <a:pPr algn="l" fontAlgn="base"/>
            <a:r>
              <a:rPr lang="en-US" b="0" i="0" dirty="0">
                <a:solidFill>
                  <a:srgbClr val="14151A"/>
                </a:solidFill>
                <a:effectLst/>
                <a:latin typeface="Binance Plex"/>
              </a:rPr>
              <a:t>Many blockchains use different “</a:t>
            </a:r>
            <a:r>
              <a:rPr lang="en-US" b="0" i="0" u="sng" dirty="0">
                <a:solidFill>
                  <a:srgbClr val="D0980B"/>
                </a:solidFill>
                <a:effectLst/>
                <a:latin typeface="Binance Plex"/>
                <a:hlinkClick r:id="rId3"/>
              </a:rPr>
              <a:t>consensus algorithms</a:t>
            </a:r>
            <a:r>
              <a:rPr lang="en-US" b="0" i="0" dirty="0">
                <a:solidFill>
                  <a:srgbClr val="14151A"/>
                </a:solidFill>
                <a:effectLst/>
                <a:latin typeface="Binance Plex"/>
              </a:rPr>
              <a:t>” to help defend against Sybil attacks, such as </a:t>
            </a:r>
            <a:r>
              <a:rPr lang="en-US" b="0" i="0" u="sng" dirty="0">
                <a:solidFill>
                  <a:srgbClr val="D0980B"/>
                </a:solidFill>
                <a:effectLst/>
                <a:latin typeface="Binance Plex"/>
                <a:hlinkClick r:id="rId4"/>
              </a:rPr>
              <a:t>Proof of Work</a:t>
            </a:r>
            <a:r>
              <a:rPr lang="en-US" b="0" i="0" dirty="0">
                <a:solidFill>
                  <a:srgbClr val="14151A"/>
                </a:solidFill>
                <a:effectLst/>
                <a:latin typeface="Binance Plex"/>
              </a:rPr>
              <a:t>, </a:t>
            </a:r>
            <a:r>
              <a:rPr lang="en-US" b="0" i="0" u="sng" dirty="0">
                <a:solidFill>
                  <a:srgbClr val="D0980B"/>
                </a:solidFill>
                <a:effectLst/>
                <a:latin typeface="Binance Plex"/>
                <a:hlinkClick r:id="rId5"/>
              </a:rPr>
              <a:t>Proof of Stake</a:t>
            </a:r>
            <a:r>
              <a:rPr lang="en-US" b="0" i="0" dirty="0">
                <a:solidFill>
                  <a:srgbClr val="14151A"/>
                </a:solidFill>
                <a:effectLst/>
                <a:latin typeface="Binance Plex"/>
              </a:rPr>
              <a:t>, and </a:t>
            </a:r>
            <a:r>
              <a:rPr lang="en-US" b="0" i="0" u="sng" dirty="0">
                <a:solidFill>
                  <a:srgbClr val="D0980B"/>
                </a:solidFill>
                <a:effectLst/>
                <a:latin typeface="Binance Plex"/>
                <a:hlinkClick r:id="rId6"/>
              </a:rPr>
              <a:t>Delegated Proof of Stake</a:t>
            </a:r>
            <a:r>
              <a:rPr lang="en-US" b="0" i="0" dirty="0">
                <a:solidFill>
                  <a:srgbClr val="14151A"/>
                </a:solidFill>
                <a:effectLst/>
                <a:latin typeface="Binance Plex"/>
              </a:rPr>
              <a:t>.</a:t>
            </a:r>
          </a:p>
          <a:p>
            <a:pPr algn="l" fontAlgn="base"/>
            <a:r>
              <a:rPr lang="en-US" b="0" i="0" dirty="0">
                <a:solidFill>
                  <a:srgbClr val="14151A"/>
                </a:solidFill>
                <a:effectLst/>
                <a:latin typeface="Binance Plex"/>
              </a:rPr>
              <a:t>These consensus algorithms don’t actually prevent Sybil attacks, they just make it very impractical for an attacker to successfully carry out a Sybil attack.</a:t>
            </a:r>
          </a:p>
          <a:p>
            <a:pPr marL="0" lvl="0" indent="0" algn="l" rtl="0">
              <a:lnSpc>
                <a:spcPct val="115000"/>
              </a:lnSpc>
              <a:spcBef>
                <a:spcPts val="0"/>
              </a:spcBef>
              <a:spcAft>
                <a:spcPts val="0"/>
              </a:spcAft>
              <a:buClr>
                <a:schemeClr val="dk2"/>
              </a:buClr>
              <a:buSzPts val="1100"/>
              <a:buFont typeface="Arial"/>
              <a:buNone/>
            </a:pPr>
            <a:endParaRPr sz="1100" dirty="0">
              <a:solidFill>
                <a:schemeClr val="dk2"/>
              </a:solidFill>
            </a:endParaRPr>
          </a:p>
          <a:p>
            <a:pPr marL="0" lvl="0" indent="0" algn="l" rtl="0">
              <a:spcBef>
                <a:spcPts val="0"/>
              </a:spcBef>
              <a:spcAft>
                <a:spcPts val="0"/>
              </a:spcAft>
              <a:buClr>
                <a:schemeClr val="dk1"/>
              </a:buClr>
              <a:buFont typeface="Lato"/>
              <a:buNone/>
            </a:pPr>
            <a:endParaRPr sz="1200" b="1" dirty="0">
              <a:solidFill>
                <a:schemeClr val="dk2"/>
              </a:solidFill>
            </a:endParaRPr>
          </a:p>
          <a:p>
            <a:pPr marL="0" marR="0" lvl="0" indent="0" algn="l" rtl="0">
              <a:spcBef>
                <a:spcPts val="0"/>
              </a:spcBef>
              <a:spcAft>
                <a:spcPts val="0"/>
              </a:spcAft>
              <a:buClr>
                <a:schemeClr val="dk1"/>
              </a:buClr>
              <a:buFont typeface="Lato"/>
              <a:buNone/>
            </a:pPr>
            <a:endParaRPr sz="1200" dirty="0"/>
          </a:p>
        </p:txBody>
      </p:sp>
      <p:sp>
        <p:nvSpPr>
          <p:cNvPr id="1190" name="Google Shape;1190;g411313ad96_0_651: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411313ad96_0_7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100">
                <a:solidFill>
                  <a:schemeClr val="dk2"/>
                </a:solidFill>
              </a:rPr>
              <a:t>Now we know we need to make it expensive to cast a vote; we need to expend something scarce in order to participate in the decision-making process. Satoshi Nakamoto recognized that we can prevent Sybil attacks by tying voting power not to identity but to resources - computational power. Enter Proof of Work: evidence of spent resources. In order to propose a block, you must provide proof of spent resources. The proof is a solution to a hash puzzle - which can only be solved through spending resources to brute force the solution. The hash puzzle solution is required to make a block valid. </a:t>
            </a:r>
            <a:endParaRPr sz="1200"/>
          </a:p>
        </p:txBody>
      </p:sp>
      <p:sp>
        <p:nvSpPr>
          <p:cNvPr id="1214" name="Google Shape;1214;g411313ad96_0_706: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40af5eaaa1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Lato"/>
              <a:buNone/>
            </a:pPr>
            <a:r>
              <a:rPr lang="en" sz="1200" dirty="0"/>
              <a:t>Consider expense, or cost. The loss of some resource in order to achieve something goal. Since we need to make votes expensive to cast, we need to identify a resource to force others to spend. Satoshi realized that, to preserve freedom and anonymity while solving the issue of endless identities, each vote needs to be tethered to the individual’s </a:t>
            </a:r>
            <a:r>
              <a:rPr lang="en" sz="1200" b="1" dirty="0"/>
              <a:t>computer</a:t>
            </a:r>
            <a:r>
              <a:rPr lang="en" sz="1200" dirty="0"/>
              <a:t>. And what does a computer do best? It computes!</a:t>
            </a:r>
            <a:endParaRPr sz="1200" dirty="0"/>
          </a:p>
          <a:p>
            <a:pPr marL="0" marR="0" lvl="0" indent="0" algn="l" rtl="0">
              <a:spcBef>
                <a:spcPts val="0"/>
              </a:spcBef>
              <a:spcAft>
                <a:spcPts val="0"/>
              </a:spcAft>
              <a:buClr>
                <a:schemeClr val="dk1"/>
              </a:buClr>
              <a:buFont typeface="Lato"/>
              <a:buNone/>
            </a:pPr>
            <a:endParaRPr sz="1200" dirty="0"/>
          </a:p>
          <a:p>
            <a:pPr marL="0" marR="0" lvl="0" indent="0" algn="l" rtl="0">
              <a:spcBef>
                <a:spcPts val="0"/>
              </a:spcBef>
              <a:spcAft>
                <a:spcPts val="0"/>
              </a:spcAft>
              <a:buClr>
                <a:schemeClr val="dk1"/>
              </a:buClr>
              <a:buFont typeface="Lato"/>
              <a:buNone/>
            </a:pPr>
            <a:r>
              <a:rPr lang="en" sz="1200" dirty="0"/>
              <a:t>Satoshi defined a new protocol called “Proof-of-Work,” in which computers can only cast votes after performing an expensive amount of computing power. You might not realize, but every computer operation consumes energy and time, both of which are valuable resources. By forcing someone to consume these two things, you generate two results:</a:t>
            </a:r>
            <a:endParaRPr sz="1200" dirty="0"/>
          </a:p>
          <a:p>
            <a:pPr marL="457200" marR="0" lvl="0" indent="-304800" algn="l" rtl="0">
              <a:spcBef>
                <a:spcPts val="0"/>
              </a:spcBef>
              <a:spcAft>
                <a:spcPts val="0"/>
              </a:spcAft>
              <a:buSzPts val="1200"/>
              <a:buChar char="●"/>
            </a:pPr>
            <a:r>
              <a:rPr lang="en" sz="1200" dirty="0"/>
              <a:t>You prevent someone from using multiple identities to gain more power. They are limited by computing resources, not votes.</a:t>
            </a:r>
            <a:endParaRPr sz="1200" dirty="0"/>
          </a:p>
          <a:p>
            <a:pPr marL="457200" marR="0" lvl="0" indent="-304800" algn="l" rtl="0">
              <a:spcBef>
                <a:spcPts val="0"/>
              </a:spcBef>
              <a:spcAft>
                <a:spcPts val="0"/>
              </a:spcAft>
              <a:buSzPts val="1200"/>
              <a:buChar char="●"/>
            </a:pPr>
            <a:r>
              <a:rPr lang="en" sz="1200" dirty="0"/>
              <a:t>Every vote has value because resources were spent to achieve them. You can say that every vote is worth the amount of power that went into producing that vote, into solving that problem that was generated for that block at that round. Plus, instead of needing to have everyone vote on a given block, everyone can simply accept the vote cast for the block with the valid solution, or proof-of-work, for that problem.</a:t>
            </a:r>
            <a:endParaRPr sz="1200" dirty="0"/>
          </a:p>
          <a:p>
            <a:pPr marL="0" marR="0" lvl="0" indent="0" algn="l" rtl="0">
              <a:spcBef>
                <a:spcPts val="0"/>
              </a:spcBef>
              <a:spcAft>
                <a:spcPts val="0"/>
              </a:spcAft>
              <a:buNone/>
            </a:pPr>
            <a:endParaRPr sz="1200" dirty="0"/>
          </a:p>
          <a:p>
            <a:pPr marL="0" marR="0" lvl="0" indent="0" algn="l" rtl="0">
              <a:spcBef>
                <a:spcPts val="0"/>
              </a:spcBef>
              <a:spcAft>
                <a:spcPts val="0"/>
              </a:spcAft>
              <a:buNone/>
            </a:pPr>
            <a:r>
              <a:rPr lang="en" sz="1200" dirty="0"/>
              <a:t>For those who may be familiar a bit with the terminology, these validators are referred to as “miners.” Every time someone solves this problem, they’re given a reward in Bitcoin by everyone for expending computational resources. Naturally,</a:t>
            </a:r>
            <a:endParaRPr sz="1200" dirty="0"/>
          </a:p>
        </p:txBody>
      </p:sp>
      <p:sp>
        <p:nvSpPr>
          <p:cNvPr id="1228" name="Google Shape;1228;g40af5eaaa1_0_34: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411313ad96_0_7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200" dirty="0"/>
              <a:t>Side note: to</a:t>
            </a:r>
            <a:endParaRPr sz="1200" dirty="0"/>
          </a:p>
        </p:txBody>
      </p:sp>
      <p:sp>
        <p:nvSpPr>
          <p:cNvPr id="1258" name="Google Shape;1258;g411313ad96_0_735: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95dbb2079c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95dbb2079c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Centralization is a system where there all decisions regarding authorization and what the state of the system is, as well as all storage of data and assets are managed by a single, central authority.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allows for Censorship, as well as a central point of failure.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Ok so what does this mean, I just said a lot of things about centralizations. Let’s take a look at an example from the financial world since we’re going to be looking at bitcoin today.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Look at the way credit card companies or banks operate.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All data is controlled by single entity. That is visa or </a:t>
            </a:r>
            <a:r>
              <a:rPr lang="en-US" dirty="0" err="1"/>
              <a:t>Bofa</a:t>
            </a:r>
            <a:r>
              <a:rPr lang="en-US" dirty="0"/>
              <a:t> or whatever.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During normal transactions usually a bank or credit card company will be the one authorizing it. And the state of the system is also managed by the bank.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does state of the system mean? In financial systems this usually refers to how much money each person has. Say for example you have a bank with 3 accounts, it can be in many different states A can have 100 B can have 200 C can have 300 ---&gt; or A can have ….. </a:t>
            </a:r>
          </a:p>
          <a:p>
            <a:pPr marL="0" lvl="0" indent="0" algn="l" rtl="0">
              <a:spcBef>
                <a:spcPts val="0"/>
              </a:spcBef>
              <a:spcAft>
                <a:spcPts val="0"/>
              </a:spcAft>
              <a:buNone/>
            </a:pPr>
            <a:r>
              <a:rPr lang="en-US" dirty="0"/>
              <a:t>The state that the system is in is managed by the bank.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a:t>
            </a:r>
            <a:r>
              <a:rPr lang="en-US" dirty="0" err="1"/>
              <a:t>i</a:t>
            </a:r>
            <a:r>
              <a:rPr lang="en-US" dirty="0"/>
              <a:t> also mentioned censorship, and a central point of failure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Censorship → talk about </a:t>
            </a:r>
            <a:r>
              <a:rPr lang="en-US" dirty="0" err="1"/>
              <a:t>facebook</a:t>
            </a:r>
            <a:r>
              <a:rPr lang="en-US" dirty="0"/>
              <a:t> a centralized application, having complete control over what goes on in the network → censoring conservative media like in the first picture </a:t>
            </a:r>
          </a:p>
          <a:p>
            <a:pPr marL="0" lvl="0" indent="0" algn="l" rtl="0">
              <a:spcBef>
                <a:spcPts val="0"/>
              </a:spcBef>
              <a:spcAft>
                <a:spcPts val="0"/>
              </a:spcAft>
              <a:buNone/>
            </a:pPr>
            <a:r>
              <a:rPr lang="en-US" dirty="0"/>
              <a:t>Central point of failure → Many bank hacks for example Capital One hack where millions of users data got compromised, including many social security numbers </a:t>
            </a:r>
          </a:p>
          <a:p>
            <a:pPr marL="0" lvl="0" indent="0" algn="l" rtl="0">
              <a:spcBef>
                <a:spcPts val="0"/>
              </a:spcBef>
              <a:spcAft>
                <a:spcPts val="0"/>
              </a:spcAft>
              <a:buNone/>
            </a:pPr>
            <a:r>
              <a:rPr lang="en-US" dirty="0"/>
              <a:t>Talk about the picture of them </a:t>
            </a:r>
            <a:r>
              <a:rPr lang="en-US" dirty="0" err="1"/>
              <a:t>greek</a:t>
            </a:r>
            <a:r>
              <a:rPr lang="en-US" dirty="0"/>
              <a:t> man → Greek debt crisis → Banks had to close up and didn’t let people collect money that they needed that was rightfully theirs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95dbb2079c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95dbb2079c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95dbb2079c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95dbb2079c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now that we have a stronger understanding of what centralization is, lets look at decentralization.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Decentralization involves the delegation and distribution of data storage, verification, decisions on state of system to everyone.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does this mean? It means that there is no longer one central entity that has control over what transactions are good and what transactions aren’t good and no central authority decides what the state of the system is.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means that we have to figure out a way for all node to come to consensus → we will go through this in more detail later in this lecture and throughout the course, so for now just understand that in order for stuff to be decentralized, people need to come to a consensus.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95dbb2079c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95dbb2079c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411313ad96_0_1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Lato"/>
              <a:buNone/>
            </a:pPr>
            <a:endParaRPr sz="1200" b="0" i="0" u="none" strike="noStrike" cap="none">
              <a:solidFill>
                <a:schemeClr val="dk1"/>
              </a:solidFill>
              <a:latin typeface="Lato"/>
              <a:ea typeface="Lato"/>
              <a:cs typeface="Lato"/>
              <a:sym typeface="Lato"/>
            </a:endParaRPr>
          </a:p>
        </p:txBody>
      </p:sp>
      <p:sp>
        <p:nvSpPr>
          <p:cNvPr id="532" name="Google Shape;532;g411313ad96_0_1240: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411313ad96_0_1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Lato"/>
              <a:buNone/>
            </a:pPr>
            <a:endParaRPr sz="1200" b="0" i="0" u="none" strike="noStrike" cap="none">
              <a:solidFill>
                <a:schemeClr val="dk1"/>
              </a:solidFill>
              <a:latin typeface="Lato"/>
              <a:ea typeface="Lato"/>
              <a:cs typeface="Lato"/>
              <a:sym typeface="Lato"/>
            </a:endParaRPr>
          </a:p>
        </p:txBody>
      </p:sp>
      <p:sp>
        <p:nvSpPr>
          <p:cNvPr id="546" name="Google Shape;546;g411313ad96_0_1258:notes"/>
          <p:cNvSpPr>
            <a:spLocks noGrp="1" noRot="1" noChangeAspect="1"/>
          </p:cNvSpPr>
          <p:nvPr>
            <p:ph type="sldImg" idx="2"/>
          </p:nvPr>
        </p:nvSpPr>
        <p:spPr>
          <a:xfrm>
            <a:off x="379413" y="685800"/>
            <a:ext cx="6097587"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96D26E-57A4-4FD3-9D4F-823ACBDE9BA2}"/>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BF2BDFEA-0582-417F-B570-DC5940BA2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329BF788-E76A-461F-8A46-8E76AD60F942}"/>
              </a:ext>
            </a:extLst>
          </p:cNvPr>
          <p:cNvSpPr>
            <a:spLocks noGrp="1"/>
          </p:cNvSpPr>
          <p:nvPr>
            <p:ph type="dt" sz="half" idx="10"/>
          </p:nvPr>
        </p:nvSpPr>
        <p:spPr/>
        <p:txBody>
          <a:bodyPr/>
          <a:lstStyle/>
          <a:p>
            <a:fld id="{900BB015-9CA2-424C-8DE5-53A94566E027}" type="datetimeFigureOut">
              <a:rPr lang="hu-HU" smtClean="0"/>
              <a:t>2024. 02. 18.</a:t>
            </a:fld>
            <a:endParaRPr lang="hu-HU"/>
          </a:p>
        </p:txBody>
      </p:sp>
      <p:sp>
        <p:nvSpPr>
          <p:cNvPr id="5" name="Élőláb helye 4">
            <a:extLst>
              <a:ext uri="{FF2B5EF4-FFF2-40B4-BE49-F238E27FC236}">
                <a16:creationId xmlns:a16="http://schemas.microsoft.com/office/drawing/2014/main" id="{063A1FC0-D5DF-4339-85B4-BBDA06C90CC9}"/>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A8768FBB-1B8D-4A12-A546-5929C0D83138}"/>
              </a:ext>
            </a:extLst>
          </p:cNvPr>
          <p:cNvSpPr>
            <a:spLocks noGrp="1"/>
          </p:cNvSpPr>
          <p:nvPr>
            <p:ph type="sldNum" sz="quarter" idx="12"/>
          </p:nvPr>
        </p:nvSpPr>
        <p:spPr/>
        <p:txBody>
          <a:bodyPr/>
          <a:lstStyle/>
          <a:p>
            <a:fld id="{376AAC27-4BBD-4DCE-817D-21D91803F82F}" type="slidenum">
              <a:rPr lang="hu-HU" smtClean="0"/>
              <a:t>‹#›</a:t>
            </a:fld>
            <a:endParaRPr lang="hu-HU"/>
          </a:p>
        </p:txBody>
      </p:sp>
    </p:spTree>
    <p:extLst>
      <p:ext uri="{BB962C8B-B14F-4D97-AF65-F5344CB8AC3E}">
        <p14:creationId xmlns:p14="http://schemas.microsoft.com/office/powerpoint/2010/main" val="237161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F0D8FFC-663B-40CB-A5AC-9DF85B7E092A}"/>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A4AADD14-7D7A-4FCC-9DA4-4C2F7E2FB33A}"/>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25FDB559-66E4-4A8B-A77D-84576DBDB8A4}"/>
              </a:ext>
            </a:extLst>
          </p:cNvPr>
          <p:cNvSpPr>
            <a:spLocks noGrp="1"/>
          </p:cNvSpPr>
          <p:nvPr>
            <p:ph type="dt" sz="half" idx="10"/>
          </p:nvPr>
        </p:nvSpPr>
        <p:spPr/>
        <p:txBody>
          <a:bodyPr/>
          <a:lstStyle/>
          <a:p>
            <a:fld id="{900BB015-9CA2-424C-8DE5-53A94566E027}" type="datetimeFigureOut">
              <a:rPr lang="hu-HU" smtClean="0"/>
              <a:t>2024. 02. 18.</a:t>
            </a:fld>
            <a:endParaRPr lang="hu-HU"/>
          </a:p>
        </p:txBody>
      </p:sp>
      <p:sp>
        <p:nvSpPr>
          <p:cNvPr id="5" name="Élőláb helye 4">
            <a:extLst>
              <a:ext uri="{FF2B5EF4-FFF2-40B4-BE49-F238E27FC236}">
                <a16:creationId xmlns:a16="http://schemas.microsoft.com/office/drawing/2014/main" id="{97F50792-F174-484B-B76A-9C28EC852069}"/>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404B710-F38C-4C2C-9B41-7E29632F22AC}"/>
              </a:ext>
            </a:extLst>
          </p:cNvPr>
          <p:cNvSpPr>
            <a:spLocks noGrp="1"/>
          </p:cNvSpPr>
          <p:nvPr>
            <p:ph type="sldNum" sz="quarter" idx="12"/>
          </p:nvPr>
        </p:nvSpPr>
        <p:spPr/>
        <p:txBody>
          <a:bodyPr/>
          <a:lstStyle/>
          <a:p>
            <a:fld id="{376AAC27-4BBD-4DCE-817D-21D91803F82F}" type="slidenum">
              <a:rPr lang="hu-HU" smtClean="0"/>
              <a:t>‹#›</a:t>
            </a:fld>
            <a:endParaRPr lang="hu-HU"/>
          </a:p>
        </p:txBody>
      </p:sp>
    </p:spTree>
    <p:extLst>
      <p:ext uri="{BB962C8B-B14F-4D97-AF65-F5344CB8AC3E}">
        <p14:creationId xmlns:p14="http://schemas.microsoft.com/office/powerpoint/2010/main" val="138257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E78FB40E-B3D3-40E0-8E38-34D703D0E5BC}"/>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63F5BF86-0974-48D5-9BC9-6219F5A8DE9D}"/>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9747665-6152-4E29-9F9B-54444CC92B22}"/>
              </a:ext>
            </a:extLst>
          </p:cNvPr>
          <p:cNvSpPr>
            <a:spLocks noGrp="1"/>
          </p:cNvSpPr>
          <p:nvPr>
            <p:ph type="dt" sz="half" idx="10"/>
          </p:nvPr>
        </p:nvSpPr>
        <p:spPr/>
        <p:txBody>
          <a:bodyPr/>
          <a:lstStyle/>
          <a:p>
            <a:fld id="{900BB015-9CA2-424C-8DE5-53A94566E027}" type="datetimeFigureOut">
              <a:rPr lang="hu-HU" smtClean="0"/>
              <a:t>2024. 02. 18.</a:t>
            </a:fld>
            <a:endParaRPr lang="hu-HU"/>
          </a:p>
        </p:txBody>
      </p:sp>
      <p:sp>
        <p:nvSpPr>
          <p:cNvPr id="5" name="Élőláb helye 4">
            <a:extLst>
              <a:ext uri="{FF2B5EF4-FFF2-40B4-BE49-F238E27FC236}">
                <a16:creationId xmlns:a16="http://schemas.microsoft.com/office/drawing/2014/main" id="{328F07B3-D965-4504-B9D3-08645B4BD829}"/>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E6CCE5DD-C1CA-406D-809E-58599166FEDF}"/>
              </a:ext>
            </a:extLst>
          </p:cNvPr>
          <p:cNvSpPr>
            <a:spLocks noGrp="1"/>
          </p:cNvSpPr>
          <p:nvPr>
            <p:ph type="sldNum" sz="quarter" idx="12"/>
          </p:nvPr>
        </p:nvSpPr>
        <p:spPr/>
        <p:txBody>
          <a:bodyPr/>
          <a:lstStyle/>
          <a:p>
            <a:fld id="{376AAC27-4BBD-4DCE-817D-21D91803F82F}" type="slidenum">
              <a:rPr lang="hu-HU" smtClean="0"/>
              <a:t>‹#›</a:t>
            </a:fld>
            <a:endParaRPr lang="hu-HU"/>
          </a:p>
        </p:txBody>
      </p:sp>
    </p:spTree>
    <p:extLst>
      <p:ext uri="{BB962C8B-B14F-4D97-AF65-F5344CB8AC3E}">
        <p14:creationId xmlns:p14="http://schemas.microsoft.com/office/powerpoint/2010/main" val="11862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sic">
  <p:cSld name="Basic">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15600" y="250433"/>
            <a:ext cx="11324000" cy="524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EAA536"/>
              </a:buClr>
              <a:buSzPts val="1200"/>
              <a:buFont typeface="Poppins"/>
              <a:buChar char="●"/>
              <a:defRPr sz="1600">
                <a:solidFill>
                  <a:srgbClr val="EAA536"/>
                </a:solidFill>
                <a:latin typeface="Poppins"/>
                <a:ea typeface="Poppins"/>
                <a:cs typeface="Poppins"/>
                <a:sym typeface="Poppins"/>
              </a:defRPr>
            </a:lvl1pPr>
            <a:lvl2pPr lvl="1" rtl="0">
              <a:spcBef>
                <a:spcPts val="0"/>
              </a:spcBef>
              <a:spcAft>
                <a:spcPts val="0"/>
              </a:spcAft>
              <a:buSzPts val="1200"/>
              <a:buFont typeface="Poppins"/>
              <a:buChar char="○"/>
              <a:defRPr sz="1600">
                <a:latin typeface="Poppins"/>
                <a:ea typeface="Poppins"/>
                <a:cs typeface="Poppins"/>
                <a:sym typeface="Poppins"/>
              </a:defRPr>
            </a:lvl2pPr>
            <a:lvl3pPr lvl="2" rtl="0">
              <a:spcBef>
                <a:spcPts val="0"/>
              </a:spcBef>
              <a:spcAft>
                <a:spcPts val="0"/>
              </a:spcAft>
              <a:buSzPts val="1200"/>
              <a:buFont typeface="Poppins"/>
              <a:buChar char="■"/>
              <a:defRPr sz="1600">
                <a:latin typeface="Poppins"/>
                <a:ea typeface="Poppins"/>
                <a:cs typeface="Poppins"/>
                <a:sym typeface="Poppins"/>
              </a:defRPr>
            </a:lvl3pPr>
            <a:lvl4pPr lvl="3" rtl="0">
              <a:spcBef>
                <a:spcPts val="0"/>
              </a:spcBef>
              <a:spcAft>
                <a:spcPts val="0"/>
              </a:spcAft>
              <a:buSzPts val="1200"/>
              <a:buFont typeface="Poppins"/>
              <a:buChar char="●"/>
              <a:defRPr sz="1600">
                <a:latin typeface="Poppins"/>
                <a:ea typeface="Poppins"/>
                <a:cs typeface="Poppins"/>
                <a:sym typeface="Poppins"/>
              </a:defRPr>
            </a:lvl4pPr>
            <a:lvl5pPr lvl="4" rtl="0">
              <a:spcBef>
                <a:spcPts val="0"/>
              </a:spcBef>
              <a:spcAft>
                <a:spcPts val="0"/>
              </a:spcAft>
              <a:buSzPts val="1200"/>
              <a:buFont typeface="Poppins"/>
              <a:buChar char="○"/>
              <a:defRPr sz="1600">
                <a:latin typeface="Poppins"/>
                <a:ea typeface="Poppins"/>
                <a:cs typeface="Poppins"/>
                <a:sym typeface="Poppins"/>
              </a:defRPr>
            </a:lvl5pPr>
            <a:lvl6pPr lvl="5" rtl="0">
              <a:spcBef>
                <a:spcPts val="0"/>
              </a:spcBef>
              <a:spcAft>
                <a:spcPts val="0"/>
              </a:spcAft>
              <a:buSzPts val="1200"/>
              <a:buFont typeface="Poppins"/>
              <a:buChar char="■"/>
              <a:defRPr sz="1600">
                <a:latin typeface="Poppins"/>
                <a:ea typeface="Poppins"/>
                <a:cs typeface="Poppins"/>
                <a:sym typeface="Poppins"/>
              </a:defRPr>
            </a:lvl6pPr>
            <a:lvl7pPr lvl="6" rtl="0">
              <a:spcBef>
                <a:spcPts val="0"/>
              </a:spcBef>
              <a:spcAft>
                <a:spcPts val="0"/>
              </a:spcAft>
              <a:buSzPts val="1200"/>
              <a:buFont typeface="Poppins"/>
              <a:buChar char="●"/>
              <a:defRPr sz="1600">
                <a:latin typeface="Poppins"/>
                <a:ea typeface="Poppins"/>
                <a:cs typeface="Poppins"/>
                <a:sym typeface="Poppins"/>
              </a:defRPr>
            </a:lvl7pPr>
            <a:lvl8pPr lvl="7" rtl="0">
              <a:spcBef>
                <a:spcPts val="0"/>
              </a:spcBef>
              <a:spcAft>
                <a:spcPts val="0"/>
              </a:spcAft>
              <a:buSzPts val="1200"/>
              <a:buFont typeface="Poppins"/>
              <a:buChar char="○"/>
              <a:defRPr sz="1600">
                <a:latin typeface="Poppins"/>
                <a:ea typeface="Poppins"/>
                <a:cs typeface="Poppins"/>
                <a:sym typeface="Poppins"/>
              </a:defRPr>
            </a:lvl8pPr>
            <a:lvl9pPr lvl="8" rtl="0">
              <a:spcBef>
                <a:spcPts val="0"/>
              </a:spcBef>
              <a:spcAft>
                <a:spcPts val="0"/>
              </a:spcAft>
              <a:buSzPts val="1200"/>
              <a:buFont typeface="Poppins"/>
              <a:buChar char="■"/>
              <a:defRPr sz="1600">
                <a:latin typeface="Poppins"/>
                <a:ea typeface="Poppins"/>
                <a:cs typeface="Poppins"/>
                <a:sym typeface="Poppins"/>
              </a:defRPr>
            </a:lvl9pPr>
          </a:lstStyle>
          <a:p>
            <a:endParaRPr/>
          </a:p>
        </p:txBody>
      </p:sp>
      <p:sp>
        <p:nvSpPr>
          <p:cNvPr id="28" name="Google Shape;28;p7"/>
          <p:cNvSpPr txBox="1">
            <a:spLocks noGrp="1"/>
          </p:cNvSpPr>
          <p:nvPr>
            <p:ph type="title" idx="2"/>
          </p:nvPr>
        </p:nvSpPr>
        <p:spPr>
          <a:xfrm>
            <a:off x="415600" y="609167"/>
            <a:ext cx="11324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Poppins"/>
              <a:buChar char="●"/>
              <a:defRPr sz="3733">
                <a:latin typeface="Poppins"/>
                <a:ea typeface="Poppins"/>
                <a:cs typeface="Poppins"/>
                <a:sym typeface="Poppins"/>
              </a:defRPr>
            </a:lvl1pPr>
            <a:lvl2pPr lvl="1" rtl="0">
              <a:spcBef>
                <a:spcPts val="0"/>
              </a:spcBef>
              <a:spcAft>
                <a:spcPts val="0"/>
              </a:spcAft>
              <a:buSzPts val="2800"/>
              <a:buFont typeface="Poppins"/>
              <a:buChar char="○"/>
              <a:defRPr sz="3733">
                <a:latin typeface="Poppins"/>
                <a:ea typeface="Poppins"/>
                <a:cs typeface="Poppins"/>
                <a:sym typeface="Poppins"/>
              </a:defRPr>
            </a:lvl2pPr>
            <a:lvl3pPr lvl="2" rtl="0">
              <a:spcBef>
                <a:spcPts val="0"/>
              </a:spcBef>
              <a:spcAft>
                <a:spcPts val="0"/>
              </a:spcAft>
              <a:buSzPts val="2800"/>
              <a:buFont typeface="Poppins"/>
              <a:buChar char="■"/>
              <a:defRPr sz="3733">
                <a:latin typeface="Poppins"/>
                <a:ea typeface="Poppins"/>
                <a:cs typeface="Poppins"/>
                <a:sym typeface="Poppins"/>
              </a:defRPr>
            </a:lvl3pPr>
            <a:lvl4pPr lvl="3" rtl="0">
              <a:spcBef>
                <a:spcPts val="0"/>
              </a:spcBef>
              <a:spcAft>
                <a:spcPts val="0"/>
              </a:spcAft>
              <a:buSzPts val="2800"/>
              <a:buFont typeface="Poppins"/>
              <a:buChar char="●"/>
              <a:defRPr sz="3733">
                <a:latin typeface="Poppins"/>
                <a:ea typeface="Poppins"/>
                <a:cs typeface="Poppins"/>
                <a:sym typeface="Poppins"/>
              </a:defRPr>
            </a:lvl4pPr>
            <a:lvl5pPr lvl="4" rtl="0">
              <a:spcBef>
                <a:spcPts val="0"/>
              </a:spcBef>
              <a:spcAft>
                <a:spcPts val="0"/>
              </a:spcAft>
              <a:buSzPts val="2800"/>
              <a:buFont typeface="Poppins"/>
              <a:buChar char="○"/>
              <a:defRPr sz="3733">
                <a:latin typeface="Poppins"/>
                <a:ea typeface="Poppins"/>
                <a:cs typeface="Poppins"/>
                <a:sym typeface="Poppins"/>
              </a:defRPr>
            </a:lvl5pPr>
            <a:lvl6pPr lvl="5" rtl="0">
              <a:spcBef>
                <a:spcPts val="0"/>
              </a:spcBef>
              <a:spcAft>
                <a:spcPts val="0"/>
              </a:spcAft>
              <a:buSzPts val="2800"/>
              <a:buFont typeface="Poppins"/>
              <a:buChar char="■"/>
              <a:defRPr sz="3733">
                <a:latin typeface="Poppins"/>
                <a:ea typeface="Poppins"/>
                <a:cs typeface="Poppins"/>
                <a:sym typeface="Poppins"/>
              </a:defRPr>
            </a:lvl6pPr>
            <a:lvl7pPr lvl="6" rtl="0">
              <a:spcBef>
                <a:spcPts val="0"/>
              </a:spcBef>
              <a:spcAft>
                <a:spcPts val="0"/>
              </a:spcAft>
              <a:buSzPts val="2800"/>
              <a:buFont typeface="Poppins"/>
              <a:buChar char="●"/>
              <a:defRPr sz="3733">
                <a:latin typeface="Poppins"/>
                <a:ea typeface="Poppins"/>
                <a:cs typeface="Poppins"/>
                <a:sym typeface="Poppins"/>
              </a:defRPr>
            </a:lvl7pPr>
            <a:lvl8pPr lvl="7" rtl="0">
              <a:spcBef>
                <a:spcPts val="0"/>
              </a:spcBef>
              <a:spcAft>
                <a:spcPts val="0"/>
              </a:spcAft>
              <a:buSzPts val="2800"/>
              <a:buFont typeface="Poppins"/>
              <a:buChar char="○"/>
              <a:defRPr sz="3733">
                <a:latin typeface="Poppins"/>
                <a:ea typeface="Poppins"/>
                <a:cs typeface="Poppins"/>
                <a:sym typeface="Poppins"/>
              </a:defRPr>
            </a:lvl8pPr>
            <a:lvl9pPr lvl="8" rtl="0">
              <a:spcBef>
                <a:spcPts val="0"/>
              </a:spcBef>
              <a:spcAft>
                <a:spcPts val="0"/>
              </a:spcAft>
              <a:buSzPts val="2800"/>
              <a:buFont typeface="Poppins"/>
              <a:buChar char="■"/>
              <a:defRPr sz="3733">
                <a:latin typeface="Poppins"/>
                <a:ea typeface="Poppins"/>
                <a:cs typeface="Poppins"/>
                <a:sym typeface="Poppins"/>
              </a:defRPr>
            </a:lvl9pPr>
          </a:lstStyle>
          <a:p>
            <a:endParaRPr/>
          </a:p>
        </p:txBody>
      </p:sp>
      <p:sp>
        <p:nvSpPr>
          <p:cNvPr id="31" name="Google Shape;31;p7"/>
          <p:cNvSpPr txBox="1">
            <a:spLocks noGrp="1"/>
          </p:cNvSpPr>
          <p:nvPr>
            <p:ph type="body" idx="1"/>
          </p:nvPr>
        </p:nvSpPr>
        <p:spPr>
          <a:xfrm>
            <a:off x="415600" y="1693367"/>
            <a:ext cx="11324000" cy="4555200"/>
          </a:xfrm>
          <a:prstGeom prst="rect">
            <a:avLst/>
          </a:prstGeom>
          <a:noFill/>
          <a:ln>
            <a:noFill/>
          </a:ln>
        </p:spPr>
        <p:txBody>
          <a:bodyPr spcFirstLastPara="1" wrap="square" lIns="91425" tIns="91425" rIns="91425" bIns="91425" anchor="t" anchorCtr="0">
            <a:noAutofit/>
          </a:bodyPr>
          <a:lstStyle>
            <a:lvl1pPr marL="609585" lvl="0" indent="-457189" rtl="0">
              <a:lnSpc>
                <a:spcPct val="115000"/>
              </a:lnSpc>
              <a:spcBef>
                <a:spcPts val="0"/>
              </a:spcBef>
              <a:spcAft>
                <a:spcPts val="0"/>
              </a:spcAft>
              <a:buClr>
                <a:schemeClr val="dk1"/>
              </a:buClr>
              <a:buSzPts val="1800"/>
              <a:buFont typeface="Poppins"/>
              <a:buChar char="●"/>
              <a:defRPr sz="2400">
                <a:solidFill>
                  <a:schemeClr val="dk1"/>
                </a:solidFill>
                <a:latin typeface="Poppins"/>
                <a:ea typeface="Poppins"/>
                <a:cs typeface="Poppins"/>
                <a:sym typeface="Poppins"/>
              </a:defRPr>
            </a:lvl1pPr>
            <a:lvl2pPr marL="1219170" lvl="1" indent="-457189" rtl="0">
              <a:lnSpc>
                <a:spcPct val="115000"/>
              </a:lnSpc>
              <a:spcBef>
                <a:spcPts val="0"/>
              </a:spcBef>
              <a:spcAft>
                <a:spcPts val="0"/>
              </a:spcAft>
              <a:buClr>
                <a:schemeClr val="dk1"/>
              </a:buClr>
              <a:buSzPts val="1800"/>
              <a:buFont typeface="Poppins"/>
              <a:buChar char="○"/>
              <a:defRPr sz="2400">
                <a:solidFill>
                  <a:schemeClr val="dk1"/>
                </a:solidFill>
                <a:latin typeface="Poppins"/>
                <a:ea typeface="Poppins"/>
                <a:cs typeface="Poppins"/>
                <a:sym typeface="Poppins"/>
              </a:defRPr>
            </a:lvl2pPr>
            <a:lvl3pPr marL="1828754" lvl="2" indent="-457189" rtl="0">
              <a:lnSpc>
                <a:spcPct val="115000"/>
              </a:lnSpc>
              <a:spcBef>
                <a:spcPts val="0"/>
              </a:spcBef>
              <a:spcAft>
                <a:spcPts val="0"/>
              </a:spcAft>
              <a:buClr>
                <a:schemeClr val="dk1"/>
              </a:buClr>
              <a:buSzPts val="1800"/>
              <a:buFont typeface="Poppins"/>
              <a:buChar char="■"/>
              <a:defRPr sz="2400">
                <a:solidFill>
                  <a:schemeClr val="dk1"/>
                </a:solidFill>
                <a:latin typeface="Poppins"/>
                <a:ea typeface="Poppins"/>
                <a:cs typeface="Poppins"/>
                <a:sym typeface="Poppins"/>
              </a:defRPr>
            </a:lvl3pPr>
            <a:lvl4pPr marL="2438339" lvl="3" indent="-457189" rtl="0">
              <a:lnSpc>
                <a:spcPct val="115000"/>
              </a:lnSpc>
              <a:spcBef>
                <a:spcPts val="0"/>
              </a:spcBef>
              <a:spcAft>
                <a:spcPts val="0"/>
              </a:spcAft>
              <a:buClr>
                <a:schemeClr val="dk1"/>
              </a:buClr>
              <a:buSzPts val="1800"/>
              <a:buFont typeface="Poppins"/>
              <a:buChar char="●"/>
              <a:defRPr sz="2400">
                <a:solidFill>
                  <a:schemeClr val="dk1"/>
                </a:solidFill>
                <a:latin typeface="Poppins"/>
                <a:ea typeface="Poppins"/>
                <a:cs typeface="Poppins"/>
                <a:sym typeface="Poppins"/>
              </a:defRPr>
            </a:lvl4pPr>
            <a:lvl5pPr marL="3047924" lvl="4" indent="-457189" rtl="0">
              <a:lnSpc>
                <a:spcPct val="115000"/>
              </a:lnSpc>
              <a:spcBef>
                <a:spcPts val="0"/>
              </a:spcBef>
              <a:spcAft>
                <a:spcPts val="0"/>
              </a:spcAft>
              <a:buClr>
                <a:schemeClr val="dk1"/>
              </a:buClr>
              <a:buSzPts val="1800"/>
              <a:buFont typeface="Poppins"/>
              <a:buChar char="○"/>
              <a:defRPr sz="2400">
                <a:solidFill>
                  <a:schemeClr val="dk1"/>
                </a:solidFill>
                <a:latin typeface="Poppins"/>
                <a:ea typeface="Poppins"/>
                <a:cs typeface="Poppins"/>
                <a:sym typeface="Poppins"/>
              </a:defRPr>
            </a:lvl5pPr>
            <a:lvl6pPr marL="3657509" lvl="5" indent="-457189" rtl="0">
              <a:lnSpc>
                <a:spcPct val="115000"/>
              </a:lnSpc>
              <a:spcBef>
                <a:spcPts val="0"/>
              </a:spcBef>
              <a:spcAft>
                <a:spcPts val="0"/>
              </a:spcAft>
              <a:buClr>
                <a:schemeClr val="dk1"/>
              </a:buClr>
              <a:buSzPts val="1800"/>
              <a:buFont typeface="Poppins"/>
              <a:buChar char="■"/>
              <a:defRPr sz="2400">
                <a:solidFill>
                  <a:schemeClr val="dk1"/>
                </a:solidFill>
                <a:latin typeface="Poppins"/>
                <a:ea typeface="Poppins"/>
                <a:cs typeface="Poppins"/>
                <a:sym typeface="Poppins"/>
              </a:defRPr>
            </a:lvl6pPr>
            <a:lvl7pPr marL="4267093" lvl="6" indent="-457189" rtl="0">
              <a:lnSpc>
                <a:spcPct val="115000"/>
              </a:lnSpc>
              <a:spcBef>
                <a:spcPts val="0"/>
              </a:spcBef>
              <a:spcAft>
                <a:spcPts val="0"/>
              </a:spcAft>
              <a:buClr>
                <a:schemeClr val="dk1"/>
              </a:buClr>
              <a:buSzPts val="1800"/>
              <a:buFont typeface="Poppins"/>
              <a:buChar char="●"/>
              <a:defRPr sz="2400">
                <a:solidFill>
                  <a:schemeClr val="dk1"/>
                </a:solidFill>
                <a:latin typeface="Poppins"/>
                <a:ea typeface="Poppins"/>
                <a:cs typeface="Poppins"/>
                <a:sym typeface="Poppins"/>
              </a:defRPr>
            </a:lvl7pPr>
            <a:lvl8pPr marL="4876678" lvl="7" indent="-457189" rtl="0">
              <a:lnSpc>
                <a:spcPct val="115000"/>
              </a:lnSpc>
              <a:spcBef>
                <a:spcPts val="0"/>
              </a:spcBef>
              <a:spcAft>
                <a:spcPts val="0"/>
              </a:spcAft>
              <a:buClr>
                <a:schemeClr val="dk1"/>
              </a:buClr>
              <a:buSzPts val="1800"/>
              <a:buFont typeface="Poppins"/>
              <a:buChar char="○"/>
              <a:defRPr sz="2400">
                <a:solidFill>
                  <a:schemeClr val="dk1"/>
                </a:solidFill>
                <a:latin typeface="Poppins"/>
                <a:ea typeface="Poppins"/>
                <a:cs typeface="Poppins"/>
                <a:sym typeface="Poppins"/>
              </a:defRPr>
            </a:lvl8pPr>
            <a:lvl9pPr marL="5486263" lvl="8" indent="-457189" rtl="0">
              <a:lnSpc>
                <a:spcPct val="115000"/>
              </a:lnSpc>
              <a:spcBef>
                <a:spcPts val="0"/>
              </a:spcBef>
              <a:spcAft>
                <a:spcPts val="0"/>
              </a:spcAft>
              <a:buClr>
                <a:schemeClr val="dk1"/>
              </a:buClr>
              <a:buSzPts val="1800"/>
              <a:buFont typeface="Poppins"/>
              <a:buChar char="■"/>
              <a:defRPr sz="2400">
                <a:solidFill>
                  <a:schemeClr val="dk1"/>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732933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
  <p:cSld name="DEFAULT">
    <p:spTree>
      <p:nvGrpSpPr>
        <p:cNvPr id="1" name="Shape 62"/>
        <p:cNvGrpSpPr/>
        <p:nvPr/>
      </p:nvGrpSpPr>
      <p:grpSpPr>
        <a:xfrm>
          <a:off x="0" y="0"/>
          <a:ext cx="0" cy="0"/>
          <a:chOff x="0" y="0"/>
          <a:chExt cx="0" cy="0"/>
        </a:xfrm>
      </p:grpSpPr>
    </p:spTree>
    <p:extLst>
      <p:ext uri="{BB962C8B-B14F-4D97-AF65-F5344CB8AC3E}">
        <p14:creationId xmlns:p14="http://schemas.microsoft.com/office/powerpoint/2010/main" val="3991956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ype="tx">
  <p:cSld name="Title">
    <p:spTree>
      <p:nvGrpSpPr>
        <p:cNvPr id="1" name="Shape 15"/>
        <p:cNvGrpSpPr/>
        <p:nvPr/>
      </p:nvGrpSpPr>
      <p:grpSpPr>
        <a:xfrm>
          <a:off x="0" y="0"/>
          <a:ext cx="0" cy="0"/>
          <a:chOff x="0" y="0"/>
          <a:chExt cx="0" cy="0"/>
        </a:xfrm>
      </p:grpSpPr>
      <p:sp>
        <p:nvSpPr>
          <p:cNvPr id="17" name="Google Shape;17;p4"/>
          <p:cNvSpPr txBox="1">
            <a:spLocks noGrp="1"/>
          </p:cNvSpPr>
          <p:nvPr>
            <p:ph type="title"/>
          </p:nvPr>
        </p:nvSpPr>
        <p:spPr>
          <a:xfrm>
            <a:off x="779067" y="2109333"/>
            <a:ext cx="6792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6000"/>
              <a:buFont typeface="Poppins"/>
              <a:buChar char="●"/>
              <a:defRPr sz="8000" b="1" i="1">
                <a:solidFill>
                  <a:srgbClr val="002060"/>
                </a:solidFill>
                <a:latin typeface="Poppins"/>
                <a:ea typeface="Poppins"/>
                <a:cs typeface="Poppins"/>
                <a:sym typeface="Poppins"/>
              </a:defRPr>
            </a:lvl1pPr>
            <a:lvl2pPr lvl="1" rtl="0">
              <a:spcBef>
                <a:spcPts val="0"/>
              </a:spcBef>
              <a:spcAft>
                <a:spcPts val="0"/>
              </a:spcAft>
              <a:buSzPts val="6000"/>
              <a:buFont typeface="Poppins"/>
              <a:buChar char="○"/>
              <a:defRPr sz="8000" b="1" i="1">
                <a:latin typeface="Poppins"/>
                <a:ea typeface="Poppins"/>
                <a:cs typeface="Poppins"/>
                <a:sym typeface="Poppins"/>
              </a:defRPr>
            </a:lvl2pPr>
            <a:lvl3pPr lvl="2" rtl="0">
              <a:spcBef>
                <a:spcPts val="0"/>
              </a:spcBef>
              <a:spcAft>
                <a:spcPts val="0"/>
              </a:spcAft>
              <a:buSzPts val="6000"/>
              <a:buFont typeface="Poppins"/>
              <a:buChar char="■"/>
              <a:defRPr sz="8000" b="1" i="1">
                <a:latin typeface="Poppins"/>
                <a:ea typeface="Poppins"/>
                <a:cs typeface="Poppins"/>
                <a:sym typeface="Poppins"/>
              </a:defRPr>
            </a:lvl3pPr>
            <a:lvl4pPr lvl="3" rtl="0">
              <a:spcBef>
                <a:spcPts val="0"/>
              </a:spcBef>
              <a:spcAft>
                <a:spcPts val="0"/>
              </a:spcAft>
              <a:buSzPts val="6000"/>
              <a:buFont typeface="Poppins"/>
              <a:buChar char="●"/>
              <a:defRPr sz="8000" b="1" i="1">
                <a:latin typeface="Poppins"/>
                <a:ea typeface="Poppins"/>
                <a:cs typeface="Poppins"/>
                <a:sym typeface="Poppins"/>
              </a:defRPr>
            </a:lvl4pPr>
            <a:lvl5pPr lvl="4" rtl="0">
              <a:spcBef>
                <a:spcPts val="0"/>
              </a:spcBef>
              <a:spcAft>
                <a:spcPts val="0"/>
              </a:spcAft>
              <a:buSzPts val="6000"/>
              <a:buFont typeface="Poppins"/>
              <a:buChar char="○"/>
              <a:defRPr sz="8000" b="1" i="1">
                <a:latin typeface="Poppins"/>
                <a:ea typeface="Poppins"/>
                <a:cs typeface="Poppins"/>
                <a:sym typeface="Poppins"/>
              </a:defRPr>
            </a:lvl5pPr>
            <a:lvl6pPr lvl="5" rtl="0">
              <a:spcBef>
                <a:spcPts val="0"/>
              </a:spcBef>
              <a:spcAft>
                <a:spcPts val="0"/>
              </a:spcAft>
              <a:buSzPts val="6000"/>
              <a:buFont typeface="Poppins"/>
              <a:buChar char="■"/>
              <a:defRPr sz="8000" b="1" i="1">
                <a:latin typeface="Poppins"/>
                <a:ea typeface="Poppins"/>
                <a:cs typeface="Poppins"/>
                <a:sym typeface="Poppins"/>
              </a:defRPr>
            </a:lvl6pPr>
            <a:lvl7pPr lvl="6" rtl="0">
              <a:spcBef>
                <a:spcPts val="0"/>
              </a:spcBef>
              <a:spcAft>
                <a:spcPts val="0"/>
              </a:spcAft>
              <a:buSzPts val="6000"/>
              <a:buFont typeface="Poppins"/>
              <a:buChar char="●"/>
              <a:defRPr sz="8000" b="1" i="1">
                <a:latin typeface="Poppins"/>
                <a:ea typeface="Poppins"/>
                <a:cs typeface="Poppins"/>
                <a:sym typeface="Poppins"/>
              </a:defRPr>
            </a:lvl7pPr>
            <a:lvl8pPr lvl="7" rtl="0">
              <a:spcBef>
                <a:spcPts val="0"/>
              </a:spcBef>
              <a:spcAft>
                <a:spcPts val="0"/>
              </a:spcAft>
              <a:buSzPts val="6000"/>
              <a:buFont typeface="Poppins"/>
              <a:buChar char="○"/>
              <a:defRPr sz="8000" b="1" i="1">
                <a:latin typeface="Poppins"/>
                <a:ea typeface="Poppins"/>
                <a:cs typeface="Poppins"/>
                <a:sym typeface="Poppins"/>
              </a:defRPr>
            </a:lvl8pPr>
            <a:lvl9pPr lvl="8" rtl="0">
              <a:spcBef>
                <a:spcPts val="0"/>
              </a:spcBef>
              <a:spcAft>
                <a:spcPts val="0"/>
              </a:spcAft>
              <a:buSzPts val="6000"/>
              <a:buFont typeface="Poppins"/>
              <a:buChar char="■"/>
              <a:defRPr sz="8000" b="1" i="1">
                <a:latin typeface="Poppins"/>
                <a:ea typeface="Poppins"/>
                <a:cs typeface="Poppins"/>
                <a:sym typeface="Poppins"/>
              </a:defRPr>
            </a:lvl9pPr>
          </a:lstStyle>
          <a:p>
            <a:endParaRPr dirty="0"/>
          </a:p>
        </p:txBody>
      </p:sp>
    </p:spTree>
    <p:extLst>
      <p:ext uri="{BB962C8B-B14F-4D97-AF65-F5344CB8AC3E}">
        <p14:creationId xmlns:p14="http://schemas.microsoft.com/office/powerpoint/2010/main" val="426361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3B0435F-8AE8-4C4B-9C75-EC5CEFFECEB0}"/>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9502AE07-EB83-42B9-B6AC-82EFB79C2246}"/>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D0C67FD5-1A5A-49A7-B5C1-E0CCCEEF8AC6}"/>
              </a:ext>
            </a:extLst>
          </p:cNvPr>
          <p:cNvSpPr>
            <a:spLocks noGrp="1"/>
          </p:cNvSpPr>
          <p:nvPr>
            <p:ph type="dt" sz="half" idx="10"/>
          </p:nvPr>
        </p:nvSpPr>
        <p:spPr/>
        <p:txBody>
          <a:bodyPr/>
          <a:lstStyle/>
          <a:p>
            <a:fld id="{900BB015-9CA2-424C-8DE5-53A94566E027}" type="datetimeFigureOut">
              <a:rPr lang="hu-HU" smtClean="0"/>
              <a:t>2024. 02. 18.</a:t>
            </a:fld>
            <a:endParaRPr lang="hu-HU"/>
          </a:p>
        </p:txBody>
      </p:sp>
      <p:sp>
        <p:nvSpPr>
          <p:cNvPr id="5" name="Élőláb helye 4">
            <a:extLst>
              <a:ext uri="{FF2B5EF4-FFF2-40B4-BE49-F238E27FC236}">
                <a16:creationId xmlns:a16="http://schemas.microsoft.com/office/drawing/2014/main" id="{066DCD5B-FFB8-4D2F-A022-01F1C232BCA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8877F2F6-35DF-4EC6-A75C-8C0064412E92}"/>
              </a:ext>
            </a:extLst>
          </p:cNvPr>
          <p:cNvSpPr>
            <a:spLocks noGrp="1"/>
          </p:cNvSpPr>
          <p:nvPr>
            <p:ph type="sldNum" sz="quarter" idx="12"/>
          </p:nvPr>
        </p:nvSpPr>
        <p:spPr/>
        <p:txBody>
          <a:bodyPr/>
          <a:lstStyle/>
          <a:p>
            <a:fld id="{376AAC27-4BBD-4DCE-817D-21D91803F82F}" type="slidenum">
              <a:rPr lang="hu-HU" smtClean="0"/>
              <a:t>‹#›</a:t>
            </a:fld>
            <a:endParaRPr lang="hu-HU"/>
          </a:p>
        </p:txBody>
      </p:sp>
    </p:spTree>
    <p:extLst>
      <p:ext uri="{BB962C8B-B14F-4D97-AF65-F5344CB8AC3E}">
        <p14:creationId xmlns:p14="http://schemas.microsoft.com/office/powerpoint/2010/main" val="887906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4525106-EF39-49EC-A810-C7436B2D146E}"/>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F02771D9-DBC6-4594-B6A8-811AE7C06D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32A1D29D-7BDA-4559-B5E4-5EA5A6521EF9}"/>
              </a:ext>
            </a:extLst>
          </p:cNvPr>
          <p:cNvSpPr>
            <a:spLocks noGrp="1"/>
          </p:cNvSpPr>
          <p:nvPr>
            <p:ph type="dt" sz="half" idx="10"/>
          </p:nvPr>
        </p:nvSpPr>
        <p:spPr/>
        <p:txBody>
          <a:bodyPr/>
          <a:lstStyle/>
          <a:p>
            <a:fld id="{900BB015-9CA2-424C-8DE5-53A94566E027}" type="datetimeFigureOut">
              <a:rPr lang="hu-HU" smtClean="0"/>
              <a:t>2024. 02. 18.</a:t>
            </a:fld>
            <a:endParaRPr lang="hu-HU"/>
          </a:p>
        </p:txBody>
      </p:sp>
      <p:sp>
        <p:nvSpPr>
          <p:cNvPr id="5" name="Élőláb helye 4">
            <a:extLst>
              <a:ext uri="{FF2B5EF4-FFF2-40B4-BE49-F238E27FC236}">
                <a16:creationId xmlns:a16="http://schemas.microsoft.com/office/drawing/2014/main" id="{592D22ED-A364-442B-AA12-401F250975BC}"/>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85755748-7BB3-43EF-943F-0150A92781F3}"/>
              </a:ext>
            </a:extLst>
          </p:cNvPr>
          <p:cNvSpPr>
            <a:spLocks noGrp="1"/>
          </p:cNvSpPr>
          <p:nvPr>
            <p:ph type="sldNum" sz="quarter" idx="12"/>
          </p:nvPr>
        </p:nvSpPr>
        <p:spPr/>
        <p:txBody>
          <a:bodyPr/>
          <a:lstStyle/>
          <a:p>
            <a:fld id="{376AAC27-4BBD-4DCE-817D-21D91803F82F}" type="slidenum">
              <a:rPr lang="hu-HU" smtClean="0"/>
              <a:t>‹#›</a:t>
            </a:fld>
            <a:endParaRPr lang="hu-HU"/>
          </a:p>
        </p:txBody>
      </p:sp>
    </p:spTree>
    <p:extLst>
      <p:ext uri="{BB962C8B-B14F-4D97-AF65-F5344CB8AC3E}">
        <p14:creationId xmlns:p14="http://schemas.microsoft.com/office/powerpoint/2010/main" val="15073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58B4A3E-92E4-41EF-A0D3-7EA5EC637CA0}"/>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07A3DEC2-D132-467F-A6F4-07DD1D5F103C}"/>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5EC223D8-2932-4337-8725-E16669A0BE13}"/>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EE9F747-C7C1-41FE-88F6-406C19898FA3}"/>
              </a:ext>
            </a:extLst>
          </p:cNvPr>
          <p:cNvSpPr>
            <a:spLocks noGrp="1"/>
          </p:cNvSpPr>
          <p:nvPr>
            <p:ph type="dt" sz="half" idx="10"/>
          </p:nvPr>
        </p:nvSpPr>
        <p:spPr/>
        <p:txBody>
          <a:bodyPr/>
          <a:lstStyle/>
          <a:p>
            <a:fld id="{900BB015-9CA2-424C-8DE5-53A94566E027}" type="datetimeFigureOut">
              <a:rPr lang="hu-HU" smtClean="0"/>
              <a:t>2024. 02. 18.</a:t>
            </a:fld>
            <a:endParaRPr lang="hu-HU"/>
          </a:p>
        </p:txBody>
      </p:sp>
      <p:sp>
        <p:nvSpPr>
          <p:cNvPr id="6" name="Élőláb helye 5">
            <a:extLst>
              <a:ext uri="{FF2B5EF4-FFF2-40B4-BE49-F238E27FC236}">
                <a16:creationId xmlns:a16="http://schemas.microsoft.com/office/drawing/2014/main" id="{B6FE4A25-9CFD-4F01-BF61-A7C4B7E043B8}"/>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D7C6BDA5-B6D1-45D6-8497-BA3842E7E5E2}"/>
              </a:ext>
            </a:extLst>
          </p:cNvPr>
          <p:cNvSpPr>
            <a:spLocks noGrp="1"/>
          </p:cNvSpPr>
          <p:nvPr>
            <p:ph type="sldNum" sz="quarter" idx="12"/>
          </p:nvPr>
        </p:nvSpPr>
        <p:spPr/>
        <p:txBody>
          <a:bodyPr/>
          <a:lstStyle/>
          <a:p>
            <a:fld id="{376AAC27-4BBD-4DCE-817D-21D91803F82F}" type="slidenum">
              <a:rPr lang="hu-HU" smtClean="0"/>
              <a:t>‹#›</a:t>
            </a:fld>
            <a:endParaRPr lang="hu-HU"/>
          </a:p>
        </p:txBody>
      </p:sp>
    </p:spTree>
    <p:extLst>
      <p:ext uri="{BB962C8B-B14F-4D97-AF65-F5344CB8AC3E}">
        <p14:creationId xmlns:p14="http://schemas.microsoft.com/office/powerpoint/2010/main" val="272204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DCE9DFC-0FB6-435E-B401-D66A303BEF07}"/>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03522D42-23B1-4152-8850-F41B9CD934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E430030D-0BED-4701-8AC6-25E6C79C7D73}"/>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84373A4A-E2F1-4485-A532-707FFCF6D9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5F019E7F-89A3-4884-B8B9-57EB00AD4A62}"/>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ECED07A8-2FD6-4FC7-A825-CB09E9014E9F}"/>
              </a:ext>
            </a:extLst>
          </p:cNvPr>
          <p:cNvSpPr>
            <a:spLocks noGrp="1"/>
          </p:cNvSpPr>
          <p:nvPr>
            <p:ph type="dt" sz="half" idx="10"/>
          </p:nvPr>
        </p:nvSpPr>
        <p:spPr/>
        <p:txBody>
          <a:bodyPr/>
          <a:lstStyle/>
          <a:p>
            <a:fld id="{900BB015-9CA2-424C-8DE5-53A94566E027}" type="datetimeFigureOut">
              <a:rPr lang="hu-HU" smtClean="0"/>
              <a:t>2024. 02. 18.</a:t>
            </a:fld>
            <a:endParaRPr lang="hu-HU"/>
          </a:p>
        </p:txBody>
      </p:sp>
      <p:sp>
        <p:nvSpPr>
          <p:cNvPr id="8" name="Élőláb helye 7">
            <a:extLst>
              <a:ext uri="{FF2B5EF4-FFF2-40B4-BE49-F238E27FC236}">
                <a16:creationId xmlns:a16="http://schemas.microsoft.com/office/drawing/2014/main" id="{7359E387-B884-4871-937E-6F6F683DFB3B}"/>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5D775125-779B-4CAB-A578-5316C69E9AD4}"/>
              </a:ext>
            </a:extLst>
          </p:cNvPr>
          <p:cNvSpPr>
            <a:spLocks noGrp="1"/>
          </p:cNvSpPr>
          <p:nvPr>
            <p:ph type="sldNum" sz="quarter" idx="12"/>
          </p:nvPr>
        </p:nvSpPr>
        <p:spPr/>
        <p:txBody>
          <a:bodyPr/>
          <a:lstStyle/>
          <a:p>
            <a:fld id="{376AAC27-4BBD-4DCE-817D-21D91803F82F}" type="slidenum">
              <a:rPr lang="hu-HU" smtClean="0"/>
              <a:t>‹#›</a:t>
            </a:fld>
            <a:endParaRPr lang="hu-HU"/>
          </a:p>
        </p:txBody>
      </p:sp>
    </p:spTree>
    <p:extLst>
      <p:ext uri="{BB962C8B-B14F-4D97-AF65-F5344CB8AC3E}">
        <p14:creationId xmlns:p14="http://schemas.microsoft.com/office/powerpoint/2010/main" val="173738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DD0323B-67C7-454B-8502-BC4DC6E6D279}"/>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231D38A3-5FB2-4803-8CAE-61E11CB0E05E}"/>
              </a:ext>
            </a:extLst>
          </p:cNvPr>
          <p:cNvSpPr>
            <a:spLocks noGrp="1"/>
          </p:cNvSpPr>
          <p:nvPr>
            <p:ph type="dt" sz="half" idx="10"/>
          </p:nvPr>
        </p:nvSpPr>
        <p:spPr/>
        <p:txBody>
          <a:bodyPr/>
          <a:lstStyle/>
          <a:p>
            <a:fld id="{900BB015-9CA2-424C-8DE5-53A94566E027}" type="datetimeFigureOut">
              <a:rPr lang="hu-HU" smtClean="0"/>
              <a:t>2024. 02. 18.</a:t>
            </a:fld>
            <a:endParaRPr lang="hu-HU"/>
          </a:p>
        </p:txBody>
      </p:sp>
      <p:sp>
        <p:nvSpPr>
          <p:cNvPr id="4" name="Élőláb helye 3">
            <a:extLst>
              <a:ext uri="{FF2B5EF4-FFF2-40B4-BE49-F238E27FC236}">
                <a16:creationId xmlns:a16="http://schemas.microsoft.com/office/drawing/2014/main" id="{DFA2314C-2B16-4B0D-9EB2-163BBB2DF9C2}"/>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4401FAD1-6789-44BA-BE4B-8FDB638DF1A0}"/>
              </a:ext>
            </a:extLst>
          </p:cNvPr>
          <p:cNvSpPr>
            <a:spLocks noGrp="1"/>
          </p:cNvSpPr>
          <p:nvPr>
            <p:ph type="sldNum" sz="quarter" idx="12"/>
          </p:nvPr>
        </p:nvSpPr>
        <p:spPr/>
        <p:txBody>
          <a:bodyPr/>
          <a:lstStyle/>
          <a:p>
            <a:fld id="{376AAC27-4BBD-4DCE-817D-21D91803F82F}" type="slidenum">
              <a:rPr lang="hu-HU" smtClean="0"/>
              <a:t>‹#›</a:t>
            </a:fld>
            <a:endParaRPr lang="hu-HU"/>
          </a:p>
        </p:txBody>
      </p:sp>
    </p:spTree>
    <p:extLst>
      <p:ext uri="{BB962C8B-B14F-4D97-AF65-F5344CB8AC3E}">
        <p14:creationId xmlns:p14="http://schemas.microsoft.com/office/powerpoint/2010/main" val="919301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2681D38F-5EB2-4E22-A067-DC352EF29BFA}"/>
              </a:ext>
            </a:extLst>
          </p:cNvPr>
          <p:cNvSpPr>
            <a:spLocks noGrp="1"/>
          </p:cNvSpPr>
          <p:nvPr>
            <p:ph type="dt" sz="half" idx="10"/>
          </p:nvPr>
        </p:nvSpPr>
        <p:spPr/>
        <p:txBody>
          <a:bodyPr/>
          <a:lstStyle/>
          <a:p>
            <a:fld id="{900BB015-9CA2-424C-8DE5-53A94566E027}" type="datetimeFigureOut">
              <a:rPr lang="hu-HU" smtClean="0"/>
              <a:t>2024. 02. 18.</a:t>
            </a:fld>
            <a:endParaRPr lang="hu-HU"/>
          </a:p>
        </p:txBody>
      </p:sp>
      <p:sp>
        <p:nvSpPr>
          <p:cNvPr id="3" name="Élőláb helye 2">
            <a:extLst>
              <a:ext uri="{FF2B5EF4-FFF2-40B4-BE49-F238E27FC236}">
                <a16:creationId xmlns:a16="http://schemas.microsoft.com/office/drawing/2014/main" id="{27FBC63F-81C8-4384-B918-52D574805944}"/>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18AD97C2-9D1C-4546-B72F-B2BE865D2D1A}"/>
              </a:ext>
            </a:extLst>
          </p:cNvPr>
          <p:cNvSpPr>
            <a:spLocks noGrp="1"/>
          </p:cNvSpPr>
          <p:nvPr>
            <p:ph type="sldNum" sz="quarter" idx="12"/>
          </p:nvPr>
        </p:nvSpPr>
        <p:spPr/>
        <p:txBody>
          <a:bodyPr/>
          <a:lstStyle/>
          <a:p>
            <a:fld id="{376AAC27-4BBD-4DCE-817D-21D91803F82F}" type="slidenum">
              <a:rPr lang="hu-HU" smtClean="0"/>
              <a:t>‹#›</a:t>
            </a:fld>
            <a:endParaRPr lang="hu-HU"/>
          </a:p>
        </p:txBody>
      </p:sp>
    </p:spTree>
    <p:extLst>
      <p:ext uri="{BB962C8B-B14F-4D97-AF65-F5344CB8AC3E}">
        <p14:creationId xmlns:p14="http://schemas.microsoft.com/office/powerpoint/2010/main" val="314216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DFB74D-60D5-493B-B116-D8FB86E4D86F}"/>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60C59979-41B8-4418-9D1C-7A550B12F6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185B4701-CE56-48A7-8B5F-4D2C83062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198FD44E-0962-4A87-A156-40429E304745}"/>
              </a:ext>
            </a:extLst>
          </p:cNvPr>
          <p:cNvSpPr>
            <a:spLocks noGrp="1"/>
          </p:cNvSpPr>
          <p:nvPr>
            <p:ph type="dt" sz="half" idx="10"/>
          </p:nvPr>
        </p:nvSpPr>
        <p:spPr/>
        <p:txBody>
          <a:bodyPr/>
          <a:lstStyle/>
          <a:p>
            <a:fld id="{900BB015-9CA2-424C-8DE5-53A94566E027}" type="datetimeFigureOut">
              <a:rPr lang="hu-HU" smtClean="0"/>
              <a:t>2024. 02. 18.</a:t>
            </a:fld>
            <a:endParaRPr lang="hu-HU"/>
          </a:p>
        </p:txBody>
      </p:sp>
      <p:sp>
        <p:nvSpPr>
          <p:cNvPr id="6" name="Élőláb helye 5">
            <a:extLst>
              <a:ext uri="{FF2B5EF4-FFF2-40B4-BE49-F238E27FC236}">
                <a16:creationId xmlns:a16="http://schemas.microsoft.com/office/drawing/2014/main" id="{F96C190A-1B8C-48DA-A33A-19EE617857DD}"/>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4A406CF4-F919-4FD9-AB64-654BAB25149C}"/>
              </a:ext>
            </a:extLst>
          </p:cNvPr>
          <p:cNvSpPr>
            <a:spLocks noGrp="1"/>
          </p:cNvSpPr>
          <p:nvPr>
            <p:ph type="sldNum" sz="quarter" idx="12"/>
          </p:nvPr>
        </p:nvSpPr>
        <p:spPr/>
        <p:txBody>
          <a:bodyPr/>
          <a:lstStyle/>
          <a:p>
            <a:fld id="{376AAC27-4BBD-4DCE-817D-21D91803F82F}" type="slidenum">
              <a:rPr lang="hu-HU" smtClean="0"/>
              <a:t>‹#›</a:t>
            </a:fld>
            <a:endParaRPr lang="hu-HU"/>
          </a:p>
        </p:txBody>
      </p:sp>
    </p:spTree>
    <p:extLst>
      <p:ext uri="{BB962C8B-B14F-4D97-AF65-F5344CB8AC3E}">
        <p14:creationId xmlns:p14="http://schemas.microsoft.com/office/powerpoint/2010/main" val="13585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8EC0B36-D071-422C-81A6-4BE4E22359FD}"/>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D6E0A82E-E1A5-4BA0-9F12-573716818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A485E2C2-3A9B-4C03-BA31-E1849705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52E723B2-1F16-48E7-B23E-99BA30F811E3}"/>
              </a:ext>
            </a:extLst>
          </p:cNvPr>
          <p:cNvSpPr>
            <a:spLocks noGrp="1"/>
          </p:cNvSpPr>
          <p:nvPr>
            <p:ph type="dt" sz="half" idx="10"/>
          </p:nvPr>
        </p:nvSpPr>
        <p:spPr/>
        <p:txBody>
          <a:bodyPr/>
          <a:lstStyle/>
          <a:p>
            <a:fld id="{900BB015-9CA2-424C-8DE5-53A94566E027}" type="datetimeFigureOut">
              <a:rPr lang="hu-HU" smtClean="0"/>
              <a:t>2024. 02. 18.</a:t>
            </a:fld>
            <a:endParaRPr lang="hu-HU"/>
          </a:p>
        </p:txBody>
      </p:sp>
      <p:sp>
        <p:nvSpPr>
          <p:cNvPr id="6" name="Élőláb helye 5">
            <a:extLst>
              <a:ext uri="{FF2B5EF4-FFF2-40B4-BE49-F238E27FC236}">
                <a16:creationId xmlns:a16="http://schemas.microsoft.com/office/drawing/2014/main" id="{17BB01DB-B8BA-4BD7-8A0D-CFB8AC4949C6}"/>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2B6D9355-F69E-4F9B-991B-0DA396A5D91E}"/>
              </a:ext>
            </a:extLst>
          </p:cNvPr>
          <p:cNvSpPr>
            <a:spLocks noGrp="1"/>
          </p:cNvSpPr>
          <p:nvPr>
            <p:ph type="sldNum" sz="quarter" idx="12"/>
          </p:nvPr>
        </p:nvSpPr>
        <p:spPr/>
        <p:txBody>
          <a:bodyPr/>
          <a:lstStyle/>
          <a:p>
            <a:fld id="{376AAC27-4BBD-4DCE-817D-21D91803F82F}" type="slidenum">
              <a:rPr lang="hu-HU" smtClean="0"/>
              <a:t>‹#›</a:t>
            </a:fld>
            <a:endParaRPr lang="hu-HU"/>
          </a:p>
        </p:txBody>
      </p:sp>
    </p:spTree>
    <p:extLst>
      <p:ext uri="{BB962C8B-B14F-4D97-AF65-F5344CB8AC3E}">
        <p14:creationId xmlns:p14="http://schemas.microsoft.com/office/powerpoint/2010/main" val="367236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A9D14AC7-229E-4912-868E-E57422BD48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CCF8C4E9-0A28-4350-AE6E-B4458D833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ACDD8A6-8276-4485-9B77-4B7377250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BB015-9CA2-424C-8DE5-53A94566E027}" type="datetimeFigureOut">
              <a:rPr lang="hu-HU" smtClean="0"/>
              <a:t>2024. 02. 18.</a:t>
            </a:fld>
            <a:endParaRPr lang="hu-HU"/>
          </a:p>
        </p:txBody>
      </p:sp>
      <p:sp>
        <p:nvSpPr>
          <p:cNvPr id="5" name="Élőláb helye 4">
            <a:extLst>
              <a:ext uri="{FF2B5EF4-FFF2-40B4-BE49-F238E27FC236}">
                <a16:creationId xmlns:a16="http://schemas.microsoft.com/office/drawing/2014/main" id="{D6EF4984-7E97-49D7-8473-294364BAB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F380BE58-BF49-4953-9C48-DB3E623FC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AAC27-4BBD-4DCE-817D-21D91803F82F}" type="slidenum">
              <a:rPr lang="hu-HU" smtClean="0"/>
              <a:t>‹#›</a:t>
            </a:fld>
            <a:endParaRPr lang="hu-HU"/>
          </a:p>
        </p:txBody>
      </p:sp>
    </p:spTree>
    <p:extLst>
      <p:ext uri="{BB962C8B-B14F-4D97-AF65-F5344CB8AC3E}">
        <p14:creationId xmlns:p14="http://schemas.microsoft.com/office/powerpoint/2010/main" val="2364494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hemeOverride" Target="../theme/themeOverride4.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hemeOverride" Target="../theme/themeOverride5.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hemeOverride" Target="../theme/themeOverride6.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hemeOverride" Target="../theme/themeOverride7.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hemeOverride" Target="../theme/themeOverride8.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hemeOverride" Target="../theme/themeOverride9.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hemeOverride" Target="../theme/themeOverride10.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hemeOverride" Target="../theme/themeOverride11.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hemeOverride" Target="../theme/themeOverride1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hemeOverride" Target="../theme/themeOverride13.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hemeOverride" Target="../theme/themeOverride14.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hemeOverride" Target="../theme/themeOverride15.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hemeOverride" Target="../theme/themeOverride16.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themeOverride" Target="../theme/themeOverride17.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hemeOverride" Target="../theme/themeOverride18.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hemeOverride" Target="../theme/themeOverride19.xml"/><Relationship Id="rId5" Type="http://schemas.openxmlformats.org/officeDocument/2006/relationships/image" Target="../media/image10.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hemeOverride" Target="../theme/themeOverride20.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hemeOverride" Target="../theme/themeOverride21.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E21448C-224E-4C15-8C52-A7E2D8DE575E}"/>
              </a:ext>
            </a:extLst>
          </p:cNvPr>
          <p:cNvSpPr>
            <a:spLocks noGrp="1"/>
          </p:cNvSpPr>
          <p:nvPr>
            <p:ph type="ctrTitle"/>
          </p:nvPr>
        </p:nvSpPr>
        <p:spPr>
          <a:xfrm>
            <a:off x="236247" y="1343208"/>
            <a:ext cx="5689601" cy="1199923"/>
          </a:xfrm>
        </p:spPr>
        <p:txBody>
          <a:bodyPr>
            <a:normAutofit/>
          </a:bodyPr>
          <a:lstStyle/>
          <a:p>
            <a:pPr algn="l"/>
            <a:r>
              <a:rPr lang="hu-HU" sz="4400" dirty="0" err="1">
                <a:solidFill>
                  <a:schemeClr val="bg1"/>
                </a:solidFill>
                <a:latin typeface="Verdana" panose="020B0604030504040204" pitchFamily="34" charset="0"/>
                <a:ea typeface="Verdana" panose="020B0604030504040204" pitchFamily="34" charset="0"/>
                <a:cs typeface="Verdana" panose="020B0604030504040204" pitchFamily="34" charset="0"/>
              </a:rPr>
              <a:t>Blockchain</a:t>
            </a:r>
            <a:r>
              <a:rPr lang="hu-HU" sz="44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hu-HU" sz="4400" dirty="0" err="1">
                <a:solidFill>
                  <a:schemeClr val="bg1"/>
                </a:solidFill>
                <a:latin typeface="Verdana" panose="020B0604030504040204" pitchFamily="34" charset="0"/>
                <a:ea typeface="Verdana" panose="020B0604030504040204" pitchFamily="34" charset="0"/>
                <a:cs typeface="Verdana" panose="020B0604030504040204" pitchFamily="34" charset="0"/>
              </a:rPr>
              <a:t>course</a:t>
            </a:r>
            <a:br>
              <a:rPr lang="hu-HU" sz="440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hu-HU" sz="2200" dirty="0">
                <a:solidFill>
                  <a:schemeClr val="bg1"/>
                </a:solidFill>
                <a:latin typeface="Verdana" panose="020B0604030504040204" pitchFamily="34" charset="0"/>
                <a:ea typeface="Verdana" panose="020B0604030504040204" pitchFamily="34" charset="0"/>
                <a:cs typeface="Verdana" panose="020B0604030504040204" pitchFamily="34" charset="0"/>
              </a:rPr>
              <a:t>A HIGH-LEVEL OVERVIEW</a:t>
            </a:r>
          </a:p>
        </p:txBody>
      </p:sp>
      <p:sp>
        <p:nvSpPr>
          <p:cNvPr id="3" name="Alcím 2">
            <a:extLst>
              <a:ext uri="{FF2B5EF4-FFF2-40B4-BE49-F238E27FC236}">
                <a16:creationId xmlns:a16="http://schemas.microsoft.com/office/drawing/2014/main" id="{FA288B8D-A4D8-4A72-8E1D-1E4673E596E8}"/>
              </a:ext>
            </a:extLst>
          </p:cNvPr>
          <p:cNvSpPr>
            <a:spLocks noGrp="1"/>
          </p:cNvSpPr>
          <p:nvPr>
            <p:ph type="subTitle" idx="1"/>
          </p:nvPr>
        </p:nvSpPr>
        <p:spPr>
          <a:xfrm>
            <a:off x="533007" y="2921619"/>
            <a:ext cx="3744686" cy="650648"/>
          </a:xfrm>
        </p:spPr>
        <p:txBody>
          <a:bodyPr>
            <a:normAutofit/>
          </a:bodyPr>
          <a:lstStyle/>
          <a:p>
            <a:pPr algn="l"/>
            <a:r>
              <a:rPr lang="hu-HU" sz="2800" dirty="0">
                <a:solidFill>
                  <a:schemeClr val="bg1"/>
                </a:solidFill>
              </a:rPr>
              <a:t>Dr. Norbert Oláh</a:t>
            </a:r>
          </a:p>
        </p:txBody>
      </p:sp>
    </p:spTree>
    <p:extLst>
      <p:ext uri="{BB962C8B-B14F-4D97-AF65-F5344CB8AC3E}">
        <p14:creationId xmlns:p14="http://schemas.microsoft.com/office/powerpoint/2010/main" val="2289181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xfrm>
            <a:off x="838200" y="2766218"/>
            <a:ext cx="10515600" cy="1325563"/>
          </a:xfrm>
          <a:solidFill>
            <a:srgbClr val="004735"/>
          </a:solidFill>
        </p:spPr>
        <p:txBody>
          <a:bodyPr/>
          <a:lstStyle/>
          <a:p>
            <a:pPr algn="ctr"/>
            <a:r>
              <a:rPr lang="hu-HU" cap="small" dirty="0">
                <a:solidFill>
                  <a:schemeClr val="bg1"/>
                </a:solidFill>
              </a:rPr>
              <a:t>Basic </a:t>
            </a:r>
            <a:r>
              <a:rPr lang="hu-HU" cap="small" dirty="0" err="1">
                <a:solidFill>
                  <a:schemeClr val="bg1"/>
                </a:solidFill>
              </a:rPr>
              <a:t>concepts</a:t>
            </a:r>
            <a:r>
              <a:rPr lang="hu-HU" cap="small" dirty="0">
                <a:solidFill>
                  <a:schemeClr val="bg1"/>
                </a:solidFill>
              </a:rPr>
              <a:t> and </a:t>
            </a:r>
            <a:r>
              <a:rPr lang="hu-HU" cap="small" dirty="0" err="1">
                <a:solidFill>
                  <a:schemeClr val="bg1"/>
                </a:solidFill>
              </a:rPr>
              <a:t>definitions</a:t>
            </a:r>
            <a:endParaRPr lang="hu-HU" cap="small" dirty="0">
              <a:solidFill>
                <a:schemeClr val="bg1"/>
              </a:solidFill>
            </a:endParaRPr>
          </a:p>
        </p:txBody>
      </p:sp>
    </p:spTree>
    <p:extLst>
      <p:ext uri="{BB962C8B-B14F-4D97-AF65-F5344CB8AC3E}">
        <p14:creationId xmlns:p14="http://schemas.microsoft.com/office/powerpoint/2010/main" val="158038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p:txBody>
          <a:bodyPr/>
          <a:lstStyle/>
          <a:p>
            <a:r>
              <a:rPr lang="hu-HU" cap="small" dirty="0" err="1"/>
              <a:t>Distributed</a:t>
            </a:r>
            <a:r>
              <a:rPr lang="hu-HU" cap="small" dirty="0"/>
              <a:t> </a:t>
            </a:r>
            <a:r>
              <a:rPr lang="hu-HU" cap="small" dirty="0" err="1"/>
              <a:t>systems</a:t>
            </a:r>
            <a:endParaRPr lang="hu-HU" cap="small" dirty="0"/>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838200" y="1825625"/>
            <a:ext cx="10515600" cy="3718832"/>
          </a:xfrm>
        </p:spPr>
        <p:txBody>
          <a:bodyPr>
            <a:normAutofit lnSpcReduction="10000"/>
          </a:bodyPr>
          <a:lstStyle/>
          <a:p>
            <a:r>
              <a:rPr lang="hu-HU" i="1" dirty="0"/>
              <a:t>T</a:t>
            </a:r>
            <a:r>
              <a:rPr lang="en-US" i="1" dirty="0"/>
              <a:t>wo or more nodes work with each</a:t>
            </a:r>
            <a:r>
              <a:rPr lang="hu-HU" i="1" dirty="0"/>
              <a:t> </a:t>
            </a:r>
            <a:r>
              <a:rPr lang="en-US" i="1" dirty="0"/>
              <a:t>other in a coordinated fashion to achieve a common outcome</a:t>
            </a:r>
            <a:r>
              <a:rPr lang="hu-HU" i="1" dirty="0"/>
              <a:t>.</a:t>
            </a:r>
          </a:p>
          <a:p>
            <a:r>
              <a:rPr lang="en-US" dirty="0"/>
              <a:t>A </a:t>
            </a:r>
            <a:r>
              <a:rPr lang="en-US" b="1" dirty="0"/>
              <a:t>node </a:t>
            </a:r>
            <a:r>
              <a:rPr lang="en-US" dirty="0"/>
              <a:t>can be defined as an individual player in a distributed system</a:t>
            </a:r>
            <a:r>
              <a:rPr lang="hu-HU" dirty="0"/>
              <a:t>:</a:t>
            </a:r>
          </a:p>
          <a:p>
            <a:pPr lvl="1"/>
            <a:r>
              <a:rPr lang="en-US" dirty="0"/>
              <a:t>Capable</a:t>
            </a:r>
            <a:r>
              <a:rPr lang="hu-HU" dirty="0"/>
              <a:t> </a:t>
            </a:r>
            <a:r>
              <a:rPr lang="en-US" dirty="0"/>
              <a:t>of sending and receiving messages</a:t>
            </a:r>
            <a:endParaRPr lang="hu-HU" dirty="0"/>
          </a:p>
          <a:p>
            <a:pPr lvl="1"/>
            <a:r>
              <a:rPr lang="hu-HU" dirty="0" err="1"/>
              <a:t>It</a:t>
            </a:r>
            <a:r>
              <a:rPr lang="hu-HU" dirty="0"/>
              <a:t> </a:t>
            </a:r>
            <a:r>
              <a:rPr lang="en-US" dirty="0"/>
              <a:t>can be honest, faulty, or</a:t>
            </a:r>
            <a:r>
              <a:rPr lang="hu-HU" dirty="0"/>
              <a:t> </a:t>
            </a:r>
            <a:r>
              <a:rPr lang="en-US" dirty="0"/>
              <a:t>malicious</a:t>
            </a:r>
            <a:r>
              <a:rPr lang="hu-HU" dirty="0"/>
              <a:t> (</a:t>
            </a:r>
            <a:r>
              <a:rPr lang="en-US" dirty="0"/>
              <a:t>Byzantine nodes can be intentionally malicious</a:t>
            </a:r>
            <a:r>
              <a:rPr lang="hu-HU" dirty="0"/>
              <a:t>)</a:t>
            </a:r>
          </a:p>
          <a:p>
            <a:pPr lvl="1"/>
            <a:r>
              <a:rPr lang="hu-HU" dirty="0" err="1"/>
              <a:t>It</a:t>
            </a:r>
            <a:r>
              <a:rPr lang="en-US" dirty="0"/>
              <a:t> ha</a:t>
            </a:r>
            <a:r>
              <a:rPr lang="hu-HU" dirty="0"/>
              <a:t>s</a:t>
            </a:r>
            <a:r>
              <a:rPr lang="en-US" dirty="0"/>
              <a:t> memory and a processor.</a:t>
            </a:r>
            <a:endParaRPr lang="hu-HU" dirty="0"/>
          </a:p>
          <a:p>
            <a:r>
              <a:rPr lang="en-US" dirty="0"/>
              <a:t>The primary challenge of a distributed system design is the coordination between nodes and</a:t>
            </a:r>
            <a:r>
              <a:rPr lang="hu-HU" dirty="0"/>
              <a:t> fault </a:t>
            </a:r>
            <a:r>
              <a:rPr lang="hu-HU" dirty="0" err="1"/>
              <a:t>tolerance</a:t>
            </a:r>
            <a:r>
              <a:rPr lang="hu-HU" dirty="0"/>
              <a:t>.</a:t>
            </a:r>
          </a:p>
        </p:txBody>
      </p:sp>
      <p:sp>
        <p:nvSpPr>
          <p:cNvPr id="4" name="Google Shape;214;p28">
            <a:extLst>
              <a:ext uri="{FF2B5EF4-FFF2-40B4-BE49-F238E27FC236}">
                <a16:creationId xmlns:a16="http://schemas.microsoft.com/office/drawing/2014/main" id="{7A602362-E07F-442E-B8D3-8C0D92676ED9}"/>
              </a:ext>
            </a:extLst>
          </p:cNvPr>
          <p:cNvSpPr txBox="1">
            <a:spLocks/>
          </p:cNvSpPr>
          <p:nvPr/>
        </p:nvSpPr>
        <p:spPr>
          <a:xfrm>
            <a:off x="452400" y="141210"/>
            <a:ext cx="11324000" cy="524800"/>
          </a:xfrm>
          <a:prstGeom prst="rect">
            <a:avLst/>
          </a:prstGeom>
          <a:noFill/>
          <a:ln>
            <a:no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EAA536"/>
              </a:buClr>
              <a:buSzPts val="1200"/>
              <a:buFont typeface="Poppins"/>
              <a:buChar char="●"/>
              <a:defRPr sz="1600" kern="1200">
                <a:solidFill>
                  <a:srgbClr val="EAA536"/>
                </a:solidFill>
                <a:latin typeface="Poppins"/>
                <a:ea typeface="Poppins"/>
                <a:cs typeface="Poppins"/>
                <a:sym typeface="Poppins"/>
              </a:defRPr>
            </a:lvl1pPr>
            <a:lvl2pPr lvl="1" rtl="0">
              <a:spcBef>
                <a:spcPts val="0"/>
              </a:spcBef>
              <a:spcAft>
                <a:spcPts val="0"/>
              </a:spcAft>
              <a:buSzPts val="1200"/>
              <a:buFont typeface="Poppins"/>
              <a:buChar char="○"/>
              <a:defRPr sz="1600">
                <a:latin typeface="Poppins"/>
                <a:ea typeface="Poppins"/>
                <a:cs typeface="Poppins"/>
                <a:sym typeface="Poppins"/>
              </a:defRPr>
            </a:lvl2pPr>
            <a:lvl3pPr lvl="2" rtl="0">
              <a:spcBef>
                <a:spcPts val="0"/>
              </a:spcBef>
              <a:spcAft>
                <a:spcPts val="0"/>
              </a:spcAft>
              <a:buSzPts val="1200"/>
              <a:buFont typeface="Poppins"/>
              <a:buChar char="■"/>
              <a:defRPr sz="1600">
                <a:latin typeface="Poppins"/>
                <a:ea typeface="Poppins"/>
                <a:cs typeface="Poppins"/>
                <a:sym typeface="Poppins"/>
              </a:defRPr>
            </a:lvl3pPr>
            <a:lvl4pPr lvl="3" rtl="0">
              <a:spcBef>
                <a:spcPts val="0"/>
              </a:spcBef>
              <a:spcAft>
                <a:spcPts val="0"/>
              </a:spcAft>
              <a:buSzPts val="1200"/>
              <a:buFont typeface="Poppins"/>
              <a:buChar char="●"/>
              <a:defRPr sz="1600">
                <a:latin typeface="Poppins"/>
                <a:ea typeface="Poppins"/>
                <a:cs typeface="Poppins"/>
                <a:sym typeface="Poppins"/>
              </a:defRPr>
            </a:lvl4pPr>
            <a:lvl5pPr lvl="4" rtl="0">
              <a:spcBef>
                <a:spcPts val="0"/>
              </a:spcBef>
              <a:spcAft>
                <a:spcPts val="0"/>
              </a:spcAft>
              <a:buSzPts val="1200"/>
              <a:buFont typeface="Poppins"/>
              <a:buChar char="○"/>
              <a:defRPr sz="1600">
                <a:latin typeface="Poppins"/>
                <a:ea typeface="Poppins"/>
                <a:cs typeface="Poppins"/>
                <a:sym typeface="Poppins"/>
              </a:defRPr>
            </a:lvl5pPr>
            <a:lvl6pPr lvl="5" rtl="0">
              <a:spcBef>
                <a:spcPts val="0"/>
              </a:spcBef>
              <a:spcAft>
                <a:spcPts val="0"/>
              </a:spcAft>
              <a:buSzPts val="1200"/>
              <a:buFont typeface="Poppins"/>
              <a:buChar char="■"/>
              <a:defRPr sz="1600">
                <a:latin typeface="Poppins"/>
                <a:ea typeface="Poppins"/>
                <a:cs typeface="Poppins"/>
                <a:sym typeface="Poppins"/>
              </a:defRPr>
            </a:lvl6pPr>
            <a:lvl7pPr lvl="6" rtl="0">
              <a:spcBef>
                <a:spcPts val="0"/>
              </a:spcBef>
              <a:spcAft>
                <a:spcPts val="0"/>
              </a:spcAft>
              <a:buSzPts val="1200"/>
              <a:buFont typeface="Poppins"/>
              <a:buChar char="●"/>
              <a:defRPr sz="1600">
                <a:latin typeface="Poppins"/>
                <a:ea typeface="Poppins"/>
                <a:cs typeface="Poppins"/>
                <a:sym typeface="Poppins"/>
              </a:defRPr>
            </a:lvl7pPr>
            <a:lvl8pPr lvl="7" rtl="0">
              <a:spcBef>
                <a:spcPts val="0"/>
              </a:spcBef>
              <a:spcAft>
                <a:spcPts val="0"/>
              </a:spcAft>
              <a:buSzPts val="1200"/>
              <a:buFont typeface="Poppins"/>
              <a:buChar char="○"/>
              <a:defRPr sz="1600">
                <a:latin typeface="Poppins"/>
                <a:ea typeface="Poppins"/>
                <a:cs typeface="Poppins"/>
                <a:sym typeface="Poppins"/>
              </a:defRPr>
            </a:lvl8pPr>
            <a:lvl9pPr lvl="8" rtl="0">
              <a:spcBef>
                <a:spcPts val="0"/>
              </a:spcBef>
              <a:spcAft>
                <a:spcPts val="0"/>
              </a:spcAft>
              <a:buSzPts val="1200"/>
              <a:buFont typeface="Poppins"/>
              <a:buChar char="■"/>
              <a:defRPr sz="1600">
                <a:latin typeface="Poppins"/>
                <a:ea typeface="Poppins"/>
                <a:cs typeface="Poppins"/>
                <a:sym typeface="Poppins"/>
              </a:defRPr>
            </a:lvl9pPr>
          </a:lstStyle>
          <a:p>
            <a:pPr>
              <a:buFont typeface="Poppins"/>
              <a:buNone/>
            </a:pPr>
            <a:r>
              <a:rPr lang="hu-HU" dirty="0" err="1"/>
              <a:t>What</a:t>
            </a:r>
            <a:r>
              <a:rPr lang="hu-HU" dirty="0"/>
              <a:t> is </a:t>
            </a:r>
            <a:r>
              <a:rPr lang="hu-HU" dirty="0" err="1"/>
              <a:t>Blockchain</a:t>
            </a:r>
            <a:r>
              <a:rPr lang="hu-HU" dirty="0"/>
              <a:t>?</a:t>
            </a:r>
          </a:p>
        </p:txBody>
      </p:sp>
    </p:spTree>
    <p:extLst>
      <p:ext uri="{BB962C8B-B14F-4D97-AF65-F5344CB8AC3E}">
        <p14:creationId xmlns:p14="http://schemas.microsoft.com/office/powerpoint/2010/main" val="100719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p:txBody>
          <a:bodyPr/>
          <a:lstStyle/>
          <a:p>
            <a:r>
              <a:rPr lang="hu-HU" cap="small" dirty="0" err="1"/>
              <a:t>Definitions</a:t>
            </a:r>
            <a:endParaRPr lang="hu-HU" cap="small" dirty="0"/>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838200" y="1825625"/>
            <a:ext cx="10515600" cy="3718832"/>
          </a:xfrm>
        </p:spPr>
        <p:txBody>
          <a:bodyPr/>
          <a:lstStyle/>
          <a:p>
            <a:r>
              <a:rPr lang="en-US" b="1" dirty="0"/>
              <a:t>Cryptocurrency</a:t>
            </a:r>
            <a:r>
              <a:rPr lang="en-US" dirty="0"/>
              <a:t>: A form of currency that’s </a:t>
            </a:r>
            <a:r>
              <a:rPr lang="en-US" b="1" dirty="0"/>
              <a:t>stored completely digitally</a:t>
            </a:r>
            <a:r>
              <a:rPr lang="en-US" dirty="0"/>
              <a:t>, and </a:t>
            </a:r>
            <a:r>
              <a:rPr lang="en-US" b="1" dirty="0"/>
              <a:t>isn’t issued by a central authority</a:t>
            </a:r>
            <a:r>
              <a:rPr lang="en-US" dirty="0"/>
              <a:t>. Made secure with cryptography, distributed consensus, and economic incentive alignment.</a:t>
            </a:r>
          </a:p>
          <a:p>
            <a:pPr lvl="1"/>
            <a:r>
              <a:rPr lang="en-US" dirty="0"/>
              <a:t>Bitcoin is a cryptocurrency.</a:t>
            </a:r>
          </a:p>
          <a:p>
            <a:r>
              <a:rPr lang="en-US" b="1" dirty="0"/>
              <a:t>Blockchain:</a:t>
            </a:r>
            <a:r>
              <a:rPr lang="en-US" dirty="0"/>
              <a:t> The data structure used to represent a cryptocurrency. Stores data in a way that allows </a:t>
            </a:r>
            <a:r>
              <a:rPr lang="en-US" b="1" dirty="0"/>
              <a:t>multiple parties</a:t>
            </a:r>
            <a:r>
              <a:rPr lang="en-US" dirty="0"/>
              <a:t> to access it reliably without having to trust one another.</a:t>
            </a:r>
          </a:p>
          <a:p>
            <a:endParaRPr lang="hu-HU" dirty="0"/>
          </a:p>
        </p:txBody>
      </p:sp>
      <p:sp>
        <p:nvSpPr>
          <p:cNvPr id="4" name="Google Shape;214;p28">
            <a:extLst>
              <a:ext uri="{FF2B5EF4-FFF2-40B4-BE49-F238E27FC236}">
                <a16:creationId xmlns:a16="http://schemas.microsoft.com/office/drawing/2014/main" id="{8238F525-39E1-433D-B846-0CFE9B160460}"/>
              </a:ext>
            </a:extLst>
          </p:cNvPr>
          <p:cNvSpPr txBox="1">
            <a:spLocks/>
          </p:cNvSpPr>
          <p:nvPr/>
        </p:nvSpPr>
        <p:spPr>
          <a:xfrm>
            <a:off x="452400" y="158463"/>
            <a:ext cx="11324000" cy="524800"/>
          </a:xfrm>
          <a:prstGeom prst="rect">
            <a:avLst/>
          </a:prstGeom>
          <a:noFill/>
          <a:ln>
            <a:no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EAA536"/>
              </a:buClr>
              <a:buSzPts val="1200"/>
              <a:buFont typeface="Poppins"/>
              <a:buChar char="●"/>
              <a:defRPr sz="1600" kern="1200">
                <a:solidFill>
                  <a:srgbClr val="EAA536"/>
                </a:solidFill>
                <a:latin typeface="Poppins"/>
                <a:ea typeface="Poppins"/>
                <a:cs typeface="Poppins"/>
                <a:sym typeface="Poppins"/>
              </a:defRPr>
            </a:lvl1pPr>
            <a:lvl2pPr lvl="1" rtl="0">
              <a:spcBef>
                <a:spcPts val="0"/>
              </a:spcBef>
              <a:spcAft>
                <a:spcPts val="0"/>
              </a:spcAft>
              <a:buSzPts val="1200"/>
              <a:buFont typeface="Poppins"/>
              <a:buChar char="○"/>
              <a:defRPr sz="1600">
                <a:latin typeface="Poppins"/>
                <a:ea typeface="Poppins"/>
                <a:cs typeface="Poppins"/>
                <a:sym typeface="Poppins"/>
              </a:defRPr>
            </a:lvl2pPr>
            <a:lvl3pPr lvl="2" rtl="0">
              <a:spcBef>
                <a:spcPts val="0"/>
              </a:spcBef>
              <a:spcAft>
                <a:spcPts val="0"/>
              </a:spcAft>
              <a:buSzPts val="1200"/>
              <a:buFont typeface="Poppins"/>
              <a:buChar char="■"/>
              <a:defRPr sz="1600">
                <a:latin typeface="Poppins"/>
                <a:ea typeface="Poppins"/>
                <a:cs typeface="Poppins"/>
                <a:sym typeface="Poppins"/>
              </a:defRPr>
            </a:lvl3pPr>
            <a:lvl4pPr lvl="3" rtl="0">
              <a:spcBef>
                <a:spcPts val="0"/>
              </a:spcBef>
              <a:spcAft>
                <a:spcPts val="0"/>
              </a:spcAft>
              <a:buSzPts val="1200"/>
              <a:buFont typeface="Poppins"/>
              <a:buChar char="●"/>
              <a:defRPr sz="1600">
                <a:latin typeface="Poppins"/>
                <a:ea typeface="Poppins"/>
                <a:cs typeface="Poppins"/>
                <a:sym typeface="Poppins"/>
              </a:defRPr>
            </a:lvl4pPr>
            <a:lvl5pPr lvl="4" rtl="0">
              <a:spcBef>
                <a:spcPts val="0"/>
              </a:spcBef>
              <a:spcAft>
                <a:spcPts val="0"/>
              </a:spcAft>
              <a:buSzPts val="1200"/>
              <a:buFont typeface="Poppins"/>
              <a:buChar char="○"/>
              <a:defRPr sz="1600">
                <a:latin typeface="Poppins"/>
                <a:ea typeface="Poppins"/>
                <a:cs typeface="Poppins"/>
                <a:sym typeface="Poppins"/>
              </a:defRPr>
            </a:lvl5pPr>
            <a:lvl6pPr lvl="5" rtl="0">
              <a:spcBef>
                <a:spcPts val="0"/>
              </a:spcBef>
              <a:spcAft>
                <a:spcPts val="0"/>
              </a:spcAft>
              <a:buSzPts val="1200"/>
              <a:buFont typeface="Poppins"/>
              <a:buChar char="■"/>
              <a:defRPr sz="1600">
                <a:latin typeface="Poppins"/>
                <a:ea typeface="Poppins"/>
                <a:cs typeface="Poppins"/>
                <a:sym typeface="Poppins"/>
              </a:defRPr>
            </a:lvl6pPr>
            <a:lvl7pPr lvl="6" rtl="0">
              <a:spcBef>
                <a:spcPts val="0"/>
              </a:spcBef>
              <a:spcAft>
                <a:spcPts val="0"/>
              </a:spcAft>
              <a:buSzPts val="1200"/>
              <a:buFont typeface="Poppins"/>
              <a:buChar char="●"/>
              <a:defRPr sz="1600">
                <a:latin typeface="Poppins"/>
                <a:ea typeface="Poppins"/>
                <a:cs typeface="Poppins"/>
                <a:sym typeface="Poppins"/>
              </a:defRPr>
            </a:lvl7pPr>
            <a:lvl8pPr lvl="7" rtl="0">
              <a:spcBef>
                <a:spcPts val="0"/>
              </a:spcBef>
              <a:spcAft>
                <a:spcPts val="0"/>
              </a:spcAft>
              <a:buSzPts val="1200"/>
              <a:buFont typeface="Poppins"/>
              <a:buChar char="○"/>
              <a:defRPr sz="1600">
                <a:latin typeface="Poppins"/>
                <a:ea typeface="Poppins"/>
                <a:cs typeface="Poppins"/>
                <a:sym typeface="Poppins"/>
              </a:defRPr>
            </a:lvl8pPr>
            <a:lvl9pPr lvl="8" rtl="0">
              <a:spcBef>
                <a:spcPts val="0"/>
              </a:spcBef>
              <a:spcAft>
                <a:spcPts val="0"/>
              </a:spcAft>
              <a:buSzPts val="1200"/>
              <a:buFont typeface="Poppins"/>
              <a:buChar char="■"/>
              <a:defRPr sz="1600">
                <a:latin typeface="Poppins"/>
                <a:ea typeface="Poppins"/>
                <a:cs typeface="Poppins"/>
                <a:sym typeface="Poppins"/>
              </a:defRPr>
            </a:lvl9pPr>
          </a:lstStyle>
          <a:p>
            <a:pPr>
              <a:buFont typeface="Poppins"/>
              <a:buNone/>
            </a:pPr>
            <a:r>
              <a:rPr lang="hu-HU" dirty="0" err="1"/>
              <a:t>What</a:t>
            </a:r>
            <a:r>
              <a:rPr lang="hu-HU" dirty="0"/>
              <a:t> is </a:t>
            </a:r>
            <a:r>
              <a:rPr lang="hu-HU" dirty="0" err="1"/>
              <a:t>Blockchain</a:t>
            </a:r>
            <a:r>
              <a:rPr lang="hu-HU" dirty="0"/>
              <a:t>?</a:t>
            </a:r>
          </a:p>
        </p:txBody>
      </p:sp>
    </p:spTree>
    <p:extLst>
      <p:ext uri="{BB962C8B-B14F-4D97-AF65-F5344CB8AC3E}">
        <p14:creationId xmlns:p14="http://schemas.microsoft.com/office/powerpoint/2010/main" val="339262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73B5FB23-B8F7-43AB-A170-FBDAD3D5C683}"/>
              </a:ext>
            </a:extLst>
          </p:cNvPr>
          <p:cNvPicPr>
            <a:picLocks noChangeAspect="1"/>
          </p:cNvPicPr>
          <p:nvPr/>
        </p:nvPicPr>
        <p:blipFill>
          <a:blip r:embed="rId3"/>
          <a:stretch>
            <a:fillRect/>
          </a:stretch>
        </p:blipFill>
        <p:spPr>
          <a:xfrm>
            <a:off x="0" y="707367"/>
            <a:ext cx="12156239" cy="4433977"/>
          </a:xfrm>
          <a:prstGeom prst="rect">
            <a:avLst/>
          </a:prstGeom>
        </p:spPr>
      </p:pic>
      <p:sp>
        <p:nvSpPr>
          <p:cNvPr id="5" name="Google Shape;214;p28">
            <a:extLst>
              <a:ext uri="{FF2B5EF4-FFF2-40B4-BE49-F238E27FC236}">
                <a16:creationId xmlns:a16="http://schemas.microsoft.com/office/drawing/2014/main" id="{9EBE5C2C-949D-4725-9226-4056556200E6}"/>
              </a:ext>
            </a:extLst>
          </p:cNvPr>
          <p:cNvSpPr txBox="1">
            <a:spLocks/>
          </p:cNvSpPr>
          <p:nvPr/>
        </p:nvSpPr>
        <p:spPr>
          <a:xfrm>
            <a:off x="452400" y="158463"/>
            <a:ext cx="11324000" cy="524800"/>
          </a:xfrm>
          <a:prstGeom prst="rect">
            <a:avLst/>
          </a:prstGeom>
          <a:noFill/>
          <a:ln>
            <a:no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EAA536"/>
              </a:buClr>
              <a:buSzPts val="1200"/>
              <a:buFont typeface="Poppins"/>
              <a:buChar char="●"/>
              <a:defRPr sz="1600" kern="1200">
                <a:solidFill>
                  <a:srgbClr val="EAA536"/>
                </a:solidFill>
                <a:latin typeface="Poppins"/>
                <a:ea typeface="Poppins"/>
                <a:cs typeface="Poppins"/>
                <a:sym typeface="Poppins"/>
              </a:defRPr>
            </a:lvl1pPr>
            <a:lvl2pPr lvl="1" rtl="0">
              <a:spcBef>
                <a:spcPts val="0"/>
              </a:spcBef>
              <a:spcAft>
                <a:spcPts val="0"/>
              </a:spcAft>
              <a:buSzPts val="1200"/>
              <a:buFont typeface="Poppins"/>
              <a:buChar char="○"/>
              <a:defRPr sz="1600">
                <a:latin typeface="Poppins"/>
                <a:ea typeface="Poppins"/>
                <a:cs typeface="Poppins"/>
                <a:sym typeface="Poppins"/>
              </a:defRPr>
            </a:lvl2pPr>
            <a:lvl3pPr lvl="2" rtl="0">
              <a:spcBef>
                <a:spcPts val="0"/>
              </a:spcBef>
              <a:spcAft>
                <a:spcPts val="0"/>
              </a:spcAft>
              <a:buSzPts val="1200"/>
              <a:buFont typeface="Poppins"/>
              <a:buChar char="■"/>
              <a:defRPr sz="1600">
                <a:latin typeface="Poppins"/>
                <a:ea typeface="Poppins"/>
                <a:cs typeface="Poppins"/>
                <a:sym typeface="Poppins"/>
              </a:defRPr>
            </a:lvl3pPr>
            <a:lvl4pPr lvl="3" rtl="0">
              <a:spcBef>
                <a:spcPts val="0"/>
              </a:spcBef>
              <a:spcAft>
                <a:spcPts val="0"/>
              </a:spcAft>
              <a:buSzPts val="1200"/>
              <a:buFont typeface="Poppins"/>
              <a:buChar char="●"/>
              <a:defRPr sz="1600">
                <a:latin typeface="Poppins"/>
                <a:ea typeface="Poppins"/>
                <a:cs typeface="Poppins"/>
                <a:sym typeface="Poppins"/>
              </a:defRPr>
            </a:lvl4pPr>
            <a:lvl5pPr lvl="4" rtl="0">
              <a:spcBef>
                <a:spcPts val="0"/>
              </a:spcBef>
              <a:spcAft>
                <a:spcPts val="0"/>
              </a:spcAft>
              <a:buSzPts val="1200"/>
              <a:buFont typeface="Poppins"/>
              <a:buChar char="○"/>
              <a:defRPr sz="1600">
                <a:latin typeface="Poppins"/>
                <a:ea typeface="Poppins"/>
                <a:cs typeface="Poppins"/>
                <a:sym typeface="Poppins"/>
              </a:defRPr>
            </a:lvl5pPr>
            <a:lvl6pPr lvl="5" rtl="0">
              <a:spcBef>
                <a:spcPts val="0"/>
              </a:spcBef>
              <a:spcAft>
                <a:spcPts val="0"/>
              </a:spcAft>
              <a:buSzPts val="1200"/>
              <a:buFont typeface="Poppins"/>
              <a:buChar char="■"/>
              <a:defRPr sz="1600">
                <a:latin typeface="Poppins"/>
                <a:ea typeface="Poppins"/>
                <a:cs typeface="Poppins"/>
                <a:sym typeface="Poppins"/>
              </a:defRPr>
            </a:lvl6pPr>
            <a:lvl7pPr lvl="6" rtl="0">
              <a:spcBef>
                <a:spcPts val="0"/>
              </a:spcBef>
              <a:spcAft>
                <a:spcPts val="0"/>
              </a:spcAft>
              <a:buSzPts val="1200"/>
              <a:buFont typeface="Poppins"/>
              <a:buChar char="●"/>
              <a:defRPr sz="1600">
                <a:latin typeface="Poppins"/>
                <a:ea typeface="Poppins"/>
                <a:cs typeface="Poppins"/>
                <a:sym typeface="Poppins"/>
              </a:defRPr>
            </a:lvl7pPr>
            <a:lvl8pPr lvl="7" rtl="0">
              <a:spcBef>
                <a:spcPts val="0"/>
              </a:spcBef>
              <a:spcAft>
                <a:spcPts val="0"/>
              </a:spcAft>
              <a:buSzPts val="1200"/>
              <a:buFont typeface="Poppins"/>
              <a:buChar char="○"/>
              <a:defRPr sz="1600">
                <a:latin typeface="Poppins"/>
                <a:ea typeface="Poppins"/>
                <a:cs typeface="Poppins"/>
                <a:sym typeface="Poppins"/>
              </a:defRPr>
            </a:lvl8pPr>
            <a:lvl9pPr lvl="8" rtl="0">
              <a:spcBef>
                <a:spcPts val="0"/>
              </a:spcBef>
              <a:spcAft>
                <a:spcPts val="0"/>
              </a:spcAft>
              <a:buSzPts val="1200"/>
              <a:buFont typeface="Poppins"/>
              <a:buChar char="■"/>
              <a:defRPr sz="1600">
                <a:latin typeface="Poppins"/>
                <a:ea typeface="Poppins"/>
                <a:cs typeface="Poppins"/>
                <a:sym typeface="Poppins"/>
              </a:defRPr>
            </a:lvl9pPr>
          </a:lstStyle>
          <a:p>
            <a:pPr>
              <a:buFont typeface="Poppins"/>
              <a:buNone/>
            </a:pPr>
            <a:r>
              <a:rPr lang="hu-HU" dirty="0" err="1"/>
              <a:t>What</a:t>
            </a:r>
            <a:r>
              <a:rPr lang="hu-HU" dirty="0"/>
              <a:t> is </a:t>
            </a:r>
            <a:r>
              <a:rPr lang="hu-HU" dirty="0" err="1"/>
              <a:t>Blockchain</a:t>
            </a:r>
            <a:r>
              <a:rPr lang="hu-HU" dirty="0"/>
              <a:t>?</a:t>
            </a:r>
          </a:p>
        </p:txBody>
      </p:sp>
    </p:spTree>
    <p:extLst>
      <p:ext uri="{BB962C8B-B14F-4D97-AF65-F5344CB8AC3E}">
        <p14:creationId xmlns:p14="http://schemas.microsoft.com/office/powerpoint/2010/main" val="687036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p:txBody>
          <a:bodyPr/>
          <a:lstStyle/>
          <a:p>
            <a:pPr algn="ctr"/>
            <a:r>
              <a:rPr lang="hu-HU" dirty="0" err="1"/>
              <a:t>What</a:t>
            </a:r>
            <a:r>
              <a:rPr lang="hu-HU" dirty="0"/>
              <a:t> </a:t>
            </a:r>
            <a:r>
              <a:rPr lang="hu-HU" dirty="0" err="1"/>
              <a:t>are</a:t>
            </a:r>
            <a:r>
              <a:rPr lang="hu-HU" dirty="0"/>
              <a:t> </a:t>
            </a:r>
            <a:r>
              <a:rPr lang="hu-HU" dirty="0" err="1"/>
              <a:t>the</a:t>
            </a:r>
            <a:r>
              <a:rPr lang="hu-HU" dirty="0"/>
              <a:t> k</a:t>
            </a:r>
            <a:r>
              <a:rPr lang="en-US" dirty="0" err="1"/>
              <a:t>ey</a:t>
            </a:r>
            <a:r>
              <a:rPr lang="en-US" dirty="0"/>
              <a:t> Characteristics of a Currency</a:t>
            </a:r>
            <a:r>
              <a:rPr lang="hu-HU" dirty="0"/>
              <a:t>?</a:t>
            </a:r>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838199" y="2355737"/>
            <a:ext cx="10515600" cy="3718832"/>
          </a:xfrm>
        </p:spPr>
        <p:txBody>
          <a:bodyPr>
            <a:normAutofit fontScale="92500" lnSpcReduction="10000"/>
          </a:bodyPr>
          <a:lstStyle/>
          <a:p>
            <a:pPr marL="0" indent="0">
              <a:buNone/>
            </a:pPr>
            <a:endParaRPr lang="hu-HU" dirty="0"/>
          </a:p>
          <a:p>
            <a:pPr marL="0" indent="0">
              <a:buNone/>
            </a:pPr>
            <a:endParaRPr lang="hu-HU" dirty="0"/>
          </a:p>
          <a:p>
            <a:pPr marL="0" indent="0">
              <a:buNone/>
            </a:pPr>
            <a:endParaRPr lang="hu-HU" dirty="0"/>
          </a:p>
          <a:p>
            <a:pPr marL="0" indent="0">
              <a:buNone/>
            </a:pPr>
            <a:endParaRPr lang="hu-HU" dirty="0"/>
          </a:p>
          <a:p>
            <a:pPr marL="0" indent="0">
              <a:buNone/>
            </a:pPr>
            <a:endParaRPr lang="hu-HU" dirty="0"/>
          </a:p>
          <a:p>
            <a:pPr marL="0" indent="0">
              <a:buNone/>
            </a:pPr>
            <a:endParaRPr lang="hu-HU" dirty="0"/>
          </a:p>
          <a:p>
            <a:pPr marL="0" indent="0">
              <a:buNone/>
            </a:pPr>
            <a:endParaRPr lang="hu-HU" dirty="0"/>
          </a:p>
          <a:p>
            <a:pPr marL="0" indent="0">
              <a:buNone/>
            </a:pPr>
            <a:r>
              <a:rPr lang="hu-HU" dirty="0"/>
              <a:t>https://www.menti.com/al6h2kqda6zg</a:t>
            </a:r>
          </a:p>
        </p:txBody>
      </p:sp>
      <p:pic>
        <p:nvPicPr>
          <p:cNvPr id="4" name="Kép 3">
            <a:extLst>
              <a:ext uri="{FF2B5EF4-FFF2-40B4-BE49-F238E27FC236}">
                <a16:creationId xmlns:a16="http://schemas.microsoft.com/office/drawing/2014/main" id="{EECA798E-DC4E-4B3D-9E62-4FB46BC87EEE}"/>
              </a:ext>
            </a:extLst>
          </p:cNvPr>
          <p:cNvPicPr>
            <a:picLocks noChangeAspect="1"/>
          </p:cNvPicPr>
          <p:nvPr/>
        </p:nvPicPr>
        <p:blipFill>
          <a:blip r:embed="rId3"/>
          <a:stretch>
            <a:fillRect/>
          </a:stretch>
        </p:blipFill>
        <p:spPr>
          <a:xfrm>
            <a:off x="8929597" y="4022725"/>
            <a:ext cx="2966711" cy="2835275"/>
          </a:xfrm>
          <a:prstGeom prst="rect">
            <a:avLst/>
          </a:prstGeom>
        </p:spPr>
      </p:pic>
      <p:pic>
        <p:nvPicPr>
          <p:cNvPr id="5" name="Kép 4">
            <a:extLst>
              <a:ext uri="{FF2B5EF4-FFF2-40B4-BE49-F238E27FC236}">
                <a16:creationId xmlns:a16="http://schemas.microsoft.com/office/drawing/2014/main" id="{6E96FD96-FDD3-4086-97FF-FF1EB98C0EA1}"/>
              </a:ext>
            </a:extLst>
          </p:cNvPr>
          <p:cNvPicPr>
            <a:picLocks noChangeAspect="1"/>
          </p:cNvPicPr>
          <p:nvPr/>
        </p:nvPicPr>
        <p:blipFill>
          <a:blip r:embed="rId4"/>
          <a:stretch>
            <a:fillRect/>
          </a:stretch>
        </p:blipFill>
        <p:spPr>
          <a:xfrm>
            <a:off x="838199" y="1572306"/>
            <a:ext cx="8091398" cy="3724275"/>
          </a:xfrm>
          <a:prstGeom prst="rect">
            <a:avLst/>
          </a:prstGeom>
        </p:spPr>
      </p:pic>
      <p:sp>
        <p:nvSpPr>
          <p:cNvPr id="6" name="Szövegdoboz 5">
            <a:extLst>
              <a:ext uri="{FF2B5EF4-FFF2-40B4-BE49-F238E27FC236}">
                <a16:creationId xmlns:a16="http://schemas.microsoft.com/office/drawing/2014/main" id="{3816882B-1E53-465B-A969-55A57BA6583C}"/>
              </a:ext>
            </a:extLst>
          </p:cNvPr>
          <p:cNvSpPr txBox="1"/>
          <p:nvPr/>
        </p:nvSpPr>
        <p:spPr>
          <a:xfrm>
            <a:off x="9222507" y="1965488"/>
            <a:ext cx="2380890" cy="1200329"/>
          </a:xfrm>
          <a:prstGeom prst="rect">
            <a:avLst/>
          </a:prstGeom>
          <a:noFill/>
        </p:spPr>
        <p:txBody>
          <a:bodyPr wrap="square" rtlCol="0">
            <a:spAutoFit/>
          </a:bodyPr>
          <a:lstStyle/>
          <a:p>
            <a:r>
              <a:rPr lang="hu-HU" sz="3600" dirty="0"/>
              <a:t>CODE: 4502 5444</a:t>
            </a:r>
          </a:p>
        </p:txBody>
      </p:sp>
    </p:spTree>
    <p:extLst>
      <p:ext uri="{BB962C8B-B14F-4D97-AF65-F5344CB8AC3E}">
        <p14:creationId xmlns:p14="http://schemas.microsoft.com/office/powerpoint/2010/main" val="48950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solidFill>
            <a:srgbClr val="004735"/>
          </a:solidFill>
        </p:spPr>
        <p:txBody>
          <a:bodyPr/>
          <a:lstStyle/>
          <a:p>
            <a:r>
              <a:rPr lang="en-US" cap="small" dirty="0">
                <a:solidFill>
                  <a:schemeClr val="bg1"/>
                </a:solidFill>
              </a:rPr>
              <a:t>Key Characteristics of a Currency</a:t>
            </a:r>
            <a:endParaRPr lang="hu-HU" cap="small" dirty="0">
              <a:solidFill>
                <a:schemeClr val="bg1"/>
              </a:solidFill>
            </a:endParaRPr>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838200" y="1825625"/>
            <a:ext cx="10515600" cy="3718832"/>
          </a:xfrm>
        </p:spPr>
        <p:txBody>
          <a:bodyPr/>
          <a:lstStyle/>
          <a:p>
            <a:pPr marL="457200" lvl="0" indent="-342900">
              <a:spcBef>
                <a:spcPts val="0"/>
              </a:spcBef>
              <a:buSzPts val="1800"/>
              <a:buChar char="●"/>
            </a:pPr>
            <a:r>
              <a:rPr lang="en-US" b="1" dirty="0"/>
              <a:t>Durability:</a:t>
            </a:r>
            <a:r>
              <a:rPr lang="en-US" dirty="0"/>
              <a:t> The currency does not lose value and is not destroyed or made irredeemable easily.</a:t>
            </a:r>
          </a:p>
          <a:p>
            <a:pPr marL="457200" lvl="0" indent="-342900">
              <a:spcBef>
                <a:spcPts val="0"/>
              </a:spcBef>
              <a:buSzPts val="1800"/>
              <a:buChar char="●"/>
            </a:pPr>
            <a:r>
              <a:rPr lang="en-US" b="1" dirty="0"/>
              <a:t>Portability:</a:t>
            </a:r>
            <a:r>
              <a:rPr lang="en-US" dirty="0"/>
              <a:t> The currency is easy to transport from place to place.</a:t>
            </a:r>
          </a:p>
          <a:p>
            <a:pPr marL="457200" lvl="0" indent="-342900">
              <a:spcBef>
                <a:spcPts val="0"/>
              </a:spcBef>
              <a:buSzPts val="1800"/>
              <a:buChar char="●"/>
            </a:pPr>
            <a:r>
              <a:rPr lang="en-US" b="1" dirty="0"/>
              <a:t>Divisibility:</a:t>
            </a:r>
            <a:r>
              <a:rPr lang="en-US" dirty="0"/>
              <a:t> The currency can be easily exchanged in different denominations.</a:t>
            </a:r>
          </a:p>
          <a:p>
            <a:pPr marL="457200" lvl="0" indent="-342900">
              <a:spcBef>
                <a:spcPts val="0"/>
              </a:spcBef>
              <a:buSzPts val="1800"/>
              <a:buChar char="●"/>
            </a:pPr>
            <a:r>
              <a:rPr lang="en-US" b="1" dirty="0"/>
              <a:t>Uniformity: </a:t>
            </a:r>
            <a:r>
              <a:rPr lang="en-US" dirty="0"/>
              <a:t>All units of the currency are identical in value.</a:t>
            </a:r>
          </a:p>
          <a:p>
            <a:pPr marL="457200" lvl="0" indent="-342900">
              <a:spcBef>
                <a:spcPts val="0"/>
              </a:spcBef>
              <a:buSzPts val="1800"/>
              <a:buChar char="●"/>
            </a:pPr>
            <a:r>
              <a:rPr lang="en-US" b="1" dirty="0"/>
              <a:t>Limited supply:</a:t>
            </a:r>
            <a:r>
              <a:rPr lang="en-US" dirty="0"/>
              <a:t> The supply of the currency can’t be arbitrarily inflated.</a:t>
            </a:r>
          </a:p>
          <a:p>
            <a:pPr marL="457200" lvl="0" indent="-342900">
              <a:spcBef>
                <a:spcPts val="0"/>
              </a:spcBef>
              <a:buSzPts val="1800"/>
              <a:buChar char="●"/>
            </a:pPr>
            <a:r>
              <a:rPr lang="en-US" b="1" dirty="0"/>
              <a:t>Acceptability:</a:t>
            </a:r>
            <a:r>
              <a:rPr lang="en-US" dirty="0"/>
              <a:t> The currency must be sufficiently widely accepted.</a:t>
            </a:r>
          </a:p>
          <a:p>
            <a:endParaRPr lang="hu-HU" dirty="0"/>
          </a:p>
        </p:txBody>
      </p:sp>
      <p:sp>
        <p:nvSpPr>
          <p:cNvPr id="4" name="Google Shape;214;p28">
            <a:extLst>
              <a:ext uri="{FF2B5EF4-FFF2-40B4-BE49-F238E27FC236}">
                <a16:creationId xmlns:a16="http://schemas.microsoft.com/office/drawing/2014/main" id="{608BA7F4-E7B2-47BE-8A1E-07C9E0EADEE9}"/>
              </a:ext>
            </a:extLst>
          </p:cNvPr>
          <p:cNvSpPr txBox="1">
            <a:spLocks/>
          </p:cNvSpPr>
          <p:nvPr/>
        </p:nvSpPr>
        <p:spPr>
          <a:xfrm>
            <a:off x="434000" y="-32212"/>
            <a:ext cx="11324000" cy="524800"/>
          </a:xfrm>
          <a:prstGeom prst="rect">
            <a:avLst/>
          </a:prstGeom>
          <a:noFill/>
          <a:ln>
            <a:no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EAA536"/>
              </a:buClr>
              <a:buSzPts val="1200"/>
              <a:buFont typeface="Poppins"/>
              <a:buChar char="●"/>
              <a:defRPr sz="1600" kern="1200">
                <a:solidFill>
                  <a:srgbClr val="EAA536"/>
                </a:solidFill>
                <a:latin typeface="Poppins"/>
                <a:ea typeface="Poppins"/>
                <a:cs typeface="Poppins"/>
                <a:sym typeface="Poppins"/>
              </a:defRPr>
            </a:lvl1pPr>
            <a:lvl2pPr lvl="1" rtl="0">
              <a:spcBef>
                <a:spcPts val="0"/>
              </a:spcBef>
              <a:spcAft>
                <a:spcPts val="0"/>
              </a:spcAft>
              <a:buSzPts val="1200"/>
              <a:buFont typeface="Poppins"/>
              <a:buChar char="○"/>
              <a:defRPr sz="1600">
                <a:latin typeface="Poppins"/>
                <a:ea typeface="Poppins"/>
                <a:cs typeface="Poppins"/>
                <a:sym typeface="Poppins"/>
              </a:defRPr>
            </a:lvl2pPr>
            <a:lvl3pPr lvl="2" rtl="0">
              <a:spcBef>
                <a:spcPts val="0"/>
              </a:spcBef>
              <a:spcAft>
                <a:spcPts val="0"/>
              </a:spcAft>
              <a:buSzPts val="1200"/>
              <a:buFont typeface="Poppins"/>
              <a:buChar char="■"/>
              <a:defRPr sz="1600">
                <a:latin typeface="Poppins"/>
                <a:ea typeface="Poppins"/>
                <a:cs typeface="Poppins"/>
                <a:sym typeface="Poppins"/>
              </a:defRPr>
            </a:lvl3pPr>
            <a:lvl4pPr lvl="3" rtl="0">
              <a:spcBef>
                <a:spcPts val="0"/>
              </a:spcBef>
              <a:spcAft>
                <a:spcPts val="0"/>
              </a:spcAft>
              <a:buSzPts val="1200"/>
              <a:buFont typeface="Poppins"/>
              <a:buChar char="●"/>
              <a:defRPr sz="1600">
                <a:latin typeface="Poppins"/>
                <a:ea typeface="Poppins"/>
                <a:cs typeface="Poppins"/>
                <a:sym typeface="Poppins"/>
              </a:defRPr>
            </a:lvl4pPr>
            <a:lvl5pPr lvl="4" rtl="0">
              <a:spcBef>
                <a:spcPts val="0"/>
              </a:spcBef>
              <a:spcAft>
                <a:spcPts val="0"/>
              </a:spcAft>
              <a:buSzPts val="1200"/>
              <a:buFont typeface="Poppins"/>
              <a:buChar char="○"/>
              <a:defRPr sz="1600">
                <a:latin typeface="Poppins"/>
                <a:ea typeface="Poppins"/>
                <a:cs typeface="Poppins"/>
                <a:sym typeface="Poppins"/>
              </a:defRPr>
            </a:lvl5pPr>
            <a:lvl6pPr lvl="5" rtl="0">
              <a:spcBef>
                <a:spcPts val="0"/>
              </a:spcBef>
              <a:spcAft>
                <a:spcPts val="0"/>
              </a:spcAft>
              <a:buSzPts val="1200"/>
              <a:buFont typeface="Poppins"/>
              <a:buChar char="■"/>
              <a:defRPr sz="1600">
                <a:latin typeface="Poppins"/>
                <a:ea typeface="Poppins"/>
                <a:cs typeface="Poppins"/>
                <a:sym typeface="Poppins"/>
              </a:defRPr>
            </a:lvl6pPr>
            <a:lvl7pPr lvl="6" rtl="0">
              <a:spcBef>
                <a:spcPts val="0"/>
              </a:spcBef>
              <a:spcAft>
                <a:spcPts val="0"/>
              </a:spcAft>
              <a:buSzPts val="1200"/>
              <a:buFont typeface="Poppins"/>
              <a:buChar char="●"/>
              <a:defRPr sz="1600">
                <a:latin typeface="Poppins"/>
                <a:ea typeface="Poppins"/>
                <a:cs typeface="Poppins"/>
                <a:sym typeface="Poppins"/>
              </a:defRPr>
            </a:lvl7pPr>
            <a:lvl8pPr lvl="7" rtl="0">
              <a:spcBef>
                <a:spcPts val="0"/>
              </a:spcBef>
              <a:spcAft>
                <a:spcPts val="0"/>
              </a:spcAft>
              <a:buSzPts val="1200"/>
              <a:buFont typeface="Poppins"/>
              <a:buChar char="○"/>
              <a:defRPr sz="1600">
                <a:latin typeface="Poppins"/>
                <a:ea typeface="Poppins"/>
                <a:cs typeface="Poppins"/>
                <a:sym typeface="Poppins"/>
              </a:defRPr>
            </a:lvl8pPr>
            <a:lvl9pPr lvl="8" rtl="0">
              <a:spcBef>
                <a:spcPts val="0"/>
              </a:spcBef>
              <a:spcAft>
                <a:spcPts val="0"/>
              </a:spcAft>
              <a:buSzPts val="1200"/>
              <a:buFont typeface="Poppins"/>
              <a:buChar char="■"/>
              <a:defRPr sz="1600">
                <a:latin typeface="Poppins"/>
                <a:ea typeface="Poppins"/>
                <a:cs typeface="Poppins"/>
                <a:sym typeface="Poppins"/>
              </a:defRPr>
            </a:lvl9pPr>
          </a:lstStyle>
          <a:p>
            <a:pPr>
              <a:buFont typeface="Poppins"/>
              <a:buNone/>
            </a:pPr>
            <a:r>
              <a:rPr lang="hu-HU" dirty="0" err="1"/>
              <a:t>What</a:t>
            </a:r>
            <a:r>
              <a:rPr lang="hu-HU" dirty="0"/>
              <a:t> is </a:t>
            </a:r>
            <a:r>
              <a:rPr lang="hu-HU" dirty="0" err="1"/>
              <a:t>Blockchain</a:t>
            </a:r>
            <a:r>
              <a:rPr lang="hu-HU" dirty="0"/>
              <a:t>?</a:t>
            </a:r>
          </a:p>
        </p:txBody>
      </p:sp>
    </p:spTree>
    <p:extLst>
      <p:ext uri="{BB962C8B-B14F-4D97-AF65-F5344CB8AC3E}">
        <p14:creationId xmlns:p14="http://schemas.microsoft.com/office/powerpoint/2010/main" val="3631909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solidFill>
            <a:srgbClr val="004735"/>
          </a:solidFill>
        </p:spPr>
        <p:txBody>
          <a:bodyPr/>
          <a:lstStyle/>
          <a:p>
            <a:r>
              <a:rPr lang="hu-HU" b="1" dirty="0" err="1">
                <a:solidFill>
                  <a:schemeClr val="bg1"/>
                </a:solidFill>
              </a:rPr>
              <a:t>Electronic</a:t>
            </a:r>
            <a:r>
              <a:rPr lang="hu-HU" b="1" dirty="0">
                <a:solidFill>
                  <a:schemeClr val="bg1"/>
                </a:solidFill>
              </a:rPr>
              <a:t> cash</a:t>
            </a:r>
            <a:endParaRPr lang="hu-HU" dirty="0">
              <a:solidFill>
                <a:schemeClr val="bg1"/>
              </a:solidFill>
            </a:endParaRPr>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838200" y="1825625"/>
            <a:ext cx="10515600" cy="3718832"/>
          </a:xfrm>
        </p:spPr>
        <p:txBody>
          <a:bodyPr/>
          <a:lstStyle/>
          <a:p>
            <a:pPr marL="0" indent="0">
              <a:buNone/>
            </a:pPr>
            <a:r>
              <a:rPr lang="en-US" dirty="0"/>
              <a:t>Two fundamental e-cash system issues need to be addressed</a:t>
            </a:r>
            <a:r>
              <a:rPr lang="hu-HU" dirty="0"/>
              <a:t>:</a:t>
            </a:r>
          </a:p>
          <a:p>
            <a:r>
              <a:rPr lang="hu-HU" b="1" dirty="0" err="1"/>
              <a:t>Accountability</a:t>
            </a:r>
            <a:r>
              <a:rPr lang="hu-HU" b="1" dirty="0"/>
              <a:t>: </a:t>
            </a:r>
            <a:r>
              <a:rPr lang="hu-HU" dirty="0" err="1"/>
              <a:t>It</a:t>
            </a:r>
            <a:r>
              <a:rPr lang="hu-HU" b="1" dirty="0"/>
              <a:t> </a:t>
            </a:r>
            <a:r>
              <a:rPr lang="en-US" dirty="0"/>
              <a:t>is required to ensure that cash is spendable only once (addressing the double</a:t>
            </a:r>
            <a:r>
              <a:rPr lang="hu-HU" dirty="0"/>
              <a:t>-</a:t>
            </a:r>
            <a:r>
              <a:rPr lang="en-US" dirty="0"/>
              <a:t>spending</a:t>
            </a:r>
            <a:r>
              <a:rPr lang="hu-HU" dirty="0"/>
              <a:t> </a:t>
            </a:r>
            <a:r>
              <a:rPr lang="en-US" dirty="0"/>
              <a:t>problem) and that it can only be spent by its rightful owner.</a:t>
            </a:r>
            <a:endParaRPr lang="hu-HU" dirty="0"/>
          </a:p>
          <a:p>
            <a:r>
              <a:rPr lang="en-US" b="1" dirty="0"/>
              <a:t>Anonymity </a:t>
            </a:r>
            <a:r>
              <a:rPr lang="en-US" dirty="0"/>
              <a:t>is required to protect users' privacy.</a:t>
            </a:r>
            <a:endParaRPr lang="hu-HU" dirty="0"/>
          </a:p>
        </p:txBody>
      </p:sp>
      <p:sp>
        <p:nvSpPr>
          <p:cNvPr id="4" name="Google Shape;214;p28">
            <a:extLst>
              <a:ext uri="{FF2B5EF4-FFF2-40B4-BE49-F238E27FC236}">
                <a16:creationId xmlns:a16="http://schemas.microsoft.com/office/drawing/2014/main" id="{A5FD516F-A01D-4527-9AA5-55DD28411A98}"/>
              </a:ext>
            </a:extLst>
          </p:cNvPr>
          <p:cNvSpPr txBox="1">
            <a:spLocks/>
          </p:cNvSpPr>
          <p:nvPr/>
        </p:nvSpPr>
        <p:spPr>
          <a:xfrm>
            <a:off x="434000" y="-32212"/>
            <a:ext cx="11324000" cy="524800"/>
          </a:xfrm>
          <a:prstGeom prst="rect">
            <a:avLst/>
          </a:prstGeom>
          <a:noFill/>
          <a:ln>
            <a:no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EAA536"/>
              </a:buClr>
              <a:buSzPts val="1200"/>
              <a:buFont typeface="Poppins"/>
              <a:buChar char="●"/>
              <a:defRPr sz="1600" kern="1200">
                <a:solidFill>
                  <a:srgbClr val="EAA536"/>
                </a:solidFill>
                <a:latin typeface="Poppins"/>
                <a:ea typeface="Poppins"/>
                <a:cs typeface="Poppins"/>
                <a:sym typeface="Poppins"/>
              </a:defRPr>
            </a:lvl1pPr>
            <a:lvl2pPr lvl="1" rtl="0">
              <a:spcBef>
                <a:spcPts val="0"/>
              </a:spcBef>
              <a:spcAft>
                <a:spcPts val="0"/>
              </a:spcAft>
              <a:buSzPts val="1200"/>
              <a:buFont typeface="Poppins"/>
              <a:buChar char="○"/>
              <a:defRPr sz="1600">
                <a:latin typeface="Poppins"/>
                <a:ea typeface="Poppins"/>
                <a:cs typeface="Poppins"/>
                <a:sym typeface="Poppins"/>
              </a:defRPr>
            </a:lvl2pPr>
            <a:lvl3pPr lvl="2" rtl="0">
              <a:spcBef>
                <a:spcPts val="0"/>
              </a:spcBef>
              <a:spcAft>
                <a:spcPts val="0"/>
              </a:spcAft>
              <a:buSzPts val="1200"/>
              <a:buFont typeface="Poppins"/>
              <a:buChar char="■"/>
              <a:defRPr sz="1600">
                <a:latin typeface="Poppins"/>
                <a:ea typeface="Poppins"/>
                <a:cs typeface="Poppins"/>
                <a:sym typeface="Poppins"/>
              </a:defRPr>
            </a:lvl3pPr>
            <a:lvl4pPr lvl="3" rtl="0">
              <a:spcBef>
                <a:spcPts val="0"/>
              </a:spcBef>
              <a:spcAft>
                <a:spcPts val="0"/>
              </a:spcAft>
              <a:buSzPts val="1200"/>
              <a:buFont typeface="Poppins"/>
              <a:buChar char="●"/>
              <a:defRPr sz="1600">
                <a:latin typeface="Poppins"/>
                <a:ea typeface="Poppins"/>
                <a:cs typeface="Poppins"/>
                <a:sym typeface="Poppins"/>
              </a:defRPr>
            </a:lvl4pPr>
            <a:lvl5pPr lvl="4" rtl="0">
              <a:spcBef>
                <a:spcPts val="0"/>
              </a:spcBef>
              <a:spcAft>
                <a:spcPts val="0"/>
              </a:spcAft>
              <a:buSzPts val="1200"/>
              <a:buFont typeface="Poppins"/>
              <a:buChar char="○"/>
              <a:defRPr sz="1600">
                <a:latin typeface="Poppins"/>
                <a:ea typeface="Poppins"/>
                <a:cs typeface="Poppins"/>
                <a:sym typeface="Poppins"/>
              </a:defRPr>
            </a:lvl5pPr>
            <a:lvl6pPr lvl="5" rtl="0">
              <a:spcBef>
                <a:spcPts val="0"/>
              </a:spcBef>
              <a:spcAft>
                <a:spcPts val="0"/>
              </a:spcAft>
              <a:buSzPts val="1200"/>
              <a:buFont typeface="Poppins"/>
              <a:buChar char="■"/>
              <a:defRPr sz="1600">
                <a:latin typeface="Poppins"/>
                <a:ea typeface="Poppins"/>
                <a:cs typeface="Poppins"/>
                <a:sym typeface="Poppins"/>
              </a:defRPr>
            </a:lvl6pPr>
            <a:lvl7pPr lvl="6" rtl="0">
              <a:spcBef>
                <a:spcPts val="0"/>
              </a:spcBef>
              <a:spcAft>
                <a:spcPts val="0"/>
              </a:spcAft>
              <a:buSzPts val="1200"/>
              <a:buFont typeface="Poppins"/>
              <a:buChar char="●"/>
              <a:defRPr sz="1600">
                <a:latin typeface="Poppins"/>
                <a:ea typeface="Poppins"/>
                <a:cs typeface="Poppins"/>
                <a:sym typeface="Poppins"/>
              </a:defRPr>
            </a:lvl7pPr>
            <a:lvl8pPr lvl="7" rtl="0">
              <a:spcBef>
                <a:spcPts val="0"/>
              </a:spcBef>
              <a:spcAft>
                <a:spcPts val="0"/>
              </a:spcAft>
              <a:buSzPts val="1200"/>
              <a:buFont typeface="Poppins"/>
              <a:buChar char="○"/>
              <a:defRPr sz="1600">
                <a:latin typeface="Poppins"/>
                <a:ea typeface="Poppins"/>
                <a:cs typeface="Poppins"/>
                <a:sym typeface="Poppins"/>
              </a:defRPr>
            </a:lvl8pPr>
            <a:lvl9pPr lvl="8" rtl="0">
              <a:spcBef>
                <a:spcPts val="0"/>
              </a:spcBef>
              <a:spcAft>
                <a:spcPts val="0"/>
              </a:spcAft>
              <a:buSzPts val="1200"/>
              <a:buFont typeface="Poppins"/>
              <a:buChar char="■"/>
              <a:defRPr sz="1600">
                <a:latin typeface="Poppins"/>
                <a:ea typeface="Poppins"/>
                <a:cs typeface="Poppins"/>
                <a:sym typeface="Poppins"/>
              </a:defRPr>
            </a:lvl9pPr>
          </a:lstStyle>
          <a:p>
            <a:pPr>
              <a:buFont typeface="Poppins"/>
              <a:buNone/>
            </a:pPr>
            <a:r>
              <a:rPr lang="hu-HU" dirty="0" err="1"/>
              <a:t>What</a:t>
            </a:r>
            <a:r>
              <a:rPr lang="hu-HU" dirty="0"/>
              <a:t> is </a:t>
            </a:r>
            <a:r>
              <a:rPr lang="hu-HU" dirty="0" err="1"/>
              <a:t>Blockchain</a:t>
            </a:r>
            <a:r>
              <a:rPr lang="hu-HU" dirty="0"/>
              <a:t>?</a:t>
            </a:r>
          </a:p>
        </p:txBody>
      </p:sp>
    </p:spTree>
    <p:extLst>
      <p:ext uri="{BB962C8B-B14F-4D97-AF65-F5344CB8AC3E}">
        <p14:creationId xmlns:p14="http://schemas.microsoft.com/office/powerpoint/2010/main" val="2976611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xfrm>
            <a:off x="838200" y="683263"/>
            <a:ext cx="10515600" cy="1007425"/>
          </a:xfrm>
          <a:solidFill>
            <a:srgbClr val="004735"/>
          </a:solidFill>
        </p:spPr>
        <p:txBody>
          <a:bodyPr/>
          <a:lstStyle/>
          <a:p>
            <a:r>
              <a:rPr lang="hu-HU" cap="small" dirty="0" err="1">
                <a:solidFill>
                  <a:schemeClr val="bg1"/>
                </a:solidFill>
              </a:rPr>
              <a:t>Blockchain</a:t>
            </a:r>
            <a:r>
              <a:rPr lang="hu-HU" cap="small" dirty="0">
                <a:solidFill>
                  <a:schemeClr val="bg1"/>
                </a:solidFill>
              </a:rPr>
              <a:t> </a:t>
            </a:r>
            <a:r>
              <a:rPr lang="hu-HU" cap="small" dirty="0" err="1">
                <a:solidFill>
                  <a:schemeClr val="bg1"/>
                </a:solidFill>
              </a:rPr>
              <a:t>definition</a:t>
            </a:r>
            <a:endParaRPr lang="hu-HU" cap="small" dirty="0">
              <a:solidFill>
                <a:schemeClr val="bg1"/>
              </a:solidFill>
            </a:endParaRPr>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838200" y="1825625"/>
            <a:ext cx="10515600" cy="3718832"/>
          </a:xfrm>
        </p:spPr>
        <p:txBody>
          <a:bodyPr>
            <a:normAutofit/>
          </a:bodyPr>
          <a:lstStyle/>
          <a:p>
            <a:r>
              <a:rPr lang="en-US" b="1" dirty="0"/>
              <a:t>Layman's definition</a:t>
            </a:r>
            <a:r>
              <a:rPr lang="en-US" dirty="0"/>
              <a:t>: Blockchain is an ever-growing, secure, shared</a:t>
            </a:r>
            <a:r>
              <a:rPr lang="hu-HU" dirty="0"/>
              <a:t> </a:t>
            </a:r>
            <a:r>
              <a:rPr lang="en-US" dirty="0"/>
              <a:t>recordkeeping system in which each user of the data holds a copy of the</a:t>
            </a:r>
            <a:r>
              <a:rPr lang="hu-HU" dirty="0"/>
              <a:t> </a:t>
            </a:r>
            <a:r>
              <a:rPr lang="en-US" dirty="0"/>
              <a:t>records, which can only be updated if all parties involved in a transaction</a:t>
            </a:r>
            <a:r>
              <a:rPr lang="hu-HU" dirty="0"/>
              <a:t> </a:t>
            </a:r>
            <a:r>
              <a:rPr lang="hu-HU" dirty="0" err="1"/>
              <a:t>agree</a:t>
            </a:r>
            <a:r>
              <a:rPr lang="hu-HU" dirty="0"/>
              <a:t> </a:t>
            </a:r>
            <a:r>
              <a:rPr lang="hu-HU" dirty="0" err="1"/>
              <a:t>to</a:t>
            </a:r>
            <a:r>
              <a:rPr lang="hu-HU" dirty="0"/>
              <a:t> update.</a:t>
            </a:r>
          </a:p>
          <a:p>
            <a:r>
              <a:rPr lang="en-US" b="1" dirty="0"/>
              <a:t>Technical definition</a:t>
            </a:r>
            <a:r>
              <a:rPr lang="en-US" dirty="0"/>
              <a:t>: Blockchain is a peer-to-peer, distributed ledger that</a:t>
            </a:r>
            <a:r>
              <a:rPr lang="hu-HU" dirty="0"/>
              <a:t> </a:t>
            </a:r>
            <a:r>
              <a:rPr lang="en-US" dirty="0"/>
              <a:t>is cryptographically secure, append-only, immutable (extremely hard to</a:t>
            </a:r>
            <a:r>
              <a:rPr lang="hu-HU" dirty="0"/>
              <a:t> </a:t>
            </a:r>
            <a:r>
              <a:rPr lang="en-US" dirty="0"/>
              <a:t>change), and updateable only via consensus or agreement among peers.</a:t>
            </a:r>
            <a:endParaRPr lang="hu-HU" dirty="0"/>
          </a:p>
        </p:txBody>
      </p:sp>
      <p:sp>
        <p:nvSpPr>
          <p:cNvPr id="4" name="Google Shape;214;p28">
            <a:extLst>
              <a:ext uri="{FF2B5EF4-FFF2-40B4-BE49-F238E27FC236}">
                <a16:creationId xmlns:a16="http://schemas.microsoft.com/office/drawing/2014/main" id="{C357ED89-3220-4088-86C1-9989A72C0657}"/>
              </a:ext>
            </a:extLst>
          </p:cNvPr>
          <p:cNvSpPr txBox="1">
            <a:spLocks/>
          </p:cNvSpPr>
          <p:nvPr/>
        </p:nvSpPr>
        <p:spPr>
          <a:xfrm>
            <a:off x="452400" y="158463"/>
            <a:ext cx="11324000" cy="524800"/>
          </a:xfrm>
          <a:prstGeom prst="rect">
            <a:avLst/>
          </a:prstGeom>
          <a:noFill/>
          <a:ln>
            <a:no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EAA536"/>
              </a:buClr>
              <a:buSzPts val="1200"/>
              <a:buFont typeface="Poppins"/>
              <a:buChar char="●"/>
              <a:defRPr sz="1600" kern="1200">
                <a:solidFill>
                  <a:srgbClr val="EAA536"/>
                </a:solidFill>
                <a:latin typeface="Poppins"/>
                <a:ea typeface="Poppins"/>
                <a:cs typeface="Poppins"/>
                <a:sym typeface="Poppins"/>
              </a:defRPr>
            </a:lvl1pPr>
            <a:lvl2pPr lvl="1" rtl="0">
              <a:spcBef>
                <a:spcPts val="0"/>
              </a:spcBef>
              <a:spcAft>
                <a:spcPts val="0"/>
              </a:spcAft>
              <a:buSzPts val="1200"/>
              <a:buFont typeface="Poppins"/>
              <a:buChar char="○"/>
              <a:defRPr sz="1600">
                <a:latin typeface="Poppins"/>
                <a:ea typeface="Poppins"/>
                <a:cs typeface="Poppins"/>
                <a:sym typeface="Poppins"/>
              </a:defRPr>
            </a:lvl2pPr>
            <a:lvl3pPr lvl="2" rtl="0">
              <a:spcBef>
                <a:spcPts val="0"/>
              </a:spcBef>
              <a:spcAft>
                <a:spcPts val="0"/>
              </a:spcAft>
              <a:buSzPts val="1200"/>
              <a:buFont typeface="Poppins"/>
              <a:buChar char="■"/>
              <a:defRPr sz="1600">
                <a:latin typeface="Poppins"/>
                <a:ea typeface="Poppins"/>
                <a:cs typeface="Poppins"/>
                <a:sym typeface="Poppins"/>
              </a:defRPr>
            </a:lvl3pPr>
            <a:lvl4pPr lvl="3" rtl="0">
              <a:spcBef>
                <a:spcPts val="0"/>
              </a:spcBef>
              <a:spcAft>
                <a:spcPts val="0"/>
              </a:spcAft>
              <a:buSzPts val="1200"/>
              <a:buFont typeface="Poppins"/>
              <a:buChar char="●"/>
              <a:defRPr sz="1600">
                <a:latin typeface="Poppins"/>
                <a:ea typeface="Poppins"/>
                <a:cs typeface="Poppins"/>
                <a:sym typeface="Poppins"/>
              </a:defRPr>
            </a:lvl4pPr>
            <a:lvl5pPr lvl="4" rtl="0">
              <a:spcBef>
                <a:spcPts val="0"/>
              </a:spcBef>
              <a:spcAft>
                <a:spcPts val="0"/>
              </a:spcAft>
              <a:buSzPts val="1200"/>
              <a:buFont typeface="Poppins"/>
              <a:buChar char="○"/>
              <a:defRPr sz="1600">
                <a:latin typeface="Poppins"/>
                <a:ea typeface="Poppins"/>
                <a:cs typeface="Poppins"/>
                <a:sym typeface="Poppins"/>
              </a:defRPr>
            </a:lvl5pPr>
            <a:lvl6pPr lvl="5" rtl="0">
              <a:spcBef>
                <a:spcPts val="0"/>
              </a:spcBef>
              <a:spcAft>
                <a:spcPts val="0"/>
              </a:spcAft>
              <a:buSzPts val="1200"/>
              <a:buFont typeface="Poppins"/>
              <a:buChar char="■"/>
              <a:defRPr sz="1600">
                <a:latin typeface="Poppins"/>
                <a:ea typeface="Poppins"/>
                <a:cs typeface="Poppins"/>
                <a:sym typeface="Poppins"/>
              </a:defRPr>
            </a:lvl6pPr>
            <a:lvl7pPr lvl="6" rtl="0">
              <a:spcBef>
                <a:spcPts val="0"/>
              </a:spcBef>
              <a:spcAft>
                <a:spcPts val="0"/>
              </a:spcAft>
              <a:buSzPts val="1200"/>
              <a:buFont typeface="Poppins"/>
              <a:buChar char="●"/>
              <a:defRPr sz="1600">
                <a:latin typeface="Poppins"/>
                <a:ea typeface="Poppins"/>
                <a:cs typeface="Poppins"/>
                <a:sym typeface="Poppins"/>
              </a:defRPr>
            </a:lvl7pPr>
            <a:lvl8pPr lvl="7" rtl="0">
              <a:spcBef>
                <a:spcPts val="0"/>
              </a:spcBef>
              <a:spcAft>
                <a:spcPts val="0"/>
              </a:spcAft>
              <a:buSzPts val="1200"/>
              <a:buFont typeface="Poppins"/>
              <a:buChar char="○"/>
              <a:defRPr sz="1600">
                <a:latin typeface="Poppins"/>
                <a:ea typeface="Poppins"/>
                <a:cs typeface="Poppins"/>
                <a:sym typeface="Poppins"/>
              </a:defRPr>
            </a:lvl8pPr>
            <a:lvl9pPr lvl="8" rtl="0">
              <a:spcBef>
                <a:spcPts val="0"/>
              </a:spcBef>
              <a:spcAft>
                <a:spcPts val="0"/>
              </a:spcAft>
              <a:buSzPts val="1200"/>
              <a:buFont typeface="Poppins"/>
              <a:buChar char="■"/>
              <a:defRPr sz="1600">
                <a:latin typeface="Poppins"/>
                <a:ea typeface="Poppins"/>
                <a:cs typeface="Poppins"/>
                <a:sym typeface="Poppins"/>
              </a:defRPr>
            </a:lvl9pPr>
          </a:lstStyle>
          <a:p>
            <a:pPr>
              <a:buFont typeface="Poppins"/>
              <a:buNone/>
            </a:pPr>
            <a:r>
              <a:rPr lang="hu-HU" dirty="0" err="1"/>
              <a:t>What</a:t>
            </a:r>
            <a:r>
              <a:rPr lang="hu-HU" dirty="0"/>
              <a:t> is </a:t>
            </a:r>
            <a:r>
              <a:rPr lang="hu-HU" dirty="0" err="1"/>
              <a:t>Blockchain</a:t>
            </a:r>
            <a:r>
              <a:rPr lang="hu-HU" dirty="0"/>
              <a:t>?</a:t>
            </a:r>
          </a:p>
        </p:txBody>
      </p:sp>
    </p:spTree>
    <p:extLst>
      <p:ext uri="{BB962C8B-B14F-4D97-AF65-F5344CB8AC3E}">
        <p14:creationId xmlns:p14="http://schemas.microsoft.com/office/powerpoint/2010/main" val="1806914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xfrm>
            <a:off x="838200" y="666010"/>
            <a:ext cx="10515600" cy="1024678"/>
          </a:xfrm>
          <a:solidFill>
            <a:srgbClr val="004735"/>
          </a:solidFill>
        </p:spPr>
        <p:txBody>
          <a:bodyPr/>
          <a:lstStyle/>
          <a:p>
            <a:r>
              <a:rPr lang="hu-HU" dirty="0" err="1">
                <a:solidFill>
                  <a:schemeClr val="bg1"/>
                </a:solidFill>
              </a:rPr>
              <a:t>Keywords</a:t>
            </a:r>
            <a:r>
              <a:rPr lang="hu-HU" dirty="0">
                <a:solidFill>
                  <a:schemeClr val="bg1"/>
                </a:solidFill>
              </a:rPr>
              <a:t> </a:t>
            </a:r>
            <a:r>
              <a:rPr lang="hu-HU" dirty="0" err="1">
                <a:solidFill>
                  <a:schemeClr val="bg1"/>
                </a:solidFill>
              </a:rPr>
              <a:t>from</a:t>
            </a:r>
            <a:r>
              <a:rPr lang="hu-HU" dirty="0">
                <a:solidFill>
                  <a:schemeClr val="bg1"/>
                </a:solidFill>
              </a:rPr>
              <a:t> </a:t>
            </a:r>
            <a:r>
              <a:rPr lang="hu-HU" dirty="0" err="1">
                <a:solidFill>
                  <a:schemeClr val="bg1"/>
                </a:solidFill>
              </a:rPr>
              <a:t>the</a:t>
            </a:r>
            <a:r>
              <a:rPr lang="hu-HU" dirty="0">
                <a:solidFill>
                  <a:schemeClr val="bg1"/>
                </a:solidFill>
              </a:rPr>
              <a:t> </a:t>
            </a:r>
            <a:r>
              <a:rPr lang="hu-HU" dirty="0" err="1">
                <a:solidFill>
                  <a:schemeClr val="bg1"/>
                </a:solidFill>
              </a:rPr>
              <a:t>technical</a:t>
            </a:r>
            <a:r>
              <a:rPr lang="hu-HU" dirty="0">
                <a:solidFill>
                  <a:schemeClr val="bg1"/>
                </a:solidFill>
              </a:rPr>
              <a:t> </a:t>
            </a:r>
            <a:r>
              <a:rPr lang="hu-HU" dirty="0" err="1">
                <a:solidFill>
                  <a:schemeClr val="bg1"/>
                </a:solidFill>
              </a:rPr>
              <a:t>definition</a:t>
            </a:r>
            <a:endParaRPr lang="hu-HU" dirty="0">
              <a:solidFill>
                <a:schemeClr val="bg1"/>
              </a:solidFill>
            </a:endParaRPr>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838200" y="1825625"/>
            <a:ext cx="10515600" cy="3718832"/>
          </a:xfrm>
        </p:spPr>
        <p:txBody>
          <a:bodyPr/>
          <a:lstStyle/>
          <a:p>
            <a:pPr marL="0" indent="0">
              <a:buNone/>
            </a:pPr>
            <a:r>
              <a:rPr lang="hu-HU" b="1" dirty="0"/>
              <a:t>Peer-</a:t>
            </a:r>
            <a:r>
              <a:rPr lang="hu-HU" b="1" dirty="0" err="1"/>
              <a:t>to</a:t>
            </a:r>
            <a:r>
              <a:rPr lang="hu-HU" b="1" dirty="0"/>
              <a:t>-</a:t>
            </a:r>
            <a:r>
              <a:rPr lang="hu-HU" b="1" dirty="0" err="1"/>
              <a:t>peer</a:t>
            </a:r>
            <a:endParaRPr lang="hu-HU" b="1" dirty="0"/>
          </a:p>
          <a:p>
            <a:r>
              <a:rPr lang="en-US" dirty="0"/>
              <a:t>This means that there is no</a:t>
            </a:r>
            <a:r>
              <a:rPr lang="hu-HU" dirty="0"/>
              <a:t> </a:t>
            </a:r>
            <a:r>
              <a:rPr lang="en-US" dirty="0"/>
              <a:t>central controller in the network, and all participants (nodes) talk to each other directly. </a:t>
            </a:r>
            <a:endParaRPr lang="hu-HU" dirty="0"/>
          </a:p>
          <a:p>
            <a:r>
              <a:rPr lang="en-US" dirty="0"/>
              <a:t>This</a:t>
            </a:r>
            <a:r>
              <a:rPr lang="hu-HU" dirty="0"/>
              <a:t> </a:t>
            </a:r>
            <a:r>
              <a:rPr lang="en-US" dirty="0"/>
              <a:t>property allows for transactions to be conducted directly among the peers without third-party</a:t>
            </a:r>
            <a:r>
              <a:rPr lang="hu-HU" dirty="0"/>
              <a:t> </a:t>
            </a:r>
            <a:r>
              <a:rPr lang="en-US" dirty="0"/>
              <a:t>involvement, such as by a bank.</a:t>
            </a:r>
            <a:endParaRPr lang="hu-HU" dirty="0"/>
          </a:p>
        </p:txBody>
      </p:sp>
      <p:sp>
        <p:nvSpPr>
          <p:cNvPr id="4" name="Google Shape;214;p28">
            <a:extLst>
              <a:ext uri="{FF2B5EF4-FFF2-40B4-BE49-F238E27FC236}">
                <a16:creationId xmlns:a16="http://schemas.microsoft.com/office/drawing/2014/main" id="{8C08ED62-376B-4BF2-9A4B-811C2E0D6B8C}"/>
              </a:ext>
            </a:extLst>
          </p:cNvPr>
          <p:cNvSpPr txBox="1">
            <a:spLocks/>
          </p:cNvSpPr>
          <p:nvPr/>
        </p:nvSpPr>
        <p:spPr>
          <a:xfrm>
            <a:off x="452400" y="141210"/>
            <a:ext cx="11324000" cy="524800"/>
          </a:xfrm>
          <a:prstGeom prst="rect">
            <a:avLst/>
          </a:prstGeom>
          <a:noFill/>
          <a:ln>
            <a:no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EAA536"/>
              </a:buClr>
              <a:buSzPts val="1200"/>
              <a:buFont typeface="Poppins"/>
              <a:buChar char="●"/>
              <a:defRPr sz="1600" kern="1200">
                <a:solidFill>
                  <a:srgbClr val="EAA536"/>
                </a:solidFill>
                <a:latin typeface="Poppins"/>
                <a:ea typeface="Poppins"/>
                <a:cs typeface="Poppins"/>
                <a:sym typeface="Poppins"/>
              </a:defRPr>
            </a:lvl1pPr>
            <a:lvl2pPr lvl="1" rtl="0">
              <a:spcBef>
                <a:spcPts val="0"/>
              </a:spcBef>
              <a:spcAft>
                <a:spcPts val="0"/>
              </a:spcAft>
              <a:buSzPts val="1200"/>
              <a:buFont typeface="Poppins"/>
              <a:buChar char="○"/>
              <a:defRPr sz="1600">
                <a:latin typeface="Poppins"/>
                <a:ea typeface="Poppins"/>
                <a:cs typeface="Poppins"/>
                <a:sym typeface="Poppins"/>
              </a:defRPr>
            </a:lvl2pPr>
            <a:lvl3pPr lvl="2" rtl="0">
              <a:spcBef>
                <a:spcPts val="0"/>
              </a:spcBef>
              <a:spcAft>
                <a:spcPts val="0"/>
              </a:spcAft>
              <a:buSzPts val="1200"/>
              <a:buFont typeface="Poppins"/>
              <a:buChar char="■"/>
              <a:defRPr sz="1600">
                <a:latin typeface="Poppins"/>
                <a:ea typeface="Poppins"/>
                <a:cs typeface="Poppins"/>
                <a:sym typeface="Poppins"/>
              </a:defRPr>
            </a:lvl3pPr>
            <a:lvl4pPr lvl="3" rtl="0">
              <a:spcBef>
                <a:spcPts val="0"/>
              </a:spcBef>
              <a:spcAft>
                <a:spcPts val="0"/>
              </a:spcAft>
              <a:buSzPts val="1200"/>
              <a:buFont typeface="Poppins"/>
              <a:buChar char="●"/>
              <a:defRPr sz="1600">
                <a:latin typeface="Poppins"/>
                <a:ea typeface="Poppins"/>
                <a:cs typeface="Poppins"/>
                <a:sym typeface="Poppins"/>
              </a:defRPr>
            </a:lvl4pPr>
            <a:lvl5pPr lvl="4" rtl="0">
              <a:spcBef>
                <a:spcPts val="0"/>
              </a:spcBef>
              <a:spcAft>
                <a:spcPts val="0"/>
              </a:spcAft>
              <a:buSzPts val="1200"/>
              <a:buFont typeface="Poppins"/>
              <a:buChar char="○"/>
              <a:defRPr sz="1600">
                <a:latin typeface="Poppins"/>
                <a:ea typeface="Poppins"/>
                <a:cs typeface="Poppins"/>
                <a:sym typeface="Poppins"/>
              </a:defRPr>
            </a:lvl5pPr>
            <a:lvl6pPr lvl="5" rtl="0">
              <a:spcBef>
                <a:spcPts val="0"/>
              </a:spcBef>
              <a:spcAft>
                <a:spcPts val="0"/>
              </a:spcAft>
              <a:buSzPts val="1200"/>
              <a:buFont typeface="Poppins"/>
              <a:buChar char="■"/>
              <a:defRPr sz="1600">
                <a:latin typeface="Poppins"/>
                <a:ea typeface="Poppins"/>
                <a:cs typeface="Poppins"/>
                <a:sym typeface="Poppins"/>
              </a:defRPr>
            </a:lvl6pPr>
            <a:lvl7pPr lvl="6" rtl="0">
              <a:spcBef>
                <a:spcPts val="0"/>
              </a:spcBef>
              <a:spcAft>
                <a:spcPts val="0"/>
              </a:spcAft>
              <a:buSzPts val="1200"/>
              <a:buFont typeface="Poppins"/>
              <a:buChar char="●"/>
              <a:defRPr sz="1600">
                <a:latin typeface="Poppins"/>
                <a:ea typeface="Poppins"/>
                <a:cs typeface="Poppins"/>
                <a:sym typeface="Poppins"/>
              </a:defRPr>
            </a:lvl7pPr>
            <a:lvl8pPr lvl="7" rtl="0">
              <a:spcBef>
                <a:spcPts val="0"/>
              </a:spcBef>
              <a:spcAft>
                <a:spcPts val="0"/>
              </a:spcAft>
              <a:buSzPts val="1200"/>
              <a:buFont typeface="Poppins"/>
              <a:buChar char="○"/>
              <a:defRPr sz="1600">
                <a:latin typeface="Poppins"/>
                <a:ea typeface="Poppins"/>
                <a:cs typeface="Poppins"/>
                <a:sym typeface="Poppins"/>
              </a:defRPr>
            </a:lvl8pPr>
            <a:lvl9pPr lvl="8" rtl="0">
              <a:spcBef>
                <a:spcPts val="0"/>
              </a:spcBef>
              <a:spcAft>
                <a:spcPts val="0"/>
              </a:spcAft>
              <a:buSzPts val="1200"/>
              <a:buFont typeface="Poppins"/>
              <a:buChar char="■"/>
              <a:defRPr sz="1600">
                <a:latin typeface="Poppins"/>
                <a:ea typeface="Poppins"/>
                <a:cs typeface="Poppins"/>
                <a:sym typeface="Poppins"/>
              </a:defRPr>
            </a:lvl9pPr>
          </a:lstStyle>
          <a:p>
            <a:pPr>
              <a:buFont typeface="Poppins"/>
              <a:buNone/>
            </a:pPr>
            <a:r>
              <a:rPr lang="hu-HU" dirty="0" err="1"/>
              <a:t>What</a:t>
            </a:r>
            <a:r>
              <a:rPr lang="hu-HU" dirty="0"/>
              <a:t> is </a:t>
            </a:r>
            <a:r>
              <a:rPr lang="hu-HU" dirty="0" err="1"/>
              <a:t>Blockchain</a:t>
            </a:r>
            <a:r>
              <a:rPr lang="hu-HU" dirty="0"/>
              <a:t>?</a:t>
            </a:r>
          </a:p>
        </p:txBody>
      </p:sp>
    </p:spTree>
    <p:extLst>
      <p:ext uri="{BB962C8B-B14F-4D97-AF65-F5344CB8AC3E}">
        <p14:creationId xmlns:p14="http://schemas.microsoft.com/office/powerpoint/2010/main" val="1441877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xfrm>
            <a:off x="838200" y="735022"/>
            <a:ext cx="10515600" cy="955666"/>
          </a:xfrm>
          <a:solidFill>
            <a:srgbClr val="004735"/>
          </a:solidFill>
        </p:spPr>
        <p:txBody>
          <a:bodyPr/>
          <a:lstStyle/>
          <a:p>
            <a:r>
              <a:rPr lang="hu-HU" dirty="0" err="1">
                <a:solidFill>
                  <a:schemeClr val="bg1"/>
                </a:solidFill>
              </a:rPr>
              <a:t>Keywords</a:t>
            </a:r>
            <a:r>
              <a:rPr lang="hu-HU" dirty="0">
                <a:solidFill>
                  <a:schemeClr val="bg1"/>
                </a:solidFill>
              </a:rPr>
              <a:t> </a:t>
            </a:r>
            <a:r>
              <a:rPr lang="hu-HU" dirty="0" err="1">
                <a:solidFill>
                  <a:schemeClr val="bg1"/>
                </a:solidFill>
              </a:rPr>
              <a:t>from</a:t>
            </a:r>
            <a:r>
              <a:rPr lang="hu-HU" dirty="0">
                <a:solidFill>
                  <a:schemeClr val="bg1"/>
                </a:solidFill>
              </a:rPr>
              <a:t> </a:t>
            </a:r>
            <a:r>
              <a:rPr lang="hu-HU" dirty="0" err="1">
                <a:solidFill>
                  <a:schemeClr val="bg1"/>
                </a:solidFill>
              </a:rPr>
              <a:t>the</a:t>
            </a:r>
            <a:r>
              <a:rPr lang="hu-HU" dirty="0">
                <a:solidFill>
                  <a:schemeClr val="bg1"/>
                </a:solidFill>
              </a:rPr>
              <a:t> </a:t>
            </a:r>
            <a:r>
              <a:rPr lang="hu-HU" dirty="0" err="1">
                <a:solidFill>
                  <a:schemeClr val="bg1"/>
                </a:solidFill>
              </a:rPr>
              <a:t>technical</a:t>
            </a:r>
            <a:r>
              <a:rPr lang="hu-HU" dirty="0">
                <a:solidFill>
                  <a:schemeClr val="bg1"/>
                </a:solidFill>
              </a:rPr>
              <a:t> </a:t>
            </a:r>
            <a:r>
              <a:rPr lang="hu-HU" dirty="0" err="1">
                <a:solidFill>
                  <a:schemeClr val="bg1"/>
                </a:solidFill>
              </a:rPr>
              <a:t>definition</a:t>
            </a:r>
            <a:endParaRPr lang="hu-HU" dirty="0">
              <a:solidFill>
                <a:schemeClr val="bg1"/>
              </a:solidFill>
            </a:endParaRPr>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838200" y="1825625"/>
            <a:ext cx="10515600" cy="3718832"/>
          </a:xfrm>
        </p:spPr>
        <p:txBody>
          <a:bodyPr/>
          <a:lstStyle/>
          <a:p>
            <a:pPr marL="0" indent="0">
              <a:buNone/>
            </a:pPr>
            <a:r>
              <a:rPr lang="hu-HU" b="1" dirty="0" err="1"/>
              <a:t>Distributed</a:t>
            </a:r>
            <a:r>
              <a:rPr lang="hu-HU" b="1" dirty="0"/>
              <a:t> </a:t>
            </a:r>
            <a:r>
              <a:rPr lang="hu-HU" b="1" dirty="0" err="1"/>
              <a:t>ledger</a:t>
            </a:r>
            <a:endParaRPr lang="hu-HU" b="1" dirty="0"/>
          </a:p>
          <a:p>
            <a:pPr algn="just"/>
            <a:r>
              <a:rPr lang="en-US" dirty="0"/>
              <a:t>„</a:t>
            </a:r>
            <a:r>
              <a:rPr lang="hu-HU" dirty="0"/>
              <a:t>D</a:t>
            </a:r>
            <a:r>
              <a:rPr lang="en-US" dirty="0" err="1"/>
              <a:t>istributed</a:t>
            </a:r>
            <a:r>
              <a:rPr lang="en-US" dirty="0"/>
              <a:t> ledger</a:t>
            </a:r>
            <a:r>
              <a:rPr lang="hu-HU" dirty="0"/>
              <a:t>” </a:t>
            </a:r>
            <a:r>
              <a:rPr lang="en-US" dirty="0"/>
              <a:t>means that a ledger is spread across the network among all peers in the network, and each peer</a:t>
            </a:r>
            <a:r>
              <a:rPr lang="hu-HU" dirty="0"/>
              <a:t> </a:t>
            </a:r>
            <a:r>
              <a:rPr lang="en-US" dirty="0"/>
              <a:t>holds a copy of the complete ledger.</a:t>
            </a:r>
            <a:endParaRPr lang="hu-HU" dirty="0"/>
          </a:p>
        </p:txBody>
      </p:sp>
      <p:sp>
        <p:nvSpPr>
          <p:cNvPr id="4" name="Google Shape;214;p28">
            <a:extLst>
              <a:ext uri="{FF2B5EF4-FFF2-40B4-BE49-F238E27FC236}">
                <a16:creationId xmlns:a16="http://schemas.microsoft.com/office/drawing/2014/main" id="{E56EE866-74B4-4D68-86B1-A4767877EB91}"/>
              </a:ext>
            </a:extLst>
          </p:cNvPr>
          <p:cNvSpPr txBox="1">
            <a:spLocks/>
          </p:cNvSpPr>
          <p:nvPr/>
        </p:nvSpPr>
        <p:spPr>
          <a:xfrm>
            <a:off x="452400" y="210222"/>
            <a:ext cx="11324000" cy="524800"/>
          </a:xfrm>
          <a:prstGeom prst="rect">
            <a:avLst/>
          </a:prstGeom>
          <a:noFill/>
          <a:ln>
            <a:no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EAA536"/>
              </a:buClr>
              <a:buSzPts val="1200"/>
              <a:buFont typeface="Poppins"/>
              <a:buChar char="●"/>
              <a:defRPr sz="1600" kern="1200">
                <a:solidFill>
                  <a:srgbClr val="EAA536"/>
                </a:solidFill>
                <a:latin typeface="Poppins"/>
                <a:ea typeface="Poppins"/>
                <a:cs typeface="Poppins"/>
                <a:sym typeface="Poppins"/>
              </a:defRPr>
            </a:lvl1pPr>
            <a:lvl2pPr lvl="1" rtl="0">
              <a:spcBef>
                <a:spcPts val="0"/>
              </a:spcBef>
              <a:spcAft>
                <a:spcPts val="0"/>
              </a:spcAft>
              <a:buSzPts val="1200"/>
              <a:buFont typeface="Poppins"/>
              <a:buChar char="○"/>
              <a:defRPr sz="1600">
                <a:latin typeface="Poppins"/>
                <a:ea typeface="Poppins"/>
                <a:cs typeface="Poppins"/>
                <a:sym typeface="Poppins"/>
              </a:defRPr>
            </a:lvl2pPr>
            <a:lvl3pPr lvl="2" rtl="0">
              <a:spcBef>
                <a:spcPts val="0"/>
              </a:spcBef>
              <a:spcAft>
                <a:spcPts val="0"/>
              </a:spcAft>
              <a:buSzPts val="1200"/>
              <a:buFont typeface="Poppins"/>
              <a:buChar char="■"/>
              <a:defRPr sz="1600">
                <a:latin typeface="Poppins"/>
                <a:ea typeface="Poppins"/>
                <a:cs typeface="Poppins"/>
                <a:sym typeface="Poppins"/>
              </a:defRPr>
            </a:lvl3pPr>
            <a:lvl4pPr lvl="3" rtl="0">
              <a:spcBef>
                <a:spcPts val="0"/>
              </a:spcBef>
              <a:spcAft>
                <a:spcPts val="0"/>
              </a:spcAft>
              <a:buSzPts val="1200"/>
              <a:buFont typeface="Poppins"/>
              <a:buChar char="●"/>
              <a:defRPr sz="1600">
                <a:latin typeface="Poppins"/>
                <a:ea typeface="Poppins"/>
                <a:cs typeface="Poppins"/>
                <a:sym typeface="Poppins"/>
              </a:defRPr>
            </a:lvl4pPr>
            <a:lvl5pPr lvl="4" rtl="0">
              <a:spcBef>
                <a:spcPts val="0"/>
              </a:spcBef>
              <a:spcAft>
                <a:spcPts val="0"/>
              </a:spcAft>
              <a:buSzPts val="1200"/>
              <a:buFont typeface="Poppins"/>
              <a:buChar char="○"/>
              <a:defRPr sz="1600">
                <a:latin typeface="Poppins"/>
                <a:ea typeface="Poppins"/>
                <a:cs typeface="Poppins"/>
                <a:sym typeface="Poppins"/>
              </a:defRPr>
            </a:lvl5pPr>
            <a:lvl6pPr lvl="5" rtl="0">
              <a:spcBef>
                <a:spcPts val="0"/>
              </a:spcBef>
              <a:spcAft>
                <a:spcPts val="0"/>
              </a:spcAft>
              <a:buSzPts val="1200"/>
              <a:buFont typeface="Poppins"/>
              <a:buChar char="■"/>
              <a:defRPr sz="1600">
                <a:latin typeface="Poppins"/>
                <a:ea typeface="Poppins"/>
                <a:cs typeface="Poppins"/>
                <a:sym typeface="Poppins"/>
              </a:defRPr>
            </a:lvl6pPr>
            <a:lvl7pPr lvl="6" rtl="0">
              <a:spcBef>
                <a:spcPts val="0"/>
              </a:spcBef>
              <a:spcAft>
                <a:spcPts val="0"/>
              </a:spcAft>
              <a:buSzPts val="1200"/>
              <a:buFont typeface="Poppins"/>
              <a:buChar char="●"/>
              <a:defRPr sz="1600">
                <a:latin typeface="Poppins"/>
                <a:ea typeface="Poppins"/>
                <a:cs typeface="Poppins"/>
                <a:sym typeface="Poppins"/>
              </a:defRPr>
            </a:lvl7pPr>
            <a:lvl8pPr lvl="7" rtl="0">
              <a:spcBef>
                <a:spcPts val="0"/>
              </a:spcBef>
              <a:spcAft>
                <a:spcPts val="0"/>
              </a:spcAft>
              <a:buSzPts val="1200"/>
              <a:buFont typeface="Poppins"/>
              <a:buChar char="○"/>
              <a:defRPr sz="1600">
                <a:latin typeface="Poppins"/>
                <a:ea typeface="Poppins"/>
                <a:cs typeface="Poppins"/>
                <a:sym typeface="Poppins"/>
              </a:defRPr>
            </a:lvl8pPr>
            <a:lvl9pPr lvl="8" rtl="0">
              <a:spcBef>
                <a:spcPts val="0"/>
              </a:spcBef>
              <a:spcAft>
                <a:spcPts val="0"/>
              </a:spcAft>
              <a:buSzPts val="1200"/>
              <a:buFont typeface="Poppins"/>
              <a:buChar char="■"/>
              <a:defRPr sz="1600">
                <a:latin typeface="Poppins"/>
                <a:ea typeface="Poppins"/>
                <a:cs typeface="Poppins"/>
                <a:sym typeface="Poppins"/>
              </a:defRPr>
            </a:lvl9pPr>
          </a:lstStyle>
          <a:p>
            <a:pPr>
              <a:buFont typeface="Poppins"/>
              <a:buNone/>
            </a:pPr>
            <a:r>
              <a:rPr lang="hu-HU" dirty="0" err="1"/>
              <a:t>What</a:t>
            </a:r>
            <a:r>
              <a:rPr lang="hu-HU" dirty="0"/>
              <a:t> is </a:t>
            </a:r>
            <a:r>
              <a:rPr lang="hu-HU" dirty="0" err="1"/>
              <a:t>Blockchain</a:t>
            </a:r>
            <a:r>
              <a:rPr lang="hu-HU" dirty="0"/>
              <a:t>?</a:t>
            </a:r>
          </a:p>
        </p:txBody>
      </p:sp>
    </p:spTree>
    <p:extLst>
      <p:ext uri="{BB962C8B-B14F-4D97-AF65-F5344CB8AC3E}">
        <p14:creationId xmlns:p14="http://schemas.microsoft.com/office/powerpoint/2010/main" val="178333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solidFill>
            <a:srgbClr val="004735"/>
          </a:solidFill>
        </p:spPr>
        <p:txBody>
          <a:bodyPr/>
          <a:lstStyle/>
          <a:p>
            <a:r>
              <a:rPr lang="hu-HU" dirty="0" err="1">
                <a:solidFill>
                  <a:srgbClr val="FFAB0D"/>
                </a:solidFill>
              </a:rPr>
              <a:t>Table</a:t>
            </a:r>
            <a:r>
              <a:rPr lang="hu-HU" dirty="0">
                <a:solidFill>
                  <a:srgbClr val="FFAB0D"/>
                </a:solidFill>
              </a:rPr>
              <a:t> of </a:t>
            </a:r>
            <a:r>
              <a:rPr lang="hu-HU" dirty="0" err="1">
                <a:solidFill>
                  <a:srgbClr val="FFAB0D"/>
                </a:solidFill>
              </a:rPr>
              <a:t>Contents</a:t>
            </a:r>
            <a:endParaRPr lang="hu-HU" dirty="0">
              <a:solidFill>
                <a:srgbClr val="FFAB0D"/>
              </a:solidFill>
            </a:endParaRPr>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838200" y="1825625"/>
            <a:ext cx="10515600" cy="3718832"/>
          </a:xfrm>
        </p:spPr>
        <p:txBody>
          <a:bodyPr/>
          <a:lstStyle/>
          <a:p>
            <a:pPr marL="514350" indent="-514350">
              <a:buFont typeface="+mj-lt"/>
              <a:buAutoNum type="arabicPeriod"/>
            </a:pPr>
            <a:r>
              <a:rPr lang="en-US" dirty="0"/>
              <a:t>Blockchain course information</a:t>
            </a:r>
          </a:p>
          <a:p>
            <a:pPr marL="514350" indent="-514350">
              <a:buFont typeface="+mj-lt"/>
              <a:buAutoNum type="arabicPeriod"/>
            </a:pPr>
            <a:r>
              <a:rPr lang="en-US" dirty="0"/>
              <a:t>What is Blockchain?</a:t>
            </a:r>
          </a:p>
          <a:p>
            <a:pPr marL="971550" lvl="1" indent="-514350">
              <a:buFont typeface="+mj-lt"/>
              <a:buAutoNum type="arabicPeriod"/>
            </a:pPr>
            <a:r>
              <a:rPr lang="en-US" dirty="0"/>
              <a:t>Distributed Systems</a:t>
            </a:r>
          </a:p>
          <a:p>
            <a:pPr marL="971550" lvl="1" indent="-514350">
              <a:buFont typeface="+mj-lt"/>
              <a:buAutoNum type="arabicPeriod"/>
            </a:pPr>
            <a:r>
              <a:rPr lang="en-US" dirty="0"/>
              <a:t>The history of blockchain and Bitcoin</a:t>
            </a:r>
          </a:p>
          <a:p>
            <a:pPr marL="971550" lvl="1" indent="-514350">
              <a:buFont typeface="+mj-lt"/>
              <a:buAutoNum type="arabicPeriod"/>
            </a:pPr>
            <a:r>
              <a:rPr lang="en-US" dirty="0"/>
              <a:t>Consensus</a:t>
            </a:r>
          </a:p>
          <a:p>
            <a:endParaRPr lang="hu-HU" dirty="0"/>
          </a:p>
        </p:txBody>
      </p:sp>
    </p:spTree>
    <p:extLst>
      <p:ext uri="{BB962C8B-B14F-4D97-AF65-F5344CB8AC3E}">
        <p14:creationId xmlns:p14="http://schemas.microsoft.com/office/powerpoint/2010/main" val="1959749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xfrm>
            <a:off x="838200" y="752275"/>
            <a:ext cx="10515600" cy="938413"/>
          </a:xfrm>
          <a:solidFill>
            <a:srgbClr val="004735"/>
          </a:solidFill>
        </p:spPr>
        <p:txBody>
          <a:bodyPr/>
          <a:lstStyle/>
          <a:p>
            <a:r>
              <a:rPr lang="hu-HU" dirty="0" err="1">
                <a:solidFill>
                  <a:schemeClr val="bg1"/>
                </a:solidFill>
              </a:rPr>
              <a:t>Keywords</a:t>
            </a:r>
            <a:r>
              <a:rPr lang="hu-HU" dirty="0">
                <a:solidFill>
                  <a:schemeClr val="bg1"/>
                </a:solidFill>
              </a:rPr>
              <a:t> </a:t>
            </a:r>
            <a:r>
              <a:rPr lang="hu-HU" dirty="0" err="1">
                <a:solidFill>
                  <a:schemeClr val="bg1"/>
                </a:solidFill>
              </a:rPr>
              <a:t>from</a:t>
            </a:r>
            <a:r>
              <a:rPr lang="hu-HU" dirty="0">
                <a:solidFill>
                  <a:schemeClr val="bg1"/>
                </a:solidFill>
              </a:rPr>
              <a:t> </a:t>
            </a:r>
            <a:r>
              <a:rPr lang="hu-HU" dirty="0" err="1">
                <a:solidFill>
                  <a:schemeClr val="bg1"/>
                </a:solidFill>
              </a:rPr>
              <a:t>the</a:t>
            </a:r>
            <a:r>
              <a:rPr lang="hu-HU" dirty="0">
                <a:solidFill>
                  <a:schemeClr val="bg1"/>
                </a:solidFill>
              </a:rPr>
              <a:t> </a:t>
            </a:r>
            <a:r>
              <a:rPr lang="hu-HU" dirty="0" err="1">
                <a:solidFill>
                  <a:schemeClr val="bg1"/>
                </a:solidFill>
              </a:rPr>
              <a:t>technical</a:t>
            </a:r>
            <a:r>
              <a:rPr lang="hu-HU" dirty="0">
                <a:solidFill>
                  <a:schemeClr val="bg1"/>
                </a:solidFill>
              </a:rPr>
              <a:t> </a:t>
            </a:r>
            <a:r>
              <a:rPr lang="hu-HU" dirty="0" err="1">
                <a:solidFill>
                  <a:schemeClr val="bg1"/>
                </a:solidFill>
              </a:rPr>
              <a:t>definition</a:t>
            </a:r>
            <a:endParaRPr lang="hu-HU" dirty="0">
              <a:solidFill>
                <a:schemeClr val="bg1"/>
              </a:solidFill>
            </a:endParaRPr>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838200" y="1825625"/>
            <a:ext cx="10515600" cy="3718832"/>
          </a:xfrm>
        </p:spPr>
        <p:txBody>
          <a:bodyPr>
            <a:normAutofit/>
          </a:bodyPr>
          <a:lstStyle/>
          <a:p>
            <a:pPr marL="0" indent="0">
              <a:buNone/>
            </a:pPr>
            <a:r>
              <a:rPr lang="hu-HU" b="1" dirty="0" err="1"/>
              <a:t>Cryptographically</a:t>
            </a:r>
            <a:r>
              <a:rPr lang="hu-HU" b="1" dirty="0"/>
              <a:t> </a:t>
            </a:r>
            <a:r>
              <a:rPr lang="hu-HU" b="1" dirty="0" err="1"/>
              <a:t>secure</a:t>
            </a:r>
            <a:endParaRPr lang="hu-HU" b="1" dirty="0"/>
          </a:p>
          <a:p>
            <a:pPr algn="just"/>
            <a:r>
              <a:rPr lang="en-US" dirty="0"/>
              <a:t>„</a:t>
            </a:r>
            <a:r>
              <a:rPr lang="hu-HU" dirty="0"/>
              <a:t>C</a:t>
            </a:r>
            <a:r>
              <a:rPr lang="en-US" dirty="0" err="1"/>
              <a:t>ryptographically</a:t>
            </a:r>
            <a:r>
              <a:rPr lang="en-US" dirty="0"/>
              <a:t> secure" means that cryptography</a:t>
            </a:r>
            <a:r>
              <a:rPr lang="hu-HU" dirty="0"/>
              <a:t> </a:t>
            </a:r>
            <a:r>
              <a:rPr lang="en-US" dirty="0"/>
              <a:t>has been used to provide security services that make this ledger secure against tampering and</a:t>
            </a:r>
            <a:r>
              <a:rPr lang="hu-HU" dirty="0"/>
              <a:t> </a:t>
            </a:r>
            <a:r>
              <a:rPr lang="en-US" dirty="0"/>
              <a:t>misuse. </a:t>
            </a:r>
            <a:endParaRPr lang="hu-HU" dirty="0"/>
          </a:p>
          <a:p>
            <a:r>
              <a:rPr lang="en-US" dirty="0"/>
              <a:t>These services include non-repudiation, data integrity, and data origin authentication.</a:t>
            </a:r>
          </a:p>
        </p:txBody>
      </p:sp>
      <p:sp>
        <p:nvSpPr>
          <p:cNvPr id="4" name="Google Shape;214;p28">
            <a:extLst>
              <a:ext uri="{FF2B5EF4-FFF2-40B4-BE49-F238E27FC236}">
                <a16:creationId xmlns:a16="http://schemas.microsoft.com/office/drawing/2014/main" id="{D76BBCF0-CF3E-42A6-B289-D9778ABEC6F5}"/>
              </a:ext>
            </a:extLst>
          </p:cNvPr>
          <p:cNvSpPr txBox="1">
            <a:spLocks/>
          </p:cNvSpPr>
          <p:nvPr/>
        </p:nvSpPr>
        <p:spPr>
          <a:xfrm>
            <a:off x="452400" y="227475"/>
            <a:ext cx="11324000" cy="524800"/>
          </a:xfrm>
          <a:prstGeom prst="rect">
            <a:avLst/>
          </a:prstGeom>
          <a:noFill/>
          <a:ln>
            <a:no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EAA536"/>
              </a:buClr>
              <a:buSzPts val="1200"/>
              <a:buFont typeface="Poppins"/>
              <a:buChar char="●"/>
              <a:defRPr sz="1600" kern="1200">
                <a:solidFill>
                  <a:srgbClr val="EAA536"/>
                </a:solidFill>
                <a:latin typeface="Poppins"/>
                <a:ea typeface="Poppins"/>
                <a:cs typeface="Poppins"/>
                <a:sym typeface="Poppins"/>
              </a:defRPr>
            </a:lvl1pPr>
            <a:lvl2pPr lvl="1" rtl="0">
              <a:spcBef>
                <a:spcPts val="0"/>
              </a:spcBef>
              <a:spcAft>
                <a:spcPts val="0"/>
              </a:spcAft>
              <a:buSzPts val="1200"/>
              <a:buFont typeface="Poppins"/>
              <a:buChar char="○"/>
              <a:defRPr sz="1600">
                <a:latin typeface="Poppins"/>
                <a:ea typeface="Poppins"/>
                <a:cs typeface="Poppins"/>
                <a:sym typeface="Poppins"/>
              </a:defRPr>
            </a:lvl2pPr>
            <a:lvl3pPr lvl="2" rtl="0">
              <a:spcBef>
                <a:spcPts val="0"/>
              </a:spcBef>
              <a:spcAft>
                <a:spcPts val="0"/>
              </a:spcAft>
              <a:buSzPts val="1200"/>
              <a:buFont typeface="Poppins"/>
              <a:buChar char="■"/>
              <a:defRPr sz="1600">
                <a:latin typeface="Poppins"/>
                <a:ea typeface="Poppins"/>
                <a:cs typeface="Poppins"/>
                <a:sym typeface="Poppins"/>
              </a:defRPr>
            </a:lvl3pPr>
            <a:lvl4pPr lvl="3" rtl="0">
              <a:spcBef>
                <a:spcPts val="0"/>
              </a:spcBef>
              <a:spcAft>
                <a:spcPts val="0"/>
              </a:spcAft>
              <a:buSzPts val="1200"/>
              <a:buFont typeface="Poppins"/>
              <a:buChar char="●"/>
              <a:defRPr sz="1600">
                <a:latin typeface="Poppins"/>
                <a:ea typeface="Poppins"/>
                <a:cs typeface="Poppins"/>
                <a:sym typeface="Poppins"/>
              </a:defRPr>
            </a:lvl4pPr>
            <a:lvl5pPr lvl="4" rtl="0">
              <a:spcBef>
                <a:spcPts val="0"/>
              </a:spcBef>
              <a:spcAft>
                <a:spcPts val="0"/>
              </a:spcAft>
              <a:buSzPts val="1200"/>
              <a:buFont typeface="Poppins"/>
              <a:buChar char="○"/>
              <a:defRPr sz="1600">
                <a:latin typeface="Poppins"/>
                <a:ea typeface="Poppins"/>
                <a:cs typeface="Poppins"/>
                <a:sym typeface="Poppins"/>
              </a:defRPr>
            </a:lvl5pPr>
            <a:lvl6pPr lvl="5" rtl="0">
              <a:spcBef>
                <a:spcPts val="0"/>
              </a:spcBef>
              <a:spcAft>
                <a:spcPts val="0"/>
              </a:spcAft>
              <a:buSzPts val="1200"/>
              <a:buFont typeface="Poppins"/>
              <a:buChar char="■"/>
              <a:defRPr sz="1600">
                <a:latin typeface="Poppins"/>
                <a:ea typeface="Poppins"/>
                <a:cs typeface="Poppins"/>
                <a:sym typeface="Poppins"/>
              </a:defRPr>
            </a:lvl6pPr>
            <a:lvl7pPr lvl="6" rtl="0">
              <a:spcBef>
                <a:spcPts val="0"/>
              </a:spcBef>
              <a:spcAft>
                <a:spcPts val="0"/>
              </a:spcAft>
              <a:buSzPts val="1200"/>
              <a:buFont typeface="Poppins"/>
              <a:buChar char="●"/>
              <a:defRPr sz="1600">
                <a:latin typeface="Poppins"/>
                <a:ea typeface="Poppins"/>
                <a:cs typeface="Poppins"/>
                <a:sym typeface="Poppins"/>
              </a:defRPr>
            </a:lvl7pPr>
            <a:lvl8pPr lvl="7" rtl="0">
              <a:spcBef>
                <a:spcPts val="0"/>
              </a:spcBef>
              <a:spcAft>
                <a:spcPts val="0"/>
              </a:spcAft>
              <a:buSzPts val="1200"/>
              <a:buFont typeface="Poppins"/>
              <a:buChar char="○"/>
              <a:defRPr sz="1600">
                <a:latin typeface="Poppins"/>
                <a:ea typeface="Poppins"/>
                <a:cs typeface="Poppins"/>
                <a:sym typeface="Poppins"/>
              </a:defRPr>
            </a:lvl8pPr>
            <a:lvl9pPr lvl="8" rtl="0">
              <a:spcBef>
                <a:spcPts val="0"/>
              </a:spcBef>
              <a:spcAft>
                <a:spcPts val="0"/>
              </a:spcAft>
              <a:buSzPts val="1200"/>
              <a:buFont typeface="Poppins"/>
              <a:buChar char="■"/>
              <a:defRPr sz="1600">
                <a:latin typeface="Poppins"/>
                <a:ea typeface="Poppins"/>
                <a:cs typeface="Poppins"/>
                <a:sym typeface="Poppins"/>
              </a:defRPr>
            </a:lvl9pPr>
          </a:lstStyle>
          <a:p>
            <a:pPr>
              <a:buFont typeface="Poppins"/>
              <a:buNone/>
            </a:pPr>
            <a:r>
              <a:rPr lang="hu-HU" dirty="0" err="1"/>
              <a:t>What</a:t>
            </a:r>
            <a:r>
              <a:rPr lang="hu-HU" dirty="0"/>
              <a:t> is </a:t>
            </a:r>
            <a:r>
              <a:rPr lang="hu-HU" dirty="0" err="1"/>
              <a:t>Blockchain</a:t>
            </a:r>
            <a:r>
              <a:rPr lang="hu-HU" dirty="0"/>
              <a:t>?</a:t>
            </a:r>
          </a:p>
        </p:txBody>
      </p:sp>
    </p:spTree>
    <p:extLst>
      <p:ext uri="{BB962C8B-B14F-4D97-AF65-F5344CB8AC3E}">
        <p14:creationId xmlns:p14="http://schemas.microsoft.com/office/powerpoint/2010/main" val="834507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xfrm>
            <a:off x="838200" y="524800"/>
            <a:ext cx="10515600" cy="800763"/>
          </a:xfrm>
          <a:solidFill>
            <a:srgbClr val="004735"/>
          </a:solidFill>
        </p:spPr>
        <p:txBody>
          <a:bodyPr vert="horz" lIns="91440" tIns="45720" rIns="91440" bIns="45720" rtlCol="0" anchor="ctr">
            <a:normAutofit/>
          </a:bodyPr>
          <a:lstStyle/>
          <a:p>
            <a:r>
              <a:rPr lang="hu-HU" dirty="0" err="1">
                <a:solidFill>
                  <a:schemeClr val="bg1"/>
                </a:solidFill>
              </a:rPr>
              <a:t>Keywords</a:t>
            </a:r>
            <a:r>
              <a:rPr lang="hu-HU" dirty="0">
                <a:solidFill>
                  <a:schemeClr val="bg1"/>
                </a:solidFill>
              </a:rPr>
              <a:t> </a:t>
            </a:r>
            <a:r>
              <a:rPr lang="hu-HU" dirty="0" err="1">
                <a:solidFill>
                  <a:schemeClr val="bg1"/>
                </a:solidFill>
              </a:rPr>
              <a:t>from</a:t>
            </a:r>
            <a:r>
              <a:rPr lang="hu-HU" dirty="0">
                <a:solidFill>
                  <a:schemeClr val="bg1"/>
                </a:solidFill>
              </a:rPr>
              <a:t> </a:t>
            </a:r>
            <a:r>
              <a:rPr lang="hu-HU" dirty="0" err="1">
                <a:solidFill>
                  <a:schemeClr val="bg1"/>
                </a:solidFill>
              </a:rPr>
              <a:t>the</a:t>
            </a:r>
            <a:r>
              <a:rPr lang="hu-HU" dirty="0">
                <a:solidFill>
                  <a:schemeClr val="bg1"/>
                </a:solidFill>
              </a:rPr>
              <a:t> </a:t>
            </a:r>
            <a:r>
              <a:rPr lang="hu-HU" dirty="0" err="1">
                <a:solidFill>
                  <a:schemeClr val="bg1"/>
                </a:solidFill>
              </a:rPr>
              <a:t>technical</a:t>
            </a:r>
            <a:r>
              <a:rPr lang="hu-HU" dirty="0">
                <a:solidFill>
                  <a:schemeClr val="bg1"/>
                </a:solidFill>
              </a:rPr>
              <a:t> </a:t>
            </a:r>
            <a:r>
              <a:rPr lang="hu-HU" dirty="0" err="1">
                <a:solidFill>
                  <a:schemeClr val="bg1"/>
                </a:solidFill>
              </a:rPr>
              <a:t>definition</a:t>
            </a:r>
            <a:endParaRPr lang="hu-HU" dirty="0">
              <a:solidFill>
                <a:schemeClr val="bg1"/>
              </a:solidFill>
            </a:endParaRPr>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838200" y="1325563"/>
            <a:ext cx="10515600" cy="4451230"/>
          </a:xfrm>
        </p:spPr>
        <p:txBody>
          <a:bodyPr>
            <a:normAutofit fontScale="92500" lnSpcReduction="10000"/>
          </a:bodyPr>
          <a:lstStyle/>
          <a:p>
            <a:pPr marL="0" indent="0">
              <a:buNone/>
            </a:pPr>
            <a:r>
              <a:rPr lang="hu-HU" b="1" dirty="0" err="1"/>
              <a:t>Append-only</a:t>
            </a:r>
            <a:endParaRPr lang="hu-HU" b="1" dirty="0"/>
          </a:p>
          <a:p>
            <a:r>
              <a:rPr lang="hu-HU" dirty="0"/>
              <a:t>„A</a:t>
            </a:r>
            <a:r>
              <a:rPr lang="en-US" dirty="0" err="1"/>
              <a:t>ppend</a:t>
            </a:r>
            <a:r>
              <a:rPr lang="en-US" dirty="0"/>
              <a:t>-only" means that data</a:t>
            </a:r>
            <a:r>
              <a:rPr lang="hu-HU" dirty="0"/>
              <a:t> </a:t>
            </a:r>
            <a:r>
              <a:rPr lang="en-US" dirty="0"/>
              <a:t>can only be added to the blockchain in </a:t>
            </a:r>
            <a:r>
              <a:rPr lang="en-US" i="1" dirty="0"/>
              <a:t>time-sequential order</a:t>
            </a:r>
            <a:r>
              <a:rPr lang="en-US" dirty="0"/>
              <a:t>. </a:t>
            </a:r>
            <a:endParaRPr lang="hu-HU" dirty="0"/>
          </a:p>
          <a:p>
            <a:r>
              <a:rPr lang="en-US" dirty="0"/>
              <a:t>This property implies that once data</a:t>
            </a:r>
            <a:r>
              <a:rPr lang="hu-HU" dirty="0"/>
              <a:t> </a:t>
            </a:r>
            <a:r>
              <a:rPr lang="en-US" dirty="0"/>
              <a:t>is added to the blockchain, it is almost impossible to change that data and it can be considered</a:t>
            </a:r>
            <a:r>
              <a:rPr lang="hu-HU" dirty="0"/>
              <a:t> </a:t>
            </a:r>
            <a:r>
              <a:rPr lang="en-US" dirty="0"/>
              <a:t>practically immutable. </a:t>
            </a:r>
            <a:endParaRPr lang="hu-HU" dirty="0"/>
          </a:p>
          <a:p>
            <a:r>
              <a:rPr lang="en-US" dirty="0"/>
              <a:t>In other words, blocks added to the </a:t>
            </a:r>
            <a:r>
              <a:rPr lang="en-US" b="1" dirty="0"/>
              <a:t>blockchain cannot be changed</a:t>
            </a:r>
            <a:r>
              <a:rPr lang="en-US" dirty="0"/>
              <a:t>, which</a:t>
            </a:r>
            <a:r>
              <a:rPr lang="hu-HU" dirty="0"/>
              <a:t> </a:t>
            </a:r>
            <a:r>
              <a:rPr lang="en-US" dirty="0"/>
              <a:t>allows blockchain to become an </a:t>
            </a:r>
            <a:r>
              <a:rPr lang="en-US" b="1" dirty="0"/>
              <a:t>immutable</a:t>
            </a:r>
            <a:r>
              <a:rPr lang="en-US" dirty="0"/>
              <a:t> and </a:t>
            </a:r>
            <a:r>
              <a:rPr lang="en-US" b="1" dirty="0"/>
              <a:t>tamper-proof</a:t>
            </a:r>
            <a:r>
              <a:rPr lang="en-US" dirty="0"/>
              <a:t> ledger of transactions.</a:t>
            </a:r>
            <a:br>
              <a:rPr lang="hu-HU" dirty="0"/>
            </a:br>
            <a:endParaRPr lang="hu-HU" dirty="0"/>
          </a:p>
          <a:p>
            <a:pPr marL="0" indent="0">
              <a:buNone/>
            </a:pPr>
            <a:r>
              <a:rPr lang="hu-HU" sz="3500" b="1" dirty="0" err="1">
                <a:solidFill>
                  <a:srgbClr val="C00000"/>
                </a:solidFill>
              </a:rPr>
              <a:t>Question</a:t>
            </a:r>
            <a:r>
              <a:rPr lang="hu-HU" sz="3500" b="1" dirty="0">
                <a:solidFill>
                  <a:srgbClr val="C00000"/>
                </a:solidFill>
              </a:rPr>
              <a:t>: </a:t>
            </a:r>
            <a:r>
              <a:rPr lang="hu-HU" sz="3500" b="1" dirty="0" err="1">
                <a:solidFill>
                  <a:srgbClr val="C00000"/>
                </a:solidFill>
              </a:rPr>
              <a:t>Generally</a:t>
            </a:r>
            <a:r>
              <a:rPr lang="hu-HU" sz="3500" b="1" dirty="0">
                <a:solidFill>
                  <a:srgbClr val="C00000"/>
                </a:solidFill>
              </a:rPr>
              <a:t>, </a:t>
            </a:r>
            <a:r>
              <a:rPr lang="en-US" sz="3500" b="1" dirty="0">
                <a:solidFill>
                  <a:srgbClr val="C00000"/>
                </a:solidFill>
              </a:rPr>
              <a:t>What other operations can you do?</a:t>
            </a:r>
          </a:p>
        </p:txBody>
      </p:sp>
      <p:sp>
        <p:nvSpPr>
          <p:cNvPr id="4" name="Google Shape;214;p28">
            <a:extLst>
              <a:ext uri="{FF2B5EF4-FFF2-40B4-BE49-F238E27FC236}">
                <a16:creationId xmlns:a16="http://schemas.microsoft.com/office/drawing/2014/main" id="{23DFF73B-B1DC-4904-81CF-F397877C1C94}"/>
              </a:ext>
            </a:extLst>
          </p:cNvPr>
          <p:cNvSpPr txBox="1">
            <a:spLocks/>
          </p:cNvSpPr>
          <p:nvPr/>
        </p:nvSpPr>
        <p:spPr>
          <a:xfrm>
            <a:off x="434000" y="0"/>
            <a:ext cx="11324000" cy="524800"/>
          </a:xfrm>
          <a:prstGeom prst="rect">
            <a:avLst/>
          </a:prstGeom>
          <a:noFill/>
          <a:ln>
            <a:no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EAA536"/>
              </a:buClr>
              <a:buSzPts val="1200"/>
              <a:buFont typeface="Poppins"/>
              <a:buChar char="●"/>
              <a:defRPr sz="1600" kern="1200">
                <a:solidFill>
                  <a:srgbClr val="EAA536"/>
                </a:solidFill>
                <a:latin typeface="Poppins"/>
                <a:ea typeface="Poppins"/>
                <a:cs typeface="Poppins"/>
                <a:sym typeface="Poppins"/>
              </a:defRPr>
            </a:lvl1pPr>
            <a:lvl2pPr lvl="1" rtl="0">
              <a:spcBef>
                <a:spcPts val="0"/>
              </a:spcBef>
              <a:spcAft>
                <a:spcPts val="0"/>
              </a:spcAft>
              <a:buSzPts val="1200"/>
              <a:buFont typeface="Poppins"/>
              <a:buChar char="○"/>
              <a:defRPr sz="1600">
                <a:latin typeface="Poppins"/>
                <a:ea typeface="Poppins"/>
                <a:cs typeface="Poppins"/>
                <a:sym typeface="Poppins"/>
              </a:defRPr>
            </a:lvl2pPr>
            <a:lvl3pPr lvl="2" rtl="0">
              <a:spcBef>
                <a:spcPts val="0"/>
              </a:spcBef>
              <a:spcAft>
                <a:spcPts val="0"/>
              </a:spcAft>
              <a:buSzPts val="1200"/>
              <a:buFont typeface="Poppins"/>
              <a:buChar char="■"/>
              <a:defRPr sz="1600">
                <a:latin typeface="Poppins"/>
                <a:ea typeface="Poppins"/>
                <a:cs typeface="Poppins"/>
                <a:sym typeface="Poppins"/>
              </a:defRPr>
            </a:lvl3pPr>
            <a:lvl4pPr lvl="3" rtl="0">
              <a:spcBef>
                <a:spcPts val="0"/>
              </a:spcBef>
              <a:spcAft>
                <a:spcPts val="0"/>
              </a:spcAft>
              <a:buSzPts val="1200"/>
              <a:buFont typeface="Poppins"/>
              <a:buChar char="●"/>
              <a:defRPr sz="1600">
                <a:latin typeface="Poppins"/>
                <a:ea typeface="Poppins"/>
                <a:cs typeface="Poppins"/>
                <a:sym typeface="Poppins"/>
              </a:defRPr>
            </a:lvl4pPr>
            <a:lvl5pPr lvl="4" rtl="0">
              <a:spcBef>
                <a:spcPts val="0"/>
              </a:spcBef>
              <a:spcAft>
                <a:spcPts val="0"/>
              </a:spcAft>
              <a:buSzPts val="1200"/>
              <a:buFont typeface="Poppins"/>
              <a:buChar char="○"/>
              <a:defRPr sz="1600">
                <a:latin typeface="Poppins"/>
                <a:ea typeface="Poppins"/>
                <a:cs typeface="Poppins"/>
                <a:sym typeface="Poppins"/>
              </a:defRPr>
            </a:lvl5pPr>
            <a:lvl6pPr lvl="5" rtl="0">
              <a:spcBef>
                <a:spcPts val="0"/>
              </a:spcBef>
              <a:spcAft>
                <a:spcPts val="0"/>
              </a:spcAft>
              <a:buSzPts val="1200"/>
              <a:buFont typeface="Poppins"/>
              <a:buChar char="■"/>
              <a:defRPr sz="1600">
                <a:latin typeface="Poppins"/>
                <a:ea typeface="Poppins"/>
                <a:cs typeface="Poppins"/>
                <a:sym typeface="Poppins"/>
              </a:defRPr>
            </a:lvl6pPr>
            <a:lvl7pPr lvl="6" rtl="0">
              <a:spcBef>
                <a:spcPts val="0"/>
              </a:spcBef>
              <a:spcAft>
                <a:spcPts val="0"/>
              </a:spcAft>
              <a:buSzPts val="1200"/>
              <a:buFont typeface="Poppins"/>
              <a:buChar char="●"/>
              <a:defRPr sz="1600">
                <a:latin typeface="Poppins"/>
                <a:ea typeface="Poppins"/>
                <a:cs typeface="Poppins"/>
                <a:sym typeface="Poppins"/>
              </a:defRPr>
            </a:lvl7pPr>
            <a:lvl8pPr lvl="7" rtl="0">
              <a:spcBef>
                <a:spcPts val="0"/>
              </a:spcBef>
              <a:spcAft>
                <a:spcPts val="0"/>
              </a:spcAft>
              <a:buSzPts val="1200"/>
              <a:buFont typeface="Poppins"/>
              <a:buChar char="○"/>
              <a:defRPr sz="1600">
                <a:latin typeface="Poppins"/>
                <a:ea typeface="Poppins"/>
                <a:cs typeface="Poppins"/>
                <a:sym typeface="Poppins"/>
              </a:defRPr>
            </a:lvl8pPr>
            <a:lvl9pPr lvl="8" rtl="0">
              <a:spcBef>
                <a:spcPts val="0"/>
              </a:spcBef>
              <a:spcAft>
                <a:spcPts val="0"/>
              </a:spcAft>
              <a:buSzPts val="1200"/>
              <a:buFont typeface="Poppins"/>
              <a:buChar char="■"/>
              <a:defRPr sz="1600">
                <a:latin typeface="Poppins"/>
                <a:ea typeface="Poppins"/>
                <a:cs typeface="Poppins"/>
                <a:sym typeface="Poppins"/>
              </a:defRPr>
            </a:lvl9pPr>
          </a:lstStyle>
          <a:p>
            <a:pPr>
              <a:buFont typeface="Poppins"/>
              <a:buNone/>
            </a:pPr>
            <a:r>
              <a:rPr lang="hu-HU" dirty="0" err="1"/>
              <a:t>What</a:t>
            </a:r>
            <a:r>
              <a:rPr lang="hu-HU" dirty="0"/>
              <a:t> is </a:t>
            </a:r>
            <a:r>
              <a:rPr lang="hu-HU" dirty="0" err="1"/>
              <a:t>Blockchain</a:t>
            </a:r>
            <a:r>
              <a:rPr lang="hu-HU" dirty="0"/>
              <a:t>?</a:t>
            </a:r>
          </a:p>
        </p:txBody>
      </p:sp>
    </p:spTree>
    <p:extLst>
      <p:ext uri="{BB962C8B-B14F-4D97-AF65-F5344CB8AC3E}">
        <p14:creationId xmlns:p14="http://schemas.microsoft.com/office/powerpoint/2010/main" val="1751729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xfrm>
            <a:off x="838200" y="542052"/>
            <a:ext cx="10515600" cy="963254"/>
          </a:xfrm>
          <a:solidFill>
            <a:srgbClr val="004735"/>
          </a:solidFill>
        </p:spPr>
        <p:txBody>
          <a:bodyPr vert="horz" lIns="91440" tIns="45720" rIns="91440" bIns="45720" rtlCol="0" anchor="ctr">
            <a:normAutofit/>
          </a:bodyPr>
          <a:lstStyle/>
          <a:p>
            <a:r>
              <a:rPr lang="hu-HU" dirty="0" err="1">
                <a:solidFill>
                  <a:schemeClr val="bg1"/>
                </a:solidFill>
              </a:rPr>
              <a:t>Keywords</a:t>
            </a:r>
            <a:r>
              <a:rPr lang="hu-HU" dirty="0">
                <a:solidFill>
                  <a:schemeClr val="bg1"/>
                </a:solidFill>
              </a:rPr>
              <a:t> </a:t>
            </a:r>
            <a:r>
              <a:rPr lang="hu-HU" dirty="0" err="1">
                <a:solidFill>
                  <a:schemeClr val="bg1"/>
                </a:solidFill>
              </a:rPr>
              <a:t>from</a:t>
            </a:r>
            <a:r>
              <a:rPr lang="hu-HU" dirty="0">
                <a:solidFill>
                  <a:schemeClr val="bg1"/>
                </a:solidFill>
              </a:rPr>
              <a:t> </a:t>
            </a:r>
            <a:r>
              <a:rPr lang="hu-HU" dirty="0" err="1">
                <a:solidFill>
                  <a:schemeClr val="bg1"/>
                </a:solidFill>
              </a:rPr>
              <a:t>the</a:t>
            </a:r>
            <a:r>
              <a:rPr lang="hu-HU" dirty="0">
                <a:solidFill>
                  <a:schemeClr val="bg1"/>
                </a:solidFill>
              </a:rPr>
              <a:t> </a:t>
            </a:r>
            <a:r>
              <a:rPr lang="hu-HU" dirty="0" err="1">
                <a:solidFill>
                  <a:schemeClr val="bg1"/>
                </a:solidFill>
              </a:rPr>
              <a:t>technical</a:t>
            </a:r>
            <a:r>
              <a:rPr lang="hu-HU" dirty="0">
                <a:solidFill>
                  <a:schemeClr val="bg1"/>
                </a:solidFill>
              </a:rPr>
              <a:t> </a:t>
            </a:r>
            <a:r>
              <a:rPr lang="hu-HU" dirty="0" err="1">
                <a:solidFill>
                  <a:schemeClr val="bg1"/>
                </a:solidFill>
              </a:rPr>
              <a:t>definition</a:t>
            </a:r>
            <a:endParaRPr lang="hu-HU" dirty="0">
              <a:solidFill>
                <a:schemeClr val="bg1"/>
              </a:solidFill>
            </a:endParaRPr>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838200" y="1687872"/>
            <a:ext cx="10515600" cy="4451230"/>
          </a:xfrm>
        </p:spPr>
        <p:txBody>
          <a:bodyPr>
            <a:normAutofit/>
          </a:bodyPr>
          <a:lstStyle/>
          <a:p>
            <a:pPr marL="0" indent="0">
              <a:buNone/>
            </a:pPr>
            <a:r>
              <a:rPr lang="hu-HU" b="1" dirty="0" err="1"/>
              <a:t>Updatable</a:t>
            </a:r>
            <a:r>
              <a:rPr lang="hu-HU" b="1" dirty="0"/>
              <a:t> </a:t>
            </a:r>
            <a:r>
              <a:rPr lang="hu-HU" b="1" dirty="0" err="1"/>
              <a:t>via</a:t>
            </a:r>
            <a:r>
              <a:rPr lang="hu-HU" b="1" dirty="0"/>
              <a:t> </a:t>
            </a:r>
            <a:r>
              <a:rPr lang="hu-HU" b="1" dirty="0" err="1"/>
              <a:t>consensus</a:t>
            </a:r>
            <a:endParaRPr lang="hu-HU" b="1" dirty="0"/>
          </a:p>
          <a:p>
            <a:r>
              <a:rPr lang="hu-HU" b="1" dirty="0"/>
              <a:t>N</a:t>
            </a:r>
            <a:r>
              <a:rPr lang="en-US" b="1" dirty="0"/>
              <a:t>o central authority</a:t>
            </a:r>
            <a:r>
              <a:rPr lang="en-US" dirty="0"/>
              <a:t> is in control</a:t>
            </a:r>
            <a:r>
              <a:rPr lang="hu-HU" dirty="0"/>
              <a:t> </a:t>
            </a:r>
            <a:r>
              <a:rPr lang="en-US" dirty="0"/>
              <a:t>of updating the ledger</a:t>
            </a:r>
            <a:r>
              <a:rPr lang="hu-HU" dirty="0"/>
              <a:t>.</a:t>
            </a:r>
          </a:p>
          <a:p>
            <a:r>
              <a:rPr lang="hu-HU" dirty="0"/>
              <a:t>A</a:t>
            </a:r>
            <a:r>
              <a:rPr lang="en-US" dirty="0" err="1"/>
              <a:t>ny</a:t>
            </a:r>
            <a:r>
              <a:rPr lang="en-US" dirty="0"/>
              <a:t> update made to the blockchain is validated against strict</a:t>
            </a:r>
            <a:r>
              <a:rPr lang="hu-HU" dirty="0"/>
              <a:t> </a:t>
            </a:r>
            <a:r>
              <a:rPr lang="en-US" dirty="0"/>
              <a:t>criteria defined by the blockchain protocol and added to the blockchain only after a consensus</a:t>
            </a:r>
            <a:r>
              <a:rPr lang="hu-HU" dirty="0"/>
              <a:t> </a:t>
            </a:r>
            <a:r>
              <a:rPr lang="en-US" dirty="0"/>
              <a:t>has been reached among all participating peers/nodes on the network. </a:t>
            </a:r>
            <a:endParaRPr lang="hu-HU" dirty="0"/>
          </a:p>
          <a:p>
            <a:r>
              <a:rPr lang="en-US" dirty="0"/>
              <a:t>To achieve consensus,</a:t>
            </a:r>
            <a:r>
              <a:rPr lang="hu-HU" dirty="0"/>
              <a:t> </a:t>
            </a:r>
            <a:r>
              <a:rPr lang="en-US" dirty="0"/>
              <a:t>there are various consensus facilitation algorithms that ensure all parties agree on the final</a:t>
            </a:r>
            <a:r>
              <a:rPr lang="hu-HU" dirty="0"/>
              <a:t> </a:t>
            </a:r>
            <a:r>
              <a:rPr lang="en-US" dirty="0"/>
              <a:t>state of the data on the blockchain network and resolutely agree upon it to be true. </a:t>
            </a:r>
            <a:endParaRPr lang="en-US" sz="3500" b="1" dirty="0">
              <a:solidFill>
                <a:srgbClr val="C00000"/>
              </a:solidFill>
            </a:endParaRPr>
          </a:p>
        </p:txBody>
      </p:sp>
      <p:sp>
        <p:nvSpPr>
          <p:cNvPr id="6" name="Google Shape;214;p28">
            <a:extLst>
              <a:ext uri="{FF2B5EF4-FFF2-40B4-BE49-F238E27FC236}">
                <a16:creationId xmlns:a16="http://schemas.microsoft.com/office/drawing/2014/main" id="{0905F55B-1B8B-4511-B568-561B7E7BD816}"/>
              </a:ext>
            </a:extLst>
          </p:cNvPr>
          <p:cNvSpPr txBox="1">
            <a:spLocks/>
          </p:cNvSpPr>
          <p:nvPr/>
        </p:nvSpPr>
        <p:spPr>
          <a:xfrm>
            <a:off x="434000" y="0"/>
            <a:ext cx="11324000" cy="524800"/>
          </a:xfrm>
          <a:prstGeom prst="rect">
            <a:avLst/>
          </a:prstGeom>
          <a:noFill/>
          <a:ln>
            <a:no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EAA536"/>
              </a:buClr>
              <a:buSzPts val="1200"/>
              <a:buFont typeface="Poppins"/>
              <a:buChar char="●"/>
              <a:defRPr sz="1600" kern="1200">
                <a:solidFill>
                  <a:srgbClr val="EAA536"/>
                </a:solidFill>
                <a:latin typeface="Poppins"/>
                <a:ea typeface="Poppins"/>
                <a:cs typeface="Poppins"/>
                <a:sym typeface="Poppins"/>
              </a:defRPr>
            </a:lvl1pPr>
            <a:lvl2pPr lvl="1" rtl="0">
              <a:spcBef>
                <a:spcPts val="0"/>
              </a:spcBef>
              <a:spcAft>
                <a:spcPts val="0"/>
              </a:spcAft>
              <a:buSzPts val="1200"/>
              <a:buFont typeface="Poppins"/>
              <a:buChar char="○"/>
              <a:defRPr sz="1600">
                <a:latin typeface="Poppins"/>
                <a:ea typeface="Poppins"/>
                <a:cs typeface="Poppins"/>
                <a:sym typeface="Poppins"/>
              </a:defRPr>
            </a:lvl2pPr>
            <a:lvl3pPr lvl="2" rtl="0">
              <a:spcBef>
                <a:spcPts val="0"/>
              </a:spcBef>
              <a:spcAft>
                <a:spcPts val="0"/>
              </a:spcAft>
              <a:buSzPts val="1200"/>
              <a:buFont typeface="Poppins"/>
              <a:buChar char="■"/>
              <a:defRPr sz="1600">
                <a:latin typeface="Poppins"/>
                <a:ea typeface="Poppins"/>
                <a:cs typeface="Poppins"/>
                <a:sym typeface="Poppins"/>
              </a:defRPr>
            </a:lvl3pPr>
            <a:lvl4pPr lvl="3" rtl="0">
              <a:spcBef>
                <a:spcPts val="0"/>
              </a:spcBef>
              <a:spcAft>
                <a:spcPts val="0"/>
              </a:spcAft>
              <a:buSzPts val="1200"/>
              <a:buFont typeface="Poppins"/>
              <a:buChar char="●"/>
              <a:defRPr sz="1600">
                <a:latin typeface="Poppins"/>
                <a:ea typeface="Poppins"/>
                <a:cs typeface="Poppins"/>
                <a:sym typeface="Poppins"/>
              </a:defRPr>
            </a:lvl4pPr>
            <a:lvl5pPr lvl="4" rtl="0">
              <a:spcBef>
                <a:spcPts val="0"/>
              </a:spcBef>
              <a:spcAft>
                <a:spcPts val="0"/>
              </a:spcAft>
              <a:buSzPts val="1200"/>
              <a:buFont typeface="Poppins"/>
              <a:buChar char="○"/>
              <a:defRPr sz="1600">
                <a:latin typeface="Poppins"/>
                <a:ea typeface="Poppins"/>
                <a:cs typeface="Poppins"/>
                <a:sym typeface="Poppins"/>
              </a:defRPr>
            </a:lvl5pPr>
            <a:lvl6pPr lvl="5" rtl="0">
              <a:spcBef>
                <a:spcPts val="0"/>
              </a:spcBef>
              <a:spcAft>
                <a:spcPts val="0"/>
              </a:spcAft>
              <a:buSzPts val="1200"/>
              <a:buFont typeface="Poppins"/>
              <a:buChar char="■"/>
              <a:defRPr sz="1600">
                <a:latin typeface="Poppins"/>
                <a:ea typeface="Poppins"/>
                <a:cs typeface="Poppins"/>
                <a:sym typeface="Poppins"/>
              </a:defRPr>
            </a:lvl6pPr>
            <a:lvl7pPr lvl="6" rtl="0">
              <a:spcBef>
                <a:spcPts val="0"/>
              </a:spcBef>
              <a:spcAft>
                <a:spcPts val="0"/>
              </a:spcAft>
              <a:buSzPts val="1200"/>
              <a:buFont typeface="Poppins"/>
              <a:buChar char="●"/>
              <a:defRPr sz="1600">
                <a:latin typeface="Poppins"/>
                <a:ea typeface="Poppins"/>
                <a:cs typeface="Poppins"/>
                <a:sym typeface="Poppins"/>
              </a:defRPr>
            </a:lvl7pPr>
            <a:lvl8pPr lvl="7" rtl="0">
              <a:spcBef>
                <a:spcPts val="0"/>
              </a:spcBef>
              <a:spcAft>
                <a:spcPts val="0"/>
              </a:spcAft>
              <a:buSzPts val="1200"/>
              <a:buFont typeface="Poppins"/>
              <a:buChar char="○"/>
              <a:defRPr sz="1600">
                <a:latin typeface="Poppins"/>
                <a:ea typeface="Poppins"/>
                <a:cs typeface="Poppins"/>
                <a:sym typeface="Poppins"/>
              </a:defRPr>
            </a:lvl8pPr>
            <a:lvl9pPr lvl="8" rtl="0">
              <a:spcBef>
                <a:spcPts val="0"/>
              </a:spcBef>
              <a:spcAft>
                <a:spcPts val="0"/>
              </a:spcAft>
              <a:buSzPts val="1200"/>
              <a:buFont typeface="Poppins"/>
              <a:buChar char="■"/>
              <a:defRPr sz="1600">
                <a:latin typeface="Poppins"/>
                <a:ea typeface="Poppins"/>
                <a:cs typeface="Poppins"/>
                <a:sym typeface="Poppins"/>
              </a:defRPr>
            </a:lvl9pPr>
          </a:lstStyle>
          <a:p>
            <a:pPr>
              <a:buFont typeface="Poppins"/>
              <a:buNone/>
            </a:pPr>
            <a:r>
              <a:rPr lang="hu-HU" dirty="0" err="1"/>
              <a:t>What</a:t>
            </a:r>
            <a:r>
              <a:rPr lang="hu-HU" dirty="0"/>
              <a:t> is </a:t>
            </a:r>
            <a:r>
              <a:rPr lang="hu-HU" dirty="0" err="1"/>
              <a:t>Blockchain</a:t>
            </a:r>
            <a:r>
              <a:rPr lang="hu-HU" dirty="0"/>
              <a:t>?</a:t>
            </a:r>
          </a:p>
        </p:txBody>
      </p:sp>
    </p:spTree>
    <p:extLst>
      <p:ext uri="{BB962C8B-B14F-4D97-AF65-F5344CB8AC3E}">
        <p14:creationId xmlns:p14="http://schemas.microsoft.com/office/powerpoint/2010/main" val="2408095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213"/>
        <p:cNvGrpSpPr/>
        <p:nvPr/>
      </p:nvGrpSpPr>
      <p:grpSpPr>
        <a:xfrm>
          <a:off x="0" y="0"/>
          <a:ext cx="0" cy="0"/>
          <a:chOff x="0" y="0"/>
          <a:chExt cx="0" cy="0"/>
        </a:xfrm>
      </p:grpSpPr>
      <p:sp>
        <p:nvSpPr>
          <p:cNvPr id="215" name="Google Shape;215;p28"/>
          <p:cNvSpPr txBox="1">
            <a:spLocks noGrp="1"/>
          </p:cNvSpPr>
          <p:nvPr>
            <p:ph type="title" idx="2"/>
          </p:nvPr>
        </p:nvSpPr>
        <p:spPr>
          <a:xfrm>
            <a:off x="434000" y="695670"/>
            <a:ext cx="11324000" cy="763600"/>
          </a:xfrm>
          <a:prstGeom prst="rect">
            <a:avLst/>
          </a:prstGeom>
          <a:solidFill>
            <a:srgbClr val="004735"/>
          </a:solidFill>
        </p:spPr>
        <p:txBody>
          <a:bodyPr spcFirstLastPara="1" vert="horz" wrap="square" lIns="121900" tIns="121900" rIns="121900" bIns="121900" rtlCol="0" anchor="t" anchorCtr="0">
            <a:noAutofit/>
          </a:bodyPr>
          <a:lstStyle/>
          <a:p>
            <a:pPr>
              <a:buNone/>
            </a:pPr>
            <a:r>
              <a:rPr lang="en" dirty="0">
                <a:solidFill>
                  <a:schemeClr val="bg1"/>
                </a:solidFill>
              </a:rPr>
              <a:t>What is Centralization?</a:t>
            </a:r>
            <a:endParaRPr dirty="0">
              <a:solidFill>
                <a:schemeClr val="bg1"/>
              </a:solidFill>
            </a:endParaRPr>
          </a:p>
        </p:txBody>
      </p:sp>
      <p:sp>
        <p:nvSpPr>
          <p:cNvPr id="216" name="Google Shape;216;p28"/>
          <p:cNvSpPr txBox="1">
            <a:spLocks noGrp="1"/>
          </p:cNvSpPr>
          <p:nvPr>
            <p:ph type="body" idx="1"/>
          </p:nvPr>
        </p:nvSpPr>
        <p:spPr>
          <a:xfrm>
            <a:off x="415600" y="1693367"/>
            <a:ext cx="8084400" cy="4555200"/>
          </a:xfrm>
          <a:prstGeom prst="rect">
            <a:avLst/>
          </a:prstGeom>
        </p:spPr>
        <p:txBody>
          <a:bodyPr spcFirstLastPara="1" vert="horz" wrap="square" lIns="121900" tIns="121900" rIns="121900" bIns="121900" rtlCol="0" anchor="t" anchorCtr="0">
            <a:noAutofit/>
          </a:bodyPr>
          <a:lstStyle/>
          <a:p>
            <a:r>
              <a:rPr lang="en" dirty="0"/>
              <a:t>Authorization handled by a single party</a:t>
            </a:r>
            <a:endParaRPr dirty="0"/>
          </a:p>
          <a:p>
            <a:r>
              <a:rPr lang="en" dirty="0"/>
              <a:t>Data is stored by a single party</a:t>
            </a:r>
            <a:endParaRPr dirty="0"/>
          </a:p>
          <a:p>
            <a:pPr marL="0" indent="0">
              <a:buNone/>
            </a:pPr>
            <a:endParaRPr dirty="0"/>
          </a:p>
          <a:p>
            <a:r>
              <a:rPr lang="en" dirty="0"/>
              <a:t>Think:</a:t>
            </a:r>
            <a:endParaRPr dirty="0"/>
          </a:p>
          <a:p>
            <a:pPr lvl="1"/>
            <a:r>
              <a:rPr lang="en" dirty="0"/>
              <a:t>Client-server networking</a:t>
            </a:r>
            <a:endParaRPr dirty="0"/>
          </a:p>
          <a:p>
            <a:pPr lvl="1"/>
            <a:r>
              <a:rPr lang="en" dirty="0"/>
              <a:t>Hierarchical org chart</a:t>
            </a:r>
            <a:endParaRPr dirty="0"/>
          </a:p>
          <a:p>
            <a:pPr lvl="1"/>
            <a:r>
              <a:rPr lang="en" dirty="0"/>
              <a:t>Political dynasty</a:t>
            </a:r>
            <a:endParaRPr dirty="0"/>
          </a:p>
          <a:p>
            <a:pPr lvl="1"/>
            <a:r>
              <a:rPr lang="en" dirty="0"/>
              <a:t>Central bank</a:t>
            </a:r>
            <a:endParaRPr dirty="0"/>
          </a:p>
          <a:p>
            <a:pPr lvl="1"/>
            <a:r>
              <a:rPr lang="en" dirty="0"/>
              <a:t>Figurehead</a:t>
            </a:r>
            <a:endParaRPr dirty="0"/>
          </a:p>
        </p:txBody>
      </p:sp>
      <p:sp>
        <p:nvSpPr>
          <p:cNvPr id="217" name="Google Shape;217;p28"/>
          <p:cNvSpPr/>
          <p:nvPr/>
        </p:nvSpPr>
        <p:spPr>
          <a:xfrm>
            <a:off x="9722035" y="2806049"/>
            <a:ext cx="430000" cy="524800"/>
          </a:xfrm>
          <a:custGeom>
            <a:avLst/>
            <a:gdLst/>
            <a:ahLst/>
            <a:cxnLst/>
            <a:rect l="l" t="t" r="r" b="b"/>
            <a:pathLst>
              <a:path w="120000" h="120000" extrusionOk="0">
                <a:moveTo>
                  <a:pt x="60000" y="27272"/>
                </a:moveTo>
                <a:cubicBezTo>
                  <a:pt x="30544" y="27272"/>
                  <a:pt x="6666" y="22388"/>
                  <a:pt x="6666" y="16361"/>
                </a:cubicBezTo>
                <a:cubicBezTo>
                  <a:pt x="6666" y="10338"/>
                  <a:pt x="30544" y="5455"/>
                  <a:pt x="60000" y="5455"/>
                </a:cubicBezTo>
                <a:cubicBezTo>
                  <a:pt x="89455" y="5455"/>
                  <a:pt x="113333" y="10338"/>
                  <a:pt x="113333" y="16361"/>
                </a:cubicBezTo>
                <a:cubicBezTo>
                  <a:pt x="113333" y="22388"/>
                  <a:pt x="89455" y="27272"/>
                  <a:pt x="60000" y="27272"/>
                </a:cubicBezTo>
                <a:moveTo>
                  <a:pt x="113333" y="38183"/>
                </a:moveTo>
                <a:cubicBezTo>
                  <a:pt x="113333" y="44205"/>
                  <a:pt x="89455" y="49088"/>
                  <a:pt x="60000" y="49088"/>
                </a:cubicBezTo>
                <a:cubicBezTo>
                  <a:pt x="30544" y="49088"/>
                  <a:pt x="6666" y="44205"/>
                  <a:pt x="6666" y="38183"/>
                </a:cubicBezTo>
                <a:lnTo>
                  <a:pt x="6666" y="23838"/>
                </a:lnTo>
                <a:cubicBezTo>
                  <a:pt x="16627" y="29111"/>
                  <a:pt x="36750" y="32727"/>
                  <a:pt x="60000" y="32727"/>
                </a:cubicBezTo>
                <a:cubicBezTo>
                  <a:pt x="83255" y="32727"/>
                  <a:pt x="103372" y="29111"/>
                  <a:pt x="113333" y="23838"/>
                </a:cubicBezTo>
                <a:cubicBezTo>
                  <a:pt x="113333" y="23838"/>
                  <a:pt x="113333" y="38183"/>
                  <a:pt x="113333" y="38183"/>
                </a:cubicBezTo>
                <a:close/>
                <a:moveTo>
                  <a:pt x="60000" y="60000"/>
                </a:moveTo>
                <a:cubicBezTo>
                  <a:pt x="30544" y="60000"/>
                  <a:pt x="6666" y="55116"/>
                  <a:pt x="6666" y="49088"/>
                </a:cubicBezTo>
                <a:cubicBezTo>
                  <a:pt x="6666" y="48177"/>
                  <a:pt x="7272" y="47300"/>
                  <a:pt x="8300" y="46455"/>
                </a:cubicBezTo>
                <a:cubicBezTo>
                  <a:pt x="18722" y="51288"/>
                  <a:pt x="37944" y="54544"/>
                  <a:pt x="60000" y="54544"/>
                </a:cubicBezTo>
                <a:cubicBezTo>
                  <a:pt x="82055" y="54544"/>
                  <a:pt x="101277" y="51288"/>
                  <a:pt x="111700" y="46455"/>
                </a:cubicBezTo>
                <a:cubicBezTo>
                  <a:pt x="112727" y="47300"/>
                  <a:pt x="113333" y="48177"/>
                  <a:pt x="113333" y="49088"/>
                </a:cubicBezTo>
                <a:cubicBezTo>
                  <a:pt x="113333" y="55116"/>
                  <a:pt x="89455" y="60000"/>
                  <a:pt x="60000" y="60000"/>
                </a:cubicBezTo>
                <a:moveTo>
                  <a:pt x="113333" y="70911"/>
                </a:moveTo>
                <a:cubicBezTo>
                  <a:pt x="113333" y="76933"/>
                  <a:pt x="89455" y="81816"/>
                  <a:pt x="60000" y="81816"/>
                </a:cubicBezTo>
                <a:cubicBezTo>
                  <a:pt x="30544" y="81816"/>
                  <a:pt x="6666" y="76933"/>
                  <a:pt x="6666" y="70911"/>
                </a:cubicBezTo>
                <a:lnTo>
                  <a:pt x="6666" y="56566"/>
                </a:lnTo>
                <a:cubicBezTo>
                  <a:pt x="16627" y="61838"/>
                  <a:pt x="36750" y="65455"/>
                  <a:pt x="60000" y="65455"/>
                </a:cubicBezTo>
                <a:cubicBezTo>
                  <a:pt x="83255" y="65455"/>
                  <a:pt x="103372" y="61838"/>
                  <a:pt x="113333" y="56566"/>
                </a:cubicBezTo>
                <a:cubicBezTo>
                  <a:pt x="113333" y="56566"/>
                  <a:pt x="113333" y="70911"/>
                  <a:pt x="113333" y="70911"/>
                </a:cubicBezTo>
                <a:close/>
                <a:moveTo>
                  <a:pt x="60000" y="92727"/>
                </a:moveTo>
                <a:cubicBezTo>
                  <a:pt x="30544" y="92727"/>
                  <a:pt x="6666" y="87844"/>
                  <a:pt x="6666" y="81816"/>
                </a:cubicBezTo>
                <a:cubicBezTo>
                  <a:pt x="6666" y="80905"/>
                  <a:pt x="7272" y="80027"/>
                  <a:pt x="8300" y="79183"/>
                </a:cubicBezTo>
                <a:cubicBezTo>
                  <a:pt x="18722" y="84016"/>
                  <a:pt x="37944" y="87272"/>
                  <a:pt x="60000" y="87272"/>
                </a:cubicBezTo>
                <a:cubicBezTo>
                  <a:pt x="82055" y="87272"/>
                  <a:pt x="101277" y="84016"/>
                  <a:pt x="111700" y="79183"/>
                </a:cubicBezTo>
                <a:cubicBezTo>
                  <a:pt x="112727" y="80027"/>
                  <a:pt x="113333" y="80905"/>
                  <a:pt x="113333" y="81816"/>
                </a:cubicBezTo>
                <a:cubicBezTo>
                  <a:pt x="113333" y="87844"/>
                  <a:pt x="89455" y="92727"/>
                  <a:pt x="60000" y="92727"/>
                </a:cubicBezTo>
                <a:moveTo>
                  <a:pt x="113333" y="103638"/>
                </a:moveTo>
                <a:cubicBezTo>
                  <a:pt x="113333" y="109661"/>
                  <a:pt x="89455" y="114544"/>
                  <a:pt x="60000" y="114544"/>
                </a:cubicBezTo>
                <a:cubicBezTo>
                  <a:pt x="30544" y="114544"/>
                  <a:pt x="6666" y="109661"/>
                  <a:pt x="6666" y="103638"/>
                </a:cubicBezTo>
                <a:lnTo>
                  <a:pt x="6666" y="89294"/>
                </a:lnTo>
                <a:cubicBezTo>
                  <a:pt x="16627" y="94566"/>
                  <a:pt x="36750" y="98183"/>
                  <a:pt x="60000" y="98183"/>
                </a:cubicBezTo>
                <a:cubicBezTo>
                  <a:pt x="83255" y="98183"/>
                  <a:pt x="103372" y="94566"/>
                  <a:pt x="113333" y="89294"/>
                </a:cubicBezTo>
                <a:cubicBezTo>
                  <a:pt x="113333" y="89294"/>
                  <a:pt x="113333" y="103638"/>
                  <a:pt x="113333" y="103638"/>
                </a:cubicBezTo>
                <a:close/>
                <a:moveTo>
                  <a:pt x="120000" y="16361"/>
                </a:moveTo>
                <a:cubicBezTo>
                  <a:pt x="120000" y="7327"/>
                  <a:pt x="93138" y="0"/>
                  <a:pt x="60000" y="0"/>
                </a:cubicBezTo>
                <a:cubicBezTo>
                  <a:pt x="26861" y="0"/>
                  <a:pt x="0" y="7327"/>
                  <a:pt x="0" y="16361"/>
                </a:cubicBezTo>
                <a:lnTo>
                  <a:pt x="0" y="38183"/>
                </a:lnTo>
                <a:cubicBezTo>
                  <a:pt x="0" y="40100"/>
                  <a:pt x="1272" y="41927"/>
                  <a:pt x="3488" y="43638"/>
                </a:cubicBezTo>
                <a:cubicBezTo>
                  <a:pt x="1272" y="45344"/>
                  <a:pt x="0" y="47177"/>
                  <a:pt x="0" y="49088"/>
                </a:cubicBezTo>
                <a:lnTo>
                  <a:pt x="0" y="70911"/>
                </a:lnTo>
                <a:cubicBezTo>
                  <a:pt x="0" y="72827"/>
                  <a:pt x="1272" y="74655"/>
                  <a:pt x="3488" y="76361"/>
                </a:cubicBezTo>
                <a:cubicBezTo>
                  <a:pt x="1272" y="78072"/>
                  <a:pt x="0" y="79905"/>
                  <a:pt x="0" y="81816"/>
                </a:cubicBezTo>
                <a:lnTo>
                  <a:pt x="0" y="103638"/>
                </a:lnTo>
                <a:cubicBezTo>
                  <a:pt x="0" y="112672"/>
                  <a:pt x="26861" y="120000"/>
                  <a:pt x="60000" y="120000"/>
                </a:cubicBezTo>
                <a:cubicBezTo>
                  <a:pt x="93138" y="120000"/>
                  <a:pt x="120000" y="112672"/>
                  <a:pt x="120000" y="103638"/>
                </a:cubicBezTo>
                <a:lnTo>
                  <a:pt x="120000" y="81816"/>
                </a:lnTo>
                <a:cubicBezTo>
                  <a:pt x="120000" y="79905"/>
                  <a:pt x="118727" y="78072"/>
                  <a:pt x="116511" y="76361"/>
                </a:cubicBezTo>
                <a:cubicBezTo>
                  <a:pt x="118727" y="74655"/>
                  <a:pt x="120000" y="72827"/>
                  <a:pt x="120000" y="70911"/>
                </a:cubicBezTo>
                <a:lnTo>
                  <a:pt x="120000" y="49088"/>
                </a:lnTo>
                <a:cubicBezTo>
                  <a:pt x="120000" y="47177"/>
                  <a:pt x="118727" y="45344"/>
                  <a:pt x="116511" y="43638"/>
                </a:cubicBezTo>
                <a:cubicBezTo>
                  <a:pt x="118727" y="41927"/>
                  <a:pt x="120000" y="40100"/>
                  <a:pt x="120000" y="38183"/>
                </a:cubicBezTo>
                <a:cubicBezTo>
                  <a:pt x="120000" y="38183"/>
                  <a:pt x="120000" y="16361"/>
                  <a:pt x="120000" y="16361"/>
                </a:cubicBezTo>
                <a:close/>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18" name="Google Shape;218;p28"/>
          <p:cNvSpPr/>
          <p:nvPr/>
        </p:nvSpPr>
        <p:spPr>
          <a:xfrm>
            <a:off x="9354633" y="3607065"/>
            <a:ext cx="430000" cy="430000"/>
          </a:xfrm>
          <a:custGeom>
            <a:avLst/>
            <a:gdLst/>
            <a:ahLst/>
            <a:cxnLst/>
            <a:rect l="l" t="t" r="r" b="b"/>
            <a:pathLst>
              <a:path w="120000" h="120000" extrusionOk="0">
                <a:moveTo>
                  <a:pt x="114544" y="81816"/>
                </a:moveTo>
                <a:lnTo>
                  <a:pt x="5455" y="81816"/>
                </a:lnTo>
                <a:lnTo>
                  <a:pt x="5455" y="10911"/>
                </a:lnTo>
                <a:cubicBezTo>
                  <a:pt x="5455" y="7900"/>
                  <a:pt x="7900" y="5455"/>
                  <a:pt x="10911" y="5455"/>
                </a:cubicBezTo>
                <a:lnTo>
                  <a:pt x="109088" y="5455"/>
                </a:lnTo>
                <a:cubicBezTo>
                  <a:pt x="112100" y="5455"/>
                  <a:pt x="114544" y="7900"/>
                  <a:pt x="114544" y="10911"/>
                </a:cubicBezTo>
                <a:cubicBezTo>
                  <a:pt x="114544" y="10911"/>
                  <a:pt x="114544" y="81816"/>
                  <a:pt x="114544" y="81816"/>
                </a:cubicBezTo>
                <a:close/>
                <a:moveTo>
                  <a:pt x="114544" y="92727"/>
                </a:moveTo>
                <a:cubicBezTo>
                  <a:pt x="114544" y="95738"/>
                  <a:pt x="112100" y="98183"/>
                  <a:pt x="109088" y="98183"/>
                </a:cubicBezTo>
                <a:lnTo>
                  <a:pt x="10911" y="98183"/>
                </a:lnTo>
                <a:cubicBezTo>
                  <a:pt x="7900" y="98183"/>
                  <a:pt x="5455" y="95738"/>
                  <a:pt x="5455" y="92727"/>
                </a:cubicBezTo>
                <a:lnTo>
                  <a:pt x="5455" y="87272"/>
                </a:lnTo>
                <a:lnTo>
                  <a:pt x="114544" y="87272"/>
                </a:lnTo>
                <a:cubicBezTo>
                  <a:pt x="114544" y="87272"/>
                  <a:pt x="114544" y="92727"/>
                  <a:pt x="114544" y="92727"/>
                </a:cubicBezTo>
                <a:close/>
                <a:moveTo>
                  <a:pt x="65455" y="114544"/>
                </a:moveTo>
                <a:lnTo>
                  <a:pt x="54544" y="114544"/>
                </a:lnTo>
                <a:lnTo>
                  <a:pt x="54544" y="103638"/>
                </a:lnTo>
                <a:lnTo>
                  <a:pt x="65455" y="103638"/>
                </a:lnTo>
                <a:cubicBezTo>
                  <a:pt x="65455" y="103638"/>
                  <a:pt x="65455" y="114544"/>
                  <a:pt x="65455" y="114544"/>
                </a:cubicBezTo>
                <a:close/>
                <a:moveTo>
                  <a:pt x="109088" y="0"/>
                </a:moveTo>
                <a:lnTo>
                  <a:pt x="10911" y="0"/>
                </a:lnTo>
                <a:cubicBezTo>
                  <a:pt x="4883" y="0"/>
                  <a:pt x="0" y="4883"/>
                  <a:pt x="0" y="10911"/>
                </a:cubicBezTo>
                <a:lnTo>
                  <a:pt x="0" y="92727"/>
                </a:lnTo>
                <a:cubicBezTo>
                  <a:pt x="0" y="98750"/>
                  <a:pt x="4883" y="103638"/>
                  <a:pt x="10911" y="103638"/>
                </a:cubicBezTo>
                <a:lnTo>
                  <a:pt x="49088" y="103638"/>
                </a:lnTo>
                <a:lnTo>
                  <a:pt x="49088" y="114544"/>
                </a:lnTo>
                <a:lnTo>
                  <a:pt x="40911" y="114544"/>
                </a:lnTo>
                <a:cubicBezTo>
                  <a:pt x="39400" y="114544"/>
                  <a:pt x="38183" y="115766"/>
                  <a:pt x="38183" y="117272"/>
                </a:cubicBezTo>
                <a:cubicBezTo>
                  <a:pt x="38183" y="118783"/>
                  <a:pt x="39400" y="120000"/>
                  <a:pt x="40911" y="120000"/>
                </a:cubicBezTo>
                <a:lnTo>
                  <a:pt x="79088" y="120000"/>
                </a:lnTo>
                <a:cubicBezTo>
                  <a:pt x="80600" y="120000"/>
                  <a:pt x="81816" y="118783"/>
                  <a:pt x="81816" y="117272"/>
                </a:cubicBezTo>
                <a:cubicBezTo>
                  <a:pt x="81816" y="115766"/>
                  <a:pt x="80600" y="114544"/>
                  <a:pt x="79088" y="114544"/>
                </a:cubicBezTo>
                <a:lnTo>
                  <a:pt x="70911" y="114544"/>
                </a:lnTo>
                <a:lnTo>
                  <a:pt x="70911" y="103638"/>
                </a:lnTo>
                <a:lnTo>
                  <a:pt x="109088" y="103638"/>
                </a:lnTo>
                <a:cubicBezTo>
                  <a:pt x="115116" y="103638"/>
                  <a:pt x="120000" y="98750"/>
                  <a:pt x="120000" y="92727"/>
                </a:cubicBezTo>
                <a:lnTo>
                  <a:pt x="120000" y="10911"/>
                </a:lnTo>
                <a:cubicBezTo>
                  <a:pt x="120000" y="4883"/>
                  <a:pt x="115116" y="0"/>
                  <a:pt x="109088"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19" name="Google Shape;219;p28"/>
          <p:cNvSpPr/>
          <p:nvPr/>
        </p:nvSpPr>
        <p:spPr>
          <a:xfrm>
            <a:off x="9354633" y="2137465"/>
            <a:ext cx="430000" cy="430000"/>
          </a:xfrm>
          <a:custGeom>
            <a:avLst/>
            <a:gdLst/>
            <a:ahLst/>
            <a:cxnLst/>
            <a:rect l="l" t="t" r="r" b="b"/>
            <a:pathLst>
              <a:path w="120000" h="120000" extrusionOk="0">
                <a:moveTo>
                  <a:pt x="114544" y="81816"/>
                </a:moveTo>
                <a:lnTo>
                  <a:pt x="5455" y="81816"/>
                </a:lnTo>
                <a:lnTo>
                  <a:pt x="5455" y="10911"/>
                </a:lnTo>
                <a:cubicBezTo>
                  <a:pt x="5455" y="7900"/>
                  <a:pt x="7900" y="5455"/>
                  <a:pt x="10911" y="5455"/>
                </a:cubicBezTo>
                <a:lnTo>
                  <a:pt x="109088" y="5455"/>
                </a:lnTo>
                <a:cubicBezTo>
                  <a:pt x="112100" y="5455"/>
                  <a:pt x="114544" y="7900"/>
                  <a:pt x="114544" y="10911"/>
                </a:cubicBezTo>
                <a:cubicBezTo>
                  <a:pt x="114544" y="10911"/>
                  <a:pt x="114544" y="81816"/>
                  <a:pt x="114544" y="81816"/>
                </a:cubicBezTo>
                <a:close/>
                <a:moveTo>
                  <a:pt x="114544" y="92727"/>
                </a:moveTo>
                <a:cubicBezTo>
                  <a:pt x="114544" y="95738"/>
                  <a:pt x="112100" y="98183"/>
                  <a:pt x="109088" y="98183"/>
                </a:cubicBezTo>
                <a:lnTo>
                  <a:pt x="10911" y="98183"/>
                </a:lnTo>
                <a:cubicBezTo>
                  <a:pt x="7900" y="98183"/>
                  <a:pt x="5455" y="95738"/>
                  <a:pt x="5455" y="92727"/>
                </a:cubicBezTo>
                <a:lnTo>
                  <a:pt x="5455" y="87272"/>
                </a:lnTo>
                <a:lnTo>
                  <a:pt x="114544" y="87272"/>
                </a:lnTo>
                <a:cubicBezTo>
                  <a:pt x="114544" y="87272"/>
                  <a:pt x="114544" y="92727"/>
                  <a:pt x="114544" y="92727"/>
                </a:cubicBezTo>
                <a:close/>
                <a:moveTo>
                  <a:pt x="65455" y="114544"/>
                </a:moveTo>
                <a:lnTo>
                  <a:pt x="54544" y="114544"/>
                </a:lnTo>
                <a:lnTo>
                  <a:pt x="54544" y="103638"/>
                </a:lnTo>
                <a:lnTo>
                  <a:pt x="65455" y="103638"/>
                </a:lnTo>
                <a:cubicBezTo>
                  <a:pt x="65455" y="103638"/>
                  <a:pt x="65455" y="114544"/>
                  <a:pt x="65455" y="114544"/>
                </a:cubicBezTo>
                <a:close/>
                <a:moveTo>
                  <a:pt x="109088" y="0"/>
                </a:moveTo>
                <a:lnTo>
                  <a:pt x="10911" y="0"/>
                </a:lnTo>
                <a:cubicBezTo>
                  <a:pt x="4883" y="0"/>
                  <a:pt x="0" y="4883"/>
                  <a:pt x="0" y="10911"/>
                </a:cubicBezTo>
                <a:lnTo>
                  <a:pt x="0" y="92727"/>
                </a:lnTo>
                <a:cubicBezTo>
                  <a:pt x="0" y="98750"/>
                  <a:pt x="4883" y="103638"/>
                  <a:pt x="10911" y="103638"/>
                </a:cubicBezTo>
                <a:lnTo>
                  <a:pt x="49088" y="103638"/>
                </a:lnTo>
                <a:lnTo>
                  <a:pt x="49088" y="114544"/>
                </a:lnTo>
                <a:lnTo>
                  <a:pt x="40911" y="114544"/>
                </a:lnTo>
                <a:cubicBezTo>
                  <a:pt x="39400" y="114544"/>
                  <a:pt x="38183" y="115766"/>
                  <a:pt x="38183" y="117272"/>
                </a:cubicBezTo>
                <a:cubicBezTo>
                  <a:pt x="38183" y="118783"/>
                  <a:pt x="39400" y="120000"/>
                  <a:pt x="40911" y="120000"/>
                </a:cubicBezTo>
                <a:lnTo>
                  <a:pt x="79088" y="120000"/>
                </a:lnTo>
                <a:cubicBezTo>
                  <a:pt x="80600" y="120000"/>
                  <a:pt x="81816" y="118783"/>
                  <a:pt x="81816" y="117272"/>
                </a:cubicBezTo>
                <a:cubicBezTo>
                  <a:pt x="81816" y="115766"/>
                  <a:pt x="80600" y="114544"/>
                  <a:pt x="79088" y="114544"/>
                </a:cubicBezTo>
                <a:lnTo>
                  <a:pt x="70911" y="114544"/>
                </a:lnTo>
                <a:lnTo>
                  <a:pt x="70911" y="103638"/>
                </a:lnTo>
                <a:lnTo>
                  <a:pt x="109088" y="103638"/>
                </a:lnTo>
                <a:cubicBezTo>
                  <a:pt x="115116" y="103638"/>
                  <a:pt x="120000" y="98750"/>
                  <a:pt x="120000" y="92727"/>
                </a:cubicBezTo>
                <a:lnTo>
                  <a:pt x="120000" y="10911"/>
                </a:lnTo>
                <a:cubicBezTo>
                  <a:pt x="120000" y="4883"/>
                  <a:pt x="115116" y="0"/>
                  <a:pt x="109088"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20" name="Google Shape;220;p28"/>
          <p:cNvSpPr/>
          <p:nvPr/>
        </p:nvSpPr>
        <p:spPr>
          <a:xfrm>
            <a:off x="8823033" y="2872265"/>
            <a:ext cx="430000" cy="430000"/>
          </a:xfrm>
          <a:custGeom>
            <a:avLst/>
            <a:gdLst/>
            <a:ahLst/>
            <a:cxnLst/>
            <a:rect l="l" t="t" r="r" b="b"/>
            <a:pathLst>
              <a:path w="120000" h="120000" extrusionOk="0">
                <a:moveTo>
                  <a:pt x="114544" y="81816"/>
                </a:moveTo>
                <a:lnTo>
                  <a:pt x="5455" y="81816"/>
                </a:lnTo>
                <a:lnTo>
                  <a:pt x="5455" y="10911"/>
                </a:lnTo>
                <a:cubicBezTo>
                  <a:pt x="5455" y="7900"/>
                  <a:pt x="7900" y="5455"/>
                  <a:pt x="10911" y="5455"/>
                </a:cubicBezTo>
                <a:lnTo>
                  <a:pt x="109088" y="5455"/>
                </a:lnTo>
                <a:cubicBezTo>
                  <a:pt x="112100" y="5455"/>
                  <a:pt x="114544" y="7900"/>
                  <a:pt x="114544" y="10911"/>
                </a:cubicBezTo>
                <a:cubicBezTo>
                  <a:pt x="114544" y="10911"/>
                  <a:pt x="114544" y="81816"/>
                  <a:pt x="114544" y="81816"/>
                </a:cubicBezTo>
                <a:close/>
                <a:moveTo>
                  <a:pt x="114544" y="92727"/>
                </a:moveTo>
                <a:cubicBezTo>
                  <a:pt x="114544" y="95738"/>
                  <a:pt x="112100" y="98183"/>
                  <a:pt x="109088" y="98183"/>
                </a:cubicBezTo>
                <a:lnTo>
                  <a:pt x="10911" y="98183"/>
                </a:lnTo>
                <a:cubicBezTo>
                  <a:pt x="7900" y="98183"/>
                  <a:pt x="5455" y="95738"/>
                  <a:pt x="5455" y="92727"/>
                </a:cubicBezTo>
                <a:lnTo>
                  <a:pt x="5455" y="87272"/>
                </a:lnTo>
                <a:lnTo>
                  <a:pt x="114544" y="87272"/>
                </a:lnTo>
                <a:cubicBezTo>
                  <a:pt x="114544" y="87272"/>
                  <a:pt x="114544" y="92727"/>
                  <a:pt x="114544" y="92727"/>
                </a:cubicBezTo>
                <a:close/>
                <a:moveTo>
                  <a:pt x="65455" y="114544"/>
                </a:moveTo>
                <a:lnTo>
                  <a:pt x="54544" y="114544"/>
                </a:lnTo>
                <a:lnTo>
                  <a:pt x="54544" y="103638"/>
                </a:lnTo>
                <a:lnTo>
                  <a:pt x="65455" y="103638"/>
                </a:lnTo>
                <a:cubicBezTo>
                  <a:pt x="65455" y="103638"/>
                  <a:pt x="65455" y="114544"/>
                  <a:pt x="65455" y="114544"/>
                </a:cubicBezTo>
                <a:close/>
                <a:moveTo>
                  <a:pt x="109088" y="0"/>
                </a:moveTo>
                <a:lnTo>
                  <a:pt x="10911" y="0"/>
                </a:lnTo>
                <a:cubicBezTo>
                  <a:pt x="4883" y="0"/>
                  <a:pt x="0" y="4883"/>
                  <a:pt x="0" y="10911"/>
                </a:cubicBezTo>
                <a:lnTo>
                  <a:pt x="0" y="92727"/>
                </a:lnTo>
                <a:cubicBezTo>
                  <a:pt x="0" y="98750"/>
                  <a:pt x="4883" y="103638"/>
                  <a:pt x="10911" y="103638"/>
                </a:cubicBezTo>
                <a:lnTo>
                  <a:pt x="49088" y="103638"/>
                </a:lnTo>
                <a:lnTo>
                  <a:pt x="49088" y="114544"/>
                </a:lnTo>
                <a:lnTo>
                  <a:pt x="40911" y="114544"/>
                </a:lnTo>
                <a:cubicBezTo>
                  <a:pt x="39400" y="114544"/>
                  <a:pt x="38183" y="115766"/>
                  <a:pt x="38183" y="117272"/>
                </a:cubicBezTo>
                <a:cubicBezTo>
                  <a:pt x="38183" y="118783"/>
                  <a:pt x="39400" y="120000"/>
                  <a:pt x="40911" y="120000"/>
                </a:cubicBezTo>
                <a:lnTo>
                  <a:pt x="79088" y="120000"/>
                </a:lnTo>
                <a:cubicBezTo>
                  <a:pt x="80600" y="120000"/>
                  <a:pt x="81816" y="118783"/>
                  <a:pt x="81816" y="117272"/>
                </a:cubicBezTo>
                <a:cubicBezTo>
                  <a:pt x="81816" y="115766"/>
                  <a:pt x="80600" y="114544"/>
                  <a:pt x="79088" y="114544"/>
                </a:cubicBezTo>
                <a:lnTo>
                  <a:pt x="70911" y="114544"/>
                </a:lnTo>
                <a:lnTo>
                  <a:pt x="70911" y="103638"/>
                </a:lnTo>
                <a:lnTo>
                  <a:pt x="109088" y="103638"/>
                </a:lnTo>
                <a:cubicBezTo>
                  <a:pt x="115116" y="103638"/>
                  <a:pt x="120000" y="98750"/>
                  <a:pt x="120000" y="92727"/>
                </a:cubicBezTo>
                <a:lnTo>
                  <a:pt x="120000" y="10911"/>
                </a:lnTo>
                <a:cubicBezTo>
                  <a:pt x="120000" y="4883"/>
                  <a:pt x="115116" y="0"/>
                  <a:pt x="109088"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21" name="Google Shape;221;p28"/>
          <p:cNvSpPr/>
          <p:nvPr/>
        </p:nvSpPr>
        <p:spPr>
          <a:xfrm flipH="1">
            <a:off x="10089433" y="3607065"/>
            <a:ext cx="430000" cy="430000"/>
          </a:xfrm>
          <a:custGeom>
            <a:avLst/>
            <a:gdLst/>
            <a:ahLst/>
            <a:cxnLst/>
            <a:rect l="l" t="t" r="r" b="b"/>
            <a:pathLst>
              <a:path w="120000" h="120000" extrusionOk="0">
                <a:moveTo>
                  <a:pt x="114544" y="81816"/>
                </a:moveTo>
                <a:lnTo>
                  <a:pt x="5455" y="81816"/>
                </a:lnTo>
                <a:lnTo>
                  <a:pt x="5455" y="10911"/>
                </a:lnTo>
                <a:cubicBezTo>
                  <a:pt x="5455" y="7900"/>
                  <a:pt x="7900" y="5455"/>
                  <a:pt x="10911" y="5455"/>
                </a:cubicBezTo>
                <a:lnTo>
                  <a:pt x="109088" y="5455"/>
                </a:lnTo>
                <a:cubicBezTo>
                  <a:pt x="112100" y="5455"/>
                  <a:pt x="114544" y="7900"/>
                  <a:pt x="114544" y="10911"/>
                </a:cubicBezTo>
                <a:cubicBezTo>
                  <a:pt x="114544" y="10911"/>
                  <a:pt x="114544" y="81816"/>
                  <a:pt x="114544" y="81816"/>
                </a:cubicBezTo>
                <a:close/>
                <a:moveTo>
                  <a:pt x="114544" y="92727"/>
                </a:moveTo>
                <a:cubicBezTo>
                  <a:pt x="114544" y="95738"/>
                  <a:pt x="112100" y="98183"/>
                  <a:pt x="109088" y="98183"/>
                </a:cubicBezTo>
                <a:lnTo>
                  <a:pt x="10911" y="98183"/>
                </a:lnTo>
                <a:cubicBezTo>
                  <a:pt x="7900" y="98183"/>
                  <a:pt x="5455" y="95738"/>
                  <a:pt x="5455" y="92727"/>
                </a:cubicBezTo>
                <a:lnTo>
                  <a:pt x="5455" y="87272"/>
                </a:lnTo>
                <a:lnTo>
                  <a:pt x="114544" y="87272"/>
                </a:lnTo>
                <a:cubicBezTo>
                  <a:pt x="114544" y="87272"/>
                  <a:pt x="114544" y="92727"/>
                  <a:pt x="114544" y="92727"/>
                </a:cubicBezTo>
                <a:close/>
                <a:moveTo>
                  <a:pt x="65455" y="114544"/>
                </a:moveTo>
                <a:lnTo>
                  <a:pt x="54544" y="114544"/>
                </a:lnTo>
                <a:lnTo>
                  <a:pt x="54544" y="103638"/>
                </a:lnTo>
                <a:lnTo>
                  <a:pt x="65455" y="103638"/>
                </a:lnTo>
                <a:cubicBezTo>
                  <a:pt x="65455" y="103638"/>
                  <a:pt x="65455" y="114544"/>
                  <a:pt x="65455" y="114544"/>
                </a:cubicBezTo>
                <a:close/>
                <a:moveTo>
                  <a:pt x="109088" y="0"/>
                </a:moveTo>
                <a:lnTo>
                  <a:pt x="10911" y="0"/>
                </a:lnTo>
                <a:cubicBezTo>
                  <a:pt x="4883" y="0"/>
                  <a:pt x="0" y="4883"/>
                  <a:pt x="0" y="10911"/>
                </a:cubicBezTo>
                <a:lnTo>
                  <a:pt x="0" y="92727"/>
                </a:lnTo>
                <a:cubicBezTo>
                  <a:pt x="0" y="98750"/>
                  <a:pt x="4883" y="103638"/>
                  <a:pt x="10911" y="103638"/>
                </a:cubicBezTo>
                <a:lnTo>
                  <a:pt x="49088" y="103638"/>
                </a:lnTo>
                <a:lnTo>
                  <a:pt x="49088" y="114544"/>
                </a:lnTo>
                <a:lnTo>
                  <a:pt x="40911" y="114544"/>
                </a:lnTo>
                <a:cubicBezTo>
                  <a:pt x="39400" y="114544"/>
                  <a:pt x="38183" y="115766"/>
                  <a:pt x="38183" y="117272"/>
                </a:cubicBezTo>
                <a:cubicBezTo>
                  <a:pt x="38183" y="118783"/>
                  <a:pt x="39400" y="120000"/>
                  <a:pt x="40911" y="120000"/>
                </a:cubicBezTo>
                <a:lnTo>
                  <a:pt x="79088" y="120000"/>
                </a:lnTo>
                <a:cubicBezTo>
                  <a:pt x="80600" y="120000"/>
                  <a:pt x="81816" y="118783"/>
                  <a:pt x="81816" y="117272"/>
                </a:cubicBezTo>
                <a:cubicBezTo>
                  <a:pt x="81816" y="115766"/>
                  <a:pt x="80600" y="114544"/>
                  <a:pt x="79088" y="114544"/>
                </a:cubicBezTo>
                <a:lnTo>
                  <a:pt x="70911" y="114544"/>
                </a:lnTo>
                <a:lnTo>
                  <a:pt x="70911" y="103638"/>
                </a:lnTo>
                <a:lnTo>
                  <a:pt x="109088" y="103638"/>
                </a:lnTo>
                <a:cubicBezTo>
                  <a:pt x="115116" y="103638"/>
                  <a:pt x="120000" y="98750"/>
                  <a:pt x="120000" y="92727"/>
                </a:cubicBezTo>
                <a:lnTo>
                  <a:pt x="120000" y="10911"/>
                </a:lnTo>
                <a:cubicBezTo>
                  <a:pt x="120000" y="4883"/>
                  <a:pt x="115116" y="0"/>
                  <a:pt x="109088"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22" name="Google Shape;222;p28"/>
          <p:cNvSpPr/>
          <p:nvPr/>
        </p:nvSpPr>
        <p:spPr>
          <a:xfrm flipH="1">
            <a:off x="10089433" y="2137465"/>
            <a:ext cx="430000" cy="430000"/>
          </a:xfrm>
          <a:custGeom>
            <a:avLst/>
            <a:gdLst/>
            <a:ahLst/>
            <a:cxnLst/>
            <a:rect l="l" t="t" r="r" b="b"/>
            <a:pathLst>
              <a:path w="120000" h="120000" extrusionOk="0">
                <a:moveTo>
                  <a:pt x="114544" y="81816"/>
                </a:moveTo>
                <a:lnTo>
                  <a:pt x="5455" y="81816"/>
                </a:lnTo>
                <a:lnTo>
                  <a:pt x="5455" y="10911"/>
                </a:lnTo>
                <a:cubicBezTo>
                  <a:pt x="5455" y="7900"/>
                  <a:pt x="7900" y="5455"/>
                  <a:pt x="10911" y="5455"/>
                </a:cubicBezTo>
                <a:lnTo>
                  <a:pt x="109088" y="5455"/>
                </a:lnTo>
                <a:cubicBezTo>
                  <a:pt x="112100" y="5455"/>
                  <a:pt x="114544" y="7900"/>
                  <a:pt x="114544" y="10911"/>
                </a:cubicBezTo>
                <a:cubicBezTo>
                  <a:pt x="114544" y="10911"/>
                  <a:pt x="114544" y="81816"/>
                  <a:pt x="114544" y="81816"/>
                </a:cubicBezTo>
                <a:close/>
                <a:moveTo>
                  <a:pt x="114544" y="92727"/>
                </a:moveTo>
                <a:cubicBezTo>
                  <a:pt x="114544" y="95738"/>
                  <a:pt x="112100" y="98183"/>
                  <a:pt x="109088" y="98183"/>
                </a:cubicBezTo>
                <a:lnTo>
                  <a:pt x="10911" y="98183"/>
                </a:lnTo>
                <a:cubicBezTo>
                  <a:pt x="7900" y="98183"/>
                  <a:pt x="5455" y="95738"/>
                  <a:pt x="5455" y="92727"/>
                </a:cubicBezTo>
                <a:lnTo>
                  <a:pt x="5455" y="87272"/>
                </a:lnTo>
                <a:lnTo>
                  <a:pt x="114544" y="87272"/>
                </a:lnTo>
                <a:cubicBezTo>
                  <a:pt x="114544" y="87272"/>
                  <a:pt x="114544" y="92727"/>
                  <a:pt x="114544" y="92727"/>
                </a:cubicBezTo>
                <a:close/>
                <a:moveTo>
                  <a:pt x="65455" y="114544"/>
                </a:moveTo>
                <a:lnTo>
                  <a:pt x="54544" y="114544"/>
                </a:lnTo>
                <a:lnTo>
                  <a:pt x="54544" y="103638"/>
                </a:lnTo>
                <a:lnTo>
                  <a:pt x="65455" y="103638"/>
                </a:lnTo>
                <a:cubicBezTo>
                  <a:pt x="65455" y="103638"/>
                  <a:pt x="65455" y="114544"/>
                  <a:pt x="65455" y="114544"/>
                </a:cubicBezTo>
                <a:close/>
                <a:moveTo>
                  <a:pt x="109088" y="0"/>
                </a:moveTo>
                <a:lnTo>
                  <a:pt x="10911" y="0"/>
                </a:lnTo>
                <a:cubicBezTo>
                  <a:pt x="4883" y="0"/>
                  <a:pt x="0" y="4883"/>
                  <a:pt x="0" y="10911"/>
                </a:cubicBezTo>
                <a:lnTo>
                  <a:pt x="0" y="92727"/>
                </a:lnTo>
                <a:cubicBezTo>
                  <a:pt x="0" y="98750"/>
                  <a:pt x="4883" y="103638"/>
                  <a:pt x="10911" y="103638"/>
                </a:cubicBezTo>
                <a:lnTo>
                  <a:pt x="49088" y="103638"/>
                </a:lnTo>
                <a:lnTo>
                  <a:pt x="49088" y="114544"/>
                </a:lnTo>
                <a:lnTo>
                  <a:pt x="40911" y="114544"/>
                </a:lnTo>
                <a:cubicBezTo>
                  <a:pt x="39400" y="114544"/>
                  <a:pt x="38183" y="115766"/>
                  <a:pt x="38183" y="117272"/>
                </a:cubicBezTo>
                <a:cubicBezTo>
                  <a:pt x="38183" y="118783"/>
                  <a:pt x="39400" y="120000"/>
                  <a:pt x="40911" y="120000"/>
                </a:cubicBezTo>
                <a:lnTo>
                  <a:pt x="79088" y="120000"/>
                </a:lnTo>
                <a:cubicBezTo>
                  <a:pt x="80600" y="120000"/>
                  <a:pt x="81816" y="118783"/>
                  <a:pt x="81816" y="117272"/>
                </a:cubicBezTo>
                <a:cubicBezTo>
                  <a:pt x="81816" y="115766"/>
                  <a:pt x="80600" y="114544"/>
                  <a:pt x="79088" y="114544"/>
                </a:cubicBezTo>
                <a:lnTo>
                  <a:pt x="70911" y="114544"/>
                </a:lnTo>
                <a:lnTo>
                  <a:pt x="70911" y="103638"/>
                </a:lnTo>
                <a:lnTo>
                  <a:pt x="109088" y="103638"/>
                </a:lnTo>
                <a:cubicBezTo>
                  <a:pt x="115116" y="103638"/>
                  <a:pt x="120000" y="98750"/>
                  <a:pt x="120000" y="92727"/>
                </a:cubicBezTo>
                <a:lnTo>
                  <a:pt x="120000" y="10911"/>
                </a:lnTo>
                <a:cubicBezTo>
                  <a:pt x="120000" y="4883"/>
                  <a:pt x="115116" y="0"/>
                  <a:pt x="109088"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23" name="Google Shape;223;p28"/>
          <p:cNvSpPr/>
          <p:nvPr/>
        </p:nvSpPr>
        <p:spPr>
          <a:xfrm flipH="1">
            <a:off x="10621033" y="2872265"/>
            <a:ext cx="430000" cy="430000"/>
          </a:xfrm>
          <a:custGeom>
            <a:avLst/>
            <a:gdLst/>
            <a:ahLst/>
            <a:cxnLst/>
            <a:rect l="l" t="t" r="r" b="b"/>
            <a:pathLst>
              <a:path w="120000" h="120000" extrusionOk="0">
                <a:moveTo>
                  <a:pt x="114544" y="81816"/>
                </a:moveTo>
                <a:lnTo>
                  <a:pt x="5455" y="81816"/>
                </a:lnTo>
                <a:lnTo>
                  <a:pt x="5455" y="10911"/>
                </a:lnTo>
                <a:cubicBezTo>
                  <a:pt x="5455" y="7900"/>
                  <a:pt x="7900" y="5455"/>
                  <a:pt x="10911" y="5455"/>
                </a:cubicBezTo>
                <a:lnTo>
                  <a:pt x="109088" y="5455"/>
                </a:lnTo>
                <a:cubicBezTo>
                  <a:pt x="112100" y="5455"/>
                  <a:pt x="114544" y="7900"/>
                  <a:pt x="114544" y="10911"/>
                </a:cubicBezTo>
                <a:cubicBezTo>
                  <a:pt x="114544" y="10911"/>
                  <a:pt x="114544" y="81816"/>
                  <a:pt x="114544" y="81816"/>
                </a:cubicBezTo>
                <a:close/>
                <a:moveTo>
                  <a:pt x="114544" y="92727"/>
                </a:moveTo>
                <a:cubicBezTo>
                  <a:pt x="114544" y="95738"/>
                  <a:pt x="112100" y="98183"/>
                  <a:pt x="109088" y="98183"/>
                </a:cubicBezTo>
                <a:lnTo>
                  <a:pt x="10911" y="98183"/>
                </a:lnTo>
                <a:cubicBezTo>
                  <a:pt x="7900" y="98183"/>
                  <a:pt x="5455" y="95738"/>
                  <a:pt x="5455" y="92727"/>
                </a:cubicBezTo>
                <a:lnTo>
                  <a:pt x="5455" y="87272"/>
                </a:lnTo>
                <a:lnTo>
                  <a:pt x="114544" y="87272"/>
                </a:lnTo>
                <a:cubicBezTo>
                  <a:pt x="114544" y="87272"/>
                  <a:pt x="114544" y="92727"/>
                  <a:pt x="114544" y="92727"/>
                </a:cubicBezTo>
                <a:close/>
                <a:moveTo>
                  <a:pt x="65455" y="114544"/>
                </a:moveTo>
                <a:lnTo>
                  <a:pt x="54544" y="114544"/>
                </a:lnTo>
                <a:lnTo>
                  <a:pt x="54544" y="103638"/>
                </a:lnTo>
                <a:lnTo>
                  <a:pt x="65455" y="103638"/>
                </a:lnTo>
                <a:cubicBezTo>
                  <a:pt x="65455" y="103638"/>
                  <a:pt x="65455" y="114544"/>
                  <a:pt x="65455" y="114544"/>
                </a:cubicBezTo>
                <a:close/>
                <a:moveTo>
                  <a:pt x="109088" y="0"/>
                </a:moveTo>
                <a:lnTo>
                  <a:pt x="10911" y="0"/>
                </a:lnTo>
                <a:cubicBezTo>
                  <a:pt x="4883" y="0"/>
                  <a:pt x="0" y="4883"/>
                  <a:pt x="0" y="10911"/>
                </a:cubicBezTo>
                <a:lnTo>
                  <a:pt x="0" y="92727"/>
                </a:lnTo>
                <a:cubicBezTo>
                  <a:pt x="0" y="98750"/>
                  <a:pt x="4883" y="103638"/>
                  <a:pt x="10911" y="103638"/>
                </a:cubicBezTo>
                <a:lnTo>
                  <a:pt x="49088" y="103638"/>
                </a:lnTo>
                <a:lnTo>
                  <a:pt x="49088" y="114544"/>
                </a:lnTo>
                <a:lnTo>
                  <a:pt x="40911" y="114544"/>
                </a:lnTo>
                <a:cubicBezTo>
                  <a:pt x="39400" y="114544"/>
                  <a:pt x="38183" y="115766"/>
                  <a:pt x="38183" y="117272"/>
                </a:cubicBezTo>
                <a:cubicBezTo>
                  <a:pt x="38183" y="118783"/>
                  <a:pt x="39400" y="120000"/>
                  <a:pt x="40911" y="120000"/>
                </a:cubicBezTo>
                <a:lnTo>
                  <a:pt x="79088" y="120000"/>
                </a:lnTo>
                <a:cubicBezTo>
                  <a:pt x="80600" y="120000"/>
                  <a:pt x="81816" y="118783"/>
                  <a:pt x="81816" y="117272"/>
                </a:cubicBezTo>
                <a:cubicBezTo>
                  <a:pt x="81816" y="115766"/>
                  <a:pt x="80600" y="114544"/>
                  <a:pt x="79088" y="114544"/>
                </a:cubicBezTo>
                <a:lnTo>
                  <a:pt x="70911" y="114544"/>
                </a:lnTo>
                <a:lnTo>
                  <a:pt x="70911" y="103638"/>
                </a:lnTo>
                <a:lnTo>
                  <a:pt x="109088" y="103638"/>
                </a:lnTo>
                <a:cubicBezTo>
                  <a:pt x="115116" y="103638"/>
                  <a:pt x="120000" y="98750"/>
                  <a:pt x="120000" y="92727"/>
                </a:cubicBezTo>
                <a:lnTo>
                  <a:pt x="120000" y="10911"/>
                </a:lnTo>
                <a:cubicBezTo>
                  <a:pt x="120000" y="4883"/>
                  <a:pt x="115116" y="0"/>
                  <a:pt x="109088"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cxnSp>
        <p:nvCxnSpPr>
          <p:cNvPr id="224" name="Google Shape;224;p28"/>
          <p:cNvCxnSpPr/>
          <p:nvPr/>
        </p:nvCxnSpPr>
        <p:spPr>
          <a:xfrm>
            <a:off x="9351133" y="3087251"/>
            <a:ext cx="272800" cy="0"/>
          </a:xfrm>
          <a:prstGeom prst="straightConnector1">
            <a:avLst/>
          </a:prstGeom>
          <a:noFill/>
          <a:ln w="9525" cap="flat" cmpd="sng">
            <a:solidFill>
              <a:schemeClr val="dk2"/>
            </a:solidFill>
            <a:prstDash val="solid"/>
            <a:round/>
            <a:headEnd type="none" w="med" len="med"/>
            <a:tailEnd type="none" w="med" len="med"/>
          </a:ln>
        </p:spPr>
      </p:cxnSp>
      <p:cxnSp>
        <p:nvCxnSpPr>
          <p:cNvPr id="225" name="Google Shape;225;p28"/>
          <p:cNvCxnSpPr/>
          <p:nvPr/>
        </p:nvCxnSpPr>
        <p:spPr>
          <a:xfrm>
            <a:off x="10250133" y="3063217"/>
            <a:ext cx="272800" cy="0"/>
          </a:xfrm>
          <a:prstGeom prst="straightConnector1">
            <a:avLst/>
          </a:prstGeom>
          <a:noFill/>
          <a:ln w="9525" cap="flat" cmpd="sng">
            <a:solidFill>
              <a:schemeClr val="dk2"/>
            </a:solidFill>
            <a:prstDash val="solid"/>
            <a:round/>
            <a:headEnd type="none" w="med" len="med"/>
            <a:tailEnd type="none" w="med" len="med"/>
          </a:ln>
        </p:spPr>
      </p:cxnSp>
      <p:cxnSp>
        <p:nvCxnSpPr>
          <p:cNvPr id="226" name="Google Shape;226;p28"/>
          <p:cNvCxnSpPr/>
          <p:nvPr/>
        </p:nvCxnSpPr>
        <p:spPr>
          <a:xfrm rot="3595583">
            <a:off x="10119093" y="3439453"/>
            <a:ext cx="207539" cy="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28"/>
          <p:cNvCxnSpPr/>
          <p:nvPr/>
        </p:nvCxnSpPr>
        <p:spPr>
          <a:xfrm rot="7195369">
            <a:off x="9547579" y="3439468"/>
            <a:ext cx="207685" cy="0"/>
          </a:xfrm>
          <a:prstGeom prst="straightConnector1">
            <a:avLst/>
          </a:prstGeom>
          <a:noFill/>
          <a:ln w="9525" cap="flat" cmpd="sng">
            <a:solidFill>
              <a:schemeClr val="dk2"/>
            </a:solidFill>
            <a:prstDash val="solid"/>
            <a:round/>
            <a:headEnd type="none" w="med" len="med"/>
            <a:tailEnd type="none" w="med" len="med"/>
          </a:ln>
        </p:spPr>
      </p:cxnSp>
      <p:cxnSp>
        <p:nvCxnSpPr>
          <p:cNvPr id="228" name="Google Shape;228;p28"/>
          <p:cNvCxnSpPr/>
          <p:nvPr/>
        </p:nvCxnSpPr>
        <p:spPr>
          <a:xfrm rot="-3595583">
            <a:off x="10118877" y="2697235"/>
            <a:ext cx="207539" cy="0"/>
          </a:xfrm>
          <a:prstGeom prst="straightConnector1">
            <a:avLst/>
          </a:prstGeom>
          <a:noFill/>
          <a:ln w="9525" cap="flat" cmpd="sng">
            <a:solidFill>
              <a:schemeClr val="dk2"/>
            </a:solidFill>
            <a:prstDash val="solid"/>
            <a:round/>
            <a:headEnd type="none" w="med" len="med"/>
            <a:tailEnd type="none" w="med" len="med"/>
          </a:ln>
        </p:spPr>
      </p:cxnSp>
      <p:cxnSp>
        <p:nvCxnSpPr>
          <p:cNvPr id="229" name="Google Shape;229;p28"/>
          <p:cNvCxnSpPr/>
          <p:nvPr/>
        </p:nvCxnSpPr>
        <p:spPr>
          <a:xfrm rot="-7195369">
            <a:off x="9547362" y="2697220"/>
            <a:ext cx="207685" cy="0"/>
          </a:xfrm>
          <a:prstGeom prst="straightConnector1">
            <a:avLst/>
          </a:prstGeom>
          <a:noFill/>
          <a:ln w="9525" cap="flat" cmpd="sng">
            <a:solidFill>
              <a:schemeClr val="dk2"/>
            </a:solidFill>
            <a:prstDash val="solid"/>
            <a:round/>
            <a:headEnd type="none" w="med" len="med"/>
            <a:tailEnd type="none" w="med" len="med"/>
          </a:ln>
        </p:spPr>
      </p:cxnSp>
      <p:sp>
        <p:nvSpPr>
          <p:cNvPr id="230" name="Google Shape;230;p28"/>
          <p:cNvSpPr/>
          <p:nvPr/>
        </p:nvSpPr>
        <p:spPr>
          <a:xfrm>
            <a:off x="7129216" y="4099529"/>
            <a:ext cx="430000" cy="430000"/>
          </a:xfrm>
          <a:custGeom>
            <a:avLst/>
            <a:gdLst/>
            <a:ahLst/>
            <a:cxnLst/>
            <a:rect l="l" t="t" r="r" b="b"/>
            <a:pathLst>
              <a:path w="120000" h="120000" extrusionOk="0">
                <a:moveTo>
                  <a:pt x="99766" y="97250"/>
                </a:moveTo>
                <a:cubicBezTo>
                  <a:pt x="96511" y="94133"/>
                  <a:pt x="90233" y="88583"/>
                  <a:pt x="83983" y="85627"/>
                </a:cubicBezTo>
                <a:cubicBezTo>
                  <a:pt x="78827" y="83194"/>
                  <a:pt x="75872" y="80727"/>
                  <a:pt x="74950" y="78094"/>
                </a:cubicBezTo>
                <a:cubicBezTo>
                  <a:pt x="74316" y="76266"/>
                  <a:pt x="74600" y="74172"/>
                  <a:pt x="75827" y="71688"/>
                </a:cubicBezTo>
                <a:cubicBezTo>
                  <a:pt x="76750" y="69816"/>
                  <a:pt x="77622" y="68255"/>
                  <a:pt x="78427" y="66822"/>
                </a:cubicBezTo>
                <a:cubicBezTo>
                  <a:pt x="81833" y="60744"/>
                  <a:pt x="84461" y="56361"/>
                  <a:pt x="84461" y="40822"/>
                </a:cubicBezTo>
                <a:cubicBezTo>
                  <a:pt x="84461" y="17566"/>
                  <a:pt x="71038" y="16394"/>
                  <a:pt x="68383" y="16394"/>
                </a:cubicBezTo>
                <a:cubicBezTo>
                  <a:pt x="66205" y="16394"/>
                  <a:pt x="64844" y="16872"/>
                  <a:pt x="63527" y="17338"/>
                </a:cubicBezTo>
                <a:cubicBezTo>
                  <a:pt x="62083" y="17850"/>
                  <a:pt x="60594" y="18383"/>
                  <a:pt x="57200" y="18438"/>
                </a:cubicBezTo>
                <a:cubicBezTo>
                  <a:pt x="51055" y="18538"/>
                  <a:pt x="38183" y="18750"/>
                  <a:pt x="38183" y="40144"/>
                </a:cubicBezTo>
                <a:cubicBezTo>
                  <a:pt x="38183" y="55105"/>
                  <a:pt x="42077" y="61977"/>
                  <a:pt x="45138" y="67500"/>
                </a:cubicBezTo>
                <a:cubicBezTo>
                  <a:pt x="45922" y="68911"/>
                  <a:pt x="46661" y="70250"/>
                  <a:pt x="47250" y="71583"/>
                </a:cubicBezTo>
                <a:cubicBezTo>
                  <a:pt x="49850" y="77494"/>
                  <a:pt x="47950" y="81627"/>
                  <a:pt x="41255" y="84577"/>
                </a:cubicBezTo>
                <a:cubicBezTo>
                  <a:pt x="32805" y="88316"/>
                  <a:pt x="28822" y="90261"/>
                  <a:pt x="20516" y="97566"/>
                </a:cubicBezTo>
                <a:cubicBezTo>
                  <a:pt x="11205" y="87777"/>
                  <a:pt x="5455" y="74572"/>
                  <a:pt x="5455" y="60000"/>
                </a:cubicBezTo>
                <a:cubicBezTo>
                  <a:pt x="5455" y="29872"/>
                  <a:pt x="29872" y="5455"/>
                  <a:pt x="60000" y="5455"/>
                </a:cubicBezTo>
                <a:cubicBezTo>
                  <a:pt x="90127" y="5455"/>
                  <a:pt x="114544" y="29872"/>
                  <a:pt x="114544" y="60000"/>
                </a:cubicBezTo>
                <a:cubicBezTo>
                  <a:pt x="114544" y="74416"/>
                  <a:pt x="108905" y="87494"/>
                  <a:pt x="99766" y="97250"/>
                </a:cubicBezTo>
                <a:moveTo>
                  <a:pt x="60000" y="114544"/>
                </a:moveTo>
                <a:cubicBezTo>
                  <a:pt x="46422" y="114544"/>
                  <a:pt x="34027" y="109555"/>
                  <a:pt x="24483" y="101344"/>
                </a:cubicBezTo>
                <a:cubicBezTo>
                  <a:pt x="31833" y="94911"/>
                  <a:pt x="35344" y="93150"/>
                  <a:pt x="43461" y="89566"/>
                </a:cubicBezTo>
                <a:cubicBezTo>
                  <a:pt x="52861" y="85416"/>
                  <a:pt x="56061" y="78061"/>
                  <a:pt x="52238" y="69383"/>
                </a:cubicBezTo>
                <a:cubicBezTo>
                  <a:pt x="51550" y="67822"/>
                  <a:pt x="50755" y="66383"/>
                  <a:pt x="49911" y="64855"/>
                </a:cubicBezTo>
                <a:cubicBezTo>
                  <a:pt x="47005" y="59622"/>
                  <a:pt x="43638" y="53694"/>
                  <a:pt x="43638" y="40144"/>
                </a:cubicBezTo>
                <a:cubicBezTo>
                  <a:pt x="43638" y="24116"/>
                  <a:pt x="51244" y="23988"/>
                  <a:pt x="57288" y="23888"/>
                </a:cubicBezTo>
                <a:cubicBezTo>
                  <a:pt x="61577" y="23816"/>
                  <a:pt x="63672" y="23077"/>
                  <a:pt x="65350" y="22483"/>
                </a:cubicBezTo>
                <a:cubicBezTo>
                  <a:pt x="66466" y="22083"/>
                  <a:pt x="67144" y="21850"/>
                  <a:pt x="68383" y="21850"/>
                </a:cubicBezTo>
                <a:cubicBezTo>
                  <a:pt x="73433" y="21850"/>
                  <a:pt x="79005" y="26833"/>
                  <a:pt x="79005" y="40822"/>
                </a:cubicBezTo>
                <a:cubicBezTo>
                  <a:pt x="79005" y="54933"/>
                  <a:pt x="76888" y="58405"/>
                  <a:pt x="73672" y="64155"/>
                </a:cubicBezTo>
                <a:cubicBezTo>
                  <a:pt x="72822" y="65666"/>
                  <a:pt x="71905" y="67305"/>
                  <a:pt x="70933" y="69277"/>
                </a:cubicBezTo>
                <a:cubicBezTo>
                  <a:pt x="69055" y="73083"/>
                  <a:pt x="68677" y="76655"/>
                  <a:pt x="69805" y="79888"/>
                </a:cubicBezTo>
                <a:cubicBezTo>
                  <a:pt x="71250" y="84033"/>
                  <a:pt x="75011" y="87427"/>
                  <a:pt x="81644" y="90566"/>
                </a:cubicBezTo>
                <a:cubicBezTo>
                  <a:pt x="87083" y="93133"/>
                  <a:pt x="92777" y="98150"/>
                  <a:pt x="95838" y="101050"/>
                </a:cubicBezTo>
                <a:cubicBezTo>
                  <a:pt x="86250" y="109427"/>
                  <a:pt x="73733" y="114544"/>
                  <a:pt x="60000" y="114544"/>
                </a:cubicBezTo>
                <a:moveTo>
                  <a:pt x="60000" y="0"/>
                </a:moveTo>
                <a:cubicBezTo>
                  <a:pt x="26861" y="0"/>
                  <a:pt x="0" y="26861"/>
                  <a:pt x="0" y="60000"/>
                </a:cubicBezTo>
                <a:cubicBezTo>
                  <a:pt x="0" y="93133"/>
                  <a:pt x="26861" y="120000"/>
                  <a:pt x="60000" y="120000"/>
                </a:cubicBezTo>
                <a:cubicBezTo>
                  <a:pt x="93138" y="120000"/>
                  <a:pt x="120000" y="93133"/>
                  <a:pt x="120000" y="60000"/>
                </a:cubicBezTo>
                <a:cubicBezTo>
                  <a:pt x="120000" y="26861"/>
                  <a:pt x="93138" y="0"/>
                  <a:pt x="60000"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31" name="Google Shape;231;p28"/>
          <p:cNvSpPr/>
          <p:nvPr/>
        </p:nvSpPr>
        <p:spPr>
          <a:xfrm>
            <a:off x="6809000" y="4786933"/>
            <a:ext cx="374000" cy="340400"/>
          </a:xfrm>
          <a:custGeom>
            <a:avLst/>
            <a:gdLst/>
            <a:ahLst/>
            <a:cxnLst/>
            <a:rect l="l" t="t" r="r" b="b"/>
            <a:pathLst>
              <a:path w="120000" h="120000" extrusionOk="0">
                <a:moveTo>
                  <a:pt x="5644" y="114000"/>
                </a:moveTo>
                <a:cubicBezTo>
                  <a:pt x="6988" y="103750"/>
                  <a:pt x="15288" y="99572"/>
                  <a:pt x="23283" y="96450"/>
                </a:cubicBezTo>
                <a:cubicBezTo>
                  <a:pt x="28644" y="94927"/>
                  <a:pt x="38244" y="88727"/>
                  <a:pt x="38244" y="75372"/>
                </a:cubicBezTo>
                <a:cubicBezTo>
                  <a:pt x="38244" y="63944"/>
                  <a:pt x="33961" y="58372"/>
                  <a:pt x="31655" y="55383"/>
                </a:cubicBezTo>
                <a:cubicBezTo>
                  <a:pt x="31366" y="55011"/>
                  <a:pt x="31105" y="54677"/>
                  <a:pt x="30900" y="54366"/>
                </a:cubicBezTo>
                <a:cubicBezTo>
                  <a:pt x="30833" y="54272"/>
                  <a:pt x="30766" y="54177"/>
                  <a:pt x="30700" y="54083"/>
                </a:cubicBezTo>
                <a:cubicBezTo>
                  <a:pt x="30505" y="53677"/>
                  <a:pt x="29427" y="50983"/>
                  <a:pt x="30850" y="44505"/>
                </a:cubicBezTo>
                <a:cubicBezTo>
                  <a:pt x="31133" y="43205"/>
                  <a:pt x="31016" y="41838"/>
                  <a:pt x="30516" y="40622"/>
                </a:cubicBezTo>
                <a:cubicBezTo>
                  <a:pt x="29161" y="37338"/>
                  <a:pt x="25572" y="28616"/>
                  <a:pt x="27972" y="22155"/>
                </a:cubicBezTo>
                <a:cubicBezTo>
                  <a:pt x="31216" y="13394"/>
                  <a:pt x="34111" y="11661"/>
                  <a:pt x="39361" y="9122"/>
                </a:cubicBezTo>
                <a:cubicBezTo>
                  <a:pt x="39622" y="8994"/>
                  <a:pt x="39872" y="8844"/>
                  <a:pt x="40111" y="8677"/>
                </a:cubicBezTo>
                <a:cubicBezTo>
                  <a:pt x="41433" y="7738"/>
                  <a:pt x="45738" y="6000"/>
                  <a:pt x="50161" y="6000"/>
                </a:cubicBezTo>
                <a:cubicBezTo>
                  <a:pt x="52594" y="6000"/>
                  <a:pt x="54666" y="6511"/>
                  <a:pt x="56316" y="7516"/>
                </a:cubicBezTo>
                <a:cubicBezTo>
                  <a:pt x="58283" y="8716"/>
                  <a:pt x="60138" y="10933"/>
                  <a:pt x="62822" y="17850"/>
                </a:cubicBezTo>
                <a:cubicBezTo>
                  <a:pt x="66616" y="27633"/>
                  <a:pt x="65666" y="35983"/>
                  <a:pt x="63038" y="39922"/>
                </a:cubicBezTo>
                <a:cubicBezTo>
                  <a:pt x="62083" y="41344"/>
                  <a:pt x="61755" y="43161"/>
                  <a:pt x="62133" y="44877"/>
                </a:cubicBezTo>
                <a:cubicBezTo>
                  <a:pt x="63455" y="50911"/>
                  <a:pt x="62483" y="53344"/>
                  <a:pt x="62277" y="53772"/>
                </a:cubicBezTo>
                <a:cubicBezTo>
                  <a:pt x="62116" y="53955"/>
                  <a:pt x="61961" y="54155"/>
                  <a:pt x="61827" y="54366"/>
                </a:cubicBezTo>
                <a:cubicBezTo>
                  <a:pt x="61616" y="54677"/>
                  <a:pt x="61355" y="55011"/>
                  <a:pt x="61066" y="55383"/>
                </a:cubicBezTo>
                <a:cubicBezTo>
                  <a:pt x="58766" y="58372"/>
                  <a:pt x="54477" y="63944"/>
                  <a:pt x="54477" y="75372"/>
                </a:cubicBezTo>
                <a:cubicBezTo>
                  <a:pt x="54477" y="88733"/>
                  <a:pt x="64083" y="94927"/>
                  <a:pt x="69444" y="96450"/>
                </a:cubicBezTo>
                <a:cubicBezTo>
                  <a:pt x="77361" y="99533"/>
                  <a:pt x="85733" y="103694"/>
                  <a:pt x="87083" y="114000"/>
                </a:cubicBezTo>
                <a:cubicBezTo>
                  <a:pt x="87083" y="114000"/>
                  <a:pt x="5644" y="114000"/>
                  <a:pt x="5644" y="114000"/>
                </a:cubicBezTo>
                <a:close/>
                <a:moveTo>
                  <a:pt x="71011" y="90700"/>
                </a:moveTo>
                <a:cubicBezTo>
                  <a:pt x="71011" y="90700"/>
                  <a:pt x="59933" y="87850"/>
                  <a:pt x="59933" y="75372"/>
                </a:cubicBezTo>
                <a:cubicBezTo>
                  <a:pt x="59933" y="64416"/>
                  <a:pt x="64483" y="60555"/>
                  <a:pt x="66238" y="57888"/>
                </a:cubicBezTo>
                <a:cubicBezTo>
                  <a:pt x="66238" y="57888"/>
                  <a:pt x="69850" y="54477"/>
                  <a:pt x="67433" y="43472"/>
                </a:cubicBezTo>
                <a:cubicBezTo>
                  <a:pt x="71461" y="37444"/>
                  <a:pt x="72216" y="26783"/>
                  <a:pt x="67838" y="15494"/>
                </a:cubicBezTo>
                <a:cubicBezTo>
                  <a:pt x="65088" y="8411"/>
                  <a:pt x="62661" y="4527"/>
                  <a:pt x="58961" y="2272"/>
                </a:cubicBezTo>
                <a:cubicBezTo>
                  <a:pt x="56244" y="616"/>
                  <a:pt x="53161" y="0"/>
                  <a:pt x="50161" y="0"/>
                </a:cubicBezTo>
                <a:cubicBezTo>
                  <a:pt x="44572" y="0"/>
                  <a:pt x="39277" y="2133"/>
                  <a:pt x="37166" y="3627"/>
                </a:cubicBezTo>
                <a:cubicBezTo>
                  <a:pt x="30977" y="6622"/>
                  <a:pt x="26822" y="9377"/>
                  <a:pt x="22922" y="19883"/>
                </a:cubicBezTo>
                <a:cubicBezTo>
                  <a:pt x="19755" y="28411"/>
                  <a:pt x="23561" y="38283"/>
                  <a:pt x="25544" y="43094"/>
                </a:cubicBezTo>
                <a:cubicBezTo>
                  <a:pt x="23127" y="54105"/>
                  <a:pt x="26483" y="57888"/>
                  <a:pt x="26483" y="57888"/>
                </a:cubicBezTo>
                <a:cubicBezTo>
                  <a:pt x="28238" y="60555"/>
                  <a:pt x="32794" y="64416"/>
                  <a:pt x="32794" y="75372"/>
                </a:cubicBezTo>
                <a:cubicBezTo>
                  <a:pt x="32794" y="87850"/>
                  <a:pt x="21716" y="90700"/>
                  <a:pt x="21716" y="90700"/>
                </a:cubicBezTo>
                <a:cubicBezTo>
                  <a:pt x="14677" y="93427"/>
                  <a:pt x="0" y="99005"/>
                  <a:pt x="0" y="117000"/>
                </a:cubicBezTo>
                <a:cubicBezTo>
                  <a:pt x="0" y="117000"/>
                  <a:pt x="0" y="120000"/>
                  <a:pt x="2727" y="120000"/>
                </a:cubicBezTo>
                <a:lnTo>
                  <a:pt x="90000" y="120000"/>
                </a:lnTo>
                <a:cubicBezTo>
                  <a:pt x="92727" y="120000"/>
                  <a:pt x="92727" y="117000"/>
                  <a:pt x="92727" y="117000"/>
                </a:cubicBezTo>
                <a:cubicBezTo>
                  <a:pt x="92727" y="99005"/>
                  <a:pt x="78044" y="93427"/>
                  <a:pt x="71011" y="90700"/>
                </a:cubicBezTo>
                <a:moveTo>
                  <a:pt x="100194" y="87633"/>
                </a:moveTo>
                <a:cubicBezTo>
                  <a:pt x="100194" y="87633"/>
                  <a:pt x="90094" y="85066"/>
                  <a:pt x="90094" y="73838"/>
                </a:cubicBezTo>
                <a:cubicBezTo>
                  <a:pt x="90094" y="63972"/>
                  <a:pt x="94927" y="60500"/>
                  <a:pt x="96533" y="58100"/>
                </a:cubicBezTo>
                <a:cubicBezTo>
                  <a:pt x="96533" y="58100"/>
                  <a:pt x="99822" y="55033"/>
                  <a:pt x="97622" y="45122"/>
                </a:cubicBezTo>
                <a:cubicBezTo>
                  <a:pt x="101288" y="39700"/>
                  <a:pt x="102150" y="30105"/>
                  <a:pt x="98161" y="19944"/>
                </a:cubicBezTo>
                <a:cubicBezTo>
                  <a:pt x="95655" y="13566"/>
                  <a:pt x="92588" y="10077"/>
                  <a:pt x="89216" y="8050"/>
                </a:cubicBezTo>
                <a:cubicBezTo>
                  <a:pt x="86733" y="6555"/>
                  <a:pt x="83927" y="6005"/>
                  <a:pt x="81188" y="6005"/>
                </a:cubicBezTo>
                <a:cubicBezTo>
                  <a:pt x="77111" y="6005"/>
                  <a:pt x="73233" y="7227"/>
                  <a:pt x="70850" y="8411"/>
                </a:cubicBezTo>
                <a:cubicBezTo>
                  <a:pt x="71544" y="9894"/>
                  <a:pt x="72205" y="11466"/>
                  <a:pt x="72861" y="13144"/>
                </a:cubicBezTo>
                <a:cubicBezTo>
                  <a:pt x="72950" y="13383"/>
                  <a:pt x="73016" y="13627"/>
                  <a:pt x="73105" y="13866"/>
                </a:cubicBezTo>
                <a:cubicBezTo>
                  <a:pt x="74644" y="13111"/>
                  <a:pt x="77744" y="12000"/>
                  <a:pt x="81188" y="12000"/>
                </a:cubicBezTo>
                <a:cubicBezTo>
                  <a:pt x="83338" y="12000"/>
                  <a:pt x="85155" y="12438"/>
                  <a:pt x="86600" y="13311"/>
                </a:cubicBezTo>
                <a:cubicBezTo>
                  <a:pt x="88294" y="14327"/>
                  <a:pt x="90816" y="16372"/>
                  <a:pt x="93150" y="22327"/>
                </a:cubicBezTo>
                <a:cubicBezTo>
                  <a:pt x="96477" y="30783"/>
                  <a:pt x="95594" y="38072"/>
                  <a:pt x="93244" y="41544"/>
                </a:cubicBezTo>
                <a:cubicBezTo>
                  <a:pt x="92277" y="42977"/>
                  <a:pt x="91938" y="44816"/>
                  <a:pt x="92322" y="46550"/>
                </a:cubicBezTo>
                <a:cubicBezTo>
                  <a:pt x="93427" y="51516"/>
                  <a:pt x="92716" y="53600"/>
                  <a:pt x="92533" y="54016"/>
                </a:cubicBezTo>
                <a:cubicBezTo>
                  <a:pt x="92394" y="54188"/>
                  <a:pt x="92261" y="54366"/>
                  <a:pt x="92133" y="54555"/>
                </a:cubicBezTo>
                <a:cubicBezTo>
                  <a:pt x="92027" y="54711"/>
                  <a:pt x="91650" y="55161"/>
                  <a:pt x="91372" y="55488"/>
                </a:cubicBezTo>
                <a:cubicBezTo>
                  <a:pt x="89016" y="58266"/>
                  <a:pt x="84644" y="63438"/>
                  <a:pt x="84644" y="73838"/>
                </a:cubicBezTo>
                <a:cubicBezTo>
                  <a:pt x="84644" y="86222"/>
                  <a:pt x="93616" y="91972"/>
                  <a:pt x="98650" y="93388"/>
                </a:cubicBezTo>
                <a:cubicBezTo>
                  <a:pt x="105833" y="96150"/>
                  <a:pt x="112838" y="99588"/>
                  <a:pt x="114277" y="108000"/>
                </a:cubicBezTo>
                <a:lnTo>
                  <a:pt x="97022" y="108000"/>
                </a:lnTo>
                <a:cubicBezTo>
                  <a:pt x="97516" y="109850"/>
                  <a:pt x="97861" y="111844"/>
                  <a:pt x="98027" y="114000"/>
                </a:cubicBezTo>
                <a:lnTo>
                  <a:pt x="117511" y="114000"/>
                </a:lnTo>
                <a:cubicBezTo>
                  <a:pt x="120000" y="114000"/>
                  <a:pt x="120000" y="111300"/>
                  <a:pt x="120000" y="111300"/>
                </a:cubicBezTo>
                <a:cubicBezTo>
                  <a:pt x="120000" y="95105"/>
                  <a:pt x="106616" y="90083"/>
                  <a:pt x="100194" y="87633"/>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32" name="Google Shape;232;p28"/>
          <p:cNvSpPr/>
          <p:nvPr/>
        </p:nvSpPr>
        <p:spPr>
          <a:xfrm>
            <a:off x="6490783" y="5392631"/>
            <a:ext cx="279200" cy="228800"/>
          </a:xfrm>
          <a:custGeom>
            <a:avLst/>
            <a:gdLst/>
            <a:ahLst/>
            <a:cxnLst/>
            <a:rect l="l" t="t" r="r" b="b"/>
            <a:pathLst>
              <a:path w="120000" h="120000" extrusionOk="0">
                <a:moveTo>
                  <a:pt x="24761" y="113333"/>
                </a:moveTo>
                <a:cubicBezTo>
                  <a:pt x="26033" y="103950"/>
                  <a:pt x="32761" y="100200"/>
                  <a:pt x="39633" y="97183"/>
                </a:cubicBezTo>
                <a:lnTo>
                  <a:pt x="39850" y="97094"/>
                </a:lnTo>
                <a:cubicBezTo>
                  <a:pt x="44750" y="95500"/>
                  <a:pt x="53477" y="89105"/>
                  <a:pt x="53477" y="75383"/>
                </a:cubicBezTo>
                <a:cubicBezTo>
                  <a:pt x="53477" y="63744"/>
                  <a:pt x="49622" y="58066"/>
                  <a:pt x="47544" y="55011"/>
                </a:cubicBezTo>
                <a:cubicBezTo>
                  <a:pt x="47133" y="54394"/>
                  <a:pt x="46633" y="53605"/>
                  <a:pt x="46744" y="53777"/>
                </a:cubicBezTo>
                <a:cubicBezTo>
                  <a:pt x="46577" y="53327"/>
                  <a:pt x="45761" y="50716"/>
                  <a:pt x="46938" y="44638"/>
                </a:cubicBezTo>
                <a:cubicBezTo>
                  <a:pt x="47494" y="41788"/>
                  <a:pt x="46555" y="40227"/>
                  <a:pt x="46555" y="40227"/>
                </a:cubicBezTo>
                <a:cubicBezTo>
                  <a:pt x="45066" y="36138"/>
                  <a:pt x="42300" y="28516"/>
                  <a:pt x="44377" y="22361"/>
                </a:cubicBezTo>
                <a:cubicBezTo>
                  <a:pt x="47166" y="13844"/>
                  <a:pt x="49638" y="12166"/>
                  <a:pt x="54116" y="9705"/>
                </a:cubicBezTo>
                <a:cubicBezTo>
                  <a:pt x="54377" y="9561"/>
                  <a:pt x="54633" y="9394"/>
                  <a:pt x="54872" y="9205"/>
                </a:cubicBezTo>
                <a:cubicBezTo>
                  <a:pt x="55716" y="8527"/>
                  <a:pt x="59300" y="6666"/>
                  <a:pt x="63350" y="6666"/>
                </a:cubicBezTo>
                <a:cubicBezTo>
                  <a:pt x="65377" y="6666"/>
                  <a:pt x="67083" y="7138"/>
                  <a:pt x="68433" y="8077"/>
                </a:cubicBezTo>
                <a:cubicBezTo>
                  <a:pt x="70055" y="9194"/>
                  <a:pt x="71611" y="11327"/>
                  <a:pt x="73961" y="18172"/>
                </a:cubicBezTo>
                <a:cubicBezTo>
                  <a:pt x="78338" y="30383"/>
                  <a:pt x="75566" y="37211"/>
                  <a:pt x="74166" y="39577"/>
                </a:cubicBezTo>
                <a:cubicBezTo>
                  <a:pt x="73238" y="41150"/>
                  <a:pt x="72922" y="43133"/>
                  <a:pt x="73283" y="45011"/>
                </a:cubicBezTo>
                <a:cubicBezTo>
                  <a:pt x="74366" y="50605"/>
                  <a:pt x="73666" y="52966"/>
                  <a:pt x="73483" y="53438"/>
                </a:cubicBezTo>
                <a:cubicBezTo>
                  <a:pt x="73438" y="53505"/>
                  <a:pt x="72783" y="54522"/>
                  <a:pt x="72450" y="55011"/>
                </a:cubicBezTo>
                <a:cubicBezTo>
                  <a:pt x="70377" y="58066"/>
                  <a:pt x="66516" y="63744"/>
                  <a:pt x="66516" y="75383"/>
                </a:cubicBezTo>
                <a:cubicBezTo>
                  <a:pt x="66516" y="89105"/>
                  <a:pt x="75250" y="95500"/>
                  <a:pt x="80150" y="97094"/>
                </a:cubicBezTo>
                <a:lnTo>
                  <a:pt x="80366" y="97183"/>
                </a:lnTo>
                <a:cubicBezTo>
                  <a:pt x="87238" y="100200"/>
                  <a:pt x="93966" y="103950"/>
                  <a:pt x="95238" y="113333"/>
                </a:cubicBezTo>
                <a:cubicBezTo>
                  <a:pt x="95238" y="113333"/>
                  <a:pt x="24761" y="113333"/>
                  <a:pt x="24761" y="113333"/>
                </a:cubicBezTo>
                <a:close/>
                <a:moveTo>
                  <a:pt x="81750" y="90711"/>
                </a:moveTo>
                <a:cubicBezTo>
                  <a:pt x="81750" y="90711"/>
                  <a:pt x="71972" y="87861"/>
                  <a:pt x="71972" y="75383"/>
                </a:cubicBezTo>
                <a:cubicBezTo>
                  <a:pt x="71972" y="64422"/>
                  <a:pt x="75988" y="60561"/>
                  <a:pt x="77538" y="57894"/>
                </a:cubicBezTo>
                <a:cubicBezTo>
                  <a:pt x="77538" y="57894"/>
                  <a:pt x="80727" y="54483"/>
                  <a:pt x="78588" y="43477"/>
                </a:cubicBezTo>
                <a:cubicBezTo>
                  <a:pt x="82150" y="37444"/>
                  <a:pt x="83305" y="27622"/>
                  <a:pt x="78950" y="15494"/>
                </a:cubicBezTo>
                <a:cubicBezTo>
                  <a:pt x="76522" y="8411"/>
                  <a:pt x="74383" y="4527"/>
                  <a:pt x="71116" y="2272"/>
                </a:cubicBezTo>
                <a:cubicBezTo>
                  <a:pt x="68722" y="611"/>
                  <a:pt x="66000" y="0"/>
                  <a:pt x="63350" y="0"/>
                </a:cubicBezTo>
                <a:cubicBezTo>
                  <a:pt x="58422" y="0"/>
                  <a:pt x="53750" y="2133"/>
                  <a:pt x="51883" y="3627"/>
                </a:cubicBezTo>
                <a:cubicBezTo>
                  <a:pt x="46427" y="6622"/>
                  <a:pt x="42761" y="9377"/>
                  <a:pt x="39316" y="19883"/>
                </a:cubicBezTo>
                <a:cubicBezTo>
                  <a:pt x="36333" y="28711"/>
                  <a:pt x="39883" y="38288"/>
                  <a:pt x="41633" y="43100"/>
                </a:cubicBezTo>
                <a:cubicBezTo>
                  <a:pt x="39500" y="54111"/>
                  <a:pt x="42455" y="57894"/>
                  <a:pt x="42455" y="57894"/>
                </a:cubicBezTo>
                <a:cubicBezTo>
                  <a:pt x="44011" y="60561"/>
                  <a:pt x="48022" y="64422"/>
                  <a:pt x="48022" y="75383"/>
                </a:cubicBezTo>
                <a:cubicBezTo>
                  <a:pt x="48022" y="87861"/>
                  <a:pt x="38250" y="90711"/>
                  <a:pt x="38250" y="90711"/>
                </a:cubicBezTo>
                <a:cubicBezTo>
                  <a:pt x="32044" y="93438"/>
                  <a:pt x="19088" y="98666"/>
                  <a:pt x="19088" y="116666"/>
                </a:cubicBezTo>
                <a:cubicBezTo>
                  <a:pt x="19088" y="116666"/>
                  <a:pt x="19088" y="120000"/>
                  <a:pt x="21816" y="120000"/>
                </a:cubicBezTo>
                <a:lnTo>
                  <a:pt x="98183" y="120000"/>
                </a:lnTo>
                <a:cubicBezTo>
                  <a:pt x="100911" y="120000"/>
                  <a:pt x="100911" y="116666"/>
                  <a:pt x="100911" y="116666"/>
                </a:cubicBezTo>
                <a:cubicBezTo>
                  <a:pt x="100911" y="98666"/>
                  <a:pt x="87955" y="93438"/>
                  <a:pt x="81750" y="90711"/>
                </a:cubicBezTo>
                <a:moveTo>
                  <a:pt x="108422" y="83366"/>
                </a:moveTo>
                <a:cubicBezTo>
                  <a:pt x="108422" y="83366"/>
                  <a:pt x="102311" y="81672"/>
                  <a:pt x="102311" y="71966"/>
                </a:cubicBezTo>
                <a:cubicBezTo>
                  <a:pt x="102311" y="63438"/>
                  <a:pt x="104411" y="60438"/>
                  <a:pt x="105650" y="58366"/>
                </a:cubicBezTo>
                <a:cubicBezTo>
                  <a:pt x="105650" y="58366"/>
                  <a:pt x="108016" y="55416"/>
                  <a:pt x="106311" y="46861"/>
                </a:cubicBezTo>
                <a:cubicBezTo>
                  <a:pt x="107711" y="43111"/>
                  <a:pt x="110555" y="35661"/>
                  <a:pt x="108166" y="28800"/>
                </a:cubicBezTo>
                <a:cubicBezTo>
                  <a:pt x="105411" y="20633"/>
                  <a:pt x="103583" y="18483"/>
                  <a:pt x="99222" y="16155"/>
                </a:cubicBezTo>
                <a:cubicBezTo>
                  <a:pt x="97727" y="14994"/>
                  <a:pt x="93988" y="13333"/>
                  <a:pt x="90044" y="13333"/>
                </a:cubicBezTo>
                <a:cubicBezTo>
                  <a:pt x="88183" y="13333"/>
                  <a:pt x="86283" y="13738"/>
                  <a:pt x="84544" y="14705"/>
                </a:cubicBezTo>
                <a:cubicBezTo>
                  <a:pt x="85238" y="16861"/>
                  <a:pt x="85827" y="19000"/>
                  <a:pt x="86250" y="21105"/>
                </a:cubicBezTo>
                <a:cubicBezTo>
                  <a:pt x="86316" y="21055"/>
                  <a:pt x="86388" y="20994"/>
                  <a:pt x="86461" y="20944"/>
                </a:cubicBezTo>
                <a:cubicBezTo>
                  <a:pt x="87388" y="20316"/>
                  <a:pt x="88600" y="20000"/>
                  <a:pt x="90044" y="20000"/>
                </a:cubicBezTo>
                <a:cubicBezTo>
                  <a:pt x="92866" y="20000"/>
                  <a:pt x="95616" y="21250"/>
                  <a:pt x="96288" y="21772"/>
                </a:cubicBezTo>
                <a:cubicBezTo>
                  <a:pt x="96527" y="21961"/>
                  <a:pt x="96783" y="22127"/>
                  <a:pt x="97038" y="22266"/>
                </a:cubicBezTo>
                <a:cubicBezTo>
                  <a:pt x="99722" y="23694"/>
                  <a:pt x="100727" y="24233"/>
                  <a:pt x="103122" y="31338"/>
                </a:cubicBezTo>
                <a:cubicBezTo>
                  <a:pt x="104566" y="35483"/>
                  <a:pt x="102511" y="40988"/>
                  <a:pt x="101405" y="43950"/>
                </a:cubicBezTo>
                <a:cubicBezTo>
                  <a:pt x="100894" y="45311"/>
                  <a:pt x="100722" y="46983"/>
                  <a:pt x="101011" y="48433"/>
                </a:cubicBezTo>
                <a:cubicBezTo>
                  <a:pt x="101755" y="52177"/>
                  <a:pt x="101411" y="53922"/>
                  <a:pt x="101288" y="54355"/>
                </a:cubicBezTo>
                <a:cubicBezTo>
                  <a:pt x="101277" y="54377"/>
                  <a:pt x="101261" y="54405"/>
                  <a:pt x="101244" y="54433"/>
                </a:cubicBezTo>
                <a:lnTo>
                  <a:pt x="101061" y="54738"/>
                </a:lnTo>
                <a:cubicBezTo>
                  <a:pt x="99588" y="57166"/>
                  <a:pt x="96855" y="61700"/>
                  <a:pt x="96855" y="71966"/>
                </a:cubicBezTo>
                <a:cubicBezTo>
                  <a:pt x="96855" y="83438"/>
                  <a:pt x="103166" y="88516"/>
                  <a:pt x="106827" y="89750"/>
                </a:cubicBezTo>
                <a:cubicBezTo>
                  <a:pt x="110311" y="91272"/>
                  <a:pt x="113527" y="93661"/>
                  <a:pt x="114344" y="99994"/>
                </a:cubicBezTo>
                <a:lnTo>
                  <a:pt x="102550" y="100000"/>
                </a:lnTo>
                <a:cubicBezTo>
                  <a:pt x="103594" y="101961"/>
                  <a:pt x="104455" y="104194"/>
                  <a:pt x="105111" y="106666"/>
                </a:cubicBezTo>
                <a:lnTo>
                  <a:pt x="117272" y="106661"/>
                </a:lnTo>
                <a:cubicBezTo>
                  <a:pt x="120000" y="106661"/>
                  <a:pt x="120000" y="103327"/>
                  <a:pt x="120000" y="103327"/>
                </a:cubicBezTo>
                <a:cubicBezTo>
                  <a:pt x="120000" y="89994"/>
                  <a:pt x="113388" y="85488"/>
                  <a:pt x="108422" y="83366"/>
                </a:cubicBezTo>
                <a:moveTo>
                  <a:pt x="13172" y="89750"/>
                </a:moveTo>
                <a:cubicBezTo>
                  <a:pt x="16833" y="88516"/>
                  <a:pt x="23144" y="83438"/>
                  <a:pt x="23144" y="71966"/>
                </a:cubicBezTo>
                <a:cubicBezTo>
                  <a:pt x="23144" y="61700"/>
                  <a:pt x="20405" y="57166"/>
                  <a:pt x="18938" y="54738"/>
                </a:cubicBezTo>
                <a:lnTo>
                  <a:pt x="18755" y="54433"/>
                </a:lnTo>
                <a:cubicBezTo>
                  <a:pt x="18738" y="54405"/>
                  <a:pt x="18722" y="54377"/>
                  <a:pt x="18705" y="54355"/>
                </a:cubicBezTo>
                <a:cubicBezTo>
                  <a:pt x="18588" y="53922"/>
                  <a:pt x="18238" y="52177"/>
                  <a:pt x="18988" y="48433"/>
                </a:cubicBezTo>
                <a:cubicBezTo>
                  <a:pt x="19277" y="46983"/>
                  <a:pt x="19105" y="45311"/>
                  <a:pt x="18594" y="43950"/>
                </a:cubicBezTo>
                <a:cubicBezTo>
                  <a:pt x="17488" y="40988"/>
                  <a:pt x="15433" y="35483"/>
                  <a:pt x="16877" y="31338"/>
                </a:cubicBezTo>
                <a:cubicBezTo>
                  <a:pt x="19272" y="24233"/>
                  <a:pt x="20272" y="23694"/>
                  <a:pt x="22961" y="22266"/>
                </a:cubicBezTo>
                <a:cubicBezTo>
                  <a:pt x="23222" y="22127"/>
                  <a:pt x="23472" y="21961"/>
                  <a:pt x="23711" y="21772"/>
                </a:cubicBezTo>
                <a:cubicBezTo>
                  <a:pt x="24383" y="21250"/>
                  <a:pt x="27133" y="20000"/>
                  <a:pt x="29955" y="20000"/>
                </a:cubicBezTo>
                <a:cubicBezTo>
                  <a:pt x="31311" y="20000"/>
                  <a:pt x="32438" y="20305"/>
                  <a:pt x="33344" y="20861"/>
                </a:cubicBezTo>
                <a:cubicBezTo>
                  <a:pt x="33583" y="19711"/>
                  <a:pt x="33866" y="18561"/>
                  <a:pt x="34250" y="17411"/>
                </a:cubicBezTo>
                <a:cubicBezTo>
                  <a:pt x="34583" y="16388"/>
                  <a:pt x="34938" y="15516"/>
                  <a:pt x="35283" y="14611"/>
                </a:cubicBezTo>
                <a:cubicBezTo>
                  <a:pt x="33588" y="13711"/>
                  <a:pt x="31755" y="13333"/>
                  <a:pt x="29955" y="13333"/>
                </a:cubicBezTo>
                <a:cubicBezTo>
                  <a:pt x="26011" y="13333"/>
                  <a:pt x="22272" y="14994"/>
                  <a:pt x="20777" y="16155"/>
                </a:cubicBezTo>
                <a:cubicBezTo>
                  <a:pt x="16416" y="18483"/>
                  <a:pt x="14583" y="20633"/>
                  <a:pt x="11833" y="28800"/>
                </a:cubicBezTo>
                <a:cubicBezTo>
                  <a:pt x="9444" y="35661"/>
                  <a:pt x="12288" y="43111"/>
                  <a:pt x="13688" y="46861"/>
                </a:cubicBezTo>
                <a:cubicBezTo>
                  <a:pt x="11977" y="55416"/>
                  <a:pt x="14350" y="58366"/>
                  <a:pt x="14350" y="58366"/>
                </a:cubicBezTo>
                <a:cubicBezTo>
                  <a:pt x="15588" y="60438"/>
                  <a:pt x="17694" y="63438"/>
                  <a:pt x="17694" y="71966"/>
                </a:cubicBezTo>
                <a:cubicBezTo>
                  <a:pt x="17694" y="81672"/>
                  <a:pt x="11577" y="83366"/>
                  <a:pt x="11577" y="83366"/>
                </a:cubicBezTo>
                <a:cubicBezTo>
                  <a:pt x="6616" y="85488"/>
                  <a:pt x="0" y="89994"/>
                  <a:pt x="0" y="103327"/>
                </a:cubicBezTo>
                <a:cubicBezTo>
                  <a:pt x="0" y="103327"/>
                  <a:pt x="0" y="106661"/>
                  <a:pt x="2727" y="106661"/>
                </a:cubicBezTo>
                <a:lnTo>
                  <a:pt x="14888" y="106666"/>
                </a:lnTo>
                <a:cubicBezTo>
                  <a:pt x="15544" y="104194"/>
                  <a:pt x="16400" y="101961"/>
                  <a:pt x="17450" y="100000"/>
                </a:cubicBezTo>
                <a:lnTo>
                  <a:pt x="5655" y="99994"/>
                </a:lnTo>
                <a:cubicBezTo>
                  <a:pt x="6472" y="93661"/>
                  <a:pt x="9688" y="91272"/>
                  <a:pt x="13172" y="8975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33" name="Google Shape;233;p28"/>
          <p:cNvSpPr txBox="1"/>
          <p:nvPr/>
        </p:nvSpPr>
        <p:spPr>
          <a:xfrm rot="-5400000">
            <a:off x="7518235" y="3719897"/>
            <a:ext cx="340400" cy="2110000"/>
          </a:xfrm>
          <a:prstGeom prst="rect">
            <a:avLst/>
          </a:prstGeom>
          <a:noFill/>
          <a:ln>
            <a:noFill/>
          </a:ln>
        </p:spPr>
        <p:txBody>
          <a:bodyPr spcFirstLastPara="1" wrap="square" lIns="121900" tIns="121900" rIns="121900" bIns="121900" anchor="t" anchorCtr="0">
            <a:noAutofit/>
          </a:bodyPr>
          <a:lstStyle/>
          <a:p>
            <a:pPr>
              <a:lnSpc>
                <a:spcPct val="115000"/>
              </a:lnSpc>
            </a:pPr>
            <a:r>
              <a:rPr lang="en" sz="8000" dirty="0">
                <a:solidFill>
                  <a:schemeClr val="dk2"/>
                </a:solidFill>
                <a:latin typeface="Poppins Thin"/>
                <a:ea typeface="Poppins Thin"/>
                <a:cs typeface="Poppins Thin"/>
                <a:sym typeface="Poppins Thin"/>
              </a:rPr>
              <a:t>}</a:t>
            </a:r>
            <a:endParaRPr sz="8000" dirty="0">
              <a:solidFill>
                <a:schemeClr val="dk2"/>
              </a:solidFill>
              <a:latin typeface="Poppins Thin"/>
              <a:ea typeface="Poppins Thin"/>
              <a:cs typeface="Poppins Thin"/>
              <a:sym typeface="Poppins Thin"/>
            </a:endParaRPr>
          </a:p>
        </p:txBody>
      </p:sp>
      <p:sp>
        <p:nvSpPr>
          <p:cNvPr id="234" name="Google Shape;234;p28"/>
          <p:cNvSpPr/>
          <p:nvPr/>
        </p:nvSpPr>
        <p:spPr>
          <a:xfrm>
            <a:off x="7525357" y="4786919"/>
            <a:ext cx="374000" cy="340400"/>
          </a:xfrm>
          <a:custGeom>
            <a:avLst/>
            <a:gdLst/>
            <a:ahLst/>
            <a:cxnLst/>
            <a:rect l="l" t="t" r="r" b="b"/>
            <a:pathLst>
              <a:path w="120000" h="120000" extrusionOk="0">
                <a:moveTo>
                  <a:pt x="5644" y="114000"/>
                </a:moveTo>
                <a:cubicBezTo>
                  <a:pt x="6988" y="103750"/>
                  <a:pt x="15288" y="99572"/>
                  <a:pt x="23283" y="96450"/>
                </a:cubicBezTo>
                <a:cubicBezTo>
                  <a:pt x="28644" y="94927"/>
                  <a:pt x="38244" y="88727"/>
                  <a:pt x="38244" y="75372"/>
                </a:cubicBezTo>
                <a:cubicBezTo>
                  <a:pt x="38244" y="63944"/>
                  <a:pt x="33961" y="58372"/>
                  <a:pt x="31655" y="55383"/>
                </a:cubicBezTo>
                <a:cubicBezTo>
                  <a:pt x="31366" y="55011"/>
                  <a:pt x="31105" y="54677"/>
                  <a:pt x="30900" y="54366"/>
                </a:cubicBezTo>
                <a:cubicBezTo>
                  <a:pt x="30833" y="54272"/>
                  <a:pt x="30766" y="54177"/>
                  <a:pt x="30700" y="54083"/>
                </a:cubicBezTo>
                <a:cubicBezTo>
                  <a:pt x="30505" y="53677"/>
                  <a:pt x="29427" y="50983"/>
                  <a:pt x="30850" y="44505"/>
                </a:cubicBezTo>
                <a:cubicBezTo>
                  <a:pt x="31133" y="43205"/>
                  <a:pt x="31016" y="41838"/>
                  <a:pt x="30516" y="40622"/>
                </a:cubicBezTo>
                <a:cubicBezTo>
                  <a:pt x="29161" y="37338"/>
                  <a:pt x="25572" y="28616"/>
                  <a:pt x="27972" y="22155"/>
                </a:cubicBezTo>
                <a:cubicBezTo>
                  <a:pt x="31216" y="13394"/>
                  <a:pt x="34111" y="11661"/>
                  <a:pt x="39361" y="9122"/>
                </a:cubicBezTo>
                <a:cubicBezTo>
                  <a:pt x="39622" y="8994"/>
                  <a:pt x="39872" y="8844"/>
                  <a:pt x="40111" y="8677"/>
                </a:cubicBezTo>
                <a:cubicBezTo>
                  <a:pt x="41433" y="7738"/>
                  <a:pt x="45738" y="6000"/>
                  <a:pt x="50161" y="6000"/>
                </a:cubicBezTo>
                <a:cubicBezTo>
                  <a:pt x="52594" y="6000"/>
                  <a:pt x="54666" y="6511"/>
                  <a:pt x="56316" y="7516"/>
                </a:cubicBezTo>
                <a:cubicBezTo>
                  <a:pt x="58283" y="8716"/>
                  <a:pt x="60138" y="10933"/>
                  <a:pt x="62822" y="17850"/>
                </a:cubicBezTo>
                <a:cubicBezTo>
                  <a:pt x="66616" y="27633"/>
                  <a:pt x="65666" y="35983"/>
                  <a:pt x="63038" y="39922"/>
                </a:cubicBezTo>
                <a:cubicBezTo>
                  <a:pt x="62083" y="41344"/>
                  <a:pt x="61755" y="43161"/>
                  <a:pt x="62133" y="44877"/>
                </a:cubicBezTo>
                <a:cubicBezTo>
                  <a:pt x="63455" y="50911"/>
                  <a:pt x="62483" y="53344"/>
                  <a:pt x="62277" y="53772"/>
                </a:cubicBezTo>
                <a:cubicBezTo>
                  <a:pt x="62116" y="53955"/>
                  <a:pt x="61961" y="54155"/>
                  <a:pt x="61827" y="54366"/>
                </a:cubicBezTo>
                <a:cubicBezTo>
                  <a:pt x="61616" y="54677"/>
                  <a:pt x="61355" y="55011"/>
                  <a:pt x="61066" y="55383"/>
                </a:cubicBezTo>
                <a:cubicBezTo>
                  <a:pt x="58766" y="58372"/>
                  <a:pt x="54477" y="63944"/>
                  <a:pt x="54477" y="75372"/>
                </a:cubicBezTo>
                <a:cubicBezTo>
                  <a:pt x="54477" y="88733"/>
                  <a:pt x="64083" y="94927"/>
                  <a:pt x="69444" y="96450"/>
                </a:cubicBezTo>
                <a:cubicBezTo>
                  <a:pt x="77361" y="99533"/>
                  <a:pt x="85733" y="103694"/>
                  <a:pt x="87083" y="114000"/>
                </a:cubicBezTo>
                <a:cubicBezTo>
                  <a:pt x="87083" y="114000"/>
                  <a:pt x="5644" y="114000"/>
                  <a:pt x="5644" y="114000"/>
                </a:cubicBezTo>
                <a:close/>
                <a:moveTo>
                  <a:pt x="71011" y="90700"/>
                </a:moveTo>
                <a:cubicBezTo>
                  <a:pt x="71011" y="90700"/>
                  <a:pt x="59933" y="87850"/>
                  <a:pt x="59933" y="75372"/>
                </a:cubicBezTo>
                <a:cubicBezTo>
                  <a:pt x="59933" y="64416"/>
                  <a:pt x="64483" y="60555"/>
                  <a:pt x="66238" y="57888"/>
                </a:cubicBezTo>
                <a:cubicBezTo>
                  <a:pt x="66238" y="57888"/>
                  <a:pt x="69850" y="54477"/>
                  <a:pt x="67433" y="43472"/>
                </a:cubicBezTo>
                <a:cubicBezTo>
                  <a:pt x="71461" y="37444"/>
                  <a:pt x="72216" y="26783"/>
                  <a:pt x="67838" y="15494"/>
                </a:cubicBezTo>
                <a:cubicBezTo>
                  <a:pt x="65088" y="8411"/>
                  <a:pt x="62661" y="4527"/>
                  <a:pt x="58961" y="2272"/>
                </a:cubicBezTo>
                <a:cubicBezTo>
                  <a:pt x="56244" y="616"/>
                  <a:pt x="53161" y="0"/>
                  <a:pt x="50161" y="0"/>
                </a:cubicBezTo>
                <a:cubicBezTo>
                  <a:pt x="44572" y="0"/>
                  <a:pt x="39277" y="2133"/>
                  <a:pt x="37166" y="3627"/>
                </a:cubicBezTo>
                <a:cubicBezTo>
                  <a:pt x="30977" y="6622"/>
                  <a:pt x="26822" y="9377"/>
                  <a:pt x="22922" y="19883"/>
                </a:cubicBezTo>
                <a:cubicBezTo>
                  <a:pt x="19755" y="28411"/>
                  <a:pt x="23561" y="38283"/>
                  <a:pt x="25544" y="43094"/>
                </a:cubicBezTo>
                <a:cubicBezTo>
                  <a:pt x="23127" y="54105"/>
                  <a:pt x="26483" y="57888"/>
                  <a:pt x="26483" y="57888"/>
                </a:cubicBezTo>
                <a:cubicBezTo>
                  <a:pt x="28238" y="60555"/>
                  <a:pt x="32794" y="64416"/>
                  <a:pt x="32794" y="75372"/>
                </a:cubicBezTo>
                <a:cubicBezTo>
                  <a:pt x="32794" y="87850"/>
                  <a:pt x="21716" y="90700"/>
                  <a:pt x="21716" y="90700"/>
                </a:cubicBezTo>
                <a:cubicBezTo>
                  <a:pt x="14677" y="93427"/>
                  <a:pt x="0" y="99005"/>
                  <a:pt x="0" y="117000"/>
                </a:cubicBezTo>
                <a:cubicBezTo>
                  <a:pt x="0" y="117000"/>
                  <a:pt x="0" y="120000"/>
                  <a:pt x="2727" y="120000"/>
                </a:cubicBezTo>
                <a:lnTo>
                  <a:pt x="90000" y="120000"/>
                </a:lnTo>
                <a:cubicBezTo>
                  <a:pt x="92727" y="120000"/>
                  <a:pt x="92727" y="117000"/>
                  <a:pt x="92727" y="117000"/>
                </a:cubicBezTo>
                <a:cubicBezTo>
                  <a:pt x="92727" y="99005"/>
                  <a:pt x="78044" y="93427"/>
                  <a:pt x="71011" y="90700"/>
                </a:cubicBezTo>
                <a:moveTo>
                  <a:pt x="100194" y="87633"/>
                </a:moveTo>
                <a:cubicBezTo>
                  <a:pt x="100194" y="87633"/>
                  <a:pt x="90094" y="85066"/>
                  <a:pt x="90094" y="73838"/>
                </a:cubicBezTo>
                <a:cubicBezTo>
                  <a:pt x="90094" y="63972"/>
                  <a:pt x="94927" y="60500"/>
                  <a:pt x="96533" y="58100"/>
                </a:cubicBezTo>
                <a:cubicBezTo>
                  <a:pt x="96533" y="58100"/>
                  <a:pt x="99822" y="55033"/>
                  <a:pt x="97622" y="45122"/>
                </a:cubicBezTo>
                <a:cubicBezTo>
                  <a:pt x="101288" y="39700"/>
                  <a:pt x="102150" y="30105"/>
                  <a:pt x="98161" y="19944"/>
                </a:cubicBezTo>
                <a:cubicBezTo>
                  <a:pt x="95655" y="13566"/>
                  <a:pt x="92588" y="10077"/>
                  <a:pt x="89216" y="8050"/>
                </a:cubicBezTo>
                <a:cubicBezTo>
                  <a:pt x="86733" y="6555"/>
                  <a:pt x="83927" y="6005"/>
                  <a:pt x="81188" y="6005"/>
                </a:cubicBezTo>
                <a:cubicBezTo>
                  <a:pt x="77111" y="6005"/>
                  <a:pt x="73233" y="7227"/>
                  <a:pt x="70850" y="8411"/>
                </a:cubicBezTo>
                <a:cubicBezTo>
                  <a:pt x="71544" y="9894"/>
                  <a:pt x="72205" y="11466"/>
                  <a:pt x="72861" y="13144"/>
                </a:cubicBezTo>
                <a:cubicBezTo>
                  <a:pt x="72950" y="13383"/>
                  <a:pt x="73016" y="13627"/>
                  <a:pt x="73105" y="13866"/>
                </a:cubicBezTo>
                <a:cubicBezTo>
                  <a:pt x="74644" y="13111"/>
                  <a:pt x="77744" y="12000"/>
                  <a:pt x="81188" y="12000"/>
                </a:cubicBezTo>
                <a:cubicBezTo>
                  <a:pt x="83338" y="12000"/>
                  <a:pt x="85155" y="12438"/>
                  <a:pt x="86600" y="13311"/>
                </a:cubicBezTo>
                <a:cubicBezTo>
                  <a:pt x="88294" y="14327"/>
                  <a:pt x="90816" y="16372"/>
                  <a:pt x="93150" y="22327"/>
                </a:cubicBezTo>
                <a:cubicBezTo>
                  <a:pt x="96477" y="30783"/>
                  <a:pt x="95594" y="38072"/>
                  <a:pt x="93244" y="41544"/>
                </a:cubicBezTo>
                <a:cubicBezTo>
                  <a:pt x="92277" y="42977"/>
                  <a:pt x="91938" y="44816"/>
                  <a:pt x="92322" y="46550"/>
                </a:cubicBezTo>
                <a:cubicBezTo>
                  <a:pt x="93427" y="51516"/>
                  <a:pt x="92716" y="53600"/>
                  <a:pt x="92533" y="54016"/>
                </a:cubicBezTo>
                <a:cubicBezTo>
                  <a:pt x="92394" y="54188"/>
                  <a:pt x="92261" y="54366"/>
                  <a:pt x="92133" y="54555"/>
                </a:cubicBezTo>
                <a:cubicBezTo>
                  <a:pt x="92027" y="54711"/>
                  <a:pt x="91650" y="55161"/>
                  <a:pt x="91372" y="55488"/>
                </a:cubicBezTo>
                <a:cubicBezTo>
                  <a:pt x="89016" y="58266"/>
                  <a:pt x="84644" y="63438"/>
                  <a:pt x="84644" y="73838"/>
                </a:cubicBezTo>
                <a:cubicBezTo>
                  <a:pt x="84644" y="86222"/>
                  <a:pt x="93616" y="91972"/>
                  <a:pt x="98650" y="93388"/>
                </a:cubicBezTo>
                <a:cubicBezTo>
                  <a:pt x="105833" y="96150"/>
                  <a:pt x="112838" y="99588"/>
                  <a:pt x="114277" y="108000"/>
                </a:cubicBezTo>
                <a:lnTo>
                  <a:pt x="97022" y="108000"/>
                </a:lnTo>
                <a:cubicBezTo>
                  <a:pt x="97516" y="109850"/>
                  <a:pt x="97861" y="111844"/>
                  <a:pt x="98027" y="114000"/>
                </a:cubicBezTo>
                <a:lnTo>
                  <a:pt x="117511" y="114000"/>
                </a:lnTo>
                <a:cubicBezTo>
                  <a:pt x="120000" y="114000"/>
                  <a:pt x="120000" y="111300"/>
                  <a:pt x="120000" y="111300"/>
                </a:cubicBezTo>
                <a:cubicBezTo>
                  <a:pt x="120000" y="95105"/>
                  <a:pt x="106616" y="90083"/>
                  <a:pt x="100194" y="87633"/>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35" name="Google Shape;235;p28"/>
          <p:cNvSpPr txBox="1"/>
          <p:nvPr/>
        </p:nvSpPr>
        <p:spPr>
          <a:xfrm rot="-5400000">
            <a:off x="6706484" y="4784300"/>
            <a:ext cx="340400" cy="1181200"/>
          </a:xfrm>
          <a:prstGeom prst="rect">
            <a:avLst/>
          </a:prstGeom>
          <a:noFill/>
          <a:ln>
            <a:noFill/>
          </a:ln>
        </p:spPr>
        <p:txBody>
          <a:bodyPr spcFirstLastPara="1" wrap="square" lIns="121900" tIns="121900" rIns="121900" bIns="121900" anchor="t" anchorCtr="0">
            <a:noAutofit/>
          </a:bodyPr>
          <a:lstStyle/>
          <a:p>
            <a:pPr>
              <a:lnSpc>
                <a:spcPct val="115000"/>
              </a:lnSpc>
            </a:pPr>
            <a:r>
              <a:rPr lang="en" sz="6400">
                <a:solidFill>
                  <a:schemeClr val="dk2"/>
                </a:solidFill>
                <a:latin typeface="Poppins Thin"/>
                <a:ea typeface="Poppins Thin"/>
                <a:cs typeface="Poppins Thin"/>
                <a:sym typeface="Poppins Thin"/>
              </a:rPr>
              <a:t>}</a:t>
            </a:r>
            <a:endParaRPr sz="6400">
              <a:solidFill>
                <a:schemeClr val="dk2"/>
              </a:solidFill>
              <a:latin typeface="Poppins Thin"/>
              <a:ea typeface="Poppins Thin"/>
              <a:cs typeface="Poppins Thin"/>
              <a:sym typeface="Poppins Thin"/>
            </a:endParaRPr>
          </a:p>
        </p:txBody>
      </p:sp>
      <p:sp>
        <p:nvSpPr>
          <p:cNvPr id="236" name="Google Shape;236;p28"/>
          <p:cNvSpPr txBox="1"/>
          <p:nvPr/>
        </p:nvSpPr>
        <p:spPr>
          <a:xfrm rot="-5400000">
            <a:off x="7640088" y="4784300"/>
            <a:ext cx="340400" cy="1181200"/>
          </a:xfrm>
          <a:prstGeom prst="rect">
            <a:avLst/>
          </a:prstGeom>
          <a:noFill/>
          <a:ln>
            <a:noFill/>
          </a:ln>
        </p:spPr>
        <p:txBody>
          <a:bodyPr spcFirstLastPara="1" wrap="square" lIns="121900" tIns="121900" rIns="121900" bIns="121900" anchor="t" anchorCtr="0">
            <a:noAutofit/>
          </a:bodyPr>
          <a:lstStyle/>
          <a:p>
            <a:pPr>
              <a:lnSpc>
                <a:spcPct val="115000"/>
              </a:lnSpc>
            </a:pPr>
            <a:r>
              <a:rPr lang="en" sz="6400">
                <a:solidFill>
                  <a:schemeClr val="dk2"/>
                </a:solidFill>
                <a:latin typeface="Poppins Thin"/>
                <a:ea typeface="Poppins Thin"/>
                <a:cs typeface="Poppins Thin"/>
                <a:sym typeface="Poppins Thin"/>
              </a:rPr>
              <a:t>}</a:t>
            </a:r>
            <a:endParaRPr sz="6400">
              <a:solidFill>
                <a:schemeClr val="dk2"/>
              </a:solidFill>
              <a:latin typeface="Poppins Thin"/>
              <a:ea typeface="Poppins Thin"/>
              <a:cs typeface="Poppins Thin"/>
              <a:sym typeface="Poppins Thin"/>
            </a:endParaRPr>
          </a:p>
        </p:txBody>
      </p:sp>
      <p:sp>
        <p:nvSpPr>
          <p:cNvPr id="237" name="Google Shape;237;p28"/>
          <p:cNvSpPr/>
          <p:nvPr/>
        </p:nvSpPr>
        <p:spPr>
          <a:xfrm>
            <a:off x="7006043" y="5392631"/>
            <a:ext cx="279200" cy="228800"/>
          </a:xfrm>
          <a:custGeom>
            <a:avLst/>
            <a:gdLst/>
            <a:ahLst/>
            <a:cxnLst/>
            <a:rect l="l" t="t" r="r" b="b"/>
            <a:pathLst>
              <a:path w="120000" h="120000" extrusionOk="0">
                <a:moveTo>
                  <a:pt x="24761" y="113333"/>
                </a:moveTo>
                <a:cubicBezTo>
                  <a:pt x="26033" y="103950"/>
                  <a:pt x="32761" y="100200"/>
                  <a:pt x="39633" y="97183"/>
                </a:cubicBezTo>
                <a:lnTo>
                  <a:pt x="39850" y="97094"/>
                </a:lnTo>
                <a:cubicBezTo>
                  <a:pt x="44750" y="95500"/>
                  <a:pt x="53477" y="89105"/>
                  <a:pt x="53477" y="75383"/>
                </a:cubicBezTo>
                <a:cubicBezTo>
                  <a:pt x="53477" y="63744"/>
                  <a:pt x="49622" y="58066"/>
                  <a:pt x="47544" y="55011"/>
                </a:cubicBezTo>
                <a:cubicBezTo>
                  <a:pt x="47133" y="54394"/>
                  <a:pt x="46633" y="53605"/>
                  <a:pt x="46744" y="53777"/>
                </a:cubicBezTo>
                <a:cubicBezTo>
                  <a:pt x="46577" y="53327"/>
                  <a:pt x="45761" y="50716"/>
                  <a:pt x="46938" y="44638"/>
                </a:cubicBezTo>
                <a:cubicBezTo>
                  <a:pt x="47494" y="41788"/>
                  <a:pt x="46555" y="40227"/>
                  <a:pt x="46555" y="40227"/>
                </a:cubicBezTo>
                <a:cubicBezTo>
                  <a:pt x="45066" y="36138"/>
                  <a:pt x="42300" y="28516"/>
                  <a:pt x="44377" y="22361"/>
                </a:cubicBezTo>
                <a:cubicBezTo>
                  <a:pt x="47166" y="13844"/>
                  <a:pt x="49638" y="12166"/>
                  <a:pt x="54116" y="9705"/>
                </a:cubicBezTo>
                <a:cubicBezTo>
                  <a:pt x="54377" y="9561"/>
                  <a:pt x="54633" y="9394"/>
                  <a:pt x="54872" y="9205"/>
                </a:cubicBezTo>
                <a:cubicBezTo>
                  <a:pt x="55716" y="8527"/>
                  <a:pt x="59300" y="6666"/>
                  <a:pt x="63350" y="6666"/>
                </a:cubicBezTo>
                <a:cubicBezTo>
                  <a:pt x="65377" y="6666"/>
                  <a:pt x="67083" y="7138"/>
                  <a:pt x="68433" y="8077"/>
                </a:cubicBezTo>
                <a:cubicBezTo>
                  <a:pt x="70055" y="9194"/>
                  <a:pt x="71611" y="11327"/>
                  <a:pt x="73961" y="18172"/>
                </a:cubicBezTo>
                <a:cubicBezTo>
                  <a:pt x="78338" y="30383"/>
                  <a:pt x="75566" y="37211"/>
                  <a:pt x="74166" y="39577"/>
                </a:cubicBezTo>
                <a:cubicBezTo>
                  <a:pt x="73238" y="41150"/>
                  <a:pt x="72922" y="43133"/>
                  <a:pt x="73283" y="45011"/>
                </a:cubicBezTo>
                <a:cubicBezTo>
                  <a:pt x="74366" y="50605"/>
                  <a:pt x="73666" y="52966"/>
                  <a:pt x="73483" y="53438"/>
                </a:cubicBezTo>
                <a:cubicBezTo>
                  <a:pt x="73438" y="53505"/>
                  <a:pt x="72783" y="54522"/>
                  <a:pt x="72450" y="55011"/>
                </a:cubicBezTo>
                <a:cubicBezTo>
                  <a:pt x="70377" y="58066"/>
                  <a:pt x="66516" y="63744"/>
                  <a:pt x="66516" y="75383"/>
                </a:cubicBezTo>
                <a:cubicBezTo>
                  <a:pt x="66516" y="89105"/>
                  <a:pt x="75250" y="95500"/>
                  <a:pt x="80150" y="97094"/>
                </a:cubicBezTo>
                <a:lnTo>
                  <a:pt x="80366" y="97183"/>
                </a:lnTo>
                <a:cubicBezTo>
                  <a:pt x="87238" y="100200"/>
                  <a:pt x="93966" y="103950"/>
                  <a:pt x="95238" y="113333"/>
                </a:cubicBezTo>
                <a:cubicBezTo>
                  <a:pt x="95238" y="113333"/>
                  <a:pt x="24761" y="113333"/>
                  <a:pt x="24761" y="113333"/>
                </a:cubicBezTo>
                <a:close/>
                <a:moveTo>
                  <a:pt x="81750" y="90711"/>
                </a:moveTo>
                <a:cubicBezTo>
                  <a:pt x="81750" y="90711"/>
                  <a:pt x="71972" y="87861"/>
                  <a:pt x="71972" y="75383"/>
                </a:cubicBezTo>
                <a:cubicBezTo>
                  <a:pt x="71972" y="64422"/>
                  <a:pt x="75988" y="60561"/>
                  <a:pt x="77538" y="57894"/>
                </a:cubicBezTo>
                <a:cubicBezTo>
                  <a:pt x="77538" y="57894"/>
                  <a:pt x="80727" y="54483"/>
                  <a:pt x="78588" y="43477"/>
                </a:cubicBezTo>
                <a:cubicBezTo>
                  <a:pt x="82150" y="37444"/>
                  <a:pt x="83305" y="27622"/>
                  <a:pt x="78950" y="15494"/>
                </a:cubicBezTo>
                <a:cubicBezTo>
                  <a:pt x="76522" y="8411"/>
                  <a:pt x="74383" y="4527"/>
                  <a:pt x="71116" y="2272"/>
                </a:cubicBezTo>
                <a:cubicBezTo>
                  <a:pt x="68722" y="611"/>
                  <a:pt x="66000" y="0"/>
                  <a:pt x="63350" y="0"/>
                </a:cubicBezTo>
                <a:cubicBezTo>
                  <a:pt x="58422" y="0"/>
                  <a:pt x="53750" y="2133"/>
                  <a:pt x="51883" y="3627"/>
                </a:cubicBezTo>
                <a:cubicBezTo>
                  <a:pt x="46427" y="6622"/>
                  <a:pt x="42761" y="9377"/>
                  <a:pt x="39316" y="19883"/>
                </a:cubicBezTo>
                <a:cubicBezTo>
                  <a:pt x="36333" y="28711"/>
                  <a:pt x="39883" y="38288"/>
                  <a:pt x="41633" y="43100"/>
                </a:cubicBezTo>
                <a:cubicBezTo>
                  <a:pt x="39500" y="54111"/>
                  <a:pt x="42455" y="57894"/>
                  <a:pt x="42455" y="57894"/>
                </a:cubicBezTo>
                <a:cubicBezTo>
                  <a:pt x="44011" y="60561"/>
                  <a:pt x="48022" y="64422"/>
                  <a:pt x="48022" y="75383"/>
                </a:cubicBezTo>
                <a:cubicBezTo>
                  <a:pt x="48022" y="87861"/>
                  <a:pt x="38250" y="90711"/>
                  <a:pt x="38250" y="90711"/>
                </a:cubicBezTo>
                <a:cubicBezTo>
                  <a:pt x="32044" y="93438"/>
                  <a:pt x="19088" y="98666"/>
                  <a:pt x="19088" y="116666"/>
                </a:cubicBezTo>
                <a:cubicBezTo>
                  <a:pt x="19088" y="116666"/>
                  <a:pt x="19088" y="120000"/>
                  <a:pt x="21816" y="120000"/>
                </a:cubicBezTo>
                <a:lnTo>
                  <a:pt x="98183" y="120000"/>
                </a:lnTo>
                <a:cubicBezTo>
                  <a:pt x="100911" y="120000"/>
                  <a:pt x="100911" y="116666"/>
                  <a:pt x="100911" y="116666"/>
                </a:cubicBezTo>
                <a:cubicBezTo>
                  <a:pt x="100911" y="98666"/>
                  <a:pt x="87955" y="93438"/>
                  <a:pt x="81750" y="90711"/>
                </a:cubicBezTo>
                <a:moveTo>
                  <a:pt x="108422" y="83366"/>
                </a:moveTo>
                <a:cubicBezTo>
                  <a:pt x="108422" y="83366"/>
                  <a:pt x="102311" y="81672"/>
                  <a:pt x="102311" y="71966"/>
                </a:cubicBezTo>
                <a:cubicBezTo>
                  <a:pt x="102311" y="63438"/>
                  <a:pt x="104411" y="60438"/>
                  <a:pt x="105650" y="58366"/>
                </a:cubicBezTo>
                <a:cubicBezTo>
                  <a:pt x="105650" y="58366"/>
                  <a:pt x="108016" y="55416"/>
                  <a:pt x="106311" y="46861"/>
                </a:cubicBezTo>
                <a:cubicBezTo>
                  <a:pt x="107711" y="43111"/>
                  <a:pt x="110555" y="35661"/>
                  <a:pt x="108166" y="28800"/>
                </a:cubicBezTo>
                <a:cubicBezTo>
                  <a:pt x="105411" y="20633"/>
                  <a:pt x="103583" y="18483"/>
                  <a:pt x="99222" y="16155"/>
                </a:cubicBezTo>
                <a:cubicBezTo>
                  <a:pt x="97727" y="14994"/>
                  <a:pt x="93988" y="13333"/>
                  <a:pt x="90044" y="13333"/>
                </a:cubicBezTo>
                <a:cubicBezTo>
                  <a:pt x="88183" y="13333"/>
                  <a:pt x="86283" y="13738"/>
                  <a:pt x="84544" y="14705"/>
                </a:cubicBezTo>
                <a:cubicBezTo>
                  <a:pt x="85238" y="16861"/>
                  <a:pt x="85827" y="19000"/>
                  <a:pt x="86250" y="21105"/>
                </a:cubicBezTo>
                <a:cubicBezTo>
                  <a:pt x="86316" y="21055"/>
                  <a:pt x="86388" y="20994"/>
                  <a:pt x="86461" y="20944"/>
                </a:cubicBezTo>
                <a:cubicBezTo>
                  <a:pt x="87388" y="20316"/>
                  <a:pt x="88600" y="20000"/>
                  <a:pt x="90044" y="20000"/>
                </a:cubicBezTo>
                <a:cubicBezTo>
                  <a:pt x="92866" y="20000"/>
                  <a:pt x="95616" y="21250"/>
                  <a:pt x="96288" y="21772"/>
                </a:cubicBezTo>
                <a:cubicBezTo>
                  <a:pt x="96527" y="21961"/>
                  <a:pt x="96783" y="22127"/>
                  <a:pt x="97038" y="22266"/>
                </a:cubicBezTo>
                <a:cubicBezTo>
                  <a:pt x="99722" y="23694"/>
                  <a:pt x="100727" y="24233"/>
                  <a:pt x="103122" y="31338"/>
                </a:cubicBezTo>
                <a:cubicBezTo>
                  <a:pt x="104566" y="35483"/>
                  <a:pt x="102511" y="40988"/>
                  <a:pt x="101405" y="43950"/>
                </a:cubicBezTo>
                <a:cubicBezTo>
                  <a:pt x="100894" y="45311"/>
                  <a:pt x="100722" y="46983"/>
                  <a:pt x="101011" y="48433"/>
                </a:cubicBezTo>
                <a:cubicBezTo>
                  <a:pt x="101755" y="52177"/>
                  <a:pt x="101411" y="53922"/>
                  <a:pt x="101288" y="54355"/>
                </a:cubicBezTo>
                <a:cubicBezTo>
                  <a:pt x="101277" y="54377"/>
                  <a:pt x="101261" y="54405"/>
                  <a:pt x="101244" y="54433"/>
                </a:cubicBezTo>
                <a:lnTo>
                  <a:pt x="101061" y="54738"/>
                </a:lnTo>
                <a:cubicBezTo>
                  <a:pt x="99588" y="57166"/>
                  <a:pt x="96855" y="61700"/>
                  <a:pt x="96855" y="71966"/>
                </a:cubicBezTo>
                <a:cubicBezTo>
                  <a:pt x="96855" y="83438"/>
                  <a:pt x="103166" y="88516"/>
                  <a:pt x="106827" y="89750"/>
                </a:cubicBezTo>
                <a:cubicBezTo>
                  <a:pt x="110311" y="91272"/>
                  <a:pt x="113527" y="93661"/>
                  <a:pt x="114344" y="99994"/>
                </a:cubicBezTo>
                <a:lnTo>
                  <a:pt x="102550" y="100000"/>
                </a:lnTo>
                <a:cubicBezTo>
                  <a:pt x="103594" y="101961"/>
                  <a:pt x="104455" y="104194"/>
                  <a:pt x="105111" y="106666"/>
                </a:cubicBezTo>
                <a:lnTo>
                  <a:pt x="117272" y="106661"/>
                </a:lnTo>
                <a:cubicBezTo>
                  <a:pt x="120000" y="106661"/>
                  <a:pt x="120000" y="103327"/>
                  <a:pt x="120000" y="103327"/>
                </a:cubicBezTo>
                <a:cubicBezTo>
                  <a:pt x="120000" y="89994"/>
                  <a:pt x="113388" y="85488"/>
                  <a:pt x="108422" y="83366"/>
                </a:cubicBezTo>
                <a:moveTo>
                  <a:pt x="13172" y="89750"/>
                </a:moveTo>
                <a:cubicBezTo>
                  <a:pt x="16833" y="88516"/>
                  <a:pt x="23144" y="83438"/>
                  <a:pt x="23144" y="71966"/>
                </a:cubicBezTo>
                <a:cubicBezTo>
                  <a:pt x="23144" y="61700"/>
                  <a:pt x="20405" y="57166"/>
                  <a:pt x="18938" y="54738"/>
                </a:cubicBezTo>
                <a:lnTo>
                  <a:pt x="18755" y="54433"/>
                </a:lnTo>
                <a:cubicBezTo>
                  <a:pt x="18738" y="54405"/>
                  <a:pt x="18722" y="54377"/>
                  <a:pt x="18705" y="54355"/>
                </a:cubicBezTo>
                <a:cubicBezTo>
                  <a:pt x="18588" y="53922"/>
                  <a:pt x="18238" y="52177"/>
                  <a:pt x="18988" y="48433"/>
                </a:cubicBezTo>
                <a:cubicBezTo>
                  <a:pt x="19277" y="46983"/>
                  <a:pt x="19105" y="45311"/>
                  <a:pt x="18594" y="43950"/>
                </a:cubicBezTo>
                <a:cubicBezTo>
                  <a:pt x="17488" y="40988"/>
                  <a:pt x="15433" y="35483"/>
                  <a:pt x="16877" y="31338"/>
                </a:cubicBezTo>
                <a:cubicBezTo>
                  <a:pt x="19272" y="24233"/>
                  <a:pt x="20272" y="23694"/>
                  <a:pt x="22961" y="22266"/>
                </a:cubicBezTo>
                <a:cubicBezTo>
                  <a:pt x="23222" y="22127"/>
                  <a:pt x="23472" y="21961"/>
                  <a:pt x="23711" y="21772"/>
                </a:cubicBezTo>
                <a:cubicBezTo>
                  <a:pt x="24383" y="21250"/>
                  <a:pt x="27133" y="20000"/>
                  <a:pt x="29955" y="20000"/>
                </a:cubicBezTo>
                <a:cubicBezTo>
                  <a:pt x="31311" y="20000"/>
                  <a:pt x="32438" y="20305"/>
                  <a:pt x="33344" y="20861"/>
                </a:cubicBezTo>
                <a:cubicBezTo>
                  <a:pt x="33583" y="19711"/>
                  <a:pt x="33866" y="18561"/>
                  <a:pt x="34250" y="17411"/>
                </a:cubicBezTo>
                <a:cubicBezTo>
                  <a:pt x="34583" y="16388"/>
                  <a:pt x="34938" y="15516"/>
                  <a:pt x="35283" y="14611"/>
                </a:cubicBezTo>
                <a:cubicBezTo>
                  <a:pt x="33588" y="13711"/>
                  <a:pt x="31755" y="13333"/>
                  <a:pt x="29955" y="13333"/>
                </a:cubicBezTo>
                <a:cubicBezTo>
                  <a:pt x="26011" y="13333"/>
                  <a:pt x="22272" y="14994"/>
                  <a:pt x="20777" y="16155"/>
                </a:cubicBezTo>
                <a:cubicBezTo>
                  <a:pt x="16416" y="18483"/>
                  <a:pt x="14583" y="20633"/>
                  <a:pt x="11833" y="28800"/>
                </a:cubicBezTo>
                <a:cubicBezTo>
                  <a:pt x="9444" y="35661"/>
                  <a:pt x="12288" y="43111"/>
                  <a:pt x="13688" y="46861"/>
                </a:cubicBezTo>
                <a:cubicBezTo>
                  <a:pt x="11977" y="55416"/>
                  <a:pt x="14350" y="58366"/>
                  <a:pt x="14350" y="58366"/>
                </a:cubicBezTo>
                <a:cubicBezTo>
                  <a:pt x="15588" y="60438"/>
                  <a:pt x="17694" y="63438"/>
                  <a:pt x="17694" y="71966"/>
                </a:cubicBezTo>
                <a:cubicBezTo>
                  <a:pt x="17694" y="81672"/>
                  <a:pt x="11577" y="83366"/>
                  <a:pt x="11577" y="83366"/>
                </a:cubicBezTo>
                <a:cubicBezTo>
                  <a:pt x="6616" y="85488"/>
                  <a:pt x="0" y="89994"/>
                  <a:pt x="0" y="103327"/>
                </a:cubicBezTo>
                <a:cubicBezTo>
                  <a:pt x="0" y="103327"/>
                  <a:pt x="0" y="106661"/>
                  <a:pt x="2727" y="106661"/>
                </a:cubicBezTo>
                <a:lnTo>
                  <a:pt x="14888" y="106666"/>
                </a:lnTo>
                <a:cubicBezTo>
                  <a:pt x="15544" y="104194"/>
                  <a:pt x="16400" y="101961"/>
                  <a:pt x="17450" y="100000"/>
                </a:cubicBezTo>
                <a:lnTo>
                  <a:pt x="5655" y="99994"/>
                </a:lnTo>
                <a:cubicBezTo>
                  <a:pt x="6472" y="93661"/>
                  <a:pt x="9688" y="91272"/>
                  <a:pt x="13172" y="8975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38" name="Google Shape;238;p28"/>
          <p:cNvSpPr/>
          <p:nvPr/>
        </p:nvSpPr>
        <p:spPr>
          <a:xfrm>
            <a:off x="7427843" y="5392631"/>
            <a:ext cx="279200" cy="228800"/>
          </a:xfrm>
          <a:custGeom>
            <a:avLst/>
            <a:gdLst/>
            <a:ahLst/>
            <a:cxnLst/>
            <a:rect l="l" t="t" r="r" b="b"/>
            <a:pathLst>
              <a:path w="120000" h="120000" extrusionOk="0">
                <a:moveTo>
                  <a:pt x="24761" y="113333"/>
                </a:moveTo>
                <a:cubicBezTo>
                  <a:pt x="26033" y="103950"/>
                  <a:pt x="32761" y="100200"/>
                  <a:pt x="39633" y="97183"/>
                </a:cubicBezTo>
                <a:lnTo>
                  <a:pt x="39850" y="97094"/>
                </a:lnTo>
                <a:cubicBezTo>
                  <a:pt x="44750" y="95500"/>
                  <a:pt x="53477" y="89105"/>
                  <a:pt x="53477" y="75383"/>
                </a:cubicBezTo>
                <a:cubicBezTo>
                  <a:pt x="53477" y="63744"/>
                  <a:pt x="49622" y="58066"/>
                  <a:pt x="47544" y="55011"/>
                </a:cubicBezTo>
                <a:cubicBezTo>
                  <a:pt x="47133" y="54394"/>
                  <a:pt x="46633" y="53605"/>
                  <a:pt x="46744" y="53777"/>
                </a:cubicBezTo>
                <a:cubicBezTo>
                  <a:pt x="46577" y="53327"/>
                  <a:pt x="45761" y="50716"/>
                  <a:pt x="46938" y="44638"/>
                </a:cubicBezTo>
                <a:cubicBezTo>
                  <a:pt x="47494" y="41788"/>
                  <a:pt x="46555" y="40227"/>
                  <a:pt x="46555" y="40227"/>
                </a:cubicBezTo>
                <a:cubicBezTo>
                  <a:pt x="45066" y="36138"/>
                  <a:pt x="42300" y="28516"/>
                  <a:pt x="44377" y="22361"/>
                </a:cubicBezTo>
                <a:cubicBezTo>
                  <a:pt x="47166" y="13844"/>
                  <a:pt x="49638" y="12166"/>
                  <a:pt x="54116" y="9705"/>
                </a:cubicBezTo>
                <a:cubicBezTo>
                  <a:pt x="54377" y="9561"/>
                  <a:pt x="54633" y="9394"/>
                  <a:pt x="54872" y="9205"/>
                </a:cubicBezTo>
                <a:cubicBezTo>
                  <a:pt x="55716" y="8527"/>
                  <a:pt x="59300" y="6666"/>
                  <a:pt x="63350" y="6666"/>
                </a:cubicBezTo>
                <a:cubicBezTo>
                  <a:pt x="65377" y="6666"/>
                  <a:pt x="67083" y="7138"/>
                  <a:pt x="68433" y="8077"/>
                </a:cubicBezTo>
                <a:cubicBezTo>
                  <a:pt x="70055" y="9194"/>
                  <a:pt x="71611" y="11327"/>
                  <a:pt x="73961" y="18172"/>
                </a:cubicBezTo>
                <a:cubicBezTo>
                  <a:pt x="78338" y="30383"/>
                  <a:pt x="75566" y="37211"/>
                  <a:pt x="74166" y="39577"/>
                </a:cubicBezTo>
                <a:cubicBezTo>
                  <a:pt x="73238" y="41150"/>
                  <a:pt x="72922" y="43133"/>
                  <a:pt x="73283" y="45011"/>
                </a:cubicBezTo>
                <a:cubicBezTo>
                  <a:pt x="74366" y="50605"/>
                  <a:pt x="73666" y="52966"/>
                  <a:pt x="73483" y="53438"/>
                </a:cubicBezTo>
                <a:cubicBezTo>
                  <a:pt x="73438" y="53505"/>
                  <a:pt x="72783" y="54522"/>
                  <a:pt x="72450" y="55011"/>
                </a:cubicBezTo>
                <a:cubicBezTo>
                  <a:pt x="70377" y="58066"/>
                  <a:pt x="66516" y="63744"/>
                  <a:pt x="66516" y="75383"/>
                </a:cubicBezTo>
                <a:cubicBezTo>
                  <a:pt x="66516" y="89105"/>
                  <a:pt x="75250" y="95500"/>
                  <a:pt x="80150" y="97094"/>
                </a:cubicBezTo>
                <a:lnTo>
                  <a:pt x="80366" y="97183"/>
                </a:lnTo>
                <a:cubicBezTo>
                  <a:pt x="87238" y="100200"/>
                  <a:pt x="93966" y="103950"/>
                  <a:pt x="95238" y="113333"/>
                </a:cubicBezTo>
                <a:cubicBezTo>
                  <a:pt x="95238" y="113333"/>
                  <a:pt x="24761" y="113333"/>
                  <a:pt x="24761" y="113333"/>
                </a:cubicBezTo>
                <a:close/>
                <a:moveTo>
                  <a:pt x="81750" y="90711"/>
                </a:moveTo>
                <a:cubicBezTo>
                  <a:pt x="81750" y="90711"/>
                  <a:pt x="71972" y="87861"/>
                  <a:pt x="71972" y="75383"/>
                </a:cubicBezTo>
                <a:cubicBezTo>
                  <a:pt x="71972" y="64422"/>
                  <a:pt x="75988" y="60561"/>
                  <a:pt x="77538" y="57894"/>
                </a:cubicBezTo>
                <a:cubicBezTo>
                  <a:pt x="77538" y="57894"/>
                  <a:pt x="80727" y="54483"/>
                  <a:pt x="78588" y="43477"/>
                </a:cubicBezTo>
                <a:cubicBezTo>
                  <a:pt x="82150" y="37444"/>
                  <a:pt x="83305" y="27622"/>
                  <a:pt x="78950" y="15494"/>
                </a:cubicBezTo>
                <a:cubicBezTo>
                  <a:pt x="76522" y="8411"/>
                  <a:pt x="74383" y="4527"/>
                  <a:pt x="71116" y="2272"/>
                </a:cubicBezTo>
                <a:cubicBezTo>
                  <a:pt x="68722" y="611"/>
                  <a:pt x="66000" y="0"/>
                  <a:pt x="63350" y="0"/>
                </a:cubicBezTo>
                <a:cubicBezTo>
                  <a:pt x="58422" y="0"/>
                  <a:pt x="53750" y="2133"/>
                  <a:pt x="51883" y="3627"/>
                </a:cubicBezTo>
                <a:cubicBezTo>
                  <a:pt x="46427" y="6622"/>
                  <a:pt x="42761" y="9377"/>
                  <a:pt x="39316" y="19883"/>
                </a:cubicBezTo>
                <a:cubicBezTo>
                  <a:pt x="36333" y="28711"/>
                  <a:pt x="39883" y="38288"/>
                  <a:pt x="41633" y="43100"/>
                </a:cubicBezTo>
                <a:cubicBezTo>
                  <a:pt x="39500" y="54111"/>
                  <a:pt x="42455" y="57894"/>
                  <a:pt x="42455" y="57894"/>
                </a:cubicBezTo>
                <a:cubicBezTo>
                  <a:pt x="44011" y="60561"/>
                  <a:pt x="48022" y="64422"/>
                  <a:pt x="48022" y="75383"/>
                </a:cubicBezTo>
                <a:cubicBezTo>
                  <a:pt x="48022" y="87861"/>
                  <a:pt x="38250" y="90711"/>
                  <a:pt x="38250" y="90711"/>
                </a:cubicBezTo>
                <a:cubicBezTo>
                  <a:pt x="32044" y="93438"/>
                  <a:pt x="19088" y="98666"/>
                  <a:pt x="19088" y="116666"/>
                </a:cubicBezTo>
                <a:cubicBezTo>
                  <a:pt x="19088" y="116666"/>
                  <a:pt x="19088" y="120000"/>
                  <a:pt x="21816" y="120000"/>
                </a:cubicBezTo>
                <a:lnTo>
                  <a:pt x="98183" y="120000"/>
                </a:lnTo>
                <a:cubicBezTo>
                  <a:pt x="100911" y="120000"/>
                  <a:pt x="100911" y="116666"/>
                  <a:pt x="100911" y="116666"/>
                </a:cubicBezTo>
                <a:cubicBezTo>
                  <a:pt x="100911" y="98666"/>
                  <a:pt x="87955" y="93438"/>
                  <a:pt x="81750" y="90711"/>
                </a:cubicBezTo>
                <a:moveTo>
                  <a:pt x="108422" y="83366"/>
                </a:moveTo>
                <a:cubicBezTo>
                  <a:pt x="108422" y="83366"/>
                  <a:pt x="102311" y="81672"/>
                  <a:pt x="102311" y="71966"/>
                </a:cubicBezTo>
                <a:cubicBezTo>
                  <a:pt x="102311" y="63438"/>
                  <a:pt x="104411" y="60438"/>
                  <a:pt x="105650" y="58366"/>
                </a:cubicBezTo>
                <a:cubicBezTo>
                  <a:pt x="105650" y="58366"/>
                  <a:pt x="108016" y="55416"/>
                  <a:pt x="106311" y="46861"/>
                </a:cubicBezTo>
                <a:cubicBezTo>
                  <a:pt x="107711" y="43111"/>
                  <a:pt x="110555" y="35661"/>
                  <a:pt x="108166" y="28800"/>
                </a:cubicBezTo>
                <a:cubicBezTo>
                  <a:pt x="105411" y="20633"/>
                  <a:pt x="103583" y="18483"/>
                  <a:pt x="99222" y="16155"/>
                </a:cubicBezTo>
                <a:cubicBezTo>
                  <a:pt x="97727" y="14994"/>
                  <a:pt x="93988" y="13333"/>
                  <a:pt x="90044" y="13333"/>
                </a:cubicBezTo>
                <a:cubicBezTo>
                  <a:pt x="88183" y="13333"/>
                  <a:pt x="86283" y="13738"/>
                  <a:pt x="84544" y="14705"/>
                </a:cubicBezTo>
                <a:cubicBezTo>
                  <a:pt x="85238" y="16861"/>
                  <a:pt x="85827" y="19000"/>
                  <a:pt x="86250" y="21105"/>
                </a:cubicBezTo>
                <a:cubicBezTo>
                  <a:pt x="86316" y="21055"/>
                  <a:pt x="86388" y="20994"/>
                  <a:pt x="86461" y="20944"/>
                </a:cubicBezTo>
                <a:cubicBezTo>
                  <a:pt x="87388" y="20316"/>
                  <a:pt x="88600" y="20000"/>
                  <a:pt x="90044" y="20000"/>
                </a:cubicBezTo>
                <a:cubicBezTo>
                  <a:pt x="92866" y="20000"/>
                  <a:pt x="95616" y="21250"/>
                  <a:pt x="96288" y="21772"/>
                </a:cubicBezTo>
                <a:cubicBezTo>
                  <a:pt x="96527" y="21961"/>
                  <a:pt x="96783" y="22127"/>
                  <a:pt x="97038" y="22266"/>
                </a:cubicBezTo>
                <a:cubicBezTo>
                  <a:pt x="99722" y="23694"/>
                  <a:pt x="100727" y="24233"/>
                  <a:pt x="103122" y="31338"/>
                </a:cubicBezTo>
                <a:cubicBezTo>
                  <a:pt x="104566" y="35483"/>
                  <a:pt x="102511" y="40988"/>
                  <a:pt x="101405" y="43950"/>
                </a:cubicBezTo>
                <a:cubicBezTo>
                  <a:pt x="100894" y="45311"/>
                  <a:pt x="100722" y="46983"/>
                  <a:pt x="101011" y="48433"/>
                </a:cubicBezTo>
                <a:cubicBezTo>
                  <a:pt x="101755" y="52177"/>
                  <a:pt x="101411" y="53922"/>
                  <a:pt x="101288" y="54355"/>
                </a:cubicBezTo>
                <a:cubicBezTo>
                  <a:pt x="101277" y="54377"/>
                  <a:pt x="101261" y="54405"/>
                  <a:pt x="101244" y="54433"/>
                </a:cubicBezTo>
                <a:lnTo>
                  <a:pt x="101061" y="54738"/>
                </a:lnTo>
                <a:cubicBezTo>
                  <a:pt x="99588" y="57166"/>
                  <a:pt x="96855" y="61700"/>
                  <a:pt x="96855" y="71966"/>
                </a:cubicBezTo>
                <a:cubicBezTo>
                  <a:pt x="96855" y="83438"/>
                  <a:pt x="103166" y="88516"/>
                  <a:pt x="106827" y="89750"/>
                </a:cubicBezTo>
                <a:cubicBezTo>
                  <a:pt x="110311" y="91272"/>
                  <a:pt x="113527" y="93661"/>
                  <a:pt x="114344" y="99994"/>
                </a:cubicBezTo>
                <a:lnTo>
                  <a:pt x="102550" y="100000"/>
                </a:lnTo>
                <a:cubicBezTo>
                  <a:pt x="103594" y="101961"/>
                  <a:pt x="104455" y="104194"/>
                  <a:pt x="105111" y="106666"/>
                </a:cubicBezTo>
                <a:lnTo>
                  <a:pt x="117272" y="106661"/>
                </a:lnTo>
                <a:cubicBezTo>
                  <a:pt x="120000" y="106661"/>
                  <a:pt x="120000" y="103327"/>
                  <a:pt x="120000" y="103327"/>
                </a:cubicBezTo>
                <a:cubicBezTo>
                  <a:pt x="120000" y="89994"/>
                  <a:pt x="113388" y="85488"/>
                  <a:pt x="108422" y="83366"/>
                </a:cubicBezTo>
                <a:moveTo>
                  <a:pt x="13172" y="89750"/>
                </a:moveTo>
                <a:cubicBezTo>
                  <a:pt x="16833" y="88516"/>
                  <a:pt x="23144" y="83438"/>
                  <a:pt x="23144" y="71966"/>
                </a:cubicBezTo>
                <a:cubicBezTo>
                  <a:pt x="23144" y="61700"/>
                  <a:pt x="20405" y="57166"/>
                  <a:pt x="18938" y="54738"/>
                </a:cubicBezTo>
                <a:lnTo>
                  <a:pt x="18755" y="54433"/>
                </a:lnTo>
                <a:cubicBezTo>
                  <a:pt x="18738" y="54405"/>
                  <a:pt x="18722" y="54377"/>
                  <a:pt x="18705" y="54355"/>
                </a:cubicBezTo>
                <a:cubicBezTo>
                  <a:pt x="18588" y="53922"/>
                  <a:pt x="18238" y="52177"/>
                  <a:pt x="18988" y="48433"/>
                </a:cubicBezTo>
                <a:cubicBezTo>
                  <a:pt x="19277" y="46983"/>
                  <a:pt x="19105" y="45311"/>
                  <a:pt x="18594" y="43950"/>
                </a:cubicBezTo>
                <a:cubicBezTo>
                  <a:pt x="17488" y="40988"/>
                  <a:pt x="15433" y="35483"/>
                  <a:pt x="16877" y="31338"/>
                </a:cubicBezTo>
                <a:cubicBezTo>
                  <a:pt x="19272" y="24233"/>
                  <a:pt x="20272" y="23694"/>
                  <a:pt x="22961" y="22266"/>
                </a:cubicBezTo>
                <a:cubicBezTo>
                  <a:pt x="23222" y="22127"/>
                  <a:pt x="23472" y="21961"/>
                  <a:pt x="23711" y="21772"/>
                </a:cubicBezTo>
                <a:cubicBezTo>
                  <a:pt x="24383" y="21250"/>
                  <a:pt x="27133" y="20000"/>
                  <a:pt x="29955" y="20000"/>
                </a:cubicBezTo>
                <a:cubicBezTo>
                  <a:pt x="31311" y="20000"/>
                  <a:pt x="32438" y="20305"/>
                  <a:pt x="33344" y="20861"/>
                </a:cubicBezTo>
                <a:cubicBezTo>
                  <a:pt x="33583" y="19711"/>
                  <a:pt x="33866" y="18561"/>
                  <a:pt x="34250" y="17411"/>
                </a:cubicBezTo>
                <a:cubicBezTo>
                  <a:pt x="34583" y="16388"/>
                  <a:pt x="34938" y="15516"/>
                  <a:pt x="35283" y="14611"/>
                </a:cubicBezTo>
                <a:cubicBezTo>
                  <a:pt x="33588" y="13711"/>
                  <a:pt x="31755" y="13333"/>
                  <a:pt x="29955" y="13333"/>
                </a:cubicBezTo>
                <a:cubicBezTo>
                  <a:pt x="26011" y="13333"/>
                  <a:pt x="22272" y="14994"/>
                  <a:pt x="20777" y="16155"/>
                </a:cubicBezTo>
                <a:cubicBezTo>
                  <a:pt x="16416" y="18483"/>
                  <a:pt x="14583" y="20633"/>
                  <a:pt x="11833" y="28800"/>
                </a:cubicBezTo>
                <a:cubicBezTo>
                  <a:pt x="9444" y="35661"/>
                  <a:pt x="12288" y="43111"/>
                  <a:pt x="13688" y="46861"/>
                </a:cubicBezTo>
                <a:cubicBezTo>
                  <a:pt x="11977" y="55416"/>
                  <a:pt x="14350" y="58366"/>
                  <a:pt x="14350" y="58366"/>
                </a:cubicBezTo>
                <a:cubicBezTo>
                  <a:pt x="15588" y="60438"/>
                  <a:pt x="17694" y="63438"/>
                  <a:pt x="17694" y="71966"/>
                </a:cubicBezTo>
                <a:cubicBezTo>
                  <a:pt x="17694" y="81672"/>
                  <a:pt x="11577" y="83366"/>
                  <a:pt x="11577" y="83366"/>
                </a:cubicBezTo>
                <a:cubicBezTo>
                  <a:pt x="6616" y="85488"/>
                  <a:pt x="0" y="89994"/>
                  <a:pt x="0" y="103327"/>
                </a:cubicBezTo>
                <a:cubicBezTo>
                  <a:pt x="0" y="103327"/>
                  <a:pt x="0" y="106661"/>
                  <a:pt x="2727" y="106661"/>
                </a:cubicBezTo>
                <a:lnTo>
                  <a:pt x="14888" y="106666"/>
                </a:lnTo>
                <a:cubicBezTo>
                  <a:pt x="15544" y="104194"/>
                  <a:pt x="16400" y="101961"/>
                  <a:pt x="17450" y="100000"/>
                </a:cubicBezTo>
                <a:lnTo>
                  <a:pt x="5655" y="99994"/>
                </a:lnTo>
                <a:cubicBezTo>
                  <a:pt x="6472" y="93661"/>
                  <a:pt x="9688" y="91272"/>
                  <a:pt x="13172" y="8975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39" name="Google Shape;239;p28"/>
          <p:cNvSpPr/>
          <p:nvPr/>
        </p:nvSpPr>
        <p:spPr>
          <a:xfrm>
            <a:off x="7946847" y="5392631"/>
            <a:ext cx="279200" cy="228800"/>
          </a:xfrm>
          <a:custGeom>
            <a:avLst/>
            <a:gdLst/>
            <a:ahLst/>
            <a:cxnLst/>
            <a:rect l="l" t="t" r="r" b="b"/>
            <a:pathLst>
              <a:path w="120000" h="120000" extrusionOk="0">
                <a:moveTo>
                  <a:pt x="24761" y="113333"/>
                </a:moveTo>
                <a:cubicBezTo>
                  <a:pt x="26033" y="103950"/>
                  <a:pt x="32761" y="100200"/>
                  <a:pt x="39633" y="97183"/>
                </a:cubicBezTo>
                <a:lnTo>
                  <a:pt x="39850" y="97094"/>
                </a:lnTo>
                <a:cubicBezTo>
                  <a:pt x="44750" y="95500"/>
                  <a:pt x="53477" y="89105"/>
                  <a:pt x="53477" y="75383"/>
                </a:cubicBezTo>
                <a:cubicBezTo>
                  <a:pt x="53477" y="63744"/>
                  <a:pt x="49622" y="58066"/>
                  <a:pt x="47544" y="55011"/>
                </a:cubicBezTo>
                <a:cubicBezTo>
                  <a:pt x="47133" y="54394"/>
                  <a:pt x="46633" y="53605"/>
                  <a:pt x="46744" y="53777"/>
                </a:cubicBezTo>
                <a:cubicBezTo>
                  <a:pt x="46577" y="53327"/>
                  <a:pt x="45761" y="50716"/>
                  <a:pt x="46938" y="44638"/>
                </a:cubicBezTo>
                <a:cubicBezTo>
                  <a:pt x="47494" y="41788"/>
                  <a:pt x="46555" y="40227"/>
                  <a:pt x="46555" y="40227"/>
                </a:cubicBezTo>
                <a:cubicBezTo>
                  <a:pt x="45066" y="36138"/>
                  <a:pt x="42300" y="28516"/>
                  <a:pt x="44377" y="22361"/>
                </a:cubicBezTo>
                <a:cubicBezTo>
                  <a:pt x="47166" y="13844"/>
                  <a:pt x="49638" y="12166"/>
                  <a:pt x="54116" y="9705"/>
                </a:cubicBezTo>
                <a:cubicBezTo>
                  <a:pt x="54377" y="9561"/>
                  <a:pt x="54633" y="9394"/>
                  <a:pt x="54872" y="9205"/>
                </a:cubicBezTo>
                <a:cubicBezTo>
                  <a:pt x="55716" y="8527"/>
                  <a:pt x="59300" y="6666"/>
                  <a:pt x="63350" y="6666"/>
                </a:cubicBezTo>
                <a:cubicBezTo>
                  <a:pt x="65377" y="6666"/>
                  <a:pt x="67083" y="7138"/>
                  <a:pt x="68433" y="8077"/>
                </a:cubicBezTo>
                <a:cubicBezTo>
                  <a:pt x="70055" y="9194"/>
                  <a:pt x="71611" y="11327"/>
                  <a:pt x="73961" y="18172"/>
                </a:cubicBezTo>
                <a:cubicBezTo>
                  <a:pt x="78338" y="30383"/>
                  <a:pt x="75566" y="37211"/>
                  <a:pt x="74166" y="39577"/>
                </a:cubicBezTo>
                <a:cubicBezTo>
                  <a:pt x="73238" y="41150"/>
                  <a:pt x="72922" y="43133"/>
                  <a:pt x="73283" y="45011"/>
                </a:cubicBezTo>
                <a:cubicBezTo>
                  <a:pt x="74366" y="50605"/>
                  <a:pt x="73666" y="52966"/>
                  <a:pt x="73483" y="53438"/>
                </a:cubicBezTo>
                <a:cubicBezTo>
                  <a:pt x="73438" y="53505"/>
                  <a:pt x="72783" y="54522"/>
                  <a:pt x="72450" y="55011"/>
                </a:cubicBezTo>
                <a:cubicBezTo>
                  <a:pt x="70377" y="58066"/>
                  <a:pt x="66516" y="63744"/>
                  <a:pt x="66516" y="75383"/>
                </a:cubicBezTo>
                <a:cubicBezTo>
                  <a:pt x="66516" y="89105"/>
                  <a:pt x="75250" y="95500"/>
                  <a:pt x="80150" y="97094"/>
                </a:cubicBezTo>
                <a:lnTo>
                  <a:pt x="80366" y="97183"/>
                </a:lnTo>
                <a:cubicBezTo>
                  <a:pt x="87238" y="100200"/>
                  <a:pt x="93966" y="103950"/>
                  <a:pt x="95238" y="113333"/>
                </a:cubicBezTo>
                <a:cubicBezTo>
                  <a:pt x="95238" y="113333"/>
                  <a:pt x="24761" y="113333"/>
                  <a:pt x="24761" y="113333"/>
                </a:cubicBezTo>
                <a:close/>
                <a:moveTo>
                  <a:pt x="81750" y="90711"/>
                </a:moveTo>
                <a:cubicBezTo>
                  <a:pt x="81750" y="90711"/>
                  <a:pt x="71972" y="87861"/>
                  <a:pt x="71972" y="75383"/>
                </a:cubicBezTo>
                <a:cubicBezTo>
                  <a:pt x="71972" y="64422"/>
                  <a:pt x="75988" y="60561"/>
                  <a:pt x="77538" y="57894"/>
                </a:cubicBezTo>
                <a:cubicBezTo>
                  <a:pt x="77538" y="57894"/>
                  <a:pt x="80727" y="54483"/>
                  <a:pt x="78588" y="43477"/>
                </a:cubicBezTo>
                <a:cubicBezTo>
                  <a:pt x="82150" y="37444"/>
                  <a:pt x="83305" y="27622"/>
                  <a:pt x="78950" y="15494"/>
                </a:cubicBezTo>
                <a:cubicBezTo>
                  <a:pt x="76522" y="8411"/>
                  <a:pt x="74383" y="4527"/>
                  <a:pt x="71116" y="2272"/>
                </a:cubicBezTo>
                <a:cubicBezTo>
                  <a:pt x="68722" y="611"/>
                  <a:pt x="66000" y="0"/>
                  <a:pt x="63350" y="0"/>
                </a:cubicBezTo>
                <a:cubicBezTo>
                  <a:pt x="58422" y="0"/>
                  <a:pt x="53750" y="2133"/>
                  <a:pt x="51883" y="3627"/>
                </a:cubicBezTo>
                <a:cubicBezTo>
                  <a:pt x="46427" y="6622"/>
                  <a:pt x="42761" y="9377"/>
                  <a:pt x="39316" y="19883"/>
                </a:cubicBezTo>
                <a:cubicBezTo>
                  <a:pt x="36333" y="28711"/>
                  <a:pt x="39883" y="38288"/>
                  <a:pt x="41633" y="43100"/>
                </a:cubicBezTo>
                <a:cubicBezTo>
                  <a:pt x="39500" y="54111"/>
                  <a:pt x="42455" y="57894"/>
                  <a:pt x="42455" y="57894"/>
                </a:cubicBezTo>
                <a:cubicBezTo>
                  <a:pt x="44011" y="60561"/>
                  <a:pt x="48022" y="64422"/>
                  <a:pt x="48022" y="75383"/>
                </a:cubicBezTo>
                <a:cubicBezTo>
                  <a:pt x="48022" y="87861"/>
                  <a:pt x="38250" y="90711"/>
                  <a:pt x="38250" y="90711"/>
                </a:cubicBezTo>
                <a:cubicBezTo>
                  <a:pt x="32044" y="93438"/>
                  <a:pt x="19088" y="98666"/>
                  <a:pt x="19088" y="116666"/>
                </a:cubicBezTo>
                <a:cubicBezTo>
                  <a:pt x="19088" y="116666"/>
                  <a:pt x="19088" y="120000"/>
                  <a:pt x="21816" y="120000"/>
                </a:cubicBezTo>
                <a:lnTo>
                  <a:pt x="98183" y="120000"/>
                </a:lnTo>
                <a:cubicBezTo>
                  <a:pt x="100911" y="120000"/>
                  <a:pt x="100911" y="116666"/>
                  <a:pt x="100911" y="116666"/>
                </a:cubicBezTo>
                <a:cubicBezTo>
                  <a:pt x="100911" y="98666"/>
                  <a:pt x="87955" y="93438"/>
                  <a:pt x="81750" y="90711"/>
                </a:cubicBezTo>
                <a:moveTo>
                  <a:pt x="108422" y="83366"/>
                </a:moveTo>
                <a:cubicBezTo>
                  <a:pt x="108422" y="83366"/>
                  <a:pt x="102311" y="81672"/>
                  <a:pt x="102311" y="71966"/>
                </a:cubicBezTo>
                <a:cubicBezTo>
                  <a:pt x="102311" y="63438"/>
                  <a:pt x="104411" y="60438"/>
                  <a:pt x="105650" y="58366"/>
                </a:cubicBezTo>
                <a:cubicBezTo>
                  <a:pt x="105650" y="58366"/>
                  <a:pt x="108016" y="55416"/>
                  <a:pt x="106311" y="46861"/>
                </a:cubicBezTo>
                <a:cubicBezTo>
                  <a:pt x="107711" y="43111"/>
                  <a:pt x="110555" y="35661"/>
                  <a:pt x="108166" y="28800"/>
                </a:cubicBezTo>
                <a:cubicBezTo>
                  <a:pt x="105411" y="20633"/>
                  <a:pt x="103583" y="18483"/>
                  <a:pt x="99222" y="16155"/>
                </a:cubicBezTo>
                <a:cubicBezTo>
                  <a:pt x="97727" y="14994"/>
                  <a:pt x="93988" y="13333"/>
                  <a:pt x="90044" y="13333"/>
                </a:cubicBezTo>
                <a:cubicBezTo>
                  <a:pt x="88183" y="13333"/>
                  <a:pt x="86283" y="13738"/>
                  <a:pt x="84544" y="14705"/>
                </a:cubicBezTo>
                <a:cubicBezTo>
                  <a:pt x="85238" y="16861"/>
                  <a:pt x="85827" y="19000"/>
                  <a:pt x="86250" y="21105"/>
                </a:cubicBezTo>
                <a:cubicBezTo>
                  <a:pt x="86316" y="21055"/>
                  <a:pt x="86388" y="20994"/>
                  <a:pt x="86461" y="20944"/>
                </a:cubicBezTo>
                <a:cubicBezTo>
                  <a:pt x="87388" y="20316"/>
                  <a:pt x="88600" y="20000"/>
                  <a:pt x="90044" y="20000"/>
                </a:cubicBezTo>
                <a:cubicBezTo>
                  <a:pt x="92866" y="20000"/>
                  <a:pt x="95616" y="21250"/>
                  <a:pt x="96288" y="21772"/>
                </a:cubicBezTo>
                <a:cubicBezTo>
                  <a:pt x="96527" y="21961"/>
                  <a:pt x="96783" y="22127"/>
                  <a:pt x="97038" y="22266"/>
                </a:cubicBezTo>
                <a:cubicBezTo>
                  <a:pt x="99722" y="23694"/>
                  <a:pt x="100727" y="24233"/>
                  <a:pt x="103122" y="31338"/>
                </a:cubicBezTo>
                <a:cubicBezTo>
                  <a:pt x="104566" y="35483"/>
                  <a:pt x="102511" y="40988"/>
                  <a:pt x="101405" y="43950"/>
                </a:cubicBezTo>
                <a:cubicBezTo>
                  <a:pt x="100894" y="45311"/>
                  <a:pt x="100722" y="46983"/>
                  <a:pt x="101011" y="48433"/>
                </a:cubicBezTo>
                <a:cubicBezTo>
                  <a:pt x="101755" y="52177"/>
                  <a:pt x="101411" y="53922"/>
                  <a:pt x="101288" y="54355"/>
                </a:cubicBezTo>
                <a:cubicBezTo>
                  <a:pt x="101277" y="54377"/>
                  <a:pt x="101261" y="54405"/>
                  <a:pt x="101244" y="54433"/>
                </a:cubicBezTo>
                <a:lnTo>
                  <a:pt x="101061" y="54738"/>
                </a:lnTo>
                <a:cubicBezTo>
                  <a:pt x="99588" y="57166"/>
                  <a:pt x="96855" y="61700"/>
                  <a:pt x="96855" y="71966"/>
                </a:cubicBezTo>
                <a:cubicBezTo>
                  <a:pt x="96855" y="83438"/>
                  <a:pt x="103166" y="88516"/>
                  <a:pt x="106827" y="89750"/>
                </a:cubicBezTo>
                <a:cubicBezTo>
                  <a:pt x="110311" y="91272"/>
                  <a:pt x="113527" y="93661"/>
                  <a:pt x="114344" y="99994"/>
                </a:cubicBezTo>
                <a:lnTo>
                  <a:pt x="102550" y="100000"/>
                </a:lnTo>
                <a:cubicBezTo>
                  <a:pt x="103594" y="101961"/>
                  <a:pt x="104455" y="104194"/>
                  <a:pt x="105111" y="106666"/>
                </a:cubicBezTo>
                <a:lnTo>
                  <a:pt x="117272" y="106661"/>
                </a:lnTo>
                <a:cubicBezTo>
                  <a:pt x="120000" y="106661"/>
                  <a:pt x="120000" y="103327"/>
                  <a:pt x="120000" y="103327"/>
                </a:cubicBezTo>
                <a:cubicBezTo>
                  <a:pt x="120000" y="89994"/>
                  <a:pt x="113388" y="85488"/>
                  <a:pt x="108422" y="83366"/>
                </a:cubicBezTo>
                <a:moveTo>
                  <a:pt x="13172" y="89750"/>
                </a:moveTo>
                <a:cubicBezTo>
                  <a:pt x="16833" y="88516"/>
                  <a:pt x="23144" y="83438"/>
                  <a:pt x="23144" y="71966"/>
                </a:cubicBezTo>
                <a:cubicBezTo>
                  <a:pt x="23144" y="61700"/>
                  <a:pt x="20405" y="57166"/>
                  <a:pt x="18938" y="54738"/>
                </a:cubicBezTo>
                <a:lnTo>
                  <a:pt x="18755" y="54433"/>
                </a:lnTo>
                <a:cubicBezTo>
                  <a:pt x="18738" y="54405"/>
                  <a:pt x="18722" y="54377"/>
                  <a:pt x="18705" y="54355"/>
                </a:cubicBezTo>
                <a:cubicBezTo>
                  <a:pt x="18588" y="53922"/>
                  <a:pt x="18238" y="52177"/>
                  <a:pt x="18988" y="48433"/>
                </a:cubicBezTo>
                <a:cubicBezTo>
                  <a:pt x="19277" y="46983"/>
                  <a:pt x="19105" y="45311"/>
                  <a:pt x="18594" y="43950"/>
                </a:cubicBezTo>
                <a:cubicBezTo>
                  <a:pt x="17488" y="40988"/>
                  <a:pt x="15433" y="35483"/>
                  <a:pt x="16877" y="31338"/>
                </a:cubicBezTo>
                <a:cubicBezTo>
                  <a:pt x="19272" y="24233"/>
                  <a:pt x="20272" y="23694"/>
                  <a:pt x="22961" y="22266"/>
                </a:cubicBezTo>
                <a:cubicBezTo>
                  <a:pt x="23222" y="22127"/>
                  <a:pt x="23472" y="21961"/>
                  <a:pt x="23711" y="21772"/>
                </a:cubicBezTo>
                <a:cubicBezTo>
                  <a:pt x="24383" y="21250"/>
                  <a:pt x="27133" y="20000"/>
                  <a:pt x="29955" y="20000"/>
                </a:cubicBezTo>
                <a:cubicBezTo>
                  <a:pt x="31311" y="20000"/>
                  <a:pt x="32438" y="20305"/>
                  <a:pt x="33344" y="20861"/>
                </a:cubicBezTo>
                <a:cubicBezTo>
                  <a:pt x="33583" y="19711"/>
                  <a:pt x="33866" y="18561"/>
                  <a:pt x="34250" y="17411"/>
                </a:cubicBezTo>
                <a:cubicBezTo>
                  <a:pt x="34583" y="16388"/>
                  <a:pt x="34938" y="15516"/>
                  <a:pt x="35283" y="14611"/>
                </a:cubicBezTo>
                <a:cubicBezTo>
                  <a:pt x="33588" y="13711"/>
                  <a:pt x="31755" y="13333"/>
                  <a:pt x="29955" y="13333"/>
                </a:cubicBezTo>
                <a:cubicBezTo>
                  <a:pt x="26011" y="13333"/>
                  <a:pt x="22272" y="14994"/>
                  <a:pt x="20777" y="16155"/>
                </a:cubicBezTo>
                <a:cubicBezTo>
                  <a:pt x="16416" y="18483"/>
                  <a:pt x="14583" y="20633"/>
                  <a:pt x="11833" y="28800"/>
                </a:cubicBezTo>
                <a:cubicBezTo>
                  <a:pt x="9444" y="35661"/>
                  <a:pt x="12288" y="43111"/>
                  <a:pt x="13688" y="46861"/>
                </a:cubicBezTo>
                <a:cubicBezTo>
                  <a:pt x="11977" y="55416"/>
                  <a:pt x="14350" y="58366"/>
                  <a:pt x="14350" y="58366"/>
                </a:cubicBezTo>
                <a:cubicBezTo>
                  <a:pt x="15588" y="60438"/>
                  <a:pt x="17694" y="63438"/>
                  <a:pt x="17694" y="71966"/>
                </a:cubicBezTo>
                <a:cubicBezTo>
                  <a:pt x="17694" y="81672"/>
                  <a:pt x="11577" y="83366"/>
                  <a:pt x="11577" y="83366"/>
                </a:cubicBezTo>
                <a:cubicBezTo>
                  <a:pt x="6616" y="85488"/>
                  <a:pt x="0" y="89994"/>
                  <a:pt x="0" y="103327"/>
                </a:cubicBezTo>
                <a:cubicBezTo>
                  <a:pt x="0" y="103327"/>
                  <a:pt x="0" y="106661"/>
                  <a:pt x="2727" y="106661"/>
                </a:cubicBezTo>
                <a:lnTo>
                  <a:pt x="14888" y="106666"/>
                </a:lnTo>
                <a:cubicBezTo>
                  <a:pt x="15544" y="104194"/>
                  <a:pt x="16400" y="101961"/>
                  <a:pt x="17450" y="100000"/>
                </a:cubicBezTo>
                <a:lnTo>
                  <a:pt x="5655" y="99994"/>
                </a:lnTo>
                <a:cubicBezTo>
                  <a:pt x="6472" y="93661"/>
                  <a:pt x="9688" y="91272"/>
                  <a:pt x="13172" y="8975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30" name="Google Shape;214;p28">
            <a:extLst>
              <a:ext uri="{FF2B5EF4-FFF2-40B4-BE49-F238E27FC236}">
                <a16:creationId xmlns:a16="http://schemas.microsoft.com/office/drawing/2014/main" id="{EC3CFF59-EFE8-43A1-82EF-39529DE4947F}"/>
              </a:ext>
            </a:extLst>
          </p:cNvPr>
          <p:cNvSpPr txBox="1">
            <a:spLocks/>
          </p:cNvSpPr>
          <p:nvPr/>
        </p:nvSpPr>
        <p:spPr>
          <a:xfrm>
            <a:off x="452400" y="227475"/>
            <a:ext cx="11324000" cy="524800"/>
          </a:xfrm>
          <a:prstGeom prst="rect">
            <a:avLst/>
          </a:prstGeom>
          <a:noFill/>
          <a:ln>
            <a:no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EAA536"/>
              </a:buClr>
              <a:buSzPts val="1200"/>
              <a:buFont typeface="Poppins"/>
              <a:buChar char="●"/>
              <a:defRPr sz="1600" kern="1200">
                <a:solidFill>
                  <a:srgbClr val="EAA536"/>
                </a:solidFill>
                <a:latin typeface="Poppins"/>
                <a:ea typeface="Poppins"/>
                <a:cs typeface="Poppins"/>
                <a:sym typeface="Poppins"/>
              </a:defRPr>
            </a:lvl1pPr>
            <a:lvl2pPr lvl="1" rtl="0">
              <a:spcBef>
                <a:spcPts val="0"/>
              </a:spcBef>
              <a:spcAft>
                <a:spcPts val="0"/>
              </a:spcAft>
              <a:buSzPts val="1200"/>
              <a:buFont typeface="Poppins"/>
              <a:buChar char="○"/>
              <a:defRPr sz="1600">
                <a:latin typeface="Poppins"/>
                <a:ea typeface="Poppins"/>
                <a:cs typeface="Poppins"/>
                <a:sym typeface="Poppins"/>
              </a:defRPr>
            </a:lvl2pPr>
            <a:lvl3pPr lvl="2" rtl="0">
              <a:spcBef>
                <a:spcPts val="0"/>
              </a:spcBef>
              <a:spcAft>
                <a:spcPts val="0"/>
              </a:spcAft>
              <a:buSzPts val="1200"/>
              <a:buFont typeface="Poppins"/>
              <a:buChar char="■"/>
              <a:defRPr sz="1600">
                <a:latin typeface="Poppins"/>
                <a:ea typeface="Poppins"/>
                <a:cs typeface="Poppins"/>
                <a:sym typeface="Poppins"/>
              </a:defRPr>
            </a:lvl3pPr>
            <a:lvl4pPr lvl="3" rtl="0">
              <a:spcBef>
                <a:spcPts val="0"/>
              </a:spcBef>
              <a:spcAft>
                <a:spcPts val="0"/>
              </a:spcAft>
              <a:buSzPts val="1200"/>
              <a:buFont typeface="Poppins"/>
              <a:buChar char="●"/>
              <a:defRPr sz="1600">
                <a:latin typeface="Poppins"/>
                <a:ea typeface="Poppins"/>
                <a:cs typeface="Poppins"/>
                <a:sym typeface="Poppins"/>
              </a:defRPr>
            </a:lvl4pPr>
            <a:lvl5pPr lvl="4" rtl="0">
              <a:spcBef>
                <a:spcPts val="0"/>
              </a:spcBef>
              <a:spcAft>
                <a:spcPts val="0"/>
              </a:spcAft>
              <a:buSzPts val="1200"/>
              <a:buFont typeface="Poppins"/>
              <a:buChar char="○"/>
              <a:defRPr sz="1600">
                <a:latin typeface="Poppins"/>
                <a:ea typeface="Poppins"/>
                <a:cs typeface="Poppins"/>
                <a:sym typeface="Poppins"/>
              </a:defRPr>
            </a:lvl5pPr>
            <a:lvl6pPr lvl="5" rtl="0">
              <a:spcBef>
                <a:spcPts val="0"/>
              </a:spcBef>
              <a:spcAft>
                <a:spcPts val="0"/>
              </a:spcAft>
              <a:buSzPts val="1200"/>
              <a:buFont typeface="Poppins"/>
              <a:buChar char="■"/>
              <a:defRPr sz="1600">
                <a:latin typeface="Poppins"/>
                <a:ea typeface="Poppins"/>
                <a:cs typeface="Poppins"/>
                <a:sym typeface="Poppins"/>
              </a:defRPr>
            </a:lvl6pPr>
            <a:lvl7pPr lvl="6" rtl="0">
              <a:spcBef>
                <a:spcPts val="0"/>
              </a:spcBef>
              <a:spcAft>
                <a:spcPts val="0"/>
              </a:spcAft>
              <a:buSzPts val="1200"/>
              <a:buFont typeface="Poppins"/>
              <a:buChar char="●"/>
              <a:defRPr sz="1600">
                <a:latin typeface="Poppins"/>
                <a:ea typeface="Poppins"/>
                <a:cs typeface="Poppins"/>
                <a:sym typeface="Poppins"/>
              </a:defRPr>
            </a:lvl7pPr>
            <a:lvl8pPr lvl="7" rtl="0">
              <a:spcBef>
                <a:spcPts val="0"/>
              </a:spcBef>
              <a:spcAft>
                <a:spcPts val="0"/>
              </a:spcAft>
              <a:buSzPts val="1200"/>
              <a:buFont typeface="Poppins"/>
              <a:buChar char="○"/>
              <a:defRPr sz="1600">
                <a:latin typeface="Poppins"/>
                <a:ea typeface="Poppins"/>
                <a:cs typeface="Poppins"/>
                <a:sym typeface="Poppins"/>
              </a:defRPr>
            </a:lvl8pPr>
            <a:lvl9pPr lvl="8" rtl="0">
              <a:spcBef>
                <a:spcPts val="0"/>
              </a:spcBef>
              <a:spcAft>
                <a:spcPts val="0"/>
              </a:spcAft>
              <a:buSzPts val="1200"/>
              <a:buFont typeface="Poppins"/>
              <a:buChar char="■"/>
              <a:defRPr sz="1600">
                <a:latin typeface="Poppins"/>
                <a:ea typeface="Poppins"/>
                <a:cs typeface="Poppins"/>
                <a:sym typeface="Poppins"/>
              </a:defRPr>
            </a:lvl9pPr>
          </a:lstStyle>
          <a:p>
            <a:pPr>
              <a:buFont typeface="Poppins"/>
              <a:buNone/>
            </a:pPr>
            <a:r>
              <a:rPr lang="hu-HU" dirty="0" err="1"/>
              <a:t>What</a:t>
            </a:r>
            <a:r>
              <a:rPr lang="hu-HU" dirty="0"/>
              <a:t> is </a:t>
            </a:r>
            <a:r>
              <a:rPr lang="hu-HU" dirty="0" err="1"/>
              <a:t>Blockchain</a:t>
            </a:r>
            <a:r>
              <a:rPr lang="hu-HU" dirty="0"/>
              <a:t>?</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243"/>
        <p:cNvGrpSpPr/>
        <p:nvPr/>
      </p:nvGrpSpPr>
      <p:grpSpPr>
        <a:xfrm>
          <a:off x="0" y="0"/>
          <a:ext cx="0" cy="0"/>
          <a:chOff x="0" y="0"/>
          <a:chExt cx="0" cy="0"/>
        </a:xfrm>
      </p:grpSpPr>
      <p:sp>
        <p:nvSpPr>
          <p:cNvPr id="244" name="Google Shape;244;p2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buNone/>
            </a:pPr>
            <a:r>
              <a:rPr lang="en" dirty="0"/>
              <a:t>What is </a:t>
            </a:r>
            <a:r>
              <a:rPr lang="hu-HU" dirty="0" err="1"/>
              <a:t>Blockchain</a:t>
            </a:r>
            <a:r>
              <a:rPr lang="en" dirty="0"/>
              <a:t>?</a:t>
            </a:r>
            <a:endParaRPr dirty="0"/>
          </a:p>
        </p:txBody>
      </p:sp>
      <p:sp>
        <p:nvSpPr>
          <p:cNvPr id="245" name="Google Shape;245;p29"/>
          <p:cNvSpPr txBox="1">
            <a:spLocks noGrp="1"/>
          </p:cNvSpPr>
          <p:nvPr>
            <p:ph type="title" idx="2"/>
          </p:nvPr>
        </p:nvSpPr>
        <p:spPr>
          <a:prstGeom prst="rect">
            <a:avLst/>
          </a:prstGeom>
          <a:solidFill>
            <a:srgbClr val="004735"/>
          </a:solidFill>
        </p:spPr>
        <p:txBody>
          <a:bodyPr spcFirstLastPara="1" vert="horz" wrap="square" lIns="121900" tIns="121900" rIns="121900" bIns="121900" rtlCol="0" anchor="t" anchorCtr="0">
            <a:noAutofit/>
          </a:bodyPr>
          <a:lstStyle/>
          <a:p>
            <a:pPr>
              <a:buNone/>
            </a:pPr>
            <a:r>
              <a:rPr lang="en" dirty="0">
                <a:solidFill>
                  <a:schemeClr val="bg1"/>
                </a:solidFill>
              </a:rPr>
              <a:t>Centralization Pros &amp; Cons</a:t>
            </a:r>
            <a:endParaRPr dirty="0">
              <a:solidFill>
                <a:schemeClr val="bg1"/>
              </a:solidFill>
            </a:endParaRPr>
          </a:p>
        </p:txBody>
      </p:sp>
      <p:sp>
        <p:nvSpPr>
          <p:cNvPr id="246" name="Google Shape;246;p29"/>
          <p:cNvSpPr txBox="1"/>
          <p:nvPr/>
        </p:nvSpPr>
        <p:spPr>
          <a:xfrm>
            <a:off x="1206000" y="2486084"/>
            <a:ext cx="748800" cy="856000"/>
          </a:xfrm>
          <a:prstGeom prst="rect">
            <a:avLst/>
          </a:prstGeom>
          <a:noFill/>
          <a:ln>
            <a:noFill/>
          </a:ln>
        </p:spPr>
        <p:txBody>
          <a:bodyPr spcFirstLastPara="1" wrap="square" lIns="121900" tIns="121900" rIns="121900" bIns="121900" anchor="t" anchorCtr="0">
            <a:noAutofit/>
          </a:bodyPr>
          <a:lstStyle/>
          <a:p>
            <a:r>
              <a:rPr lang="en" sz="3200">
                <a:latin typeface="Poppins SemiBold"/>
                <a:ea typeface="Poppins SemiBold"/>
                <a:cs typeface="Poppins SemiBold"/>
                <a:sym typeface="Poppins SemiBold"/>
              </a:rPr>
              <a:t>01</a:t>
            </a:r>
            <a:endParaRPr sz="3200">
              <a:latin typeface="Poppins SemiBold"/>
              <a:ea typeface="Poppins SemiBold"/>
              <a:cs typeface="Poppins SemiBold"/>
              <a:sym typeface="Poppins SemiBold"/>
            </a:endParaRPr>
          </a:p>
        </p:txBody>
      </p:sp>
      <p:sp>
        <p:nvSpPr>
          <p:cNvPr id="247" name="Google Shape;247;p29"/>
          <p:cNvSpPr txBox="1"/>
          <p:nvPr/>
        </p:nvSpPr>
        <p:spPr>
          <a:xfrm>
            <a:off x="1954800" y="2423200"/>
            <a:ext cx="3762000" cy="856000"/>
          </a:xfrm>
          <a:prstGeom prst="rect">
            <a:avLst/>
          </a:prstGeom>
          <a:noFill/>
          <a:ln>
            <a:noFill/>
          </a:ln>
        </p:spPr>
        <p:txBody>
          <a:bodyPr spcFirstLastPara="1" wrap="square" lIns="121900" tIns="121900" rIns="121900" bIns="121900" anchor="ctr" anchorCtr="0">
            <a:noAutofit/>
          </a:bodyPr>
          <a:lstStyle/>
          <a:p>
            <a:r>
              <a:rPr lang="en" sz="2400">
                <a:latin typeface="Poppins"/>
                <a:ea typeface="Poppins"/>
                <a:cs typeface="Poppins"/>
                <a:sym typeface="Poppins"/>
              </a:rPr>
              <a:t>Efficiency</a:t>
            </a:r>
            <a:endParaRPr sz="2400">
              <a:latin typeface="Poppins"/>
              <a:ea typeface="Poppins"/>
              <a:cs typeface="Poppins"/>
              <a:sym typeface="Poppins"/>
            </a:endParaRPr>
          </a:p>
        </p:txBody>
      </p:sp>
      <p:sp>
        <p:nvSpPr>
          <p:cNvPr id="248" name="Google Shape;248;p29"/>
          <p:cNvSpPr txBox="1"/>
          <p:nvPr/>
        </p:nvSpPr>
        <p:spPr>
          <a:xfrm>
            <a:off x="1206000" y="3838600"/>
            <a:ext cx="748800" cy="856000"/>
          </a:xfrm>
          <a:prstGeom prst="rect">
            <a:avLst/>
          </a:prstGeom>
          <a:noFill/>
          <a:ln>
            <a:noFill/>
          </a:ln>
        </p:spPr>
        <p:txBody>
          <a:bodyPr spcFirstLastPara="1" wrap="square" lIns="121900" tIns="121900" rIns="121900" bIns="121900" anchor="t" anchorCtr="0">
            <a:noAutofit/>
          </a:bodyPr>
          <a:lstStyle/>
          <a:p>
            <a:r>
              <a:rPr lang="en" sz="3200">
                <a:latin typeface="Poppins SemiBold"/>
                <a:ea typeface="Poppins SemiBold"/>
                <a:cs typeface="Poppins SemiBold"/>
                <a:sym typeface="Poppins SemiBold"/>
              </a:rPr>
              <a:t>02</a:t>
            </a:r>
            <a:endParaRPr sz="3200">
              <a:latin typeface="Poppins SemiBold"/>
              <a:ea typeface="Poppins SemiBold"/>
              <a:cs typeface="Poppins SemiBold"/>
              <a:sym typeface="Poppins SemiBold"/>
            </a:endParaRPr>
          </a:p>
        </p:txBody>
      </p:sp>
      <p:sp>
        <p:nvSpPr>
          <p:cNvPr id="249" name="Google Shape;249;p29"/>
          <p:cNvSpPr txBox="1"/>
          <p:nvPr/>
        </p:nvSpPr>
        <p:spPr>
          <a:xfrm>
            <a:off x="1954800" y="3764000"/>
            <a:ext cx="3762000" cy="856000"/>
          </a:xfrm>
          <a:prstGeom prst="rect">
            <a:avLst/>
          </a:prstGeom>
          <a:noFill/>
          <a:ln>
            <a:noFill/>
          </a:ln>
        </p:spPr>
        <p:txBody>
          <a:bodyPr spcFirstLastPara="1" wrap="square" lIns="121900" tIns="121900" rIns="121900" bIns="121900" anchor="ctr" anchorCtr="0">
            <a:noAutofit/>
          </a:bodyPr>
          <a:lstStyle/>
          <a:p>
            <a:r>
              <a:rPr lang="en" sz="2400">
                <a:latin typeface="Poppins"/>
                <a:ea typeface="Poppins"/>
                <a:cs typeface="Poppins"/>
                <a:sym typeface="Poppins"/>
              </a:rPr>
              <a:t>Easy updates</a:t>
            </a:r>
            <a:endParaRPr sz="2400">
              <a:latin typeface="Poppins"/>
              <a:ea typeface="Poppins"/>
              <a:cs typeface="Poppins"/>
              <a:sym typeface="Poppins"/>
            </a:endParaRPr>
          </a:p>
        </p:txBody>
      </p:sp>
      <p:sp>
        <p:nvSpPr>
          <p:cNvPr id="250" name="Google Shape;250;p29"/>
          <p:cNvSpPr/>
          <p:nvPr/>
        </p:nvSpPr>
        <p:spPr>
          <a:xfrm>
            <a:off x="6654397" y="2332051"/>
            <a:ext cx="3762000" cy="42800"/>
          </a:xfrm>
          <a:prstGeom prst="rect">
            <a:avLst/>
          </a:prstGeom>
          <a:solidFill>
            <a:srgbClr val="EAA536"/>
          </a:solidFill>
          <a:ln>
            <a:noFill/>
          </a:ln>
        </p:spPr>
        <p:txBody>
          <a:bodyPr spcFirstLastPara="1" wrap="square" lIns="121900" tIns="121900" rIns="121900" bIns="121900" anchor="ctr" anchorCtr="0">
            <a:noAutofit/>
          </a:bodyPr>
          <a:lstStyle/>
          <a:p>
            <a:endParaRPr sz="2400">
              <a:solidFill>
                <a:srgbClr val="FFB5AA"/>
              </a:solidFill>
            </a:endParaRPr>
          </a:p>
        </p:txBody>
      </p:sp>
      <p:sp>
        <p:nvSpPr>
          <p:cNvPr id="251" name="Google Shape;251;p29"/>
          <p:cNvSpPr/>
          <p:nvPr/>
        </p:nvSpPr>
        <p:spPr>
          <a:xfrm>
            <a:off x="1308731" y="2375333"/>
            <a:ext cx="3762000" cy="42800"/>
          </a:xfrm>
          <a:prstGeom prst="rect">
            <a:avLst/>
          </a:prstGeom>
          <a:solidFill>
            <a:srgbClr val="FFB5AA"/>
          </a:solidFill>
          <a:ln>
            <a:noFill/>
          </a:ln>
        </p:spPr>
        <p:txBody>
          <a:bodyPr spcFirstLastPara="1" wrap="square" lIns="121900" tIns="121900" rIns="121900" bIns="121900" anchor="ctr" anchorCtr="0">
            <a:noAutofit/>
          </a:bodyPr>
          <a:lstStyle/>
          <a:p>
            <a:endParaRPr sz="2400">
              <a:solidFill>
                <a:srgbClr val="FFB5AA"/>
              </a:solidFill>
            </a:endParaRPr>
          </a:p>
        </p:txBody>
      </p:sp>
      <p:sp>
        <p:nvSpPr>
          <p:cNvPr id="252" name="Google Shape;252;p29"/>
          <p:cNvSpPr txBox="1"/>
          <p:nvPr/>
        </p:nvSpPr>
        <p:spPr>
          <a:xfrm>
            <a:off x="1206084" y="1514267"/>
            <a:ext cx="3864800" cy="856000"/>
          </a:xfrm>
          <a:prstGeom prst="rect">
            <a:avLst/>
          </a:prstGeom>
          <a:noFill/>
          <a:ln>
            <a:noFill/>
          </a:ln>
        </p:spPr>
        <p:txBody>
          <a:bodyPr spcFirstLastPara="1" wrap="square" lIns="121900" tIns="121900" rIns="121900" bIns="121900" anchor="t" anchorCtr="0">
            <a:noAutofit/>
          </a:bodyPr>
          <a:lstStyle/>
          <a:p>
            <a:pPr marL="609585" indent="-499521">
              <a:buSzPts val="2300"/>
              <a:buFont typeface="Poppins Medium"/>
              <a:buChar char="+"/>
            </a:pPr>
            <a:r>
              <a:rPr lang="en" sz="3067">
                <a:latin typeface="Poppins Medium"/>
                <a:ea typeface="Poppins Medium"/>
                <a:cs typeface="Poppins Medium"/>
                <a:sym typeface="Poppins Medium"/>
              </a:rPr>
              <a:t>Pros</a:t>
            </a:r>
            <a:endParaRPr sz="3067">
              <a:latin typeface="Poppins Medium"/>
              <a:ea typeface="Poppins Medium"/>
              <a:cs typeface="Poppins Medium"/>
              <a:sym typeface="Poppins Medium"/>
            </a:endParaRPr>
          </a:p>
        </p:txBody>
      </p:sp>
      <p:sp>
        <p:nvSpPr>
          <p:cNvPr id="253" name="Google Shape;253;p29"/>
          <p:cNvSpPr txBox="1"/>
          <p:nvPr/>
        </p:nvSpPr>
        <p:spPr>
          <a:xfrm>
            <a:off x="6493384" y="1514267"/>
            <a:ext cx="3864800" cy="856000"/>
          </a:xfrm>
          <a:prstGeom prst="rect">
            <a:avLst/>
          </a:prstGeom>
          <a:noFill/>
          <a:ln>
            <a:noFill/>
          </a:ln>
        </p:spPr>
        <p:txBody>
          <a:bodyPr spcFirstLastPara="1" wrap="square" lIns="121900" tIns="121900" rIns="121900" bIns="121900" anchor="t" anchorCtr="0">
            <a:noAutofit/>
          </a:bodyPr>
          <a:lstStyle/>
          <a:p>
            <a:pPr marL="609585" indent="-499521">
              <a:buSzPts val="2300"/>
              <a:buFont typeface="Poppins Medium"/>
              <a:buChar char="-"/>
            </a:pPr>
            <a:r>
              <a:rPr lang="en" sz="3067">
                <a:latin typeface="Poppins Medium"/>
                <a:ea typeface="Poppins Medium"/>
                <a:cs typeface="Poppins Medium"/>
                <a:sym typeface="Poppins Medium"/>
              </a:rPr>
              <a:t>Cons</a:t>
            </a:r>
            <a:endParaRPr sz="3067">
              <a:latin typeface="Poppins Medium"/>
              <a:ea typeface="Poppins Medium"/>
              <a:cs typeface="Poppins Medium"/>
              <a:sym typeface="Poppins Medium"/>
            </a:endParaRPr>
          </a:p>
        </p:txBody>
      </p:sp>
      <p:sp>
        <p:nvSpPr>
          <p:cNvPr id="254" name="Google Shape;254;p29"/>
          <p:cNvSpPr txBox="1"/>
          <p:nvPr/>
        </p:nvSpPr>
        <p:spPr>
          <a:xfrm>
            <a:off x="1969633" y="3055493"/>
            <a:ext cx="3740800" cy="702400"/>
          </a:xfrm>
          <a:prstGeom prst="rect">
            <a:avLst/>
          </a:prstGeom>
          <a:noFill/>
          <a:ln>
            <a:noFill/>
          </a:ln>
        </p:spPr>
        <p:txBody>
          <a:bodyPr spcFirstLastPara="1" wrap="square" lIns="121900" tIns="121900" rIns="121900" bIns="121900" anchor="t" anchorCtr="0">
            <a:noAutofit/>
          </a:bodyPr>
          <a:lstStyle/>
          <a:p>
            <a:r>
              <a:rPr lang="en" sz="1600"/>
              <a:t>Data is stored in one place, programs are executed once</a:t>
            </a:r>
            <a:endParaRPr sz="1600"/>
          </a:p>
        </p:txBody>
      </p:sp>
      <p:sp>
        <p:nvSpPr>
          <p:cNvPr id="255" name="Google Shape;255;p29"/>
          <p:cNvSpPr txBox="1"/>
          <p:nvPr/>
        </p:nvSpPr>
        <p:spPr>
          <a:xfrm>
            <a:off x="1969633" y="4375037"/>
            <a:ext cx="3740800" cy="702400"/>
          </a:xfrm>
          <a:prstGeom prst="rect">
            <a:avLst/>
          </a:prstGeom>
          <a:noFill/>
          <a:ln>
            <a:noFill/>
          </a:ln>
        </p:spPr>
        <p:txBody>
          <a:bodyPr spcFirstLastPara="1" wrap="square" lIns="121900" tIns="121900" rIns="121900" bIns="121900" anchor="t" anchorCtr="0">
            <a:noAutofit/>
          </a:bodyPr>
          <a:lstStyle/>
          <a:p>
            <a:r>
              <a:rPr lang="en" sz="1600"/>
              <a:t>Updates need one stamp of approval and can be force-pushed to users</a:t>
            </a:r>
            <a:endParaRPr sz="1600"/>
          </a:p>
        </p:txBody>
      </p:sp>
      <p:sp>
        <p:nvSpPr>
          <p:cNvPr id="256" name="Google Shape;256;p29"/>
          <p:cNvSpPr txBox="1"/>
          <p:nvPr/>
        </p:nvSpPr>
        <p:spPr>
          <a:xfrm>
            <a:off x="6570767" y="2548984"/>
            <a:ext cx="748800" cy="856000"/>
          </a:xfrm>
          <a:prstGeom prst="rect">
            <a:avLst/>
          </a:prstGeom>
          <a:noFill/>
          <a:ln>
            <a:noFill/>
          </a:ln>
        </p:spPr>
        <p:txBody>
          <a:bodyPr spcFirstLastPara="1" wrap="square" lIns="121900" tIns="121900" rIns="121900" bIns="121900" anchor="t" anchorCtr="0">
            <a:noAutofit/>
          </a:bodyPr>
          <a:lstStyle/>
          <a:p>
            <a:r>
              <a:rPr lang="en" sz="3200">
                <a:latin typeface="Poppins SemiBold"/>
                <a:ea typeface="Poppins SemiBold"/>
                <a:cs typeface="Poppins SemiBold"/>
                <a:sym typeface="Poppins SemiBold"/>
              </a:rPr>
              <a:t>01</a:t>
            </a:r>
            <a:endParaRPr sz="3200">
              <a:latin typeface="Poppins SemiBold"/>
              <a:ea typeface="Poppins SemiBold"/>
              <a:cs typeface="Poppins SemiBold"/>
              <a:sym typeface="Poppins SemiBold"/>
            </a:endParaRPr>
          </a:p>
        </p:txBody>
      </p:sp>
      <p:sp>
        <p:nvSpPr>
          <p:cNvPr id="257" name="Google Shape;257;p29"/>
          <p:cNvSpPr txBox="1"/>
          <p:nvPr/>
        </p:nvSpPr>
        <p:spPr>
          <a:xfrm>
            <a:off x="7319567" y="2486100"/>
            <a:ext cx="3762000" cy="856000"/>
          </a:xfrm>
          <a:prstGeom prst="rect">
            <a:avLst/>
          </a:prstGeom>
          <a:noFill/>
          <a:ln>
            <a:noFill/>
          </a:ln>
        </p:spPr>
        <p:txBody>
          <a:bodyPr spcFirstLastPara="1" wrap="square" lIns="121900" tIns="121900" rIns="121900" bIns="121900" anchor="ctr" anchorCtr="0">
            <a:noAutofit/>
          </a:bodyPr>
          <a:lstStyle/>
          <a:p>
            <a:r>
              <a:rPr lang="en" sz="2400">
                <a:latin typeface="Poppins"/>
                <a:ea typeface="Poppins"/>
                <a:cs typeface="Poppins"/>
                <a:sym typeface="Poppins"/>
              </a:rPr>
              <a:t>Lack of sovereignty</a:t>
            </a:r>
            <a:endParaRPr sz="2400">
              <a:latin typeface="Poppins"/>
              <a:ea typeface="Poppins"/>
              <a:cs typeface="Poppins"/>
              <a:sym typeface="Poppins"/>
            </a:endParaRPr>
          </a:p>
        </p:txBody>
      </p:sp>
      <p:sp>
        <p:nvSpPr>
          <p:cNvPr id="258" name="Google Shape;258;p29"/>
          <p:cNvSpPr txBox="1"/>
          <p:nvPr/>
        </p:nvSpPr>
        <p:spPr>
          <a:xfrm>
            <a:off x="6570767" y="3901500"/>
            <a:ext cx="748800" cy="856000"/>
          </a:xfrm>
          <a:prstGeom prst="rect">
            <a:avLst/>
          </a:prstGeom>
          <a:noFill/>
          <a:ln>
            <a:noFill/>
          </a:ln>
        </p:spPr>
        <p:txBody>
          <a:bodyPr spcFirstLastPara="1" wrap="square" lIns="121900" tIns="121900" rIns="121900" bIns="121900" anchor="t" anchorCtr="0">
            <a:noAutofit/>
          </a:bodyPr>
          <a:lstStyle/>
          <a:p>
            <a:r>
              <a:rPr lang="en" sz="3200">
                <a:latin typeface="Poppins SemiBold"/>
                <a:ea typeface="Poppins SemiBold"/>
                <a:cs typeface="Poppins SemiBold"/>
                <a:sym typeface="Poppins SemiBold"/>
              </a:rPr>
              <a:t>02</a:t>
            </a:r>
            <a:endParaRPr sz="3200">
              <a:latin typeface="Poppins SemiBold"/>
              <a:ea typeface="Poppins SemiBold"/>
              <a:cs typeface="Poppins SemiBold"/>
              <a:sym typeface="Poppins SemiBold"/>
            </a:endParaRPr>
          </a:p>
        </p:txBody>
      </p:sp>
      <p:sp>
        <p:nvSpPr>
          <p:cNvPr id="259" name="Google Shape;259;p29"/>
          <p:cNvSpPr txBox="1"/>
          <p:nvPr/>
        </p:nvSpPr>
        <p:spPr>
          <a:xfrm>
            <a:off x="7319567" y="3826900"/>
            <a:ext cx="3762000" cy="856000"/>
          </a:xfrm>
          <a:prstGeom prst="rect">
            <a:avLst/>
          </a:prstGeom>
          <a:noFill/>
          <a:ln>
            <a:noFill/>
          </a:ln>
        </p:spPr>
        <p:txBody>
          <a:bodyPr spcFirstLastPara="1" wrap="square" lIns="121900" tIns="121900" rIns="121900" bIns="121900" anchor="ctr" anchorCtr="0">
            <a:noAutofit/>
          </a:bodyPr>
          <a:lstStyle/>
          <a:p>
            <a:r>
              <a:rPr lang="en" sz="2400">
                <a:latin typeface="Poppins"/>
                <a:ea typeface="Poppins"/>
                <a:cs typeface="Poppins"/>
                <a:sym typeface="Poppins"/>
              </a:rPr>
              <a:t>One point of failure</a:t>
            </a:r>
            <a:endParaRPr sz="2400">
              <a:latin typeface="Poppins"/>
              <a:ea typeface="Poppins"/>
              <a:cs typeface="Poppins"/>
              <a:sym typeface="Poppins"/>
            </a:endParaRPr>
          </a:p>
        </p:txBody>
      </p:sp>
      <p:sp>
        <p:nvSpPr>
          <p:cNvPr id="260" name="Google Shape;260;p29"/>
          <p:cNvSpPr txBox="1"/>
          <p:nvPr/>
        </p:nvSpPr>
        <p:spPr>
          <a:xfrm>
            <a:off x="7334400" y="3118393"/>
            <a:ext cx="3740800" cy="702400"/>
          </a:xfrm>
          <a:prstGeom prst="rect">
            <a:avLst/>
          </a:prstGeom>
          <a:noFill/>
          <a:ln>
            <a:noFill/>
          </a:ln>
        </p:spPr>
        <p:txBody>
          <a:bodyPr spcFirstLastPara="1" wrap="square" lIns="121900" tIns="121900" rIns="121900" bIns="121900" anchor="t" anchorCtr="0">
            <a:noAutofit/>
          </a:bodyPr>
          <a:lstStyle/>
          <a:p>
            <a:r>
              <a:rPr lang="en" sz="1600"/>
              <a:t>A central party may choose to use your data arbitrarily</a:t>
            </a:r>
            <a:endParaRPr sz="1600"/>
          </a:p>
        </p:txBody>
      </p:sp>
      <p:sp>
        <p:nvSpPr>
          <p:cNvPr id="261" name="Google Shape;261;p29"/>
          <p:cNvSpPr txBox="1"/>
          <p:nvPr/>
        </p:nvSpPr>
        <p:spPr>
          <a:xfrm>
            <a:off x="7334400" y="4437937"/>
            <a:ext cx="3740800" cy="702400"/>
          </a:xfrm>
          <a:prstGeom prst="rect">
            <a:avLst/>
          </a:prstGeom>
          <a:noFill/>
          <a:ln>
            <a:noFill/>
          </a:ln>
        </p:spPr>
        <p:txBody>
          <a:bodyPr spcFirstLastPara="1" wrap="square" lIns="121900" tIns="121900" rIns="121900" bIns="121900" anchor="t" anchorCtr="0">
            <a:noAutofit/>
          </a:bodyPr>
          <a:lstStyle/>
          <a:p>
            <a:r>
              <a:rPr lang="en" sz="1600"/>
              <a:t>Any hack, attack, or failure only has to happen in one place</a:t>
            </a:r>
            <a:endParaRPr sz="1600"/>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265"/>
        <p:cNvGrpSpPr/>
        <p:nvPr/>
      </p:nvGrpSpPr>
      <p:grpSpPr>
        <a:xfrm>
          <a:off x="0" y="0"/>
          <a:ext cx="0" cy="0"/>
          <a:chOff x="0" y="0"/>
          <a:chExt cx="0" cy="0"/>
        </a:xfrm>
      </p:grpSpPr>
      <p:sp>
        <p:nvSpPr>
          <p:cNvPr id="267" name="Google Shape;267;p3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buNone/>
            </a:pPr>
            <a:r>
              <a:rPr lang="en" dirty="0"/>
              <a:t>What is </a:t>
            </a:r>
            <a:r>
              <a:rPr lang="hu-HU" dirty="0" err="1"/>
              <a:t>Blockchain</a:t>
            </a:r>
            <a:r>
              <a:rPr lang="en" dirty="0"/>
              <a:t>?</a:t>
            </a:r>
            <a:endParaRPr dirty="0"/>
          </a:p>
        </p:txBody>
      </p:sp>
      <p:sp>
        <p:nvSpPr>
          <p:cNvPr id="268" name="Google Shape;268;p30"/>
          <p:cNvSpPr txBox="1">
            <a:spLocks noGrp="1"/>
          </p:cNvSpPr>
          <p:nvPr>
            <p:ph type="body" idx="1"/>
          </p:nvPr>
        </p:nvSpPr>
        <p:spPr>
          <a:xfrm>
            <a:off x="415600" y="1693367"/>
            <a:ext cx="7990400" cy="4555200"/>
          </a:xfrm>
          <a:prstGeom prst="rect">
            <a:avLst/>
          </a:prstGeom>
        </p:spPr>
        <p:txBody>
          <a:bodyPr spcFirstLastPara="1" vert="horz" wrap="square" lIns="121900" tIns="121900" rIns="121900" bIns="121900" rtlCol="0" anchor="t" anchorCtr="0">
            <a:noAutofit/>
          </a:bodyPr>
          <a:lstStyle/>
          <a:p>
            <a:r>
              <a:rPr lang="en"/>
              <a:t>Authorization according to an openly-known protocol</a:t>
            </a:r>
            <a:endParaRPr/>
          </a:p>
          <a:p>
            <a:r>
              <a:rPr lang="en"/>
              <a:t>Data is stored by the participants</a:t>
            </a:r>
            <a:endParaRPr/>
          </a:p>
          <a:p>
            <a:pPr indent="0">
              <a:buNone/>
            </a:pPr>
            <a:endParaRPr/>
          </a:p>
          <a:p>
            <a:r>
              <a:rPr lang="en"/>
              <a:t>Think:</a:t>
            </a:r>
            <a:endParaRPr/>
          </a:p>
          <a:p>
            <a:pPr lvl="1"/>
            <a:r>
              <a:rPr lang="en"/>
              <a:t>Peer-to-peer networking</a:t>
            </a:r>
            <a:endParaRPr/>
          </a:p>
          <a:p>
            <a:pPr lvl="1"/>
            <a:r>
              <a:rPr lang="en"/>
              <a:t>Flat org chart</a:t>
            </a:r>
            <a:endParaRPr/>
          </a:p>
          <a:p>
            <a:pPr lvl="1"/>
            <a:r>
              <a:rPr lang="en"/>
              <a:t>Pure democracy</a:t>
            </a:r>
            <a:endParaRPr/>
          </a:p>
          <a:p>
            <a:pPr lvl="1"/>
            <a:r>
              <a:rPr lang="en"/>
              <a:t>Barter economy</a:t>
            </a:r>
            <a:endParaRPr/>
          </a:p>
          <a:p>
            <a:pPr lvl="1"/>
            <a:r>
              <a:rPr lang="en"/>
              <a:t>Community</a:t>
            </a:r>
            <a:endParaRPr/>
          </a:p>
        </p:txBody>
      </p:sp>
      <p:sp>
        <p:nvSpPr>
          <p:cNvPr id="269" name="Google Shape;269;p30"/>
          <p:cNvSpPr/>
          <p:nvPr/>
        </p:nvSpPr>
        <p:spPr>
          <a:xfrm>
            <a:off x="9354633" y="3607065"/>
            <a:ext cx="430000" cy="430000"/>
          </a:xfrm>
          <a:custGeom>
            <a:avLst/>
            <a:gdLst/>
            <a:ahLst/>
            <a:cxnLst/>
            <a:rect l="l" t="t" r="r" b="b"/>
            <a:pathLst>
              <a:path w="120000" h="120000" extrusionOk="0">
                <a:moveTo>
                  <a:pt x="114544" y="81816"/>
                </a:moveTo>
                <a:lnTo>
                  <a:pt x="5455" y="81816"/>
                </a:lnTo>
                <a:lnTo>
                  <a:pt x="5455" y="10911"/>
                </a:lnTo>
                <a:cubicBezTo>
                  <a:pt x="5455" y="7900"/>
                  <a:pt x="7900" y="5455"/>
                  <a:pt x="10911" y="5455"/>
                </a:cubicBezTo>
                <a:lnTo>
                  <a:pt x="109088" y="5455"/>
                </a:lnTo>
                <a:cubicBezTo>
                  <a:pt x="112100" y="5455"/>
                  <a:pt x="114544" y="7900"/>
                  <a:pt x="114544" y="10911"/>
                </a:cubicBezTo>
                <a:cubicBezTo>
                  <a:pt x="114544" y="10911"/>
                  <a:pt x="114544" y="81816"/>
                  <a:pt x="114544" y="81816"/>
                </a:cubicBezTo>
                <a:close/>
                <a:moveTo>
                  <a:pt x="114544" y="92727"/>
                </a:moveTo>
                <a:cubicBezTo>
                  <a:pt x="114544" y="95738"/>
                  <a:pt x="112100" y="98183"/>
                  <a:pt x="109088" y="98183"/>
                </a:cubicBezTo>
                <a:lnTo>
                  <a:pt x="10911" y="98183"/>
                </a:lnTo>
                <a:cubicBezTo>
                  <a:pt x="7900" y="98183"/>
                  <a:pt x="5455" y="95738"/>
                  <a:pt x="5455" y="92727"/>
                </a:cubicBezTo>
                <a:lnTo>
                  <a:pt x="5455" y="87272"/>
                </a:lnTo>
                <a:lnTo>
                  <a:pt x="114544" y="87272"/>
                </a:lnTo>
                <a:cubicBezTo>
                  <a:pt x="114544" y="87272"/>
                  <a:pt x="114544" y="92727"/>
                  <a:pt x="114544" y="92727"/>
                </a:cubicBezTo>
                <a:close/>
                <a:moveTo>
                  <a:pt x="65455" y="114544"/>
                </a:moveTo>
                <a:lnTo>
                  <a:pt x="54544" y="114544"/>
                </a:lnTo>
                <a:lnTo>
                  <a:pt x="54544" y="103638"/>
                </a:lnTo>
                <a:lnTo>
                  <a:pt x="65455" y="103638"/>
                </a:lnTo>
                <a:cubicBezTo>
                  <a:pt x="65455" y="103638"/>
                  <a:pt x="65455" y="114544"/>
                  <a:pt x="65455" y="114544"/>
                </a:cubicBezTo>
                <a:close/>
                <a:moveTo>
                  <a:pt x="109088" y="0"/>
                </a:moveTo>
                <a:lnTo>
                  <a:pt x="10911" y="0"/>
                </a:lnTo>
                <a:cubicBezTo>
                  <a:pt x="4883" y="0"/>
                  <a:pt x="0" y="4883"/>
                  <a:pt x="0" y="10911"/>
                </a:cubicBezTo>
                <a:lnTo>
                  <a:pt x="0" y="92727"/>
                </a:lnTo>
                <a:cubicBezTo>
                  <a:pt x="0" y="98750"/>
                  <a:pt x="4883" y="103638"/>
                  <a:pt x="10911" y="103638"/>
                </a:cubicBezTo>
                <a:lnTo>
                  <a:pt x="49088" y="103638"/>
                </a:lnTo>
                <a:lnTo>
                  <a:pt x="49088" y="114544"/>
                </a:lnTo>
                <a:lnTo>
                  <a:pt x="40911" y="114544"/>
                </a:lnTo>
                <a:cubicBezTo>
                  <a:pt x="39400" y="114544"/>
                  <a:pt x="38183" y="115766"/>
                  <a:pt x="38183" y="117272"/>
                </a:cubicBezTo>
                <a:cubicBezTo>
                  <a:pt x="38183" y="118783"/>
                  <a:pt x="39400" y="120000"/>
                  <a:pt x="40911" y="120000"/>
                </a:cubicBezTo>
                <a:lnTo>
                  <a:pt x="79088" y="120000"/>
                </a:lnTo>
                <a:cubicBezTo>
                  <a:pt x="80600" y="120000"/>
                  <a:pt x="81816" y="118783"/>
                  <a:pt x="81816" y="117272"/>
                </a:cubicBezTo>
                <a:cubicBezTo>
                  <a:pt x="81816" y="115766"/>
                  <a:pt x="80600" y="114544"/>
                  <a:pt x="79088" y="114544"/>
                </a:cubicBezTo>
                <a:lnTo>
                  <a:pt x="70911" y="114544"/>
                </a:lnTo>
                <a:lnTo>
                  <a:pt x="70911" y="103638"/>
                </a:lnTo>
                <a:lnTo>
                  <a:pt x="109088" y="103638"/>
                </a:lnTo>
                <a:cubicBezTo>
                  <a:pt x="115116" y="103638"/>
                  <a:pt x="120000" y="98750"/>
                  <a:pt x="120000" y="92727"/>
                </a:cubicBezTo>
                <a:lnTo>
                  <a:pt x="120000" y="10911"/>
                </a:lnTo>
                <a:cubicBezTo>
                  <a:pt x="120000" y="4883"/>
                  <a:pt x="115116" y="0"/>
                  <a:pt x="109088"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70" name="Google Shape;270;p30"/>
          <p:cNvSpPr/>
          <p:nvPr/>
        </p:nvSpPr>
        <p:spPr>
          <a:xfrm>
            <a:off x="9354633" y="2137465"/>
            <a:ext cx="430000" cy="430000"/>
          </a:xfrm>
          <a:custGeom>
            <a:avLst/>
            <a:gdLst/>
            <a:ahLst/>
            <a:cxnLst/>
            <a:rect l="l" t="t" r="r" b="b"/>
            <a:pathLst>
              <a:path w="120000" h="120000" extrusionOk="0">
                <a:moveTo>
                  <a:pt x="114544" y="81816"/>
                </a:moveTo>
                <a:lnTo>
                  <a:pt x="5455" y="81816"/>
                </a:lnTo>
                <a:lnTo>
                  <a:pt x="5455" y="10911"/>
                </a:lnTo>
                <a:cubicBezTo>
                  <a:pt x="5455" y="7900"/>
                  <a:pt x="7900" y="5455"/>
                  <a:pt x="10911" y="5455"/>
                </a:cubicBezTo>
                <a:lnTo>
                  <a:pt x="109088" y="5455"/>
                </a:lnTo>
                <a:cubicBezTo>
                  <a:pt x="112100" y="5455"/>
                  <a:pt x="114544" y="7900"/>
                  <a:pt x="114544" y="10911"/>
                </a:cubicBezTo>
                <a:cubicBezTo>
                  <a:pt x="114544" y="10911"/>
                  <a:pt x="114544" y="81816"/>
                  <a:pt x="114544" y="81816"/>
                </a:cubicBezTo>
                <a:close/>
                <a:moveTo>
                  <a:pt x="114544" y="92727"/>
                </a:moveTo>
                <a:cubicBezTo>
                  <a:pt x="114544" y="95738"/>
                  <a:pt x="112100" y="98183"/>
                  <a:pt x="109088" y="98183"/>
                </a:cubicBezTo>
                <a:lnTo>
                  <a:pt x="10911" y="98183"/>
                </a:lnTo>
                <a:cubicBezTo>
                  <a:pt x="7900" y="98183"/>
                  <a:pt x="5455" y="95738"/>
                  <a:pt x="5455" y="92727"/>
                </a:cubicBezTo>
                <a:lnTo>
                  <a:pt x="5455" y="87272"/>
                </a:lnTo>
                <a:lnTo>
                  <a:pt x="114544" y="87272"/>
                </a:lnTo>
                <a:cubicBezTo>
                  <a:pt x="114544" y="87272"/>
                  <a:pt x="114544" y="92727"/>
                  <a:pt x="114544" y="92727"/>
                </a:cubicBezTo>
                <a:close/>
                <a:moveTo>
                  <a:pt x="65455" y="114544"/>
                </a:moveTo>
                <a:lnTo>
                  <a:pt x="54544" y="114544"/>
                </a:lnTo>
                <a:lnTo>
                  <a:pt x="54544" y="103638"/>
                </a:lnTo>
                <a:lnTo>
                  <a:pt x="65455" y="103638"/>
                </a:lnTo>
                <a:cubicBezTo>
                  <a:pt x="65455" y="103638"/>
                  <a:pt x="65455" y="114544"/>
                  <a:pt x="65455" y="114544"/>
                </a:cubicBezTo>
                <a:close/>
                <a:moveTo>
                  <a:pt x="109088" y="0"/>
                </a:moveTo>
                <a:lnTo>
                  <a:pt x="10911" y="0"/>
                </a:lnTo>
                <a:cubicBezTo>
                  <a:pt x="4883" y="0"/>
                  <a:pt x="0" y="4883"/>
                  <a:pt x="0" y="10911"/>
                </a:cubicBezTo>
                <a:lnTo>
                  <a:pt x="0" y="92727"/>
                </a:lnTo>
                <a:cubicBezTo>
                  <a:pt x="0" y="98750"/>
                  <a:pt x="4883" y="103638"/>
                  <a:pt x="10911" y="103638"/>
                </a:cubicBezTo>
                <a:lnTo>
                  <a:pt x="49088" y="103638"/>
                </a:lnTo>
                <a:lnTo>
                  <a:pt x="49088" y="114544"/>
                </a:lnTo>
                <a:lnTo>
                  <a:pt x="40911" y="114544"/>
                </a:lnTo>
                <a:cubicBezTo>
                  <a:pt x="39400" y="114544"/>
                  <a:pt x="38183" y="115766"/>
                  <a:pt x="38183" y="117272"/>
                </a:cubicBezTo>
                <a:cubicBezTo>
                  <a:pt x="38183" y="118783"/>
                  <a:pt x="39400" y="120000"/>
                  <a:pt x="40911" y="120000"/>
                </a:cubicBezTo>
                <a:lnTo>
                  <a:pt x="79088" y="120000"/>
                </a:lnTo>
                <a:cubicBezTo>
                  <a:pt x="80600" y="120000"/>
                  <a:pt x="81816" y="118783"/>
                  <a:pt x="81816" y="117272"/>
                </a:cubicBezTo>
                <a:cubicBezTo>
                  <a:pt x="81816" y="115766"/>
                  <a:pt x="80600" y="114544"/>
                  <a:pt x="79088" y="114544"/>
                </a:cubicBezTo>
                <a:lnTo>
                  <a:pt x="70911" y="114544"/>
                </a:lnTo>
                <a:lnTo>
                  <a:pt x="70911" y="103638"/>
                </a:lnTo>
                <a:lnTo>
                  <a:pt x="109088" y="103638"/>
                </a:lnTo>
                <a:cubicBezTo>
                  <a:pt x="115116" y="103638"/>
                  <a:pt x="120000" y="98750"/>
                  <a:pt x="120000" y="92727"/>
                </a:cubicBezTo>
                <a:lnTo>
                  <a:pt x="120000" y="10911"/>
                </a:lnTo>
                <a:cubicBezTo>
                  <a:pt x="120000" y="4883"/>
                  <a:pt x="115116" y="0"/>
                  <a:pt x="109088"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71" name="Google Shape;271;p30"/>
          <p:cNvSpPr/>
          <p:nvPr/>
        </p:nvSpPr>
        <p:spPr>
          <a:xfrm>
            <a:off x="8823033" y="2872265"/>
            <a:ext cx="430000" cy="430000"/>
          </a:xfrm>
          <a:custGeom>
            <a:avLst/>
            <a:gdLst/>
            <a:ahLst/>
            <a:cxnLst/>
            <a:rect l="l" t="t" r="r" b="b"/>
            <a:pathLst>
              <a:path w="120000" h="120000" extrusionOk="0">
                <a:moveTo>
                  <a:pt x="114544" y="81816"/>
                </a:moveTo>
                <a:lnTo>
                  <a:pt x="5455" y="81816"/>
                </a:lnTo>
                <a:lnTo>
                  <a:pt x="5455" y="10911"/>
                </a:lnTo>
                <a:cubicBezTo>
                  <a:pt x="5455" y="7900"/>
                  <a:pt x="7900" y="5455"/>
                  <a:pt x="10911" y="5455"/>
                </a:cubicBezTo>
                <a:lnTo>
                  <a:pt x="109088" y="5455"/>
                </a:lnTo>
                <a:cubicBezTo>
                  <a:pt x="112100" y="5455"/>
                  <a:pt x="114544" y="7900"/>
                  <a:pt x="114544" y="10911"/>
                </a:cubicBezTo>
                <a:cubicBezTo>
                  <a:pt x="114544" y="10911"/>
                  <a:pt x="114544" y="81816"/>
                  <a:pt x="114544" y="81816"/>
                </a:cubicBezTo>
                <a:close/>
                <a:moveTo>
                  <a:pt x="114544" y="92727"/>
                </a:moveTo>
                <a:cubicBezTo>
                  <a:pt x="114544" y="95738"/>
                  <a:pt x="112100" y="98183"/>
                  <a:pt x="109088" y="98183"/>
                </a:cubicBezTo>
                <a:lnTo>
                  <a:pt x="10911" y="98183"/>
                </a:lnTo>
                <a:cubicBezTo>
                  <a:pt x="7900" y="98183"/>
                  <a:pt x="5455" y="95738"/>
                  <a:pt x="5455" y="92727"/>
                </a:cubicBezTo>
                <a:lnTo>
                  <a:pt x="5455" y="87272"/>
                </a:lnTo>
                <a:lnTo>
                  <a:pt x="114544" y="87272"/>
                </a:lnTo>
                <a:cubicBezTo>
                  <a:pt x="114544" y="87272"/>
                  <a:pt x="114544" y="92727"/>
                  <a:pt x="114544" y="92727"/>
                </a:cubicBezTo>
                <a:close/>
                <a:moveTo>
                  <a:pt x="65455" y="114544"/>
                </a:moveTo>
                <a:lnTo>
                  <a:pt x="54544" y="114544"/>
                </a:lnTo>
                <a:lnTo>
                  <a:pt x="54544" y="103638"/>
                </a:lnTo>
                <a:lnTo>
                  <a:pt x="65455" y="103638"/>
                </a:lnTo>
                <a:cubicBezTo>
                  <a:pt x="65455" y="103638"/>
                  <a:pt x="65455" y="114544"/>
                  <a:pt x="65455" y="114544"/>
                </a:cubicBezTo>
                <a:close/>
                <a:moveTo>
                  <a:pt x="109088" y="0"/>
                </a:moveTo>
                <a:lnTo>
                  <a:pt x="10911" y="0"/>
                </a:lnTo>
                <a:cubicBezTo>
                  <a:pt x="4883" y="0"/>
                  <a:pt x="0" y="4883"/>
                  <a:pt x="0" y="10911"/>
                </a:cubicBezTo>
                <a:lnTo>
                  <a:pt x="0" y="92727"/>
                </a:lnTo>
                <a:cubicBezTo>
                  <a:pt x="0" y="98750"/>
                  <a:pt x="4883" y="103638"/>
                  <a:pt x="10911" y="103638"/>
                </a:cubicBezTo>
                <a:lnTo>
                  <a:pt x="49088" y="103638"/>
                </a:lnTo>
                <a:lnTo>
                  <a:pt x="49088" y="114544"/>
                </a:lnTo>
                <a:lnTo>
                  <a:pt x="40911" y="114544"/>
                </a:lnTo>
                <a:cubicBezTo>
                  <a:pt x="39400" y="114544"/>
                  <a:pt x="38183" y="115766"/>
                  <a:pt x="38183" y="117272"/>
                </a:cubicBezTo>
                <a:cubicBezTo>
                  <a:pt x="38183" y="118783"/>
                  <a:pt x="39400" y="120000"/>
                  <a:pt x="40911" y="120000"/>
                </a:cubicBezTo>
                <a:lnTo>
                  <a:pt x="79088" y="120000"/>
                </a:lnTo>
                <a:cubicBezTo>
                  <a:pt x="80600" y="120000"/>
                  <a:pt x="81816" y="118783"/>
                  <a:pt x="81816" y="117272"/>
                </a:cubicBezTo>
                <a:cubicBezTo>
                  <a:pt x="81816" y="115766"/>
                  <a:pt x="80600" y="114544"/>
                  <a:pt x="79088" y="114544"/>
                </a:cubicBezTo>
                <a:lnTo>
                  <a:pt x="70911" y="114544"/>
                </a:lnTo>
                <a:lnTo>
                  <a:pt x="70911" y="103638"/>
                </a:lnTo>
                <a:lnTo>
                  <a:pt x="109088" y="103638"/>
                </a:lnTo>
                <a:cubicBezTo>
                  <a:pt x="115116" y="103638"/>
                  <a:pt x="120000" y="98750"/>
                  <a:pt x="120000" y="92727"/>
                </a:cubicBezTo>
                <a:lnTo>
                  <a:pt x="120000" y="10911"/>
                </a:lnTo>
                <a:cubicBezTo>
                  <a:pt x="120000" y="4883"/>
                  <a:pt x="115116" y="0"/>
                  <a:pt x="109088"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72" name="Google Shape;272;p30"/>
          <p:cNvSpPr/>
          <p:nvPr/>
        </p:nvSpPr>
        <p:spPr>
          <a:xfrm flipH="1">
            <a:off x="10089433" y="3607065"/>
            <a:ext cx="430000" cy="430000"/>
          </a:xfrm>
          <a:custGeom>
            <a:avLst/>
            <a:gdLst/>
            <a:ahLst/>
            <a:cxnLst/>
            <a:rect l="l" t="t" r="r" b="b"/>
            <a:pathLst>
              <a:path w="120000" h="120000" extrusionOk="0">
                <a:moveTo>
                  <a:pt x="114544" y="81816"/>
                </a:moveTo>
                <a:lnTo>
                  <a:pt x="5455" y="81816"/>
                </a:lnTo>
                <a:lnTo>
                  <a:pt x="5455" y="10911"/>
                </a:lnTo>
                <a:cubicBezTo>
                  <a:pt x="5455" y="7900"/>
                  <a:pt x="7900" y="5455"/>
                  <a:pt x="10911" y="5455"/>
                </a:cubicBezTo>
                <a:lnTo>
                  <a:pt x="109088" y="5455"/>
                </a:lnTo>
                <a:cubicBezTo>
                  <a:pt x="112100" y="5455"/>
                  <a:pt x="114544" y="7900"/>
                  <a:pt x="114544" y="10911"/>
                </a:cubicBezTo>
                <a:cubicBezTo>
                  <a:pt x="114544" y="10911"/>
                  <a:pt x="114544" y="81816"/>
                  <a:pt x="114544" y="81816"/>
                </a:cubicBezTo>
                <a:close/>
                <a:moveTo>
                  <a:pt x="114544" y="92727"/>
                </a:moveTo>
                <a:cubicBezTo>
                  <a:pt x="114544" y="95738"/>
                  <a:pt x="112100" y="98183"/>
                  <a:pt x="109088" y="98183"/>
                </a:cubicBezTo>
                <a:lnTo>
                  <a:pt x="10911" y="98183"/>
                </a:lnTo>
                <a:cubicBezTo>
                  <a:pt x="7900" y="98183"/>
                  <a:pt x="5455" y="95738"/>
                  <a:pt x="5455" y="92727"/>
                </a:cubicBezTo>
                <a:lnTo>
                  <a:pt x="5455" y="87272"/>
                </a:lnTo>
                <a:lnTo>
                  <a:pt x="114544" y="87272"/>
                </a:lnTo>
                <a:cubicBezTo>
                  <a:pt x="114544" y="87272"/>
                  <a:pt x="114544" y="92727"/>
                  <a:pt x="114544" y="92727"/>
                </a:cubicBezTo>
                <a:close/>
                <a:moveTo>
                  <a:pt x="65455" y="114544"/>
                </a:moveTo>
                <a:lnTo>
                  <a:pt x="54544" y="114544"/>
                </a:lnTo>
                <a:lnTo>
                  <a:pt x="54544" y="103638"/>
                </a:lnTo>
                <a:lnTo>
                  <a:pt x="65455" y="103638"/>
                </a:lnTo>
                <a:cubicBezTo>
                  <a:pt x="65455" y="103638"/>
                  <a:pt x="65455" y="114544"/>
                  <a:pt x="65455" y="114544"/>
                </a:cubicBezTo>
                <a:close/>
                <a:moveTo>
                  <a:pt x="109088" y="0"/>
                </a:moveTo>
                <a:lnTo>
                  <a:pt x="10911" y="0"/>
                </a:lnTo>
                <a:cubicBezTo>
                  <a:pt x="4883" y="0"/>
                  <a:pt x="0" y="4883"/>
                  <a:pt x="0" y="10911"/>
                </a:cubicBezTo>
                <a:lnTo>
                  <a:pt x="0" y="92727"/>
                </a:lnTo>
                <a:cubicBezTo>
                  <a:pt x="0" y="98750"/>
                  <a:pt x="4883" y="103638"/>
                  <a:pt x="10911" y="103638"/>
                </a:cubicBezTo>
                <a:lnTo>
                  <a:pt x="49088" y="103638"/>
                </a:lnTo>
                <a:lnTo>
                  <a:pt x="49088" y="114544"/>
                </a:lnTo>
                <a:lnTo>
                  <a:pt x="40911" y="114544"/>
                </a:lnTo>
                <a:cubicBezTo>
                  <a:pt x="39400" y="114544"/>
                  <a:pt x="38183" y="115766"/>
                  <a:pt x="38183" y="117272"/>
                </a:cubicBezTo>
                <a:cubicBezTo>
                  <a:pt x="38183" y="118783"/>
                  <a:pt x="39400" y="120000"/>
                  <a:pt x="40911" y="120000"/>
                </a:cubicBezTo>
                <a:lnTo>
                  <a:pt x="79088" y="120000"/>
                </a:lnTo>
                <a:cubicBezTo>
                  <a:pt x="80600" y="120000"/>
                  <a:pt x="81816" y="118783"/>
                  <a:pt x="81816" y="117272"/>
                </a:cubicBezTo>
                <a:cubicBezTo>
                  <a:pt x="81816" y="115766"/>
                  <a:pt x="80600" y="114544"/>
                  <a:pt x="79088" y="114544"/>
                </a:cubicBezTo>
                <a:lnTo>
                  <a:pt x="70911" y="114544"/>
                </a:lnTo>
                <a:lnTo>
                  <a:pt x="70911" y="103638"/>
                </a:lnTo>
                <a:lnTo>
                  <a:pt x="109088" y="103638"/>
                </a:lnTo>
                <a:cubicBezTo>
                  <a:pt x="115116" y="103638"/>
                  <a:pt x="120000" y="98750"/>
                  <a:pt x="120000" y="92727"/>
                </a:cubicBezTo>
                <a:lnTo>
                  <a:pt x="120000" y="10911"/>
                </a:lnTo>
                <a:cubicBezTo>
                  <a:pt x="120000" y="4883"/>
                  <a:pt x="115116" y="0"/>
                  <a:pt x="109088"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73" name="Google Shape;273;p30"/>
          <p:cNvSpPr/>
          <p:nvPr/>
        </p:nvSpPr>
        <p:spPr>
          <a:xfrm flipH="1">
            <a:off x="10089433" y="2137465"/>
            <a:ext cx="430000" cy="430000"/>
          </a:xfrm>
          <a:custGeom>
            <a:avLst/>
            <a:gdLst/>
            <a:ahLst/>
            <a:cxnLst/>
            <a:rect l="l" t="t" r="r" b="b"/>
            <a:pathLst>
              <a:path w="120000" h="120000" extrusionOk="0">
                <a:moveTo>
                  <a:pt x="114544" y="81816"/>
                </a:moveTo>
                <a:lnTo>
                  <a:pt x="5455" y="81816"/>
                </a:lnTo>
                <a:lnTo>
                  <a:pt x="5455" y="10911"/>
                </a:lnTo>
                <a:cubicBezTo>
                  <a:pt x="5455" y="7900"/>
                  <a:pt x="7900" y="5455"/>
                  <a:pt x="10911" y="5455"/>
                </a:cubicBezTo>
                <a:lnTo>
                  <a:pt x="109088" y="5455"/>
                </a:lnTo>
                <a:cubicBezTo>
                  <a:pt x="112100" y="5455"/>
                  <a:pt x="114544" y="7900"/>
                  <a:pt x="114544" y="10911"/>
                </a:cubicBezTo>
                <a:cubicBezTo>
                  <a:pt x="114544" y="10911"/>
                  <a:pt x="114544" y="81816"/>
                  <a:pt x="114544" y="81816"/>
                </a:cubicBezTo>
                <a:close/>
                <a:moveTo>
                  <a:pt x="114544" y="92727"/>
                </a:moveTo>
                <a:cubicBezTo>
                  <a:pt x="114544" y="95738"/>
                  <a:pt x="112100" y="98183"/>
                  <a:pt x="109088" y="98183"/>
                </a:cubicBezTo>
                <a:lnTo>
                  <a:pt x="10911" y="98183"/>
                </a:lnTo>
                <a:cubicBezTo>
                  <a:pt x="7900" y="98183"/>
                  <a:pt x="5455" y="95738"/>
                  <a:pt x="5455" y="92727"/>
                </a:cubicBezTo>
                <a:lnTo>
                  <a:pt x="5455" y="87272"/>
                </a:lnTo>
                <a:lnTo>
                  <a:pt x="114544" y="87272"/>
                </a:lnTo>
                <a:cubicBezTo>
                  <a:pt x="114544" y="87272"/>
                  <a:pt x="114544" y="92727"/>
                  <a:pt x="114544" y="92727"/>
                </a:cubicBezTo>
                <a:close/>
                <a:moveTo>
                  <a:pt x="65455" y="114544"/>
                </a:moveTo>
                <a:lnTo>
                  <a:pt x="54544" y="114544"/>
                </a:lnTo>
                <a:lnTo>
                  <a:pt x="54544" y="103638"/>
                </a:lnTo>
                <a:lnTo>
                  <a:pt x="65455" y="103638"/>
                </a:lnTo>
                <a:cubicBezTo>
                  <a:pt x="65455" y="103638"/>
                  <a:pt x="65455" y="114544"/>
                  <a:pt x="65455" y="114544"/>
                </a:cubicBezTo>
                <a:close/>
                <a:moveTo>
                  <a:pt x="109088" y="0"/>
                </a:moveTo>
                <a:lnTo>
                  <a:pt x="10911" y="0"/>
                </a:lnTo>
                <a:cubicBezTo>
                  <a:pt x="4883" y="0"/>
                  <a:pt x="0" y="4883"/>
                  <a:pt x="0" y="10911"/>
                </a:cubicBezTo>
                <a:lnTo>
                  <a:pt x="0" y="92727"/>
                </a:lnTo>
                <a:cubicBezTo>
                  <a:pt x="0" y="98750"/>
                  <a:pt x="4883" y="103638"/>
                  <a:pt x="10911" y="103638"/>
                </a:cubicBezTo>
                <a:lnTo>
                  <a:pt x="49088" y="103638"/>
                </a:lnTo>
                <a:lnTo>
                  <a:pt x="49088" y="114544"/>
                </a:lnTo>
                <a:lnTo>
                  <a:pt x="40911" y="114544"/>
                </a:lnTo>
                <a:cubicBezTo>
                  <a:pt x="39400" y="114544"/>
                  <a:pt x="38183" y="115766"/>
                  <a:pt x="38183" y="117272"/>
                </a:cubicBezTo>
                <a:cubicBezTo>
                  <a:pt x="38183" y="118783"/>
                  <a:pt x="39400" y="120000"/>
                  <a:pt x="40911" y="120000"/>
                </a:cubicBezTo>
                <a:lnTo>
                  <a:pt x="79088" y="120000"/>
                </a:lnTo>
                <a:cubicBezTo>
                  <a:pt x="80600" y="120000"/>
                  <a:pt x="81816" y="118783"/>
                  <a:pt x="81816" y="117272"/>
                </a:cubicBezTo>
                <a:cubicBezTo>
                  <a:pt x="81816" y="115766"/>
                  <a:pt x="80600" y="114544"/>
                  <a:pt x="79088" y="114544"/>
                </a:cubicBezTo>
                <a:lnTo>
                  <a:pt x="70911" y="114544"/>
                </a:lnTo>
                <a:lnTo>
                  <a:pt x="70911" y="103638"/>
                </a:lnTo>
                <a:lnTo>
                  <a:pt x="109088" y="103638"/>
                </a:lnTo>
                <a:cubicBezTo>
                  <a:pt x="115116" y="103638"/>
                  <a:pt x="120000" y="98750"/>
                  <a:pt x="120000" y="92727"/>
                </a:cubicBezTo>
                <a:lnTo>
                  <a:pt x="120000" y="10911"/>
                </a:lnTo>
                <a:cubicBezTo>
                  <a:pt x="120000" y="4883"/>
                  <a:pt x="115116" y="0"/>
                  <a:pt x="109088"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74" name="Google Shape;274;p30"/>
          <p:cNvSpPr/>
          <p:nvPr/>
        </p:nvSpPr>
        <p:spPr>
          <a:xfrm flipH="1">
            <a:off x="10621033" y="2872265"/>
            <a:ext cx="430000" cy="430000"/>
          </a:xfrm>
          <a:custGeom>
            <a:avLst/>
            <a:gdLst/>
            <a:ahLst/>
            <a:cxnLst/>
            <a:rect l="l" t="t" r="r" b="b"/>
            <a:pathLst>
              <a:path w="120000" h="120000" extrusionOk="0">
                <a:moveTo>
                  <a:pt x="114544" y="81816"/>
                </a:moveTo>
                <a:lnTo>
                  <a:pt x="5455" y="81816"/>
                </a:lnTo>
                <a:lnTo>
                  <a:pt x="5455" y="10911"/>
                </a:lnTo>
                <a:cubicBezTo>
                  <a:pt x="5455" y="7900"/>
                  <a:pt x="7900" y="5455"/>
                  <a:pt x="10911" y="5455"/>
                </a:cubicBezTo>
                <a:lnTo>
                  <a:pt x="109088" y="5455"/>
                </a:lnTo>
                <a:cubicBezTo>
                  <a:pt x="112100" y="5455"/>
                  <a:pt x="114544" y="7900"/>
                  <a:pt x="114544" y="10911"/>
                </a:cubicBezTo>
                <a:cubicBezTo>
                  <a:pt x="114544" y="10911"/>
                  <a:pt x="114544" y="81816"/>
                  <a:pt x="114544" y="81816"/>
                </a:cubicBezTo>
                <a:close/>
                <a:moveTo>
                  <a:pt x="114544" y="92727"/>
                </a:moveTo>
                <a:cubicBezTo>
                  <a:pt x="114544" y="95738"/>
                  <a:pt x="112100" y="98183"/>
                  <a:pt x="109088" y="98183"/>
                </a:cubicBezTo>
                <a:lnTo>
                  <a:pt x="10911" y="98183"/>
                </a:lnTo>
                <a:cubicBezTo>
                  <a:pt x="7900" y="98183"/>
                  <a:pt x="5455" y="95738"/>
                  <a:pt x="5455" y="92727"/>
                </a:cubicBezTo>
                <a:lnTo>
                  <a:pt x="5455" y="87272"/>
                </a:lnTo>
                <a:lnTo>
                  <a:pt x="114544" y="87272"/>
                </a:lnTo>
                <a:cubicBezTo>
                  <a:pt x="114544" y="87272"/>
                  <a:pt x="114544" y="92727"/>
                  <a:pt x="114544" y="92727"/>
                </a:cubicBezTo>
                <a:close/>
                <a:moveTo>
                  <a:pt x="65455" y="114544"/>
                </a:moveTo>
                <a:lnTo>
                  <a:pt x="54544" y="114544"/>
                </a:lnTo>
                <a:lnTo>
                  <a:pt x="54544" y="103638"/>
                </a:lnTo>
                <a:lnTo>
                  <a:pt x="65455" y="103638"/>
                </a:lnTo>
                <a:cubicBezTo>
                  <a:pt x="65455" y="103638"/>
                  <a:pt x="65455" y="114544"/>
                  <a:pt x="65455" y="114544"/>
                </a:cubicBezTo>
                <a:close/>
                <a:moveTo>
                  <a:pt x="109088" y="0"/>
                </a:moveTo>
                <a:lnTo>
                  <a:pt x="10911" y="0"/>
                </a:lnTo>
                <a:cubicBezTo>
                  <a:pt x="4883" y="0"/>
                  <a:pt x="0" y="4883"/>
                  <a:pt x="0" y="10911"/>
                </a:cubicBezTo>
                <a:lnTo>
                  <a:pt x="0" y="92727"/>
                </a:lnTo>
                <a:cubicBezTo>
                  <a:pt x="0" y="98750"/>
                  <a:pt x="4883" y="103638"/>
                  <a:pt x="10911" y="103638"/>
                </a:cubicBezTo>
                <a:lnTo>
                  <a:pt x="49088" y="103638"/>
                </a:lnTo>
                <a:lnTo>
                  <a:pt x="49088" y="114544"/>
                </a:lnTo>
                <a:lnTo>
                  <a:pt x="40911" y="114544"/>
                </a:lnTo>
                <a:cubicBezTo>
                  <a:pt x="39400" y="114544"/>
                  <a:pt x="38183" y="115766"/>
                  <a:pt x="38183" y="117272"/>
                </a:cubicBezTo>
                <a:cubicBezTo>
                  <a:pt x="38183" y="118783"/>
                  <a:pt x="39400" y="120000"/>
                  <a:pt x="40911" y="120000"/>
                </a:cubicBezTo>
                <a:lnTo>
                  <a:pt x="79088" y="120000"/>
                </a:lnTo>
                <a:cubicBezTo>
                  <a:pt x="80600" y="120000"/>
                  <a:pt x="81816" y="118783"/>
                  <a:pt x="81816" y="117272"/>
                </a:cubicBezTo>
                <a:cubicBezTo>
                  <a:pt x="81816" y="115766"/>
                  <a:pt x="80600" y="114544"/>
                  <a:pt x="79088" y="114544"/>
                </a:cubicBezTo>
                <a:lnTo>
                  <a:pt x="70911" y="114544"/>
                </a:lnTo>
                <a:lnTo>
                  <a:pt x="70911" y="103638"/>
                </a:lnTo>
                <a:lnTo>
                  <a:pt x="109088" y="103638"/>
                </a:lnTo>
                <a:cubicBezTo>
                  <a:pt x="115116" y="103638"/>
                  <a:pt x="120000" y="98750"/>
                  <a:pt x="120000" y="92727"/>
                </a:cubicBezTo>
                <a:lnTo>
                  <a:pt x="120000" y="10911"/>
                </a:lnTo>
                <a:cubicBezTo>
                  <a:pt x="120000" y="4883"/>
                  <a:pt x="115116" y="0"/>
                  <a:pt x="109088"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cxnSp>
        <p:nvCxnSpPr>
          <p:cNvPr id="275" name="Google Shape;275;p30"/>
          <p:cNvCxnSpPr/>
          <p:nvPr/>
        </p:nvCxnSpPr>
        <p:spPr>
          <a:xfrm>
            <a:off x="9351133" y="3087251"/>
            <a:ext cx="1203200" cy="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30"/>
          <p:cNvCxnSpPr/>
          <p:nvPr/>
        </p:nvCxnSpPr>
        <p:spPr>
          <a:xfrm>
            <a:off x="9669219" y="2618500"/>
            <a:ext cx="535600" cy="927600"/>
          </a:xfrm>
          <a:prstGeom prst="straightConnector1">
            <a:avLst/>
          </a:prstGeom>
          <a:noFill/>
          <a:ln w="9525" cap="flat" cmpd="sng">
            <a:solidFill>
              <a:schemeClr val="dk2"/>
            </a:solidFill>
            <a:prstDash val="solid"/>
            <a:round/>
            <a:headEnd type="none" w="med" len="med"/>
            <a:tailEnd type="none" w="med" len="med"/>
          </a:ln>
        </p:spPr>
      </p:cxnSp>
      <p:cxnSp>
        <p:nvCxnSpPr>
          <p:cNvPr id="277" name="Google Shape;277;p30"/>
          <p:cNvCxnSpPr/>
          <p:nvPr/>
        </p:nvCxnSpPr>
        <p:spPr>
          <a:xfrm flipH="1">
            <a:off x="9669219" y="2623467"/>
            <a:ext cx="535600" cy="927600"/>
          </a:xfrm>
          <a:prstGeom prst="straightConnector1">
            <a:avLst/>
          </a:prstGeom>
          <a:noFill/>
          <a:ln w="9525" cap="flat" cmpd="sng">
            <a:solidFill>
              <a:schemeClr val="dk2"/>
            </a:solidFill>
            <a:prstDash val="solid"/>
            <a:round/>
            <a:headEnd type="none" w="med" len="med"/>
            <a:tailEnd type="none" w="med" len="med"/>
          </a:ln>
        </p:spPr>
      </p:cxnSp>
      <p:cxnSp>
        <p:nvCxnSpPr>
          <p:cNvPr id="278" name="Google Shape;278;p30"/>
          <p:cNvCxnSpPr/>
          <p:nvPr/>
        </p:nvCxnSpPr>
        <p:spPr>
          <a:xfrm rot="10800000" flipH="1">
            <a:off x="9131733" y="2568400"/>
            <a:ext cx="188000" cy="206800"/>
          </a:xfrm>
          <a:prstGeom prst="straightConnector1">
            <a:avLst/>
          </a:prstGeom>
          <a:noFill/>
          <a:ln w="9525" cap="flat" cmpd="sng">
            <a:solidFill>
              <a:schemeClr val="dk2"/>
            </a:solidFill>
            <a:prstDash val="solid"/>
            <a:round/>
            <a:headEnd type="none" w="med" len="med"/>
            <a:tailEnd type="none" w="med" len="med"/>
          </a:ln>
        </p:spPr>
      </p:cxnSp>
      <p:cxnSp>
        <p:nvCxnSpPr>
          <p:cNvPr id="279" name="Google Shape;279;p30"/>
          <p:cNvCxnSpPr/>
          <p:nvPr/>
        </p:nvCxnSpPr>
        <p:spPr>
          <a:xfrm rot="10800000">
            <a:off x="10554333" y="2568400"/>
            <a:ext cx="188000" cy="206800"/>
          </a:xfrm>
          <a:prstGeom prst="straightConnector1">
            <a:avLst/>
          </a:prstGeom>
          <a:noFill/>
          <a:ln w="9525" cap="flat" cmpd="sng">
            <a:solidFill>
              <a:schemeClr val="dk2"/>
            </a:solidFill>
            <a:prstDash val="solid"/>
            <a:round/>
            <a:headEnd type="none" w="med" len="med"/>
            <a:tailEnd type="none" w="med" len="med"/>
          </a:ln>
        </p:spPr>
      </p:cxnSp>
      <p:cxnSp>
        <p:nvCxnSpPr>
          <p:cNvPr id="280" name="Google Shape;280;p30"/>
          <p:cNvCxnSpPr/>
          <p:nvPr/>
        </p:nvCxnSpPr>
        <p:spPr>
          <a:xfrm>
            <a:off x="9166633" y="3351267"/>
            <a:ext cx="188000" cy="20680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30"/>
          <p:cNvCxnSpPr/>
          <p:nvPr/>
        </p:nvCxnSpPr>
        <p:spPr>
          <a:xfrm flipH="1">
            <a:off x="10554333" y="3399333"/>
            <a:ext cx="188000" cy="206800"/>
          </a:xfrm>
          <a:prstGeom prst="straightConnector1">
            <a:avLst/>
          </a:prstGeom>
          <a:noFill/>
          <a:ln w="9525" cap="flat" cmpd="sng">
            <a:solidFill>
              <a:schemeClr val="dk2"/>
            </a:solidFill>
            <a:prstDash val="solid"/>
            <a:round/>
            <a:headEnd type="none" w="med" len="med"/>
            <a:tailEnd type="none" w="med" len="med"/>
          </a:ln>
        </p:spPr>
      </p:cxnSp>
      <p:cxnSp>
        <p:nvCxnSpPr>
          <p:cNvPr id="282" name="Google Shape;282;p30"/>
          <p:cNvCxnSpPr/>
          <p:nvPr/>
        </p:nvCxnSpPr>
        <p:spPr>
          <a:xfrm>
            <a:off x="9840133" y="2436533"/>
            <a:ext cx="178800" cy="0"/>
          </a:xfrm>
          <a:prstGeom prst="straightConnector1">
            <a:avLst/>
          </a:prstGeom>
          <a:noFill/>
          <a:ln w="9525" cap="flat" cmpd="sng">
            <a:solidFill>
              <a:schemeClr val="dk2"/>
            </a:solidFill>
            <a:prstDash val="solid"/>
            <a:round/>
            <a:headEnd type="none" w="med" len="med"/>
            <a:tailEnd type="none" w="med" len="med"/>
          </a:ln>
        </p:spPr>
      </p:cxnSp>
      <p:cxnSp>
        <p:nvCxnSpPr>
          <p:cNvPr id="283" name="Google Shape;283;p30"/>
          <p:cNvCxnSpPr/>
          <p:nvPr/>
        </p:nvCxnSpPr>
        <p:spPr>
          <a:xfrm>
            <a:off x="9847633" y="3909733"/>
            <a:ext cx="178800" cy="0"/>
          </a:xfrm>
          <a:prstGeom prst="straightConnector1">
            <a:avLst/>
          </a:prstGeom>
          <a:noFill/>
          <a:ln w="9525" cap="flat" cmpd="sng">
            <a:solidFill>
              <a:schemeClr val="dk2"/>
            </a:solidFill>
            <a:prstDash val="solid"/>
            <a:round/>
            <a:headEnd type="none" w="med" len="med"/>
            <a:tailEnd type="none" w="med" len="med"/>
          </a:ln>
        </p:spPr>
      </p:cxnSp>
      <p:sp>
        <p:nvSpPr>
          <p:cNvPr id="284" name="Google Shape;284;p30"/>
          <p:cNvSpPr/>
          <p:nvPr/>
        </p:nvSpPr>
        <p:spPr>
          <a:xfrm>
            <a:off x="7393616" y="4801763"/>
            <a:ext cx="430000" cy="430000"/>
          </a:xfrm>
          <a:custGeom>
            <a:avLst/>
            <a:gdLst/>
            <a:ahLst/>
            <a:cxnLst/>
            <a:rect l="l" t="t" r="r" b="b"/>
            <a:pathLst>
              <a:path w="120000" h="120000" extrusionOk="0">
                <a:moveTo>
                  <a:pt x="99766" y="97250"/>
                </a:moveTo>
                <a:cubicBezTo>
                  <a:pt x="96511" y="94133"/>
                  <a:pt x="90233" y="88583"/>
                  <a:pt x="83983" y="85627"/>
                </a:cubicBezTo>
                <a:cubicBezTo>
                  <a:pt x="78827" y="83194"/>
                  <a:pt x="75872" y="80727"/>
                  <a:pt x="74950" y="78094"/>
                </a:cubicBezTo>
                <a:cubicBezTo>
                  <a:pt x="74316" y="76266"/>
                  <a:pt x="74600" y="74172"/>
                  <a:pt x="75827" y="71688"/>
                </a:cubicBezTo>
                <a:cubicBezTo>
                  <a:pt x="76750" y="69816"/>
                  <a:pt x="77622" y="68255"/>
                  <a:pt x="78427" y="66822"/>
                </a:cubicBezTo>
                <a:cubicBezTo>
                  <a:pt x="81833" y="60744"/>
                  <a:pt x="84461" y="56361"/>
                  <a:pt x="84461" y="40822"/>
                </a:cubicBezTo>
                <a:cubicBezTo>
                  <a:pt x="84461" y="17566"/>
                  <a:pt x="71038" y="16394"/>
                  <a:pt x="68383" y="16394"/>
                </a:cubicBezTo>
                <a:cubicBezTo>
                  <a:pt x="66205" y="16394"/>
                  <a:pt x="64844" y="16872"/>
                  <a:pt x="63527" y="17338"/>
                </a:cubicBezTo>
                <a:cubicBezTo>
                  <a:pt x="62083" y="17850"/>
                  <a:pt x="60594" y="18383"/>
                  <a:pt x="57200" y="18438"/>
                </a:cubicBezTo>
                <a:cubicBezTo>
                  <a:pt x="51055" y="18538"/>
                  <a:pt x="38183" y="18750"/>
                  <a:pt x="38183" y="40144"/>
                </a:cubicBezTo>
                <a:cubicBezTo>
                  <a:pt x="38183" y="55105"/>
                  <a:pt x="42077" y="61977"/>
                  <a:pt x="45138" y="67500"/>
                </a:cubicBezTo>
                <a:cubicBezTo>
                  <a:pt x="45922" y="68911"/>
                  <a:pt x="46661" y="70250"/>
                  <a:pt x="47250" y="71583"/>
                </a:cubicBezTo>
                <a:cubicBezTo>
                  <a:pt x="49850" y="77494"/>
                  <a:pt x="47950" y="81627"/>
                  <a:pt x="41255" y="84577"/>
                </a:cubicBezTo>
                <a:cubicBezTo>
                  <a:pt x="32805" y="88316"/>
                  <a:pt x="28822" y="90261"/>
                  <a:pt x="20516" y="97566"/>
                </a:cubicBezTo>
                <a:cubicBezTo>
                  <a:pt x="11205" y="87777"/>
                  <a:pt x="5455" y="74572"/>
                  <a:pt x="5455" y="60000"/>
                </a:cubicBezTo>
                <a:cubicBezTo>
                  <a:pt x="5455" y="29872"/>
                  <a:pt x="29872" y="5455"/>
                  <a:pt x="60000" y="5455"/>
                </a:cubicBezTo>
                <a:cubicBezTo>
                  <a:pt x="90127" y="5455"/>
                  <a:pt x="114544" y="29872"/>
                  <a:pt x="114544" y="60000"/>
                </a:cubicBezTo>
                <a:cubicBezTo>
                  <a:pt x="114544" y="74416"/>
                  <a:pt x="108905" y="87494"/>
                  <a:pt x="99766" y="97250"/>
                </a:cubicBezTo>
                <a:moveTo>
                  <a:pt x="60000" y="114544"/>
                </a:moveTo>
                <a:cubicBezTo>
                  <a:pt x="46422" y="114544"/>
                  <a:pt x="34027" y="109555"/>
                  <a:pt x="24483" y="101344"/>
                </a:cubicBezTo>
                <a:cubicBezTo>
                  <a:pt x="31833" y="94911"/>
                  <a:pt x="35344" y="93150"/>
                  <a:pt x="43461" y="89566"/>
                </a:cubicBezTo>
                <a:cubicBezTo>
                  <a:pt x="52861" y="85416"/>
                  <a:pt x="56061" y="78061"/>
                  <a:pt x="52238" y="69383"/>
                </a:cubicBezTo>
                <a:cubicBezTo>
                  <a:pt x="51550" y="67822"/>
                  <a:pt x="50755" y="66383"/>
                  <a:pt x="49911" y="64855"/>
                </a:cubicBezTo>
                <a:cubicBezTo>
                  <a:pt x="47005" y="59622"/>
                  <a:pt x="43638" y="53694"/>
                  <a:pt x="43638" y="40144"/>
                </a:cubicBezTo>
                <a:cubicBezTo>
                  <a:pt x="43638" y="24116"/>
                  <a:pt x="51244" y="23988"/>
                  <a:pt x="57288" y="23888"/>
                </a:cubicBezTo>
                <a:cubicBezTo>
                  <a:pt x="61577" y="23816"/>
                  <a:pt x="63672" y="23077"/>
                  <a:pt x="65350" y="22483"/>
                </a:cubicBezTo>
                <a:cubicBezTo>
                  <a:pt x="66466" y="22083"/>
                  <a:pt x="67144" y="21850"/>
                  <a:pt x="68383" y="21850"/>
                </a:cubicBezTo>
                <a:cubicBezTo>
                  <a:pt x="73433" y="21850"/>
                  <a:pt x="79005" y="26833"/>
                  <a:pt x="79005" y="40822"/>
                </a:cubicBezTo>
                <a:cubicBezTo>
                  <a:pt x="79005" y="54933"/>
                  <a:pt x="76888" y="58405"/>
                  <a:pt x="73672" y="64155"/>
                </a:cubicBezTo>
                <a:cubicBezTo>
                  <a:pt x="72822" y="65666"/>
                  <a:pt x="71905" y="67305"/>
                  <a:pt x="70933" y="69277"/>
                </a:cubicBezTo>
                <a:cubicBezTo>
                  <a:pt x="69055" y="73083"/>
                  <a:pt x="68677" y="76655"/>
                  <a:pt x="69805" y="79888"/>
                </a:cubicBezTo>
                <a:cubicBezTo>
                  <a:pt x="71250" y="84033"/>
                  <a:pt x="75011" y="87427"/>
                  <a:pt x="81644" y="90566"/>
                </a:cubicBezTo>
                <a:cubicBezTo>
                  <a:pt x="87083" y="93133"/>
                  <a:pt x="92777" y="98150"/>
                  <a:pt x="95838" y="101050"/>
                </a:cubicBezTo>
                <a:cubicBezTo>
                  <a:pt x="86250" y="109427"/>
                  <a:pt x="73733" y="114544"/>
                  <a:pt x="60000" y="114544"/>
                </a:cubicBezTo>
                <a:moveTo>
                  <a:pt x="60000" y="0"/>
                </a:moveTo>
                <a:cubicBezTo>
                  <a:pt x="26861" y="0"/>
                  <a:pt x="0" y="26861"/>
                  <a:pt x="0" y="60000"/>
                </a:cubicBezTo>
                <a:cubicBezTo>
                  <a:pt x="0" y="93133"/>
                  <a:pt x="26861" y="120000"/>
                  <a:pt x="60000" y="120000"/>
                </a:cubicBezTo>
                <a:cubicBezTo>
                  <a:pt x="93138" y="120000"/>
                  <a:pt x="120000" y="93133"/>
                  <a:pt x="120000" y="60000"/>
                </a:cubicBezTo>
                <a:cubicBezTo>
                  <a:pt x="120000" y="26861"/>
                  <a:pt x="93138" y="0"/>
                  <a:pt x="60000"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85" name="Google Shape;285;p30"/>
          <p:cNvSpPr/>
          <p:nvPr/>
        </p:nvSpPr>
        <p:spPr>
          <a:xfrm>
            <a:off x="8240633" y="4801767"/>
            <a:ext cx="430000" cy="430000"/>
          </a:xfrm>
          <a:custGeom>
            <a:avLst/>
            <a:gdLst/>
            <a:ahLst/>
            <a:cxnLst/>
            <a:rect l="l" t="t" r="r" b="b"/>
            <a:pathLst>
              <a:path w="120000" h="120000" extrusionOk="0">
                <a:moveTo>
                  <a:pt x="99766" y="97250"/>
                </a:moveTo>
                <a:cubicBezTo>
                  <a:pt x="96511" y="94133"/>
                  <a:pt x="90233" y="88583"/>
                  <a:pt x="83983" y="85627"/>
                </a:cubicBezTo>
                <a:cubicBezTo>
                  <a:pt x="78827" y="83194"/>
                  <a:pt x="75872" y="80727"/>
                  <a:pt x="74950" y="78094"/>
                </a:cubicBezTo>
                <a:cubicBezTo>
                  <a:pt x="74316" y="76266"/>
                  <a:pt x="74600" y="74172"/>
                  <a:pt x="75827" y="71688"/>
                </a:cubicBezTo>
                <a:cubicBezTo>
                  <a:pt x="76750" y="69816"/>
                  <a:pt x="77622" y="68255"/>
                  <a:pt x="78427" y="66822"/>
                </a:cubicBezTo>
                <a:cubicBezTo>
                  <a:pt x="81833" y="60744"/>
                  <a:pt x="84461" y="56361"/>
                  <a:pt x="84461" y="40822"/>
                </a:cubicBezTo>
                <a:cubicBezTo>
                  <a:pt x="84461" y="17566"/>
                  <a:pt x="71038" y="16394"/>
                  <a:pt x="68383" y="16394"/>
                </a:cubicBezTo>
                <a:cubicBezTo>
                  <a:pt x="66205" y="16394"/>
                  <a:pt x="64844" y="16872"/>
                  <a:pt x="63527" y="17338"/>
                </a:cubicBezTo>
                <a:cubicBezTo>
                  <a:pt x="62083" y="17850"/>
                  <a:pt x="60594" y="18383"/>
                  <a:pt x="57200" y="18438"/>
                </a:cubicBezTo>
                <a:cubicBezTo>
                  <a:pt x="51055" y="18538"/>
                  <a:pt x="38183" y="18750"/>
                  <a:pt x="38183" y="40144"/>
                </a:cubicBezTo>
                <a:cubicBezTo>
                  <a:pt x="38183" y="55105"/>
                  <a:pt x="42077" y="61977"/>
                  <a:pt x="45138" y="67500"/>
                </a:cubicBezTo>
                <a:cubicBezTo>
                  <a:pt x="45922" y="68911"/>
                  <a:pt x="46661" y="70250"/>
                  <a:pt x="47250" y="71583"/>
                </a:cubicBezTo>
                <a:cubicBezTo>
                  <a:pt x="49850" y="77494"/>
                  <a:pt x="47950" y="81627"/>
                  <a:pt x="41255" y="84577"/>
                </a:cubicBezTo>
                <a:cubicBezTo>
                  <a:pt x="32805" y="88316"/>
                  <a:pt x="28822" y="90261"/>
                  <a:pt x="20516" y="97566"/>
                </a:cubicBezTo>
                <a:cubicBezTo>
                  <a:pt x="11205" y="87777"/>
                  <a:pt x="5455" y="74572"/>
                  <a:pt x="5455" y="60000"/>
                </a:cubicBezTo>
                <a:cubicBezTo>
                  <a:pt x="5455" y="29872"/>
                  <a:pt x="29872" y="5455"/>
                  <a:pt x="60000" y="5455"/>
                </a:cubicBezTo>
                <a:cubicBezTo>
                  <a:pt x="90127" y="5455"/>
                  <a:pt x="114544" y="29872"/>
                  <a:pt x="114544" y="60000"/>
                </a:cubicBezTo>
                <a:cubicBezTo>
                  <a:pt x="114544" y="74416"/>
                  <a:pt x="108905" y="87494"/>
                  <a:pt x="99766" y="97250"/>
                </a:cubicBezTo>
                <a:moveTo>
                  <a:pt x="60000" y="114544"/>
                </a:moveTo>
                <a:cubicBezTo>
                  <a:pt x="46422" y="114544"/>
                  <a:pt x="34027" y="109555"/>
                  <a:pt x="24483" y="101344"/>
                </a:cubicBezTo>
                <a:cubicBezTo>
                  <a:pt x="31833" y="94911"/>
                  <a:pt x="35344" y="93150"/>
                  <a:pt x="43461" y="89566"/>
                </a:cubicBezTo>
                <a:cubicBezTo>
                  <a:pt x="52861" y="85416"/>
                  <a:pt x="56061" y="78061"/>
                  <a:pt x="52238" y="69383"/>
                </a:cubicBezTo>
                <a:cubicBezTo>
                  <a:pt x="51550" y="67822"/>
                  <a:pt x="50755" y="66383"/>
                  <a:pt x="49911" y="64855"/>
                </a:cubicBezTo>
                <a:cubicBezTo>
                  <a:pt x="47005" y="59622"/>
                  <a:pt x="43638" y="53694"/>
                  <a:pt x="43638" y="40144"/>
                </a:cubicBezTo>
                <a:cubicBezTo>
                  <a:pt x="43638" y="24116"/>
                  <a:pt x="51244" y="23988"/>
                  <a:pt x="57288" y="23888"/>
                </a:cubicBezTo>
                <a:cubicBezTo>
                  <a:pt x="61577" y="23816"/>
                  <a:pt x="63672" y="23077"/>
                  <a:pt x="65350" y="22483"/>
                </a:cubicBezTo>
                <a:cubicBezTo>
                  <a:pt x="66466" y="22083"/>
                  <a:pt x="67144" y="21850"/>
                  <a:pt x="68383" y="21850"/>
                </a:cubicBezTo>
                <a:cubicBezTo>
                  <a:pt x="73433" y="21850"/>
                  <a:pt x="79005" y="26833"/>
                  <a:pt x="79005" y="40822"/>
                </a:cubicBezTo>
                <a:cubicBezTo>
                  <a:pt x="79005" y="54933"/>
                  <a:pt x="76888" y="58405"/>
                  <a:pt x="73672" y="64155"/>
                </a:cubicBezTo>
                <a:cubicBezTo>
                  <a:pt x="72822" y="65666"/>
                  <a:pt x="71905" y="67305"/>
                  <a:pt x="70933" y="69277"/>
                </a:cubicBezTo>
                <a:cubicBezTo>
                  <a:pt x="69055" y="73083"/>
                  <a:pt x="68677" y="76655"/>
                  <a:pt x="69805" y="79888"/>
                </a:cubicBezTo>
                <a:cubicBezTo>
                  <a:pt x="71250" y="84033"/>
                  <a:pt x="75011" y="87427"/>
                  <a:pt x="81644" y="90566"/>
                </a:cubicBezTo>
                <a:cubicBezTo>
                  <a:pt x="87083" y="93133"/>
                  <a:pt x="92777" y="98150"/>
                  <a:pt x="95838" y="101050"/>
                </a:cubicBezTo>
                <a:cubicBezTo>
                  <a:pt x="86250" y="109427"/>
                  <a:pt x="73733" y="114544"/>
                  <a:pt x="60000" y="114544"/>
                </a:cubicBezTo>
                <a:moveTo>
                  <a:pt x="60000" y="0"/>
                </a:moveTo>
                <a:cubicBezTo>
                  <a:pt x="26861" y="0"/>
                  <a:pt x="0" y="26861"/>
                  <a:pt x="0" y="60000"/>
                </a:cubicBezTo>
                <a:cubicBezTo>
                  <a:pt x="0" y="93133"/>
                  <a:pt x="26861" y="120000"/>
                  <a:pt x="60000" y="120000"/>
                </a:cubicBezTo>
                <a:cubicBezTo>
                  <a:pt x="93138" y="120000"/>
                  <a:pt x="120000" y="93133"/>
                  <a:pt x="120000" y="60000"/>
                </a:cubicBezTo>
                <a:cubicBezTo>
                  <a:pt x="120000" y="26861"/>
                  <a:pt x="93138" y="0"/>
                  <a:pt x="60000"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86" name="Google Shape;286;p30"/>
          <p:cNvSpPr/>
          <p:nvPr/>
        </p:nvSpPr>
        <p:spPr>
          <a:xfrm>
            <a:off x="7854716" y="5511063"/>
            <a:ext cx="430000" cy="430000"/>
          </a:xfrm>
          <a:custGeom>
            <a:avLst/>
            <a:gdLst/>
            <a:ahLst/>
            <a:cxnLst/>
            <a:rect l="l" t="t" r="r" b="b"/>
            <a:pathLst>
              <a:path w="120000" h="120000" extrusionOk="0">
                <a:moveTo>
                  <a:pt x="99766" y="97250"/>
                </a:moveTo>
                <a:cubicBezTo>
                  <a:pt x="96511" y="94133"/>
                  <a:pt x="90233" y="88583"/>
                  <a:pt x="83983" y="85627"/>
                </a:cubicBezTo>
                <a:cubicBezTo>
                  <a:pt x="78827" y="83194"/>
                  <a:pt x="75872" y="80727"/>
                  <a:pt x="74950" y="78094"/>
                </a:cubicBezTo>
                <a:cubicBezTo>
                  <a:pt x="74316" y="76266"/>
                  <a:pt x="74600" y="74172"/>
                  <a:pt x="75827" y="71688"/>
                </a:cubicBezTo>
                <a:cubicBezTo>
                  <a:pt x="76750" y="69816"/>
                  <a:pt x="77622" y="68255"/>
                  <a:pt x="78427" y="66822"/>
                </a:cubicBezTo>
                <a:cubicBezTo>
                  <a:pt x="81833" y="60744"/>
                  <a:pt x="84461" y="56361"/>
                  <a:pt x="84461" y="40822"/>
                </a:cubicBezTo>
                <a:cubicBezTo>
                  <a:pt x="84461" y="17566"/>
                  <a:pt x="71038" y="16394"/>
                  <a:pt x="68383" y="16394"/>
                </a:cubicBezTo>
                <a:cubicBezTo>
                  <a:pt x="66205" y="16394"/>
                  <a:pt x="64844" y="16872"/>
                  <a:pt x="63527" y="17338"/>
                </a:cubicBezTo>
                <a:cubicBezTo>
                  <a:pt x="62083" y="17850"/>
                  <a:pt x="60594" y="18383"/>
                  <a:pt x="57200" y="18438"/>
                </a:cubicBezTo>
                <a:cubicBezTo>
                  <a:pt x="51055" y="18538"/>
                  <a:pt x="38183" y="18750"/>
                  <a:pt x="38183" y="40144"/>
                </a:cubicBezTo>
                <a:cubicBezTo>
                  <a:pt x="38183" y="55105"/>
                  <a:pt x="42077" y="61977"/>
                  <a:pt x="45138" y="67500"/>
                </a:cubicBezTo>
                <a:cubicBezTo>
                  <a:pt x="45922" y="68911"/>
                  <a:pt x="46661" y="70250"/>
                  <a:pt x="47250" y="71583"/>
                </a:cubicBezTo>
                <a:cubicBezTo>
                  <a:pt x="49850" y="77494"/>
                  <a:pt x="47950" y="81627"/>
                  <a:pt x="41255" y="84577"/>
                </a:cubicBezTo>
                <a:cubicBezTo>
                  <a:pt x="32805" y="88316"/>
                  <a:pt x="28822" y="90261"/>
                  <a:pt x="20516" y="97566"/>
                </a:cubicBezTo>
                <a:cubicBezTo>
                  <a:pt x="11205" y="87777"/>
                  <a:pt x="5455" y="74572"/>
                  <a:pt x="5455" y="60000"/>
                </a:cubicBezTo>
                <a:cubicBezTo>
                  <a:pt x="5455" y="29872"/>
                  <a:pt x="29872" y="5455"/>
                  <a:pt x="60000" y="5455"/>
                </a:cubicBezTo>
                <a:cubicBezTo>
                  <a:pt x="90127" y="5455"/>
                  <a:pt x="114544" y="29872"/>
                  <a:pt x="114544" y="60000"/>
                </a:cubicBezTo>
                <a:cubicBezTo>
                  <a:pt x="114544" y="74416"/>
                  <a:pt x="108905" y="87494"/>
                  <a:pt x="99766" y="97250"/>
                </a:cubicBezTo>
                <a:moveTo>
                  <a:pt x="60000" y="114544"/>
                </a:moveTo>
                <a:cubicBezTo>
                  <a:pt x="46422" y="114544"/>
                  <a:pt x="34027" y="109555"/>
                  <a:pt x="24483" y="101344"/>
                </a:cubicBezTo>
                <a:cubicBezTo>
                  <a:pt x="31833" y="94911"/>
                  <a:pt x="35344" y="93150"/>
                  <a:pt x="43461" y="89566"/>
                </a:cubicBezTo>
                <a:cubicBezTo>
                  <a:pt x="52861" y="85416"/>
                  <a:pt x="56061" y="78061"/>
                  <a:pt x="52238" y="69383"/>
                </a:cubicBezTo>
                <a:cubicBezTo>
                  <a:pt x="51550" y="67822"/>
                  <a:pt x="50755" y="66383"/>
                  <a:pt x="49911" y="64855"/>
                </a:cubicBezTo>
                <a:cubicBezTo>
                  <a:pt x="47005" y="59622"/>
                  <a:pt x="43638" y="53694"/>
                  <a:pt x="43638" y="40144"/>
                </a:cubicBezTo>
                <a:cubicBezTo>
                  <a:pt x="43638" y="24116"/>
                  <a:pt x="51244" y="23988"/>
                  <a:pt x="57288" y="23888"/>
                </a:cubicBezTo>
                <a:cubicBezTo>
                  <a:pt x="61577" y="23816"/>
                  <a:pt x="63672" y="23077"/>
                  <a:pt x="65350" y="22483"/>
                </a:cubicBezTo>
                <a:cubicBezTo>
                  <a:pt x="66466" y="22083"/>
                  <a:pt x="67144" y="21850"/>
                  <a:pt x="68383" y="21850"/>
                </a:cubicBezTo>
                <a:cubicBezTo>
                  <a:pt x="73433" y="21850"/>
                  <a:pt x="79005" y="26833"/>
                  <a:pt x="79005" y="40822"/>
                </a:cubicBezTo>
                <a:cubicBezTo>
                  <a:pt x="79005" y="54933"/>
                  <a:pt x="76888" y="58405"/>
                  <a:pt x="73672" y="64155"/>
                </a:cubicBezTo>
                <a:cubicBezTo>
                  <a:pt x="72822" y="65666"/>
                  <a:pt x="71905" y="67305"/>
                  <a:pt x="70933" y="69277"/>
                </a:cubicBezTo>
                <a:cubicBezTo>
                  <a:pt x="69055" y="73083"/>
                  <a:pt x="68677" y="76655"/>
                  <a:pt x="69805" y="79888"/>
                </a:cubicBezTo>
                <a:cubicBezTo>
                  <a:pt x="71250" y="84033"/>
                  <a:pt x="75011" y="87427"/>
                  <a:pt x="81644" y="90566"/>
                </a:cubicBezTo>
                <a:cubicBezTo>
                  <a:pt x="87083" y="93133"/>
                  <a:pt x="92777" y="98150"/>
                  <a:pt x="95838" y="101050"/>
                </a:cubicBezTo>
                <a:cubicBezTo>
                  <a:pt x="86250" y="109427"/>
                  <a:pt x="73733" y="114544"/>
                  <a:pt x="60000" y="114544"/>
                </a:cubicBezTo>
                <a:moveTo>
                  <a:pt x="60000" y="0"/>
                </a:moveTo>
                <a:cubicBezTo>
                  <a:pt x="26861" y="0"/>
                  <a:pt x="0" y="26861"/>
                  <a:pt x="0" y="60000"/>
                </a:cubicBezTo>
                <a:cubicBezTo>
                  <a:pt x="0" y="93133"/>
                  <a:pt x="26861" y="120000"/>
                  <a:pt x="60000" y="120000"/>
                </a:cubicBezTo>
                <a:cubicBezTo>
                  <a:pt x="93138" y="120000"/>
                  <a:pt x="120000" y="93133"/>
                  <a:pt x="120000" y="60000"/>
                </a:cubicBezTo>
                <a:cubicBezTo>
                  <a:pt x="120000" y="26861"/>
                  <a:pt x="93138" y="0"/>
                  <a:pt x="60000"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87" name="Google Shape;287;p30"/>
          <p:cNvSpPr/>
          <p:nvPr/>
        </p:nvSpPr>
        <p:spPr>
          <a:xfrm>
            <a:off x="8701733" y="5511067"/>
            <a:ext cx="430000" cy="430000"/>
          </a:xfrm>
          <a:custGeom>
            <a:avLst/>
            <a:gdLst/>
            <a:ahLst/>
            <a:cxnLst/>
            <a:rect l="l" t="t" r="r" b="b"/>
            <a:pathLst>
              <a:path w="120000" h="120000" extrusionOk="0">
                <a:moveTo>
                  <a:pt x="99766" y="97250"/>
                </a:moveTo>
                <a:cubicBezTo>
                  <a:pt x="96511" y="94133"/>
                  <a:pt x="90233" y="88583"/>
                  <a:pt x="83983" y="85627"/>
                </a:cubicBezTo>
                <a:cubicBezTo>
                  <a:pt x="78827" y="83194"/>
                  <a:pt x="75872" y="80727"/>
                  <a:pt x="74950" y="78094"/>
                </a:cubicBezTo>
                <a:cubicBezTo>
                  <a:pt x="74316" y="76266"/>
                  <a:pt x="74600" y="74172"/>
                  <a:pt x="75827" y="71688"/>
                </a:cubicBezTo>
                <a:cubicBezTo>
                  <a:pt x="76750" y="69816"/>
                  <a:pt x="77622" y="68255"/>
                  <a:pt x="78427" y="66822"/>
                </a:cubicBezTo>
                <a:cubicBezTo>
                  <a:pt x="81833" y="60744"/>
                  <a:pt x="84461" y="56361"/>
                  <a:pt x="84461" y="40822"/>
                </a:cubicBezTo>
                <a:cubicBezTo>
                  <a:pt x="84461" y="17566"/>
                  <a:pt x="71038" y="16394"/>
                  <a:pt x="68383" y="16394"/>
                </a:cubicBezTo>
                <a:cubicBezTo>
                  <a:pt x="66205" y="16394"/>
                  <a:pt x="64844" y="16872"/>
                  <a:pt x="63527" y="17338"/>
                </a:cubicBezTo>
                <a:cubicBezTo>
                  <a:pt x="62083" y="17850"/>
                  <a:pt x="60594" y="18383"/>
                  <a:pt x="57200" y="18438"/>
                </a:cubicBezTo>
                <a:cubicBezTo>
                  <a:pt x="51055" y="18538"/>
                  <a:pt x="38183" y="18750"/>
                  <a:pt x="38183" y="40144"/>
                </a:cubicBezTo>
                <a:cubicBezTo>
                  <a:pt x="38183" y="55105"/>
                  <a:pt x="42077" y="61977"/>
                  <a:pt x="45138" y="67500"/>
                </a:cubicBezTo>
                <a:cubicBezTo>
                  <a:pt x="45922" y="68911"/>
                  <a:pt x="46661" y="70250"/>
                  <a:pt x="47250" y="71583"/>
                </a:cubicBezTo>
                <a:cubicBezTo>
                  <a:pt x="49850" y="77494"/>
                  <a:pt x="47950" y="81627"/>
                  <a:pt x="41255" y="84577"/>
                </a:cubicBezTo>
                <a:cubicBezTo>
                  <a:pt x="32805" y="88316"/>
                  <a:pt x="28822" y="90261"/>
                  <a:pt x="20516" y="97566"/>
                </a:cubicBezTo>
                <a:cubicBezTo>
                  <a:pt x="11205" y="87777"/>
                  <a:pt x="5455" y="74572"/>
                  <a:pt x="5455" y="60000"/>
                </a:cubicBezTo>
                <a:cubicBezTo>
                  <a:pt x="5455" y="29872"/>
                  <a:pt x="29872" y="5455"/>
                  <a:pt x="60000" y="5455"/>
                </a:cubicBezTo>
                <a:cubicBezTo>
                  <a:pt x="90127" y="5455"/>
                  <a:pt x="114544" y="29872"/>
                  <a:pt x="114544" y="60000"/>
                </a:cubicBezTo>
                <a:cubicBezTo>
                  <a:pt x="114544" y="74416"/>
                  <a:pt x="108905" y="87494"/>
                  <a:pt x="99766" y="97250"/>
                </a:cubicBezTo>
                <a:moveTo>
                  <a:pt x="60000" y="114544"/>
                </a:moveTo>
                <a:cubicBezTo>
                  <a:pt x="46422" y="114544"/>
                  <a:pt x="34027" y="109555"/>
                  <a:pt x="24483" y="101344"/>
                </a:cubicBezTo>
                <a:cubicBezTo>
                  <a:pt x="31833" y="94911"/>
                  <a:pt x="35344" y="93150"/>
                  <a:pt x="43461" y="89566"/>
                </a:cubicBezTo>
                <a:cubicBezTo>
                  <a:pt x="52861" y="85416"/>
                  <a:pt x="56061" y="78061"/>
                  <a:pt x="52238" y="69383"/>
                </a:cubicBezTo>
                <a:cubicBezTo>
                  <a:pt x="51550" y="67822"/>
                  <a:pt x="50755" y="66383"/>
                  <a:pt x="49911" y="64855"/>
                </a:cubicBezTo>
                <a:cubicBezTo>
                  <a:pt x="47005" y="59622"/>
                  <a:pt x="43638" y="53694"/>
                  <a:pt x="43638" y="40144"/>
                </a:cubicBezTo>
                <a:cubicBezTo>
                  <a:pt x="43638" y="24116"/>
                  <a:pt x="51244" y="23988"/>
                  <a:pt x="57288" y="23888"/>
                </a:cubicBezTo>
                <a:cubicBezTo>
                  <a:pt x="61577" y="23816"/>
                  <a:pt x="63672" y="23077"/>
                  <a:pt x="65350" y="22483"/>
                </a:cubicBezTo>
                <a:cubicBezTo>
                  <a:pt x="66466" y="22083"/>
                  <a:pt x="67144" y="21850"/>
                  <a:pt x="68383" y="21850"/>
                </a:cubicBezTo>
                <a:cubicBezTo>
                  <a:pt x="73433" y="21850"/>
                  <a:pt x="79005" y="26833"/>
                  <a:pt x="79005" y="40822"/>
                </a:cubicBezTo>
                <a:cubicBezTo>
                  <a:pt x="79005" y="54933"/>
                  <a:pt x="76888" y="58405"/>
                  <a:pt x="73672" y="64155"/>
                </a:cubicBezTo>
                <a:cubicBezTo>
                  <a:pt x="72822" y="65666"/>
                  <a:pt x="71905" y="67305"/>
                  <a:pt x="70933" y="69277"/>
                </a:cubicBezTo>
                <a:cubicBezTo>
                  <a:pt x="69055" y="73083"/>
                  <a:pt x="68677" y="76655"/>
                  <a:pt x="69805" y="79888"/>
                </a:cubicBezTo>
                <a:cubicBezTo>
                  <a:pt x="71250" y="84033"/>
                  <a:pt x="75011" y="87427"/>
                  <a:pt x="81644" y="90566"/>
                </a:cubicBezTo>
                <a:cubicBezTo>
                  <a:pt x="87083" y="93133"/>
                  <a:pt x="92777" y="98150"/>
                  <a:pt x="95838" y="101050"/>
                </a:cubicBezTo>
                <a:cubicBezTo>
                  <a:pt x="86250" y="109427"/>
                  <a:pt x="73733" y="114544"/>
                  <a:pt x="60000" y="114544"/>
                </a:cubicBezTo>
                <a:moveTo>
                  <a:pt x="60000" y="0"/>
                </a:moveTo>
                <a:cubicBezTo>
                  <a:pt x="26861" y="0"/>
                  <a:pt x="0" y="26861"/>
                  <a:pt x="0" y="60000"/>
                </a:cubicBezTo>
                <a:cubicBezTo>
                  <a:pt x="0" y="93133"/>
                  <a:pt x="26861" y="120000"/>
                  <a:pt x="60000" y="120000"/>
                </a:cubicBezTo>
                <a:cubicBezTo>
                  <a:pt x="93138" y="120000"/>
                  <a:pt x="120000" y="93133"/>
                  <a:pt x="120000" y="60000"/>
                </a:cubicBezTo>
                <a:cubicBezTo>
                  <a:pt x="120000" y="26861"/>
                  <a:pt x="93138" y="0"/>
                  <a:pt x="60000"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88" name="Google Shape;288;p30"/>
          <p:cNvSpPr/>
          <p:nvPr/>
        </p:nvSpPr>
        <p:spPr>
          <a:xfrm>
            <a:off x="7892516" y="4876732"/>
            <a:ext cx="279200" cy="139600"/>
          </a:xfrm>
          <a:custGeom>
            <a:avLst/>
            <a:gdLst/>
            <a:ahLst/>
            <a:cxnLst/>
            <a:rect l="l" t="t" r="r" b="b"/>
            <a:pathLst>
              <a:path w="120000" h="120000" extrusionOk="0">
                <a:moveTo>
                  <a:pt x="117272" y="54544"/>
                </a:moveTo>
                <a:lnTo>
                  <a:pt x="9311" y="54544"/>
                </a:lnTo>
                <a:lnTo>
                  <a:pt x="31927" y="9311"/>
                </a:lnTo>
                <a:cubicBezTo>
                  <a:pt x="32422" y="8327"/>
                  <a:pt x="32727" y="6961"/>
                  <a:pt x="32727" y="5455"/>
                </a:cubicBezTo>
                <a:cubicBezTo>
                  <a:pt x="32727" y="2438"/>
                  <a:pt x="31505" y="0"/>
                  <a:pt x="30000" y="0"/>
                </a:cubicBezTo>
                <a:cubicBezTo>
                  <a:pt x="29250" y="0"/>
                  <a:pt x="28566" y="611"/>
                  <a:pt x="28072" y="1600"/>
                </a:cubicBezTo>
                <a:lnTo>
                  <a:pt x="800" y="56144"/>
                </a:lnTo>
                <a:cubicBezTo>
                  <a:pt x="305" y="57133"/>
                  <a:pt x="0" y="58500"/>
                  <a:pt x="0" y="60000"/>
                </a:cubicBezTo>
                <a:cubicBezTo>
                  <a:pt x="0" y="61505"/>
                  <a:pt x="305" y="62872"/>
                  <a:pt x="800" y="63855"/>
                </a:cubicBezTo>
                <a:lnTo>
                  <a:pt x="28072" y="118400"/>
                </a:lnTo>
                <a:cubicBezTo>
                  <a:pt x="28566" y="119394"/>
                  <a:pt x="29250" y="120000"/>
                  <a:pt x="30000" y="120000"/>
                </a:cubicBezTo>
                <a:cubicBezTo>
                  <a:pt x="31505" y="120000"/>
                  <a:pt x="32727" y="117561"/>
                  <a:pt x="32727" y="114544"/>
                </a:cubicBezTo>
                <a:cubicBezTo>
                  <a:pt x="32727" y="113044"/>
                  <a:pt x="32422" y="111677"/>
                  <a:pt x="31927" y="110688"/>
                </a:cubicBezTo>
                <a:lnTo>
                  <a:pt x="9311" y="65455"/>
                </a:lnTo>
                <a:lnTo>
                  <a:pt x="117272" y="65455"/>
                </a:lnTo>
                <a:cubicBezTo>
                  <a:pt x="118777" y="65455"/>
                  <a:pt x="120000" y="63016"/>
                  <a:pt x="120000" y="60000"/>
                </a:cubicBezTo>
                <a:cubicBezTo>
                  <a:pt x="120000" y="56983"/>
                  <a:pt x="118777" y="54544"/>
                  <a:pt x="117272" y="54544"/>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89" name="Google Shape;289;p30"/>
          <p:cNvSpPr/>
          <p:nvPr/>
        </p:nvSpPr>
        <p:spPr>
          <a:xfrm flipH="1">
            <a:off x="7892533" y="5092165"/>
            <a:ext cx="279200" cy="139600"/>
          </a:xfrm>
          <a:custGeom>
            <a:avLst/>
            <a:gdLst/>
            <a:ahLst/>
            <a:cxnLst/>
            <a:rect l="l" t="t" r="r" b="b"/>
            <a:pathLst>
              <a:path w="120000" h="120000" extrusionOk="0">
                <a:moveTo>
                  <a:pt x="117272" y="54544"/>
                </a:moveTo>
                <a:lnTo>
                  <a:pt x="9311" y="54544"/>
                </a:lnTo>
                <a:lnTo>
                  <a:pt x="31927" y="9311"/>
                </a:lnTo>
                <a:cubicBezTo>
                  <a:pt x="32422" y="8327"/>
                  <a:pt x="32727" y="6961"/>
                  <a:pt x="32727" y="5455"/>
                </a:cubicBezTo>
                <a:cubicBezTo>
                  <a:pt x="32727" y="2438"/>
                  <a:pt x="31505" y="0"/>
                  <a:pt x="30000" y="0"/>
                </a:cubicBezTo>
                <a:cubicBezTo>
                  <a:pt x="29250" y="0"/>
                  <a:pt x="28566" y="611"/>
                  <a:pt x="28072" y="1600"/>
                </a:cubicBezTo>
                <a:lnTo>
                  <a:pt x="800" y="56144"/>
                </a:lnTo>
                <a:cubicBezTo>
                  <a:pt x="305" y="57133"/>
                  <a:pt x="0" y="58500"/>
                  <a:pt x="0" y="60000"/>
                </a:cubicBezTo>
                <a:cubicBezTo>
                  <a:pt x="0" y="61505"/>
                  <a:pt x="305" y="62872"/>
                  <a:pt x="800" y="63855"/>
                </a:cubicBezTo>
                <a:lnTo>
                  <a:pt x="28072" y="118400"/>
                </a:lnTo>
                <a:cubicBezTo>
                  <a:pt x="28566" y="119394"/>
                  <a:pt x="29250" y="120000"/>
                  <a:pt x="30000" y="120000"/>
                </a:cubicBezTo>
                <a:cubicBezTo>
                  <a:pt x="31505" y="120000"/>
                  <a:pt x="32727" y="117561"/>
                  <a:pt x="32727" y="114544"/>
                </a:cubicBezTo>
                <a:cubicBezTo>
                  <a:pt x="32727" y="113044"/>
                  <a:pt x="32422" y="111677"/>
                  <a:pt x="31927" y="110688"/>
                </a:cubicBezTo>
                <a:lnTo>
                  <a:pt x="9311" y="65455"/>
                </a:lnTo>
                <a:lnTo>
                  <a:pt x="117272" y="65455"/>
                </a:lnTo>
                <a:cubicBezTo>
                  <a:pt x="118777" y="65455"/>
                  <a:pt x="120000" y="63016"/>
                  <a:pt x="120000" y="60000"/>
                </a:cubicBezTo>
                <a:cubicBezTo>
                  <a:pt x="120000" y="56983"/>
                  <a:pt x="118777" y="54544"/>
                  <a:pt x="117272" y="54544"/>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90" name="Google Shape;290;p30"/>
          <p:cNvSpPr/>
          <p:nvPr/>
        </p:nvSpPr>
        <p:spPr>
          <a:xfrm>
            <a:off x="8353616" y="5548548"/>
            <a:ext cx="279200" cy="139600"/>
          </a:xfrm>
          <a:custGeom>
            <a:avLst/>
            <a:gdLst/>
            <a:ahLst/>
            <a:cxnLst/>
            <a:rect l="l" t="t" r="r" b="b"/>
            <a:pathLst>
              <a:path w="120000" h="120000" extrusionOk="0">
                <a:moveTo>
                  <a:pt x="117272" y="54544"/>
                </a:moveTo>
                <a:lnTo>
                  <a:pt x="9311" y="54544"/>
                </a:lnTo>
                <a:lnTo>
                  <a:pt x="31927" y="9311"/>
                </a:lnTo>
                <a:cubicBezTo>
                  <a:pt x="32422" y="8327"/>
                  <a:pt x="32727" y="6961"/>
                  <a:pt x="32727" y="5455"/>
                </a:cubicBezTo>
                <a:cubicBezTo>
                  <a:pt x="32727" y="2438"/>
                  <a:pt x="31505" y="0"/>
                  <a:pt x="30000" y="0"/>
                </a:cubicBezTo>
                <a:cubicBezTo>
                  <a:pt x="29250" y="0"/>
                  <a:pt x="28566" y="611"/>
                  <a:pt x="28072" y="1600"/>
                </a:cubicBezTo>
                <a:lnTo>
                  <a:pt x="800" y="56144"/>
                </a:lnTo>
                <a:cubicBezTo>
                  <a:pt x="305" y="57133"/>
                  <a:pt x="0" y="58500"/>
                  <a:pt x="0" y="60000"/>
                </a:cubicBezTo>
                <a:cubicBezTo>
                  <a:pt x="0" y="61505"/>
                  <a:pt x="305" y="62872"/>
                  <a:pt x="800" y="63855"/>
                </a:cubicBezTo>
                <a:lnTo>
                  <a:pt x="28072" y="118400"/>
                </a:lnTo>
                <a:cubicBezTo>
                  <a:pt x="28566" y="119394"/>
                  <a:pt x="29250" y="120000"/>
                  <a:pt x="30000" y="120000"/>
                </a:cubicBezTo>
                <a:cubicBezTo>
                  <a:pt x="31505" y="120000"/>
                  <a:pt x="32727" y="117561"/>
                  <a:pt x="32727" y="114544"/>
                </a:cubicBezTo>
                <a:cubicBezTo>
                  <a:pt x="32727" y="113044"/>
                  <a:pt x="32422" y="111677"/>
                  <a:pt x="31927" y="110688"/>
                </a:cubicBezTo>
                <a:lnTo>
                  <a:pt x="9311" y="65455"/>
                </a:lnTo>
                <a:lnTo>
                  <a:pt x="117272" y="65455"/>
                </a:lnTo>
                <a:cubicBezTo>
                  <a:pt x="118777" y="65455"/>
                  <a:pt x="120000" y="63016"/>
                  <a:pt x="120000" y="60000"/>
                </a:cubicBezTo>
                <a:cubicBezTo>
                  <a:pt x="120000" y="56983"/>
                  <a:pt x="118777" y="54544"/>
                  <a:pt x="117272" y="54544"/>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291" name="Google Shape;291;p30"/>
          <p:cNvSpPr/>
          <p:nvPr/>
        </p:nvSpPr>
        <p:spPr>
          <a:xfrm flipH="1">
            <a:off x="8353633" y="5763981"/>
            <a:ext cx="279200" cy="139600"/>
          </a:xfrm>
          <a:custGeom>
            <a:avLst/>
            <a:gdLst/>
            <a:ahLst/>
            <a:cxnLst/>
            <a:rect l="l" t="t" r="r" b="b"/>
            <a:pathLst>
              <a:path w="120000" h="120000" extrusionOk="0">
                <a:moveTo>
                  <a:pt x="117272" y="54544"/>
                </a:moveTo>
                <a:lnTo>
                  <a:pt x="9311" y="54544"/>
                </a:lnTo>
                <a:lnTo>
                  <a:pt x="31927" y="9311"/>
                </a:lnTo>
                <a:cubicBezTo>
                  <a:pt x="32422" y="8327"/>
                  <a:pt x="32727" y="6961"/>
                  <a:pt x="32727" y="5455"/>
                </a:cubicBezTo>
                <a:cubicBezTo>
                  <a:pt x="32727" y="2438"/>
                  <a:pt x="31505" y="0"/>
                  <a:pt x="30000" y="0"/>
                </a:cubicBezTo>
                <a:cubicBezTo>
                  <a:pt x="29250" y="0"/>
                  <a:pt x="28566" y="611"/>
                  <a:pt x="28072" y="1600"/>
                </a:cubicBezTo>
                <a:lnTo>
                  <a:pt x="800" y="56144"/>
                </a:lnTo>
                <a:cubicBezTo>
                  <a:pt x="305" y="57133"/>
                  <a:pt x="0" y="58500"/>
                  <a:pt x="0" y="60000"/>
                </a:cubicBezTo>
                <a:cubicBezTo>
                  <a:pt x="0" y="61505"/>
                  <a:pt x="305" y="62872"/>
                  <a:pt x="800" y="63855"/>
                </a:cubicBezTo>
                <a:lnTo>
                  <a:pt x="28072" y="118400"/>
                </a:lnTo>
                <a:cubicBezTo>
                  <a:pt x="28566" y="119394"/>
                  <a:pt x="29250" y="120000"/>
                  <a:pt x="30000" y="120000"/>
                </a:cubicBezTo>
                <a:cubicBezTo>
                  <a:pt x="31505" y="120000"/>
                  <a:pt x="32727" y="117561"/>
                  <a:pt x="32727" y="114544"/>
                </a:cubicBezTo>
                <a:cubicBezTo>
                  <a:pt x="32727" y="113044"/>
                  <a:pt x="32422" y="111677"/>
                  <a:pt x="31927" y="110688"/>
                </a:cubicBezTo>
                <a:lnTo>
                  <a:pt x="9311" y="65455"/>
                </a:lnTo>
                <a:lnTo>
                  <a:pt x="117272" y="65455"/>
                </a:lnTo>
                <a:cubicBezTo>
                  <a:pt x="118777" y="65455"/>
                  <a:pt x="120000" y="63016"/>
                  <a:pt x="120000" y="60000"/>
                </a:cubicBezTo>
                <a:cubicBezTo>
                  <a:pt x="120000" y="56983"/>
                  <a:pt x="118777" y="54544"/>
                  <a:pt x="117272" y="54544"/>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31" name="Google Shape;245;p29">
            <a:extLst>
              <a:ext uri="{FF2B5EF4-FFF2-40B4-BE49-F238E27FC236}">
                <a16:creationId xmlns:a16="http://schemas.microsoft.com/office/drawing/2014/main" id="{B2B84401-FF41-4CE9-89B0-B5AE4A3CF327}"/>
              </a:ext>
            </a:extLst>
          </p:cNvPr>
          <p:cNvSpPr txBox="1">
            <a:spLocks noGrp="1"/>
          </p:cNvSpPr>
          <p:nvPr>
            <p:ph type="title" idx="2"/>
          </p:nvPr>
        </p:nvSpPr>
        <p:spPr>
          <a:xfrm>
            <a:off x="415600" y="609167"/>
            <a:ext cx="11324000" cy="763600"/>
          </a:xfrm>
          <a:prstGeom prst="rect">
            <a:avLst/>
          </a:prstGeom>
          <a:solidFill>
            <a:srgbClr val="004735"/>
          </a:solidFill>
        </p:spPr>
        <p:txBody>
          <a:bodyPr spcFirstLastPara="1" vert="horz" wrap="square" lIns="121900" tIns="121900" rIns="121900" bIns="121900" rtlCol="0" anchor="t" anchorCtr="0">
            <a:noAutofit/>
          </a:bodyPr>
          <a:lstStyle/>
          <a:p>
            <a:pPr>
              <a:buNone/>
            </a:pPr>
            <a:r>
              <a:rPr lang="hu-HU" dirty="0" err="1">
                <a:solidFill>
                  <a:schemeClr val="bg1"/>
                </a:solidFill>
              </a:rPr>
              <a:t>What</a:t>
            </a:r>
            <a:r>
              <a:rPr lang="hu-HU" dirty="0">
                <a:solidFill>
                  <a:schemeClr val="bg1"/>
                </a:solidFill>
              </a:rPr>
              <a:t> is dec</a:t>
            </a:r>
            <a:r>
              <a:rPr lang="en" dirty="0">
                <a:solidFill>
                  <a:schemeClr val="bg1"/>
                </a:solidFill>
              </a:rPr>
              <a:t>entralizatio</a:t>
            </a:r>
            <a:r>
              <a:rPr lang="hu-HU" dirty="0">
                <a:solidFill>
                  <a:schemeClr val="bg1"/>
                </a:solidFill>
              </a:rPr>
              <a:t>n?</a:t>
            </a:r>
            <a:endParaRPr dirty="0">
              <a:solidFill>
                <a:schemeClr val="bg1"/>
              </a:solidFill>
            </a:endParaRP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295"/>
        <p:cNvGrpSpPr/>
        <p:nvPr/>
      </p:nvGrpSpPr>
      <p:grpSpPr>
        <a:xfrm>
          <a:off x="0" y="0"/>
          <a:ext cx="0" cy="0"/>
          <a:chOff x="0" y="0"/>
          <a:chExt cx="0" cy="0"/>
        </a:xfrm>
      </p:grpSpPr>
      <p:sp>
        <p:nvSpPr>
          <p:cNvPr id="298" name="Google Shape;298;p31"/>
          <p:cNvSpPr txBox="1"/>
          <p:nvPr/>
        </p:nvSpPr>
        <p:spPr>
          <a:xfrm>
            <a:off x="1206000" y="2486084"/>
            <a:ext cx="748800" cy="856000"/>
          </a:xfrm>
          <a:prstGeom prst="rect">
            <a:avLst/>
          </a:prstGeom>
          <a:noFill/>
          <a:ln>
            <a:noFill/>
          </a:ln>
        </p:spPr>
        <p:txBody>
          <a:bodyPr spcFirstLastPara="1" wrap="square" lIns="121900" tIns="121900" rIns="121900" bIns="121900" anchor="t" anchorCtr="0">
            <a:noAutofit/>
          </a:bodyPr>
          <a:lstStyle/>
          <a:p>
            <a:r>
              <a:rPr lang="en" sz="3200">
                <a:latin typeface="Poppins SemiBold"/>
                <a:ea typeface="Poppins SemiBold"/>
                <a:cs typeface="Poppins SemiBold"/>
                <a:sym typeface="Poppins SemiBold"/>
              </a:rPr>
              <a:t>01</a:t>
            </a:r>
            <a:endParaRPr sz="3200">
              <a:latin typeface="Poppins SemiBold"/>
              <a:ea typeface="Poppins SemiBold"/>
              <a:cs typeface="Poppins SemiBold"/>
              <a:sym typeface="Poppins SemiBold"/>
            </a:endParaRPr>
          </a:p>
        </p:txBody>
      </p:sp>
      <p:sp>
        <p:nvSpPr>
          <p:cNvPr id="299" name="Google Shape;299;p31"/>
          <p:cNvSpPr txBox="1"/>
          <p:nvPr/>
        </p:nvSpPr>
        <p:spPr>
          <a:xfrm>
            <a:off x="1954800" y="2423200"/>
            <a:ext cx="3762000" cy="856000"/>
          </a:xfrm>
          <a:prstGeom prst="rect">
            <a:avLst/>
          </a:prstGeom>
          <a:noFill/>
          <a:ln>
            <a:noFill/>
          </a:ln>
        </p:spPr>
        <p:txBody>
          <a:bodyPr spcFirstLastPara="1" wrap="square" lIns="121900" tIns="121900" rIns="121900" bIns="121900" anchor="ctr" anchorCtr="0">
            <a:noAutofit/>
          </a:bodyPr>
          <a:lstStyle/>
          <a:p>
            <a:r>
              <a:rPr lang="en" sz="2400">
                <a:latin typeface="Poppins"/>
                <a:ea typeface="Poppins"/>
                <a:cs typeface="Poppins"/>
                <a:sym typeface="Poppins"/>
              </a:rPr>
              <a:t>Sovereignty</a:t>
            </a:r>
            <a:endParaRPr sz="2400">
              <a:latin typeface="Poppins"/>
              <a:ea typeface="Poppins"/>
              <a:cs typeface="Poppins"/>
              <a:sym typeface="Poppins"/>
            </a:endParaRPr>
          </a:p>
        </p:txBody>
      </p:sp>
      <p:sp>
        <p:nvSpPr>
          <p:cNvPr id="300" name="Google Shape;300;p31"/>
          <p:cNvSpPr txBox="1"/>
          <p:nvPr/>
        </p:nvSpPr>
        <p:spPr>
          <a:xfrm>
            <a:off x="1206000" y="3838600"/>
            <a:ext cx="748800" cy="856000"/>
          </a:xfrm>
          <a:prstGeom prst="rect">
            <a:avLst/>
          </a:prstGeom>
          <a:noFill/>
          <a:ln>
            <a:noFill/>
          </a:ln>
        </p:spPr>
        <p:txBody>
          <a:bodyPr spcFirstLastPara="1" wrap="square" lIns="121900" tIns="121900" rIns="121900" bIns="121900" anchor="t" anchorCtr="0">
            <a:noAutofit/>
          </a:bodyPr>
          <a:lstStyle/>
          <a:p>
            <a:r>
              <a:rPr lang="en" sz="3200">
                <a:latin typeface="Poppins SemiBold"/>
                <a:ea typeface="Poppins SemiBold"/>
                <a:cs typeface="Poppins SemiBold"/>
                <a:sym typeface="Poppins SemiBold"/>
              </a:rPr>
              <a:t>02</a:t>
            </a:r>
            <a:endParaRPr sz="3200">
              <a:latin typeface="Poppins SemiBold"/>
              <a:ea typeface="Poppins SemiBold"/>
              <a:cs typeface="Poppins SemiBold"/>
              <a:sym typeface="Poppins SemiBold"/>
            </a:endParaRPr>
          </a:p>
        </p:txBody>
      </p:sp>
      <p:sp>
        <p:nvSpPr>
          <p:cNvPr id="301" name="Google Shape;301;p31"/>
          <p:cNvSpPr txBox="1"/>
          <p:nvPr/>
        </p:nvSpPr>
        <p:spPr>
          <a:xfrm>
            <a:off x="1954800" y="3764000"/>
            <a:ext cx="3762000" cy="856000"/>
          </a:xfrm>
          <a:prstGeom prst="rect">
            <a:avLst/>
          </a:prstGeom>
          <a:noFill/>
          <a:ln>
            <a:noFill/>
          </a:ln>
        </p:spPr>
        <p:txBody>
          <a:bodyPr spcFirstLastPara="1" wrap="square" lIns="121900" tIns="121900" rIns="121900" bIns="121900" anchor="ctr" anchorCtr="0">
            <a:noAutofit/>
          </a:bodyPr>
          <a:lstStyle/>
          <a:p>
            <a:r>
              <a:rPr lang="en" sz="2400">
                <a:latin typeface="Poppins"/>
                <a:ea typeface="Poppins"/>
                <a:cs typeface="Poppins"/>
                <a:sym typeface="Poppins"/>
              </a:rPr>
              <a:t>Fault tolerance</a:t>
            </a:r>
            <a:endParaRPr sz="2400">
              <a:latin typeface="Poppins"/>
              <a:ea typeface="Poppins"/>
              <a:cs typeface="Poppins"/>
              <a:sym typeface="Poppins"/>
            </a:endParaRPr>
          </a:p>
        </p:txBody>
      </p:sp>
      <p:sp>
        <p:nvSpPr>
          <p:cNvPr id="302" name="Google Shape;302;p31"/>
          <p:cNvSpPr/>
          <p:nvPr/>
        </p:nvSpPr>
        <p:spPr>
          <a:xfrm>
            <a:off x="6654397" y="2332051"/>
            <a:ext cx="3762000" cy="42800"/>
          </a:xfrm>
          <a:prstGeom prst="rect">
            <a:avLst/>
          </a:prstGeom>
          <a:solidFill>
            <a:srgbClr val="EAA536"/>
          </a:solidFill>
          <a:ln>
            <a:noFill/>
          </a:ln>
        </p:spPr>
        <p:txBody>
          <a:bodyPr spcFirstLastPara="1" wrap="square" lIns="121900" tIns="121900" rIns="121900" bIns="121900" anchor="ctr" anchorCtr="0">
            <a:noAutofit/>
          </a:bodyPr>
          <a:lstStyle/>
          <a:p>
            <a:endParaRPr sz="2400">
              <a:solidFill>
                <a:srgbClr val="FFB5AA"/>
              </a:solidFill>
            </a:endParaRPr>
          </a:p>
        </p:txBody>
      </p:sp>
      <p:sp>
        <p:nvSpPr>
          <p:cNvPr id="303" name="Google Shape;303;p31"/>
          <p:cNvSpPr/>
          <p:nvPr/>
        </p:nvSpPr>
        <p:spPr>
          <a:xfrm>
            <a:off x="1308731" y="2375333"/>
            <a:ext cx="3762000" cy="42800"/>
          </a:xfrm>
          <a:prstGeom prst="rect">
            <a:avLst/>
          </a:prstGeom>
          <a:solidFill>
            <a:srgbClr val="FFB5AA"/>
          </a:solidFill>
          <a:ln>
            <a:noFill/>
          </a:ln>
        </p:spPr>
        <p:txBody>
          <a:bodyPr spcFirstLastPara="1" wrap="square" lIns="121900" tIns="121900" rIns="121900" bIns="121900" anchor="ctr" anchorCtr="0">
            <a:noAutofit/>
          </a:bodyPr>
          <a:lstStyle/>
          <a:p>
            <a:endParaRPr sz="2400">
              <a:solidFill>
                <a:srgbClr val="FFB5AA"/>
              </a:solidFill>
            </a:endParaRPr>
          </a:p>
        </p:txBody>
      </p:sp>
      <p:sp>
        <p:nvSpPr>
          <p:cNvPr id="304" name="Google Shape;304;p31"/>
          <p:cNvSpPr txBox="1"/>
          <p:nvPr/>
        </p:nvSpPr>
        <p:spPr>
          <a:xfrm>
            <a:off x="1206084" y="1514267"/>
            <a:ext cx="3864800" cy="856000"/>
          </a:xfrm>
          <a:prstGeom prst="rect">
            <a:avLst/>
          </a:prstGeom>
          <a:noFill/>
          <a:ln>
            <a:noFill/>
          </a:ln>
        </p:spPr>
        <p:txBody>
          <a:bodyPr spcFirstLastPara="1" wrap="square" lIns="121900" tIns="121900" rIns="121900" bIns="121900" anchor="t" anchorCtr="0">
            <a:noAutofit/>
          </a:bodyPr>
          <a:lstStyle/>
          <a:p>
            <a:pPr marL="609585" indent="-499521">
              <a:buSzPts val="2300"/>
              <a:buFont typeface="Poppins Medium"/>
              <a:buChar char="+"/>
            </a:pPr>
            <a:r>
              <a:rPr lang="en" sz="3067">
                <a:latin typeface="Poppins Medium"/>
                <a:ea typeface="Poppins Medium"/>
                <a:cs typeface="Poppins Medium"/>
                <a:sym typeface="Poppins Medium"/>
              </a:rPr>
              <a:t>Pros</a:t>
            </a:r>
            <a:endParaRPr sz="3067">
              <a:latin typeface="Poppins Medium"/>
              <a:ea typeface="Poppins Medium"/>
              <a:cs typeface="Poppins Medium"/>
              <a:sym typeface="Poppins Medium"/>
            </a:endParaRPr>
          </a:p>
        </p:txBody>
      </p:sp>
      <p:sp>
        <p:nvSpPr>
          <p:cNvPr id="305" name="Google Shape;305;p31"/>
          <p:cNvSpPr txBox="1"/>
          <p:nvPr/>
        </p:nvSpPr>
        <p:spPr>
          <a:xfrm>
            <a:off x="6493384" y="1514267"/>
            <a:ext cx="3864800" cy="856000"/>
          </a:xfrm>
          <a:prstGeom prst="rect">
            <a:avLst/>
          </a:prstGeom>
          <a:noFill/>
          <a:ln>
            <a:noFill/>
          </a:ln>
        </p:spPr>
        <p:txBody>
          <a:bodyPr spcFirstLastPara="1" wrap="square" lIns="121900" tIns="121900" rIns="121900" bIns="121900" anchor="t" anchorCtr="0">
            <a:noAutofit/>
          </a:bodyPr>
          <a:lstStyle/>
          <a:p>
            <a:pPr marL="609585" indent="-499521">
              <a:buSzPts val="2300"/>
              <a:buFont typeface="Poppins Medium"/>
              <a:buChar char="-"/>
            </a:pPr>
            <a:r>
              <a:rPr lang="en" sz="3067">
                <a:latin typeface="Poppins Medium"/>
                <a:ea typeface="Poppins Medium"/>
                <a:cs typeface="Poppins Medium"/>
                <a:sym typeface="Poppins Medium"/>
              </a:rPr>
              <a:t>Cons</a:t>
            </a:r>
            <a:endParaRPr sz="3067">
              <a:latin typeface="Poppins Medium"/>
              <a:ea typeface="Poppins Medium"/>
              <a:cs typeface="Poppins Medium"/>
              <a:sym typeface="Poppins Medium"/>
            </a:endParaRPr>
          </a:p>
        </p:txBody>
      </p:sp>
      <p:sp>
        <p:nvSpPr>
          <p:cNvPr id="306" name="Google Shape;306;p31"/>
          <p:cNvSpPr txBox="1"/>
          <p:nvPr/>
        </p:nvSpPr>
        <p:spPr>
          <a:xfrm>
            <a:off x="1969633" y="3055493"/>
            <a:ext cx="3740800" cy="702400"/>
          </a:xfrm>
          <a:prstGeom prst="rect">
            <a:avLst/>
          </a:prstGeom>
          <a:noFill/>
          <a:ln>
            <a:noFill/>
          </a:ln>
        </p:spPr>
        <p:txBody>
          <a:bodyPr spcFirstLastPara="1" wrap="square" lIns="121900" tIns="121900" rIns="121900" bIns="121900" anchor="t" anchorCtr="0">
            <a:noAutofit/>
          </a:bodyPr>
          <a:lstStyle/>
          <a:p>
            <a:r>
              <a:rPr lang="en" sz="1600"/>
              <a:t>You know exactly how your data will be used</a:t>
            </a:r>
            <a:endParaRPr sz="1600"/>
          </a:p>
        </p:txBody>
      </p:sp>
      <p:sp>
        <p:nvSpPr>
          <p:cNvPr id="307" name="Google Shape;307;p31"/>
          <p:cNvSpPr txBox="1"/>
          <p:nvPr/>
        </p:nvSpPr>
        <p:spPr>
          <a:xfrm>
            <a:off x="1969633" y="4375037"/>
            <a:ext cx="3740800" cy="702400"/>
          </a:xfrm>
          <a:prstGeom prst="rect">
            <a:avLst/>
          </a:prstGeom>
          <a:noFill/>
          <a:ln>
            <a:noFill/>
          </a:ln>
        </p:spPr>
        <p:txBody>
          <a:bodyPr spcFirstLastPara="1" wrap="square" lIns="121900" tIns="121900" rIns="121900" bIns="121900" anchor="t" anchorCtr="0">
            <a:noAutofit/>
          </a:bodyPr>
          <a:lstStyle/>
          <a:p>
            <a:r>
              <a:rPr lang="en" sz="1600"/>
              <a:t>The whole network has to get taken down, rather than a single party</a:t>
            </a:r>
            <a:endParaRPr sz="1600"/>
          </a:p>
        </p:txBody>
      </p:sp>
      <p:sp>
        <p:nvSpPr>
          <p:cNvPr id="308" name="Google Shape;308;p31"/>
          <p:cNvSpPr txBox="1"/>
          <p:nvPr/>
        </p:nvSpPr>
        <p:spPr>
          <a:xfrm>
            <a:off x="6570767" y="2548984"/>
            <a:ext cx="748800" cy="856000"/>
          </a:xfrm>
          <a:prstGeom prst="rect">
            <a:avLst/>
          </a:prstGeom>
          <a:noFill/>
          <a:ln>
            <a:noFill/>
          </a:ln>
        </p:spPr>
        <p:txBody>
          <a:bodyPr spcFirstLastPara="1" wrap="square" lIns="121900" tIns="121900" rIns="121900" bIns="121900" anchor="t" anchorCtr="0">
            <a:noAutofit/>
          </a:bodyPr>
          <a:lstStyle/>
          <a:p>
            <a:r>
              <a:rPr lang="en" sz="3200">
                <a:latin typeface="Poppins SemiBold"/>
                <a:ea typeface="Poppins SemiBold"/>
                <a:cs typeface="Poppins SemiBold"/>
                <a:sym typeface="Poppins SemiBold"/>
              </a:rPr>
              <a:t>01</a:t>
            </a:r>
            <a:endParaRPr sz="3200">
              <a:latin typeface="Poppins SemiBold"/>
              <a:ea typeface="Poppins SemiBold"/>
              <a:cs typeface="Poppins SemiBold"/>
              <a:sym typeface="Poppins SemiBold"/>
            </a:endParaRPr>
          </a:p>
        </p:txBody>
      </p:sp>
      <p:sp>
        <p:nvSpPr>
          <p:cNvPr id="309" name="Google Shape;309;p31"/>
          <p:cNvSpPr txBox="1"/>
          <p:nvPr/>
        </p:nvSpPr>
        <p:spPr>
          <a:xfrm>
            <a:off x="7319567" y="2486100"/>
            <a:ext cx="3762000" cy="856000"/>
          </a:xfrm>
          <a:prstGeom prst="rect">
            <a:avLst/>
          </a:prstGeom>
          <a:noFill/>
          <a:ln>
            <a:noFill/>
          </a:ln>
        </p:spPr>
        <p:txBody>
          <a:bodyPr spcFirstLastPara="1" wrap="square" lIns="121900" tIns="121900" rIns="121900" bIns="121900" anchor="ctr" anchorCtr="0">
            <a:noAutofit/>
          </a:bodyPr>
          <a:lstStyle/>
          <a:p>
            <a:r>
              <a:rPr lang="en" sz="2400">
                <a:latin typeface="Poppins"/>
                <a:ea typeface="Poppins"/>
                <a:cs typeface="Poppins"/>
                <a:sym typeface="Poppins"/>
              </a:rPr>
              <a:t>Inefficiency</a:t>
            </a:r>
            <a:endParaRPr sz="2400">
              <a:latin typeface="Poppins"/>
              <a:ea typeface="Poppins"/>
              <a:cs typeface="Poppins"/>
              <a:sym typeface="Poppins"/>
            </a:endParaRPr>
          </a:p>
        </p:txBody>
      </p:sp>
      <p:sp>
        <p:nvSpPr>
          <p:cNvPr id="310" name="Google Shape;310;p31"/>
          <p:cNvSpPr txBox="1"/>
          <p:nvPr/>
        </p:nvSpPr>
        <p:spPr>
          <a:xfrm>
            <a:off x="6570767" y="3901500"/>
            <a:ext cx="748800" cy="856000"/>
          </a:xfrm>
          <a:prstGeom prst="rect">
            <a:avLst/>
          </a:prstGeom>
          <a:noFill/>
          <a:ln>
            <a:noFill/>
          </a:ln>
        </p:spPr>
        <p:txBody>
          <a:bodyPr spcFirstLastPara="1" wrap="square" lIns="121900" tIns="121900" rIns="121900" bIns="121900" anchor="t" anchorCtr="0">
            <a:noAutofit/>
          </a:bodyPr>
          <a:lstStyle/>
          <a:p>
            <a:r>
              <a:rPr lang="en" sz="3200">
                <a:latin typeface="Poppins SemiBold"/>
                <a:ea typeface="Poppins SemiBold"/>
                <a:cs typeface="Poppins SemiBold"/>
                <a:sym typeface="Poppins SemiBold"/>
              </a:rPr>
              <a:t>02</a:t>
            </a:r>
            <a:endParaRPr sz="3200">
              <a:latin typeface="Poppins SemiBold"/>
              <a:ea typeface="Poppins SemiBold"/>
              <a:cs typeface="Poppins SemiBold"/>
              <a:sym typeface="Poppins SemiBold"/>
            </a:endParaRPr>
          </a:p>
        </p:txBody>
      </p:sp>
      <p:sp>
        <p:nvSpPr>
          <p:cNvPr id="311" name="Google Shape;311;p31"/>
          <p:cNvSpPr txBox="1"/>
          <p:nvPr/>
        </p:nvSpPr>
        <p:spPr>
          <a:xfrm>
            <a:off x="7319567" y="3826900"/>
            <a:ext cx="3762000" cy="856000"/>
          </a:xfrm>
          <a:prstGeom prst="rect">
            <a:avLst/>
          </a:prstGeom>
          <a:noFill/>
          <a:ln>
            <a:noFill/>
          </a:ln>
        </p:spPr>
        <p:txBody>
          <a:bodyPr spcFirstLastPara="1" wrap="square" lIns="121900" tIns="121900" rIns="121900" bIns="121900" anchor="ctr" anchorCtr="0">
            <a:noAutofit/>
          </a:bodyPr>
          <a:lstStyle/>
          <a:p>
            <a:r>
              <a:rPr lang="en" sz="2400">
                <a:latin typeface="Poppins"/>
                <a:ea typeface="Poppins"/>
                <a:cs typeface="Poppins"/>
                <a:sym typeface="Poppins"/>
              </a:rPr>
              <a:t>Difficult updates</a:t>
            </a:r>
            <a:endParaRPr sz="2400">
              <a:latin typeface="Poppins"/>
              <a:ea typeface="Poppins"/>
              <a:cs typeface="Poppins"/>
              <a:sym typeface="Poppins"/>
            </a:endParaRPr>
          </a:p>
        </p:txBody>
      </p:sp>
      <p:sp>
        <p:nvSpPr>
          <p:cNvPr id="312" name="Google Shape;312;p31"/>
          <p:cNvSpPr txBox="1"/>
          <p:nvPr/>
        </p:nvSpPr>
        <p:spPr>
          <a:xfrm>
            <a:off x="7334400" y="3118393"/>
            <a:ext cx="3740800" cy="702400"/>
          </a:xfrm>
          <a:prstGeom prst="rect">
            <a:avLst/>
          </a:prstGeom>
          <a:noFill/>
          <a:ln>
            <a:noFill/>
          </a:ln>
        </p:spPr>
        <p:txBody>
          <a:bodyPr spcFirstLastPara="1" wrap="square" lIns="121900" tIns="121900" rIns="121900" bIns="121900" anchor="t" anchorCtr="0">
            <a:noAutofit/>
          </a:bodyPr>
          <a:lstStyle/>
          <a:p>
            <a:r>
              <a:rPr lang="en" sz="1600"/>
              <a:t>Data is duplicated and programs are re-executed across the network</a:t>
            </a:r>
            <a:endParaRPr sz="1600"/>
          </a:p>
        </p:txBody>
      </p:sp>
      <p:sp>
        <p:nvSpPr>
          <p:cNvPr id="313" name="Google Shape;313;p31"/>
          <p:cNvSpPr txBox="1"/>
          <p:nvPr/>
        </p:nvSpPr>
        <p:spPr>
          <a:xfrm>
            <a:off x="7334400" y="4437937"/>
            <a:ext cx="3740800" cy="702400"/>
          </a:xfrm>
          <a:prstGeom prst="rect">
            <a:avLst/>
          </a:prstGeom>
          <a:noFill/>
          <a:ln>
            <a:noFill/>
          </a:ln>
        </p:spPr>
        <p:txBody>
          <a:bodyPr spcFirstLastPara="1" wrap="square" lIns="121900" tIns="121900" rIns="121900" bIns="121900" anchor="t" anchorCtr="0">
            <a:noAutofit/>
          </a:bodyPr>
          <a:lstStyle/>
          <a:p>
            <a:r>
              <a:rPr lang="en" sz="1600"/>
              <a:t>Updates must be deliberately adopted by participants in the network</a:t>
            </a:r>
            <a:endParaRPr sz="1600"/>
          </a:p>
        </p:txBody>
      </p:sp>
      <p:sp>
        <p:nvSpPr>
          <p:cNvPr id="22" name="Google Shape;214;p28">
            <a:extLst>
              <a:ext uri="{FF2B5EF4-FFF2-40B4-BE49-F238E27FC236}">
                <a16:creationId xmlns:a16="http://schemas.microsoft.com/office/drawing/2014/main" id="{C1A47177-6E34-4CE7-AE7D-EAD6F896A92D}"/>
              </a:ext>
            </a:extLst>
          </p:cNvPr>
          <p:cNvSpPr txBox="1">
            <a:spLocks/>
          </p:cNvSpPr>
          <p:nvPr/>
        </p:nvSpPr>
        <p:spPr>
          <a:xfrm>
            <a:off x="434000" y="4068"/>
            <a:ext cx="11324000" cy="524800"/>
          </a:xfrm>
          <a:prstGeom prst="rect">
            <a:avLst/>
          </a:prstGeom>
          <a:noFill/>
          <a:ln>
            <a:no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rgbClr val="EAA536"/>
              </a:buClr>
              <a:buSzPts val="1200"/>
              <a:buFont typeface="Poppins"/>
              <a:buChar char="●"/>
              <a:defRPr sz="1600" kern="1200">
                <a:solidFill>
                  <a:srgbClr val="EAA536"/>
                </a:solidFill>
                <a:latin typeface="Poppins"/>
                <a:ea typeface="Poppins"/>
                <a:cs typeface="Poppins"/>
                <a:sym typeface="Poppins"/>
              </a:defRPr>
            </a:lvl1pPr>
            <a:lvl2pPr lvl="1" rtl="0">
              <a:spcBef>
                <a:spcPts val="0"/>
              </a:spcBef>
              <a:spcAft>
                <a:spcPts val="0"/>
              </a:spcAft>
              <a:buSzPts val="1200"/>
              <a:buFont typeface="Poppins"/>
              <a:buChar char="○"/>
              <a:defRPr sz="1600">
                <a:latin typeface="Poppins"/>
                <a:ea typeface="Poppins"/>
                <a:cs typeface="Poppins"/>
                <a:sym typeface="Poppins"/>
              </a:defRPr>
            </a:lvl2pPr>
            <a:lvl3pPr lvl="2" rtl="0">
              <a:spcBef>
                <a:spcPts val="0"/>
              </a:spcBef>
              <a:spcAft>
                <a:spcPts val="0"/>
              </a:spcAft>
              <a:buSzPts val="1200"/>
              <a:buFont typeface="Poppins"/>
              <a:buChar char="■"/>
              <a:defRPr sz="1600">
                <a:latin typeface="Poppins"/>
                <a:ea typeface="Poppins"/>
                <a:cs typeface="Poppins"/>
                <a:sym typeface="Poppins"/>
              </a:defRPr>
            </a:lvl3pPr>
            <a:lvl4pPr lvl="3" rtl="0">
              <a:spcBef>
                <a:spcPts val="0"/>
              </a:spcBef>
              <a:spcAft>
                <a:spcPts val="0"/>
              </a:spcAft>
              <a:buSzPts val="1200"/>
              <a:buFont typeface="Poppins"/>
              <a:buChar char="●"/>
              <a:defRPr sz="1600">
                <a:latin typeface="Poppins"/>
                <a:ea typeface="Poppins"/>
                <a:cs typeface="Poppins"/>
                <a:sym typeface="Poppins"/>
              </a:defRPr>
            </a:lvl4pPr>
            <a:lvl5pPr lvl="4" rtl="0">
              <a:spcBef>
                <a:spcPts val="0"/>
              </a:spcBef>
              <a:spcAft>
                <a:spcPts val="0"/>
              </a:spcAft>
              <a:buSzPts val="1200"/>
              <a:buFont typeface="Poppins"/>
              <a:buChar char="○"/>
              <a:defRPr sz="1600">
                <a:latin typeface="Poppins"/>
                <a:ea typeface="Poppins"/>
                <a:cs typeface="Poppins"/>
                <a:sym typeface="Poppins"/>
              </a:defRPr>
            </a:lvl5pPr>
            <a:lvl6pPr lvl="5" rtl="0">
              <a:spcBef>
                <a:spcPts val="0"/>
              </a:spcBef>
              <a:spcAft>
                <a:spcPts val="0"/>
              </a:spcAft>
              <a:buSzPts val="1200"/>
              <a:buFont typeface="Poppins"/>
              <a:buChar char="■"/>
              <a:defRPr sz="1600">
                <a:latin typeface="Poppins"/>
                <a:ea typeface="Poppins"/>
                <a:cs typeface="Poppins"/>
                <a:sym typeface="Poppins"/>
              </a:defRPr>
            </a:lvl6pPr>
            <a:lvl7pPr lvl="6" rtl="0">
              <a:spcBef>
                <a:spcPts val="0"/>
              </a:spcBef>
              <a:spcAft>
                <a:spcPts val="0"/>
              </a:spcAft>
              <a:buSzPts val="1200"/>
              <a:buFont typeface="Poppins"/>
              <a:buChar char="●"/>
              <a:defRPr sz="1600">
                <a:latin typeface="Poppins"/>
                <a:ea typeface="Poppins"/>
                <a:cs typeface="Poppins"/>
                <a:sym typeface="Poppins"/>
              </a:defRPr>
            </a:lvl7pPr>
            <a:lvl8pPr lvl="7" rtl="0">
              <a:spcBef>
                <a:spcPts val="0"/>
              </a:spcBef>
              <a:spcAft>
                <a:spcPts val="0"/>
              </a:spcAft>
              <a:buSzPts val="1200"/>
              <a:buFont typeface="Poppins"/>
              <a:buChar char="○"/>
              <a:defRPr sz="1600">
                <a:latin typeface="Poppins"/>
                <a:ea typeface="Poppins"/>
                <a:cs typeface="Poppins"/>
                <a:sym typeface="Poppins"/>
              </a:defRPr>
            </a:lvl8pPr>
            <a:lvl9pPr lvl="8" rtl="0">
              <a:spcBef>
                <a:spcPts val="0"/>
              </a:spcBef>
              <a:spcAft>
                <a:spcPts val="0"/>
              </a:spcAft>
              <a:buSzPts val="1200"/>
              <a:buFont typeface="Poppins"/>
              <a:buChar char="■"/>
              <a:defRPr sz="1600">
                <a:latin typeface="Poppins"/>
                <a:ea typeface="Poppins"/>
                <a:cs typeface="Poppins"/>
                <a:sym typeface="Poppins"/>
              </a:defRPr>
            </a:lvl9pPr>
          </a:lstStyle>
          <a:p>
            <a:pPr>
              <a:buFont typeface="Poppins"/>
              <a:buNone/>
            </a:pPr>
            <a:r>
              <a:rPr lang="hu-HU" dirty="0" err="1"/>
              <a:t>What</a:t>
            </a:r>
            <a:r>
              <a:rPr lang="hu-HU" dirty="0"/>
              <a:t> is </a:t>
            </a:r>
            <a:r>
              <a:rPr lang="hu-HU" dirty="0" err="1"/>
              <a:t>Blockchain</a:t>
            </a:r>
            <a:r>
              <a:rPr lang="hu-HU" dirty="0"/>
              <a:t>?</a:t>
            </a:r>
          </a:p>
        </p:txBody>
      </p:sp>
      <p:sp>
        <p:nvSpPr>
          <p:cNvPr id="25" name="Google Shape;245;p29">
            <a:extLst>
              <a:ext uri="{FF2B5EF4-FFF2-40B4-BE49-F238E27FC236}">
                <a16:creationId xmlns:a16="http://schemas.microsoft.com/office/drawing/2014/main" id="{D3E33F76-60A9-4DA4-9752-B07A5D834F2B}"/>
              </a:ext>
            </a:extLst>
          </p:cNvPr>
          <p:cNvSpPr txBox="1">
            <a:spLocks/>
          </p:cNvSpPr>
          <p:nvPr/>
        </p:nvSpPr>
        <p:spPr>
          <a:xfrm>
            <a:off x="415600" y="609167"/>
            <a:ext cx="11324000" cy="763600"/>
          </a:xfrm>
          <a:prstGeom prst="rect">
            <a:avLst/>
          </a:prstGeom>
          <a:solidFill>
            <a:srgbClr val="004735"/>
          </a:solidFill>
          <a:ln>
            <a:noFill/>
          </a:ln>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800"/>
              <a:buFont typeface="Poppins"/>
              <a:buChar char="●"/>
              <a:defRPr sz="3733" kern="1200">
                <a:solidFill>
                  <a:schemeClr val="tx1"/>
                </a:solidFill>
                <a:latin typeface="Poppins"/>
                <a:ea typeface="Poppins"/>
                <a:cs typeface="Poppins"/>
                <a:sym typeface="Poppins"/>
              </a:defRPr>
            </a:lvl1pPr>
            <a:lvl2pPr lvl="1" rtl="0">
              <a:spcBef>
                <a:spcPts val="0"/>
              </a:spcBef>
              <a:spcAft>
                <a:spcPts val="0"/>
              </a:spcAft>
              <a:buSzPts val="2800"/>
              <a:buFont typeface="Poppins"/>
              <a:buChar char="○"/>
              <a:defRPr sz="3733">
                <a:latin typeface="Poppins"/>
                <a:ea typeface="Poppins"/>
                <a:cs typeface="Poppins"/>
                <a:sym typeface="Poppins"/>
              </a:defRPr>
            </a:lvl2pPr>
            <a:lvl3pPr lvl="2" rtl="0">
              <a:spcBef>
                <a:spcPts val="0"/>
              </a:spcBef>
              <a:spcAft>
                <a:spcPts val="0"/>
              </a:spcAft>
              <a:buSzPts val="2800"/>
              <a:buFont typeface="Poppins"/>
              <a:buChar char="■"/>
              <a:defRPr sz="3733">
                <a:latin typeface="Poppins"/>
                <a:ea typeface="Poppins"/>
                <a:cs typeface="Poppins"/>
                <a:sym typeface="Poppins"/>
              </a:defRPr>
            </a:lvl3pPr>
            <a:lvl4pPr lvl="3" rtl="0">
              <a:spcBef>
                <a:spcPts val="0"/>
              </a:spcBef>
              <a:spcAft>
                <a:spcPts val="0"/>
              </a:spcAft>
              <a:buSzPts val="2800"/>
              <a:buFont typeface="Poppins"/>
              <a:buChar char="●"/>
              <a:defRPr sz="3733">
                <a:latin typeface="Poppins"/>
                <a:ea typeface="Poppins"/>
                <a:cs typeface="Poppins"/>
                <a:sym typeface="Poppins"/>
              </a:defRPr>
            </a:lvl4pPr>
            <a:lvl5pPr lvl="4" rtl="0">
              <a:spcBef>
                <a:spcPts val="0"/>
              </a:spcBef>
              <a:spcAft>
                <a:spcPts val="0"/>
              </a:spcAft>
              <a:buSzPts val="2800"/>
              <a:buFont typeface="Poppins"/>
              <a:buChar char="○"/>
              <a:defRPr sz="3733">
                <a:latin typeface="Poppins"/>
                <a:ea typeface="Poppins"/>
                <a:cs typeface="Poppins"/>
                <a:sym typeface="Poppins"/>
              </a:defRPr>
            </a:lvl5pPr>
            <a:lvl6pPr lvl="5" rtl="0">
              <a:spcBef>
                <a:spcPts val="0"/>
              </a:spcBef>
              <a:spcAft>
                <a:spcPts val="0"/>
              </a:spcAft>
              <a:buSzPts val="2800"/>
              <a:buFont typeface="Poppins"/>
              <a:buChar char="■"/>
              <a:defRPr sz="3733">
                <a:latin typeface="Poppins"/>
                <a:ea typeface="Poppins"/>
                <a:cs typeface="Poppins"/>
                <a:sym typeface="Poppins"/>
              </a:defRPr>
            </a:lvl6pPr>
            <a:lvl7pPr lvl="6" rtl="0">
              <a:spcBef>
                <a:spcPts val="0"/>
              </a:spcBef>
              <a:spcAft>
                <a:spcPts val="0"/>
              </a:spcAft>
              <a:buSzPts val="2800"/>
              <a:buFont typeface="Poppins"/>
              <a:buChar char="●"/>
              <a:defRPr sz="3733">
                <a:latin typeface="Poppins"/>
                <a:ea typeface="Poppins"/>
                <a:cs typeface="Poppins"/>
                <a:sym typeface="Poppins"/>
              </a:defRPr>
            </a:lvl7pPr>
            <a:lvl8pPr lvl="7" rtl="0">
              <a:spcBef>
                <a:spcPts val="0"/>
              </a:spcBef>
              <a:spcAft>
                <a:spcPts val="0"/>
              </a:spcAft>
              <a:buSzPts val="2800"/>
              <a:buFont typeface="Poppins"/>
              <a:buChar char="○"/>
              <a:defRPr sz="3733">
                <a:latin typeface="Poppins"/>
                <a:ea typeface="Poppins"/>
                <a:cs typeface="Poppins"/>
                <a:sym typeface="Poppins"/>
              </a:defRPr>
            </a:lvl8pPr>
            <a:lvl9pPr lvl="8" rtl="0">
              <a:spcBef>
                <a:spcPts val="0"/>
              </a:spcBef>
              <a:spcAft>
                <a:spcPts val="0"/>
              </a:spcAft>
              <a:buSzPts val="2800"/>
              <a:buFont typeface="Poppins"/>
              <a:buChar char="■"/>
              <a:defRPr sz="3733">
                <a:latin typeface="Poppins"/>
                <a:ea typeface="Poppins"/>
                <a:cs typeface="Poppins"/>
                <a:sym typeface="Poppins"/>
              </a:defRPr>
            </a:lvl9pPr>
          </a:lstStyle>
          <a:p>
            <a:pPr>
              <a:buFont typeface="Poppins"/>
              <a:buNone/>
            </a:pPr>
            <a:r>
              <a:rPr lang="hu-HU" dirty="0" err="1">
                <a:solidFill>
                  <a:schemeClr val="bg1"/>
                </a:solidFill>
              </a:rPr>
              <a:t>Decentralization</a:t>
            </a:r>
            <a:r>
              <a:rPr lang="hu-HU" dirty="0">
                <a:solidFill>
                  <a:schemeClr val="bg1"/>
                </a:solidFill>
              </a:rPr>
              <a:t> </a:t>
            </a:r>
            <a:r>
              <a:rPr lang="hu-HU" dirty="0" err="1">
                <a:solidFill>
                  <a:schemeClr val="bg1"/>
                </a:solidFill>
              </a:rPr>
              <a:t>Pros</a:t>
            </a:r>
            <a:r>
              <a:rPr lang="hu-HU" dirty="0">
                <a:solidFill>
                  <a:schemeClr val="bg1"/>
                </a:solidFill>
              </a:rPr>
              <a:t> &amp; Cons</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xfrm>
            <a:off x="0" y="2331948"/>
            <a:ext cx="12191999" cy="1325563"/>
          </a:xfrm>
        </p:spPr>
        <p:txBody>
          <a:bodyPr>
            <a:normAutofit/>
          </a:bodyPr>
          <a:lstStyle/>
          <a:p>
            <a:pPr algn="ctr"/>
            <a:r>
              <a:rPr lang="hu-HU" sz="8000" b="1" i="1" dirty="0" err="1">
                <a:solidFill>
                  <a:srgbClr val="002060"/>
                </a:solidFill>
                <a:latin typeface="Poppins"/>
                <a:cs typeface="Poppins"/>
                <a:sym typeface="Poppins"/>
              </a:rPr>
              <a:t>Cryptocurrency</a:t>
            </a:r>
            <a:r>
              <a:rPr lang="hu-HU" sz="8000" b="1" i="1" dirty="0">
                <a:solidFill>
                  <a:srgbClr val="002060"/>
                </a:solidFill>
                <a:latin typeface="Poppins"/>
                <a:cs typeface="Poppins"/>
                <a:sym typeface="Poppins"/>
              </a:rPr>
              <a:t> </a:t>
            </a:r>
            <a:r>
              <a:rPr lang="hu-HU" sz="8000" b="1" i="1" dirty="0" err="1">
                <a:solidFill>
                  <a:srgbClr val="002060"/>
                </a:solidFill>
                <a:latin typeface="Poppins"/>
                <a:cs typeface="Poppins"/>
                <a:sym typeface="Poppins"/>
              </a:rPr>
              <a:t>vs</a:t>
            </a:r>
            <a:r>
              <a:rPr lang="hu-HU" sz="8000" b="1" i="1" dirty="0">
                <a:solidFill>
                  <a:srgbClr val="002060"/>
                </a:solidFill>
                <a:latin typeface="Poppins"/>
                <a:cs typeface="Poppins"/>
                <a:sym typeface="Poppins"/>
              </a:rPr>
              <a:t>. </a:t>
            </a:r>
            <a:r>
              <a:rPr lang="hu-HU" sz="8000" b="1" i="1" dirty="0" err="1">
                <a:solidFill>
                  <a:srgbClr val="002060"/>
                </a:solidFill>
                <a:latin typeface="Poppins"/>
                <a:cs typeface="Poppins"/>
                <a:sym typeface="Poppins"/>
              </a:rPr>
              <a:t>currency</a:t>
            </a:r>
            <a:endParaRPr lang="hu-HU" sz="8000" b="1" i="1" dirty="0">
              <a:solidFill>
                <a:srgbClr val="002060"/>
              </a:solidFill>
              <a:latin typeface="Poppins"/>
              <a:cs typeface="Poppins"/>
              <a:sym typeface="Poppins"/>
            </a:endParaRPr>
          </a:p>
        </p:txBody>
      </p:sp>
    </p:spTree>
    <p:extLst>
      <p:ext uri="{BB962C8B-B14F-4D97-AF65-F5344CB8AC3E}">
        <p14:creationId xmlns:p14="http://schemas.microsoft.com/office/powerpoint/2010/main" val="26472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5" name="Google Shape;535;p56"/>
          <p:cNvSpPr txBox="1"/>
          <p:nvPr/>
        </p:nvSpPr>
        <p:spPr>
          <a:xfrm>
            <a:off x="1223344" y="6318500"/>
            <a:ext cx="10213600" cy="578000"/>
          </a:xfrm>
          <a:prstGeom prst="rect">
            <a:avLst/>
          </a:prstGeom>
          <a:noFill/>
          <a:ln>
            <a:noFill/>
          </a:ln>
        </p:spPr>
        <p:txBody>
          <a:bodyPr spcFirstLastPara="1" wrap="square" lIns="0" tIns="0" rIns="0" bIns="0" anchor="t" anchorCtr="0">
            <a:noAutofit/>
          </a:bodyPr>
          <a:lstStyle/>
          <a:p>
            <a:pPr algn="ctr">
              <a:lnSpc>
                <a:spcPct val="125000"/>
              </a:lnSpc>
            </a:pPr>
            <a:r>
              <a:rPr lang="en" sz="2000" b="1" dirty="0">
                <a:solidFill>
                  <a:srgbClr val="4E4E4E"/>
                </a:solidFill>
                <a:latin typeface="Proxima Nova"/>
                <a:ea typeface="Proxima Nova"/>
                <a:cs typeface="Proxima Nova"/>
                <a:sym typeface="Proxima Nova"/>
              </a:rPr>
              <a:t>How do we make a </a:t>
            </a:r>
            <a:r>
              <a:rPr lang="en" sz="2000" b="1" u="sng" dirty="0">
                <a:solidFill>
                  <a:srgbClr val="4E4E4E"/>
                </a:solidFill>
                <a:latin typeface="Proxima Nova"/>
                <a:ea typeface="Proxima Nova"/>
                <a:cs typeface="Proxima Nova"/>
                <a:sym typeface="Proxima Nova"/>
              </a:rPr>
              <a:t>decentralized</a:t>
            </a:r>
            <a:r>
              <a:rPr lang="en" sz="2000" b="1" dirty="0">
                <a:solidFill>
                  <a:srgbClr val="4E4E4E"/>
                </a:solidFill>
                <a:latin typeface="Proxima Nova"/>
                <a:ea typeface="Proxima Nova"/>
                <a:cs typeface="Proxima Nova"/>
                <a:sym typeface="Proxima Nova"/>
              </a:rPr>
              <a:t> system that does everything that a bank does?</a:t>
            </a:r>
            <a:endParaRPr sz="2000" b="1" dirty="0">
              <a:solidFill>
                <a:srgbClr val="4E4E4E"/>
              </a:solidFill>
              <a:latin typeface="Proxima Nova"/>
              <a:ea typeface="Proxima Nova"/>
              <a:cs typeface="Proxima Nova"/>
              <a:sym typeface="Proxima Nova"/>
            </a:endParaRPr>
          </a:p>
        </p:txBody>
      </p:sp>
      <p:sp>
        <p:nvSpPr>
          <p:cNvPr id="536" name="Google Shape;536;p56"/>
          <p:cNvSpPr txBox="1"/>
          <p:nvPr/>
        </p:nvSpPr>
        <p:spPr>
          <a:xfrm>
            <a:off x="1462744" y="539500"/>
            <a:ext cx="9734800" cy="501600"/>
          </a:xfrm>
          <a:prstGeom prst="rect">
            <a:avLst/>
          </a:prstGeom>
          <a:solidFill>
            <a:srgbClr val="004735"/>
          </a:solidFill>
          <a:ln>
            <a:noFill/>
          </a:ln>
        </p:spPr>
        <p:txBody>
          <a:bodyPr spcFirstLastPara="1" wrap="square" lIns="45733" tIns="22867" rIns="45733" bIns="22867" anchor="ctr" anchorCtr="0">
            <a:noAutofit/>
          </a:bodyPr>
          <a:lstStyle/>
          <a:p>
            <a:pPr>
              <a:lnSpc>
                <a:spcPct val="130740"/>
              </a:lnSpc>
              <a:buClr>
                <a:srgbClr val="000000"/>
              </a:buClr>
            </a:pPr>
            <a:r>
              <a:rPr lang="en" sz="3600" b="1" dirty="0">
                <a:solidFill>
                  <a:schemeClr val="bg1"/>
                </a:solidFill>
                <a:latin typeface="Montserrat"/>
                <a:ea typeface="Montserrat"/>
                <a:cs typeface="Montserrat"/>
                <a:sym typeface="Montserrat"/>
              </a:rPr>
              <a:t>CURRENCY</a:t>
            </a:r>
            <a:endParaRPr sz="3600" b="1" dirty="0">
              <a:solidFill>
                <a:schemeClr val="bg1"/>
              </a:solidFill>
              <a:latin typeface="Montserrat"/>
              <a:ea typeface="Montserrat"/>
              <a:cs typeface="Montserrat"/>
              <a:sym typeface="Montserrat"/>
            </a:endParaRPr>
          </a:p>
        </p:txBody>
      </p:sp>
      <p:sp>
        <p:nvSpPr>
          <p:cNvPr id="537" name="Google Shape;537;p56"/>
          <p:cNvSpPr txBox="1"/>
          <p:nvPr/>
        </p:nvSpPr>
        <p:spPr>
          <a:xfrm>
            <a:off x="1462744" y="881475"/>
            <a:ext cx="5384800" cy="501600"/>
          </a:xfrm>
          <a:prstGeom prst="rect">
            <a:avLst/>
          </a:prstGeom>
          <a:noFill/>
          <a:ln>
            <a:noFill/>
          </a:ln>
        </p:spPr>
        <p:txBody>
          <a:bodyPr spcFirstLastPara="1" wrap="square" lIns="45733" tIns="22867" rIns="45733" bIns="22867" anchor="ctr" anchorCtr="0">
            <a:noAutofit/>
          </a:bodyPr>
          <a:lstStyle/>
          <a:p>
            <a:pPr>
              <a:buClr>
                <a:srgbClr val="D8D8D8"/>
              </a:buClr>
            </a:pPr>
            <a:r>
              <a:rPr lang="en" sz="2267" b="1">
                <a:solidFill>
                  <a:srgbClr val="BFBFBF"/>
                </a:solidFill>
                <a:latin typeface="Proxima Nova"/>
                <a:ea typeface="Proxima Nova"/>
                <a:cs typeface="Proxima Nova"/>
                <a:sym typeface="Proxima Nova"/>
              </a:rPr>
              <a:t>“IN BANKS WE DISTRUST”</a:t>
            </a:r>
            <a:endParaRPr sz="2267" b="1">
              <a:solidFill>
                <a:srgbClr val="BFBFBF"/>
              </a:solidFill>
              <a:latin typeface="Proxima Nova"/>
              <a:ea typeface="Proxima Nova"/>
              <a:cs typeface="Proxima Nova"/>
              <a:sym typeface="Proxima Nova"/>
            </a:endParaRPr>
          </a:p>
        </p:txBody>
      </p:sp>
      <p:sp>
        <p:nvSpPr>
          <p:cNvPr id="539" name="Google Shape;539;p56"/>
          <p:cNvSpPr txBox="1"/>
          <p:nvPr/>
        </p:nvSpPr>
        <p:spPr>
          <a:xfrm>
            <a:off x="9171951" y="3842067"/>
            <a:ext cx="2812800" cy="1633200"/>
          </a:xfrm>
          <a:prstGeom prst="rect">
            <a:avLst/>
          </a:prstGeom>
          <a:noFill/>
          <a:ln>
            <a:noFill/>
          </a:ln>
        </p:spPr>
        <p:txBody>
          <a:bodyPr spcFirstLastPara="1" wrap="square" lIns="121900" tIns="121900" rIns="121900" bIns="121900" anchor="t" anchorCtr="0">
            <a:noAutofit/>
          </a:bodyPr>
          <a:lstStyle/>
          <a:p>
            <a:pPr algn="ctr"/>
            <a:r>
              <a:rPr lang="en" sz="2400" b="1" dirty="0">
                <a:latin typeface="Proxima Nova"/>
                <a:ea typeface="Proxima Nova"/>
                <a:cs typeface="Proxima Nova"/>
                <a:sym typeface="Proxima Nova"/>
              </a:rPr>
              <a:t>Trust</a:t>
            </a:r>
            <a:endParaRPr sz="2400" b="1" dirty="0">
              <a:latin typeface="Proxima Nova"/>
              <a:ea typeface="Proxima Nova"/>
              <a:cs typeface="Proxima Nova"/>
              <a:sym typeface="Proxima Nova"/>
            </a:endParaRPr>
          </a:p>
          <a:p>
            <a:pPr algn="ctr"/>
            <a:r>
              <a:rPr lang="en" sz="2400" dirty="0">
                <a:latin typeface="Proxima Nova"/>
                <a:ea typeface="Proxima Nova"/>
                <a:cs typeface="Proxima Nova"/>
                <a:sym typeface="Proxima Nova"/>
              </a:rPr>
              <a:t>Verified professionals regulated by government</a:t>
            </a:r>
            <a:endParaRPr sz="2400" dirty="0">
              <a:latin typeface="Proxima Nova"/>
              <a:ea typeface="Proxima Nova"/>
              <a:cs typeface="Proxima Nova"/>
              <a:sym typeface="Proxima Nova"/>
            </a:endParaRPr>
          </a:p>
          <a:p>
            <a:pPr algn="ctr"/>
            <a:endParaRPr sz="2400" dirty="0">
              <a:latin typeface="Proxima Nova"/>
              <a:ea typeface="Proxima Nova"/>
              <a:cs typeface="Proxima Nova"/>
              <a:sym typeface="Proxima Nova"/>
            </a:endParaRPr>
          </a:p>
          <a:p>
            <a:pPr algn="ctr"/>
            <a:endParaRPr sz="2400" dirty="0">
              <a:latin typeface="Proxima Nova"/>
              <a:ea typeface="Proxima Nova"/>
              <a:cs typeface="Proxima Nova"/>
              <a:sym typeface="Proxima Nova"/>
            </a:endParaRPr>
          </a:p>
          <a:p>
            <a:pPr algn="ctr"/>
            <a:endParaRPr sz="2400" b="1" dirty="0">
              <a:latin typeface="Proxima Nova"/>
              <a:ea typeface="Proxima Nova"/>
              <a:cs typeface="Proxima Nova"/>
              <a:sym typeface="Proxima Nova"/>
            </a:endParaRPr>
          </a:p>
          <a:p>
            <a:pPr algn="ctr"/>
            <a:endParaRPr sz="2400" b="1" dirty="0">
              <a:latin typeface="Proxima Nova"/>
              <a:ea typeface="Proxima Nova"/>
              <a:cs typeface="Proxima Nova"/>
              <a:sym typeface="Proxima Nova"/>
            </a:endParaRPr>
          </a:p>
          <a:p>
            <a:pPr algn="ctr"/>
            <a:endParaRPr sz="2400" b="1" dirty="0">
              <a:latin typeface="Proxima Nova"/>
              <a:ea typeface="Proxima Nova"/>
              <a:cs typeface="Proxima Nova"/>
              <a:sym typeface="Proxima Nova"/>
            </a:endParaRPr>
          </a:p>
        </p:txBody>
      </p:sp>
      <p:sp>
        <p:nvSpPr>
          <p:cNvPr id="540" name="Google Shape;540;p56"/>
          <p:cNvSpPr txBox="1"/>
          <p:nvPr/>
        </p:nvSpPr>
        <p:spPr>
          <a:xfrm>
            <a:off x="675517" y="3790067"/>
            <a:ext cx="3082800" cy="1633200"/>
          </a:xfrm>
          <a:prstGeom prst="rect">
            <a:avLst/>
          </a:prstGeom>
          <a:noFill/>
          <a:ln>
            <a:noFill/>
          </a:ln>
        </p:spPr>
        <p:txBody>
          <a:bodyPr spcFirstLastPara="1" wrap="square" lIns="121900" tIns="121900" rIns="121900" bIns="121900" anchor="t" anchorCtr="0">
            <a:noAutofit/>
          </a:bodyPr>
          <a:lstStyle/>
          <a:p>
            <a:pPr algn="ctr"/>
            <a:r>
              <a:rPr lang="en" sz="2400" b="1" dirty="0">
                <a:latin typeface="Proxima Nova"/>
                <a:ea typeface="Proxima Nova"/>
                <a:cs typeface="Proxima Nova"/>
                <a:sym typeface="Proxima Nova"/>
              </a:rPr>
              <a:t>Identity Management</a:t>
            </a:r>
            <a:endParaRPr sz="2400" b="1" dirty="0">
              <a:latin typeface="Proxima Nova"/>
              <a:ea typeface="Proxima Nova"/>
              <a:cs typeface="Proxima Nova"/>
              <a:sym typeface="Proxima Nova"/>
            </a:endParaRPr>
          </a:p>
          <a:p>
            <a:pPr algn="ctr"/>
            <a:r>
              <a:rPr lang="en" sz="2400" dirty="0">
                <a:latin typeface="Proxima Nova"/>
                <a:ea typeface="Proxima Nova"/>
                <a:cs typeface="Proxima Nova"/>
                <a:sym typeface="Proxima Nova"/>
              </a:rPr>
              <a:t>Storage for your personal information and account balances</a:t>
            </a:r>
            <a:endParaRPr sz="2400" dirty="0"/>
          </a:p>
        </p:txBody>
      </p:sp>
      <p:sp>
        <p:nvSpPr>
          <p:cNvPr id="541" name="Google Shape;541;p56"/>
          <p:cNvSpPr txBox="1"/>
          <p:nvPr/>
        </p:nvSpPr>
        <p:spPr>
          <a:xfrm>
            <a:off x="3678767" y="3842067"/>
            <a:ext cx="2874800" cy="1194400"/>
          </a:xfrm>
          <a:prstGeom prst="rect">
            <a:avLst/>
          </a:prstGeom>
          <a:noFill/>
          <a:ln>
            <a:noFill/>
          </a:ln>
        </p:spPr>
        <p:txBody>
          <a:bodyPr spcFirstLastPara="1" wrap="square" lIns="121900" tIns="121900" rIns="121900" bIns="121900" anchor="t" anchorCtr="0">
            <a:noAutofit/>
          </a:bodyPr>
          <a:lstStyle/>
          <a:p>
            <a:pPr algn="ctr"/>
            <a:r>
              <a:rPr lang="en" sz="2400" b="1" dirty="0">
                <a:latin typeface="Proxima Nova"/>
                <a:ea typeface="Proxima Nova"/>
                <a:cs typeface="Proxima Nova"/>
                <a:sym typeface="Proxima Nova"/>
              </a:rPr>
              <a:t>Services</a:t>
            </a:r>
            <a:endParaRPr sz="2400" b="1" dirty="0">
              <a:latin typeface="Proxima Nova"/>
              <a:ea typeface="Proxima Nova"/>
              <a:cs typeface="Proxima Nova"/>
              <a:sym typeface="Proxima Nova"/>
            </a:endParaRPr>
          </a:p>
          <a:p>
            <a:pPr algn="ctr"/>
            <a:r>
              <a:rPr lang="en" sz="2400" dirty="0">
                <a:latin typeface="Proxima Nova"/>
                <a:ea typeface="Proxima Nova"/>
                <a:cs typeface="Proxima Nova"/>
                <a:sym typeface="Proxima Nova"/>
              </a:rPr>
              <a:t>Transferring and Redeeming Money</a:t>
            </a:r>
            <a:endParaRPr sz="2400" dirty="0"/>
          </a:p>
        </p:txBody>
      </p:sp>
      <p:sp>
        <p:nvSpPr>
          <p:cNvPr id="542" name="Google Shape;542;p56"/>
          <p:cNvSpPr txBox="1"/>
          <p:nvPr/>
        </p:nvSpPr>
        <p:spPr>
          <a:xfrm>
            <a:off x="6372417" y="3842067"/>
            <a:ext cx="2874800" cy="1547200"/>
          </a:xfrm>
          <a:prstGeom prst="rect">
            <a:avLst/>
          </a:prstGeom>
          <a:noFill/>
          <a:ln>
            <a:noFill/>
          </a:ln>
        </p:spPr>
        <p:txBody>
          <a:bodyPr spcFirstLastPara="1" wrap="square" lIns="121900" tIns="121900" rIns="121900" bIns="121900" anchor="t" anchorCtr="0">
            <a:noAutofit/>
          </a:bodyPr>
          <a:lstStyle/>
          <a:p>
            <a:pPr algn="ctr"/>
            <a:r>
              <a:rPr lang="en" sz="2400" b="1" dirty="0">
                <a:latin typeface="Proxima Nova"/>
                <a:ea typeface="Proxima Nova"/>
                <a:cs typeface="Proxima Nova"/>
                <a:sym typeface="Proxima Nova"/>
              </a:rPr>
              <a:t>Record Management</a:t>
            </a:r>
            <a:endParaRPr sz="2400" b="1" dirty="0">
              <a:latin typeface="Proxima Nova"/>
              <a:ea typeface="Proxima Nova"/>
              <a:cs typeface="Proxima Nova"/>
              <a:sym typeface="Proxima Nova"/>
            </a:endParaRPr>
          </a:p>
          <a:p>
            <a:pPr algn="ctr"/>
            <a:r>
              <a:rPr lang="en" sz="2400" dirty="0">
                <a:latin typeface="Proxima Nova"/>
                <a:ea typeface="Proxima Nova"/>
                <a:cs typeface="Proxima Nova"/>
                <a:sym typeface="Proxima Nova"/>
              </a:rPr>
              <a:t>Tracking account history, particularly for audits</a:t>
            </a:r>
            <a:endParaRPr sz="2400" dirty="0"/>
          </a:p>
        </p:txBody>
      </p:sp>
      <p:pic>
        <p:nvPicPr>
          <p:cNvPr id="543" name="Google Shape;543;p56"/>
          <p:cNvPicPr preferRelativeResize="0"/>
          <p:nvPr/>
        </p:nvPicPr>
        <p:blipFill>
          <a:blip r:embed="rId3">
            <a:alphaModFix/>
          </a:blip>
          <a:stretch>
            <a:fillRect/>
          </a:stretch>
        </p:blipFill>
        <p:spPr>
          <a:xfrm>
            <a:off x="4364045" y="1383067"/>
            <a:ext cx="3058529" cy="232353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9" name="Google Shape;549;p57"/>
          <p:cNvSpPr txBox="1"/>
          <p:nvPr/>
        </p:nvSpPr>
        <p:spPr>
          <a:xfrm>
            <a:off x="1462744" y="539500"/>
            <a:ext cx="9734800" cy="501600"/>
          </a:xfrm>
          <a:prstGeom prst="rect">
            <a:avLst/>
          </a:prstGeom>
          <a:solidFill>
            <a:srgbClr val="004735"/>
          </a:solidFill>
          <a:ln>
            <a:noFill/>
          </a:ln>
        </p:spPr>
        <p:txBody>
          <a:bodyPr spcFirstLastPara="1" wrap="square" lIns="45733" tIns="22867" rIns="45733" bIns="22867" anchor="ctr" anchorCtr="0">
            <a:noAutofit/>
          </a:bodyPr>
          <a:lstStyle/>
          <a:p>
            <a:pPr>
              <a:lnSpc>
                <a:spcPct val="130740"/>
              </a:lnSpc>
              <a:buClr>
                <a:srgbClr val="000000"/>
              </a:buClr>
            </a:pPr>
            <a:r>
              <a:rPr lang="hu-HU" sz="3600" b="1" dirty="0">
                <a:solidFill>
                  <a:schemeClr val="bg1"/>
                </a:solidFill>
                <a:latin typeface="Montserrat"/>
                <a:ea typeface="Montserrat"/>
                <a:cs typeface="Montserrat"/>
                <a:sym typeface="Montserrat"/>
              </a:rPr>
              <a:t>CRIPTO</a:t>
            </a:r>
            <a:r>
              <a:rPr lang="en" sz="3600" b="1" dirty="0">
                <a:solidFill>
                  <a:schemeClr val="bg1"/>
                </a:solidFill>
                <a:latin typeface="Montserrat"/>
                <a:ea typeface="Montserrat"/>
                <a:cs typeface="Montserrat"/>
                <a:sym typeface="Montserrat"/>
              </a:rPr>
              <a:t>CURRENCY</a:t>
            </a:r>
            <a:endParaRPr sz="3600" b="1" dirty="0">
              <a:solidFill>
                <a:schemeClr val="bg1"/>
              </a:solidFill>
              <a:latin typeface="Montserrat"/>
              <a:ea typeface="Montserrat"/>
              <a:cs typeface="Montserrat"/>
              <a:sym typeface="Montserrat"/>
            </a:endParaRPr>
          </a:p>
        </p:txBody>
      </p:sp>
      <p:sp>
        <p:nvSpPr>
          <p:cNvPr id="550" name="Google Shape;550;p57"/>
          <p:cNvSpPr txBox="1"/>
          <p:nvPr/>
        </p:nvSpPr>
        <p:spPr>
          <a:xfrm>
            <a:off x="1462744" y="881475"/>
            <a:ext cx="5384800" cy="501600"/>
          </a:xfrm>
          <a:prstGeom prst="rect">
            <a:avLst/>
          </a:prstGeom>
          <a:noFill/>
          <a:ln>
            <a:noFill/>
          </a:ln>
        </p:spPr>
        <p:txBody>
          <a:bodyPr spcFirstLastPara="1" wrap="square" lIns="45733" tIns="22867" rIns="45733" bIns="22867" anchor="ctr" anchorCtr="0">
            <a:noAutofit/>
          </a:bodyPr>
          <a:lstStyle/>
          <a:p>
            <a:pPr>
              <a:buClr>
                <a:srgbClr val="D8D8D8"/>
              </a:buClr>
            </a:pPr>
            <a:r>
              <a:rPr lang="en" sz="2267" b="1" dirty="0">
                <a:solidFill>
                  <a:srgbClr val="BFBFBF"/>
                </a:solidFill>
                <a:latin typeface="Proxima Nova"/>
                <a:ea typeface="Proxima Nova"/>
                <a:cs typeface="Proxima Nova"/>
                <a:sym typeface="Proxima Nova"/>
              </a:rPr>
              <a:t>BITCOIN COMPONENTS</a:t>
            </a:r>
            <a:endParaRPr sz="2267" b="1" dirty="0">
              <a:solidFill>
                <a:srgbClr val="BFBFBF"/>
              </a:solidFill>
              <a:latin typeface="Proxima Nova"/>
              <a:ea typeface="Proxima Nova"/>
              <a:cs typeface="Proxima Nova"/>
              <a:sym typeface="Proxima Nova"/>
            </a:endParaRPr>
          </a:p>
        </p:txBody>
      </p:sp>
      <p:sp>
        <p:nvSpPr>
          <p:cNvPr id="552" name="Google Shape;552;p57"/>
          <p:cNvSpPr txBox="1"/>
          <p:nvPr/>
        </p:nvSpPr>
        <p:spPr>
          <a:xfrm>
            <a:off x="8727567" y="3771033"/>
            <a:ext cx="2812800" cy="1633200"/>
          </a:xfrm>
          <a:prstGeom prst="rect">
            <a:avLst/>
          </a:prstGeom>
          <a:noFill/>
          <a:ln>
            <a:noFill/>
          </a:ln>
        </p:spPr>
        <p:txBody>
          <a:bodyPr spcFirstLastPara="1" wrap="square" lIns="121900" tIns="121900" rIns="121900" bIns="121900" anchor="t" anchorCtr="0">
            <a:noAutofit/>
          </a:bodyPr>
          <a:lstStyle/>
          <a:p>
            <a:pPr algn="ctr"/>
            <a:r>
              <a:rPr lang="en" sz="2400" b="1" dirty="0">
                <a:latin typeface="Proxima Nova"/>
                <a:ea typeface="Proxima Nova"/>
                <a:cs typeface="Proxima Nova"/>
                <a:sym typeface="Proxima Nova"/>
              </a:rPr>
              <a:t>Trustless Consensus</a:t>
            </a:r>
            <a:endParaRPr sz="2400" b="1" dirty="0">
              <a:latin typeface="Proxima Nova"/>
              <a:ea typeface="Proxima Nova"/>
              <a:cs typeface="Proxima Nova"/>
              <a:sym typeface="Proxima Nova"/>
            </a:endParaRPr>
          </a:p>
          <a:p>
            <a:pPr algn="ctr"/>
            <a:r>
              <a:rPr lang="en" sz="2400" dirty="0">
                <a:latin typeface="Proxima Nova"/>
                <a:ea typeface="Proxima Nova"/>
                <a:cs typeface="Proxima Nova"/>
                <a:sym typeface="Proxima Nova"/>
              </a:rPr>
              <a:t>Alignment of community goals with personal incentives</a:t>
            </a:r>
            <a:endParaRPr sz="2400" dirty="0">
              <a:latin typeface="Proxima Nova"/>
              <a:ea typeface="Proxima Nova"/>
              <a:cs typeface="Proxima Nova"/>
              <a:sym typeface="Proxima Nova"/>
            </a:endParaRPr>
          </a:p>
          <a:p>
            <a:pPr algn="ctr"/>
            <a:endParaRPr sz="2400" dirty="0">
              <a:latin typeface="Proxima Nova"/>
              <a:ea typeface="Proxima Nova"/>
              <a:cs typeface="Proxima Nova"/>
              <a:sym typeface="Proxima Nova"/>
            </a:endParaRPr>
          </a:p>
          <a:p>
            <a:pPr algn="ctr"/>
            <a:endParaRPr sz="2400" dirty="0">
              <a:latin typeface="Proxima Nova"/>
              <a:ea typeface="Proxima Nova"/>
              <a:cs typeface="Proxima Nova"/>
              <a:sym typeface="Proxima Nova"/>
            </a:endParaRPr>
          </a:p>
          <a:p>
            <a:pPr algn="ctr"/>
            <a:endParaRPr sz="2400" b="1" dirty="0">
              <a:latin typeface="Proxima Nova"/>
              <a:ea typeface="Proxima Nova"/>
              <a:cs typeface="Proxima Nova"/>
              <a:sym typeface="Proxima Nova"/>
            </a:endParaRPr>
          </a:p>
          <a:p>
            <a:pPr algn="ctr"/>
            <a:endParaRPr sz="2400" b="1" dirty="0">
              <a:latin typeface="Proxima Nova"/>
              <a:ea typeface="Proxima Nova"/>
              <a:cs typeface="Proxima Nova"/>
              <a:sym typeface="Proxima Nova"/>
            </a:endParaRPr>
          </a:p>
          <a:p>
            <a:pPr algn="ctr"/>
            <a:endParaRPr sz="2400" b="1" dirty="0">
              <a:latin typeface="Proxima Nova"/>
              <a:ea typeface="Proxima Nova"/>
              <a:cs typeface="Proxima Nova"/>
              <a:sym typeface="Proxima Nova"/>
            </a:endParaRPr>
          </a:p>
        </p:txBody>
      </p:sp>
      <p:sp>
        <p:nvSpPr>
          <p:cNvPr id="553" name="Google Shape;553;p57"/>
          <p:cNvSpPr txBox="1"/>
          <p:nvPr/>
        </p:nvSpPr>
        <p:spPr>
          <a:xfrm>
            <a:off x="519308" y="3728033"/>
            <a:ext cx="3082800" cy="1633200"/>
          </a:xfrm>
          <a:prstGeom prst="rect">
            <a:avLst/>
          </a:prstGeom>
          <a:noFill/>
          <a:ln>
            <a:noFill/>
          </a:ln>
        </p:spPr>
        <p:txBody>
          <a:bodyPr spcFirstLastPara="1" wrap="square" lIns="121900" tIns="121900" rIns="121900" bIns="121900" anchor="t" anchorCtr="0">
            <a:noAutofit/>
          </a:bodyPr>
          <a:lstStyle/>
          <a:p>
            <a:pPr algn="ctr"/>
            <a:r>
              <a:rPr lang="en" sz="2400" b="1" dirty="0">
                <a:latin typeface="Proxima Nova"/>
                <a:ea typeface="Proxima Nova"/>
                <a:cs typeface="Proxima Nova"/>
                <a:sym typeface="Proxima Nova"/>
              </a:rPr>
              <a:t>Identity Management</a:t>
            </a:r>
            <a:endParaRPr sz="2400" b="1" dirty="0">
              <a:latin typeface="Proxima Nova"/>
              <a:ea typeface="Proxima Nova"/>
              <a:cs typeface="Proxima Nova"/>
              <a:sym typeface="Proxima Nova"/>
            </a:endParaRPr>
          </a:p>
          <a:p>
            <a:pPr algn="ctr"/>
            <a:r>
              <a:rPr lang="en" sz="2400" dirty="0">
                <a:latin typeface="Proxima Nova"/>
                <a:ea typeface="Proxima Nova"/>
                <a:cs typeface="Proxima Nova"/>
                <a:sym typeface="Proxima Nova"/>
              </a:rPr>
              <a:t>Addresses/accounts that can contain, send, and receive bitcoin</a:t>
            </a:r>
            <a:endParaRPr sz="2400" dirty="0"/>
          </a:p>
        </p:txBody>
      </p:sp>
      <p:sp>
        <p:nvSpPr>
          <p:cNvPr id="554" name="Google Shape;554;p57"/>
          <p:cNvSpPr txBox="1"/>
          <p:nvPr/>
        </p:nvSpPr>
        <p:spPr>
          <a:xfrm>
            <a:off x="3365892" y="3771033"/>
            <a:ext cx="2874800" cy="1194400"/>
          </a:xfrm>
          <a:prstGeom prst="rect">
            <a:avLst/>
          </a:prstGeom>
          <a:noFill/>
          <a:ln>
            <a:noFill/>
          </a:ln>
        </p:spPr>
        <p:txBody>
          <a:bodyPr spcFirstLastPara="1" wrap="square" lIns="121900" tIns="121900" rIns="121900" bIns="121900" anchor="t" anchorCtr="0">
            <a:noAutofit/>
          </a:bodyPr>
          <a:lstStyle/>
          <a:p>
            <a:pPr algn="ctr"/>
            <a:r>
              <a:rPr lang="en" sz="2400" b="1" dirty="0">
                <a:latin typeface="Proxima Nova"/>
                <a:ea typeface="Proxima Nova"/>
                <a:cs typeface="Proxima Nova"/>
                <a:sym typeface="Proxima Nova"/>
              </a:rPr>
              <a:t>Transactions</a:t>
            </a:r>
            <a:endParaRPr sz="2400" b="1" dirty="0">
              <a:latin typeface="Proxima Nova"/>
              <a:ea typeface="Proxima Nova"/>
              <a:cs typeface="Proxima Nova"/>
              <a:sym typeface="Proxima Nova"/>
            </a:endParaRPr>
          </a:p>
          <a:p>
            <a:pPr algn="ctr"/>
            <a:r>
              <a:rPr lang="en" sz="2400" dirty="0">
                <a:latin typeface="Proxima Nova"/>
                <a:ea typeface="Proxima Nova"/>
                <a:cs typeface="Proxima Nova"/>
                <a:sym typeface="Proxima Nova"/>
              </a:rPr>
              <a:t>The ability to send and receive bitcoin securely</a:t>
            </a:r>
            <a:endParaRPr sz="2400" dirty="0"/>
          </a:p>
        </p:txBody>
      </p:sp>
      <p:sp>
        <p:nvSpPr>
          <p:cNvPr id="555" name="Google Shape;555;p57"/>
          <p:cNvSpPr txBox="1"/>
          <p:nvPr/>
        </p:nvSpPr>
        <p:spPr>
          <a:xfrm>
            <a:off x="5928033" y="3771033"/>
            <a:ext cx="2874800" cy="1547200"/>
          </a:xfrm>
          <a:prstGeom prst="rect">
            <a:avLst/>
          </a:prstGeom>
          <a:noFill/>
          <a:ln>
            <a:noFill/>
          </a:ln>
        </p:spPr>
        <p:txBody>
          <a:bodyPr spcFirstLastPara="1" wrap="square" lIns="121900" tIns="121900" rIns="121900" bIns="121900" anchor="t" anchorCtr="0">
            <a:noAutofit/>
          </a:bodyPr>
          <a:lstStyle/>
          <a:p>
            <a:pPr algn="ctr"/>
            <a:r>
              <a:rPr lang="en" sz="2400" b="1">
                <a:latin typeface="Proxima Nova"/>
                <a:ea typeface="Proxima Nova"/>
                <a:cs typeface="Proxima Nova"/>
                <a:sym typeface="Proxima Nova"/>
              </a:rPr>
              <a:t>Distributed Ledger</a:t>
            </a:r>
            <a:endParaRPr sz="2400" b="1">
              <a:latin typeface="Proxima Nova"/>
              <a:ea typeface="Proxima Nova"/>
              <a:cs typeface="Proxima Nova"/>
              <a:sym typeface="Proxima Nova"/>
            </a:endParaRPr>
          </a:p>
          <a:p>
            <a:pPr algn="ctr"/>
            <a:r>
              <a:rPr lang="en" sz="2400">
                <a:latin typeface="Proxima Nova"/>
                <a:ea typeface="Proxima Nova"/>
                <a:cs typeface="Proxima Nova"/>
                <a:sym typeface="Proxima Nova"/>
              </a:rPr>
              <a:t>Records of bitcoin transfers are maintained across the network</a:t>
            </a:r>
            <a:endParaRPr sz="2400"/>
          </a:p>
        </p:txBody>
      </p:sp>
      <p:pic>
        <p:nvPicPr>
          <p:cNvPr id="556" name="Google Shape;556;p57" descr="Image result for identity icon"/>
          <p:cNvPicPr preferRelativeResize="0"/>
          <p:nvPr/>
        </p:nvPicPr>
        <p:blipFill>
          <a:blip r:embed="rId3">
            <a:alphaModFix/>
          </a:blip>
          <a:stretch>
            <a:fillRect/>
          </a:stretch>
        </p:blipFill>
        <p:spPr>
          <a:xfrm>
            <a:off x="1355812" y="2382100"/>
            <a:ext cx="1409667" cy="1388933"/>
          </a:xfrm>
          <a:prstGeom prst="rect">
            <a:avLst/>
          </a:prstGeom>
          <a:noFill/>
          <a:ln>
            <a:noFill/>
          </a:ln>
        </p:spPr>
      </p:pic>
      <p:pic>
        <p:nvPicPr>
          <p:cNvPr id="557" name="Google Shape;557;p57" descr="Image result for bitcoin transaction icon"/>
          <p:cNvPicPr preferRelativeResize="0"/>
          <p:nvPr/>
        </p:nvPicPr>
        <p:blipFill>
          <a:blip r:embed="rId4">
            <a:alphaModFix/>
          </a:blip>
          <a:stretch>
            <a:fillRect/>
          </a:stretch>
        </p:blipFill>
        <p:spPr>
          <a:xfrm>
            <a:off x="4008916" y="2330100"/>
            <a:ext cx="1325792" cy="1388933"/>
          </a:xfrm>
          <a:prstGeom prst="rect">
            <a:avLst/>
          </a:prstGeom>
          <a:noFill/>
          <a:ln>
            <a:noFill/>
          </a:ln>
        </p:spPr>
      </p:pic>
      <p:pic>
        <p:nvPicPr>
          <p:cNvPr id="558" name="Google Shape;558;p57" descr="Image result for distributed ledger icon"/>
          <p:cNvPicPr preferRelativeResize="0"/>
          <p:nvPr/>
        </p:nvPicPr>
        <p:blipFill>
          <a:blip r:embed="rId5">
            <a:alphaModFix/>
          </a:blip>
          <a:stretch>
            <a:fillRect/>
          </a:stretch>
        </p:blipFill>
        <p:spPr>
          <a:xfrm>
            <a:off x="6660600" y="2316243"/>
            <a:ext cx="1409667" cy="1402791"/>
          </a:xfrm>
          <a:prstGeom prst="rect">
            <a:avLst/>
          </a:prstGeom>
          <a:noFill/>
          <a:ln>
            <a:noFill/>
          </a:ln>
        </p:spPr>
      </p:pic>
      <p:pic>
        <p:nvPicPr>
          <p:cNvPr id="559" name="Google Shape;559;p57" descr="Image result for mining axe icon"/>
          <p:cNvPicPr preferRelativeResize="0"/>
          <p:nvPr/>
        </p:nvPicPr>
        <p:blipFill>
          <a:blip r:embed="rId6">
            <a:alphaModFix/>
          </a:blip>
          <a:stretch>
            <a:fillRect/>
          </a:stretch>
        </p:blipFill>
        <p:spPr>
          <a:xfrm>
            <a:off x="9396171" y="2323167"/>
            <a:ext cx="1441312" cy="140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solidFill>
            <a:srgbClr val="004735"/>
          </a:solidFill>
        </p:spPr>
        <p:txBody>
          <a:bodyPr/>
          <a:lstStyle/>
          <a:p>
            <a:r>
              <a:rPr lang="hu-HU" dirty="0" err="1">
                <a:solidFill>
                  <a:srgbClr val="FFAB0D"/>
                </a:solidFill>
              </a:rPr>
              <a:t>Syllabus</a:t>
            </a:r>
            <a:r>
              <a:rPr lang="hu-HU" dirty="0">
                <a:solidFill>
                  <a:srgbClr val="FFAB0D"/>
                </a:solidFill>
              </a:rPr>
              <a:t> part 1</a:t>
            </a:r>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838200" y="1825625"/>
            <a:ext cx="10515600" cy="3718832"/>
          </a:xfrm>
        </p:spPr>
        <p:txBody>
          <a:bodyPr>
            <a:normAutofit lnSpcReduction="10000"/>
          </a:bodyPr>
          <a:lstStyle/>
          <a:p>
            <a:r>
              <a:rPr lang="en-US" dirty="0"/>
              <a:t>Week 1: </a:t>
            </a:r>
            <a:r>
              <a:rPr lang="hu-HU" dirty="0" err="1"/>
              <a:t>Blockchain</a:t>
            </a:r>
            <a:r>
              <a:rPr lang="en-US" dirty="0"/>
              <a:t>: A High-Level Overview</a:t>
            </a:r>
          </a:p>
          <a:p>
            <a:r>
              <a:rPr lang="en-US" dirty="0"/>
              <a:t>Week 2: </a:t>
            </a:r>
            <a:r>
              <a:rPr lang="hu-HU" dirty="0" err="1"/>
              <a:t>Beginning</a:t>
            </a:r>
            <a:r>
              <a:rPr lang="hu-HU" dirty="0"/>
              <a:t> of </a:t>
            </a:r>
            <a:r>
              <a:rPr lang="en-US" dirty="0"/>
              <a:t>Blockchain</a:t>
            </a:r>
            <a:r>
              <a:rPr lang="hu-HU" dirty="0"/>
              <a:t>:</a:t>
            </a:r>
            <a:r>
              <a:rPr lang="en-US" dirty="0"/>
              <a:t> History</a:t>
            </a:r>
            <a:r>
              <a:rPr lang="hu-HU" dirty="0"/>
              <a:t> and </a:t>
            </a:r>
            <a:r>
              <a:rPr lang="hu-HU" dirty="0" err="1"/>
              <a:t>the</a:t>
            </a:r>
            <a:r>
              <a:rPr lang="hu-HU" dirty="0"/>
              <a:t> </a:t>
            </a:r>
            <a:r>
              <a:rPr lang="hu-HU" dirty="0" err="1"/>
              <a:t>Bitcoin</a:t>
            </a:r>
            <a:endParaRPr lang="en-US" dirty="0"/>
          </a:p>
          <a:p>
            <a:r>
              <a:rPr lang="en-US" dirty="0"/>
              <a:t>Week 3: Bitcoin Mechanics and Optimizations: </a:t>
            </a:r>
            <a:r>
              <a:rPr lang="hu-HU" dirty="0" err="1"/>
              <a:t>Cryptography</a:t>
            </a:r>
            <a:r>
              <a:rPr lang="hu-HU" dirty="0"/>
              <a:t> </a:t>
            </a:r>
            <a:r>
              <a:rPr lang="en-US" dirty="0"/>
              <a:t>Overview Part 1</a:t>
            </a:r>
          </a:p>
          <a:p>
            <a:r>
              <a:rPr lang="en-US" dirty="0"/>
              <a:t>Week 4: Bitcoin Mechanics and Optimizations: </a:t>
            </a:r>
            <a:r>
              <a:rPr lang="hu-HU" dirty="0" err="1"/>
              <a:t>Cryptography</a:t>
            </a:r>
            <a:r>
              <a:rPr lang="en-US" dirty="0"/>
              <a:t> Overview Part 2</a:t>
            </a:r>
          </a:p>
          <a:p>
            <a:r>
              <a:rPr lang="en-US" dirty="0"/>
              <a:t>Week 5: Interacting with Bitcoin: Wallets, Mining, and More Part 1</a:t>
            </a:r>
          </a:p>
          <a:p>
            <a:r>
              <a:rPr lang="en-US" dirty="0"/>
              <a:t>Week 6: Interacting with Bitcoin: Wallets, Mining, and More Part 2</a:t>
            </a:r>
          </a:p>
          <a:p>
            <a:endParaRPr lang="hu-HU" dirty="0"/>
          </a:p>
        </p:txBody>
      </p:sp>
    </p:spTree>
    <p:extLst>
      <p:ext uri="{BB962C8B-B14F-4D97-AF65-F5344CB8AC3E}">
        <p14:creationId xmlns:p14="http://schemas.microsoft.com/office/powerpoint/2010/main" val="3675568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352"/>
        <p:cNvGrpSpPr/>
        <p:nvPr/>
      </p:nvGrpSpPr>
      <p:grpSpPr>
        <a:xfrm>
          <a:off x="0" y="0"/>
          <a:ext cx="0" cy="0"/>
          <a:chOff x="0" y="0"/>
          <a:chExt cx="0" cy="0"/>
        </a:xfrm>
      </p:grpSpPr>
      <p:sp>
        <p:nvSpPr>
          <p:cNvPr id="353" name="Google Shape;353;p36"/>
          <p:cNvSpPr txBox="1">
            <a:spLocks noGrp="1"/>
          </p:cNvSpPr>
          <p:nvPr>
            <p:ph type="title"/>
          </p:nvPr>
        </p:nvSpPr>
        <p:spPr>
          <a:xfrm>
            <a:off x="671329" y="2665400"/>
            <a:ext cx="10849341" cy="763600"/>
          </a:xfrm>
          <a:prstGeom prst="rect">
            <a:avLst/>
          </a:prstGeom>
        </p:spPr>
        <p:txBody>
          <a:bodyPr spcFirstLastPara="1" vert="horz" wrap="square" lIns="121900" tIns="121900" rIns="121900" bIns="121900" rtlCol="0" anchor="t" anchorCtr="0">
            <a:noAutofit/>
          </a:bodyPr>
          <a:lstStyle/>
          <a:p>
            <a:pPr algn="ctr">
              <a:buNone/>
            </a:pPr>
            <a:r>
              <a:rPr lang="en" dirty="0"/>
              <a:t>Identity</a:t>
            </a:r>
            <a:endParaRPr dirty="0"/>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357"/>
        <p:cNvGrpSpPr/>
        <p:nvPr/>
      </p:nvGrpSpPr>
      <p:grpSpPr>
        <a:xfrm>
          <a:off x="0" y="0"/>
          <a:ext cx="0" cy="0"/>
          <a:chOff x="0" y="0"/>
          <a:chExt cx="0" cy="0"/>
        </a:xfrm>
      </p:grpSpPr>
      <p:sp>
        <p:nvSpPr>
          <p:cNvPr id="358" name="Google Shape;358;p3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buNone/>
            </a:pPr>
            <a:r>
              <a:rPr lang="en">
                <a:solidFill>
                  <a:srgbClr val="EAA536"/>
                </a:solidFill>
              </a:rPr>
              <a:t>Identity</a:t>
            </a:r>
            <a:endParaRPr>
              <a:solidFill>
                <a:srgbClr val="EAA536"/>
              </a:solidFill>
            </a:endParaRPr>
          </a:p>
        </p:txBody>
      </p:sp>
      <p:sp>
        <p:nvSpPr>
          <p:cNvPr id="359" name="Google Shape;359;p37"/>
          <p:cNvSpPr txBox="1">
            <a:spLocks noGrp="1"/>
          </p:cNvSpPr>
          <p:nvPr>
            <p:ph type="title" idx="2"/>
          </p:nvPr>
        </p:nvSpPr>
        <p:spPr>
          <a:prstGeom prst="rect">
            <a:avLst/>
          </a:prstGeom>
          <a:solidFill>
            <a:srgbClr val="004735"/>
          </a:solidFill>
        </p:spPr>
        <p:txBody>
          <a:bodyPr spcFirstLastPara="1" vert="horz" wrap="square" lIns="121900" tIns="121900" rIns="121900" bIns="121900" rtlCol="0" anchor="t" anchorCtr="0">
            <a:noAutofit/>
          </a:bodyPr>
          <a:lstStyle/>
          <a:p>
            <a:pPr>
              <a:buNone/>
            </a:pPr>
            <a:r>
              <a:rPr lang="en" dirty="0">
                <a:solidFill>
                  <a:schemeClr val="bg1"/>
                </a:solidFill>
              </a:rPr>
              <a:t>Leading Question</a:t>
            </a:r>
            <a:endParaRPr dirty="0">
              <a:solidFill>
                <a:schemeClr val="bg1"/>
              </a:solidFill>
            </a:endParaRPr>
          </a:p>
        </p:txBody>
      </p:sp>
      <p:sp>
        <p:nvSpPr>
          <p:cNvPr id="360" name="Google Shape;360;p37"/>
          <p:cNvSpPr txBox="1"/>
          <p:nvPr/>
        </p:nvSpPr>
        <p:spPr>
          <a:xfrm>
            <a:off x="1228583" y="1462188"/>
            <a:ext cx="9734800" cy="4583600"/>
          </a:xfrm>
          <a:prstGeom prst="rect">
            <a:avLst/>
          </a:prstGeom>
          <a:noFill/>
          <a:ln>
            <a:noFill/>
          </a:ln>
        </p:spPr>
        <p:txBody>
          <a:bodyPr spcFirstLastPara="1" wrap="square" lIns="121900" tIns="121900" rIns="121900" bIns="121900" anchor="ctr" anchorCtr="0">
            <a:noAutofit/>
          </a:bodyPr>
          <a:lstStyle/>
          <a:p>
            <a:pPr algn="ctr"/>
            <a:r>
              <a:rPr lang="en" sz="5200">
                <a:latin typeface="Poppins"/>
                <a:ea typeface="Poppins"/>
                <a:cs typeface="Poppins"/>
                <a:sym typeface="Poppins"/>
              </a:rPr>
              <a:t>“What makes an identity yours?”</a:t>
            </a:r>
            <a:endParaRPr sz="5200">
              <a:solidFill>
                <a:srgbClr val="FFD966"/>
              </a:solidFill>
              <a:latin typeface="Poppins"/>
              <a:ea typeface="Poppins"/>
              <a:cs typeface="Poppins"/>
              <a:sym typeface="Poppins"/>
            </a:endParaRP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371"/>
        <p:cNvGrpSpPr/>
        <p:nvPr/>
      </p:nvGrpSpPr>
      <p:grpSpPr>
        <a:xfrm>
          <a:off x="0" y="0"/>
          <a:ext cx="0" cy="0"/>
          <a:chOff x="0" y="0"/>
          <a:chExt cx="0" cy="0"/>
        </a:xfrm>
      </p:grpSpPr>
      <p:sp>
        <p:nvSpPr>
          <p:cNvPr id="372" name="Google Shape;372;p3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buNone/>
            </a:pPr>
            <a:r>
              <a:rPr lang="en">
                <a:solidFill>
                  <a:srgbClr val="EAA536"/>
                </a:solidFill>
              </a:rPr>
              <a:t>Identity</a:t>
            </a:r>
            <a:endParaRPr>
              <a:solidFill>
                <a:srgbClr val="EAA536"/>
              </a:solidFill>
            </a:endParaRPr>
          </a:p>
        </p:txBody>
      </p:sp>
      <p:sp>
        <p:nvSpPr>
          <p:cNvPr id="373" name="Google Shape;373;p39"/>
          <p:cNvSpPr txBox="1">
            <a:spLocks noGrp="1"/>
          </p:cNvSpPr>
          <p:nvPr>
            <p:ph type="title" idx="2"/>
          </p:nvPr>
        </p:nvSpPr>
        <p:spPr>
          <a:prstGeom prst="rect">
            <a:avLst/>
          </a:prstGeom>
          <a:solidFill>
            <a:srgbClr val="004735"/>
          </a:solidFill>
        </p:spPr>
        <p:txBody>
          <a:bodyPr spcFirstLastPara="1" vert="horz" wrap="square" lIns="121900" tIns="121900" rIns="121900" bIns="121900" rtlCol="0" anchor="t" anchorCtr="0">
            <a:noAutofit/>
          </a:bodyPr>
          <a:lstStyle/>
          <a:p>
            <a:pPr>
              <a:buNone/>
            </a:pPr>
            <a:r>
              <a:rPr lang="en" dirty="0">
                <a:solidFill>
                  <a:schemeClr val="bg1"/>
                </a:solidFill>
              </a:rPr>
              <a:t>Identity at the Bank</a:t>
            </a:r>
            <a:endParaRPr dirty="0">
              <a:solidFill>
                <a:schemeClr val="bg1"/>
              </a:solidFill>
            </a:endParaRPr>
          </a:p>
        </p:txBody>
      </p:sp>
      <p:sp>
        <p:nvSpPr>
          <p:cNvPr id="374" name="Google Shape;374;p39"/>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r>
              <a:rPr lang="en" dirty="0"/>
              <a:t>Username and password are issued by central manager</a:t>
            </a:r>
            <a:endParaRPr dirty="0"/>
          </a:p>
          <a:p>
            <a:pPr lvl="1"/>
            <a:r>
              <a:rPr lang="en" dirty="0"/>
              <a:t>The bank makes sure usernames are unique</a:t>
            </a:r>
            <a:endParaRPr dirty="0"/>
          </a:p>
          <a:p>
            <a:r>
              <a:rPr lang="en" dirty="0"/>
              <a:t>Identity is confirmed through personal information</a:t>
            </a:r>
            <a:endParaRPr dirty="0"/>
          </a:p>
          <a:p>
            <a:pPr lvl="1"/>
            <a:r>
              <a:rPr lang="en" dirty="0"/>
              <a:t>Social Security Number</a:t>
            </a:r>
            <a:endParaRPr dirty="0"/>
          </a:p>
          <a:p>
            <a:pPr lvl="1"/>
            <a:r>
              <a:rPr lang="en" dirty="0"/>
              <a:t>Name</a:t>
            </a:r>
            <a:endParaRPr dirty="0"/>
          </a:p>
          <a:p>
            <a:pPr lvl="1"/>
            <a:r>
              <a:rPr lang="en" dirty="0"/>
              <a:t>Birthdate</a:t>
            </a:r>
            <a:endParaRPr dirty="0"/>
          </a:p>
          <a:p>
            <a:pPr lvl="1"/>
            <a:r>
              <a:rPr lang="en" dirty="0"/>
              <a:t>Address</a:t>
            </a:r>
            <a:endParaRPr dirty="0"/>
          </a:p>
          <a:p>
            <a:pPr marL="0" indent="0">
              <a:spcBef>
                <a:spcPts val="1333"/>
              </a:spcBef>
              <a:buSzPts val="1100"/>
              <a:buNone/>
            </a:pPr>
            <a:endParaRPr dirty="0"/>
          </a:p>
          <a:p>
            <a:pPr marL="0" indent="0">
              <a:spcBef>
                <a:spcPts val="1333"/>
              </a:spcBef>
              <a:buNone/>
            </a:pPr>
            <a:endParaRPr dirty="0"/>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364"/>
        <p:cNvGrpSpPr/>
        <p:nvPr/>
      </p:nvGrpSpPr>
      <p:grpSpPr>
        <a:xfrm>
          <a:off x="0" y="0"/>
          <a:ext cx="0" cy="0"/>
          <a:chOff x="0" y="0"/>
          <a:chExt cx="0" cy="0"/>
        </a:xfrm>
      </p:grpSpPr>
      <p:sp>
        <p:nvSpPr>
          <p:cNvPr id="365" name="Google Shape;365;p3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buNone/>
            </a:pPr>
            <a:r>
              <a:rPr lang="en">
                <a:solidFill>
                  <a:srgbClr val="EAA536"/>
                </a:solidFill>
              </a:rPr>
              <a:t>Identity</a:t>
            </a:r>
            <a:endParaRPr>
              <a:solidFill>
                <a:srgbClr val="EAA536"/>
              </a:solidFill>
            </a:endParaRPr>
          </a:p>
        </p:txBody>
      </p:sp>
      <p:sp>
        <p:nvSpPr>
          <p:cNvPr id="366" name="Google Shape;366;p38"/>
          <p:cNvSpPr txBox="1">
            <a:spLocks noGrp="1"/>
          </p:cNvSpPr>
          <p:nvPr>
            <p:ph type="title" idx="2"/>
          </p:nvPr>
        </p:nvSpPr>
        <p:spPr>
          <a:prstGeom prst="rect">
            <a:avLst/>
          </a:prstGeom>
          <a:solidFill>
            <a:srgbClr val="004735"/>
          </a:solidFill>
        </p:spPr>
        <p:txBody>
          <a:bodyPr spcFirstLastPara="1" vert="horz" wrap="square" lIns="121900" tIns="121900" rIns="121900" bIns="121900" rtlCol="0" anchor="t" anchorCtr="0">
            <a:noAutofit/>
          </a:bodyPr>
          <a:lstStyle/>
          <a:p>
            <a:pPr>
              <a:buNone/>
            </a:pPr>
            <a:r>
              <a:rPr lang="en" dirty="0">
                <a:solidFill>
                  <a:schemeClr val="bg1"/>
                </a:solidFill>
              </a:rPr>
              <a:t>Identity In Currencies</a:t>
            </a:r>
            <a:endParaRPr dirty="0">
              <a:solidFill>
                <a:schemeClr val="bg1"/>
              </a:solidFill>
            </a:endParaRPr>
          </a:p>
        </p:txBody>
      </p:sp>
      <p:sp>
        <p:nvSpPr>
          <p:cNvPr id="367" name="Google Shape;367;p38"/>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a:lnSpc>
                <a:spcPct val="100000"/>
              </a:lnSpc>
            </a:pPr>
            <a:r>
              <a:rPr lang="en" dirty="0"/>
              <a:t>What’s the role of identity in the context of currencies?</a:t>
            </a:r>
            <a:endParaRPr dirty="0"/>
          </a:p>
          <a:p>
            <a:pPr lvl="1">
              <a:lnSpc>
                <a:spcPct val="100000"/>
              </a:lnSpc>
              <a:buFont typeface="Proxima Nova"/>
              <a:buChar char="○"/>
            </a:pPr>
            <a:r>
              <a:rPr lang="en" dirty="0"/>
              <a:t>Receiving money</a:t>
            </a:r>
            <a:endParaRPr dirty="0"/>
          </a:p>
          <a:p>
            <a:pPr lvl="1">
              <a:lnSpc>
                <a:spcPct val="100000"/>
              </a:lnSpc>
              <a:buFont typeface="Proxima Nova"/>
              <a:buChar char="○"/>
            </a:pPr>
            <a:r>
              <a:rPr lang="en" dirty="0"/>
              <a:t>Claiming/spending money</a:t>
            </a:r>
            <a:endParaRPr dirty="0"/>
          </a:p>
          <a:p>
            <a:pPr lvl="1">
              <a:lnSpc>
                <a:spcPct val="100000"/>
              </a:lnSpc>
            </a:pPr>
            <a:r>
              <a:rPr lang="en" dirty="0"/>
              <a:t>Blame</a:t>
            </a:r>
            <a:r>
              <a:rPr lang="hu-HU" dirty="0"/>
              <a:t> – </a:t>
            </a:r>
            <a:r>
              <a:rPr lang="hu-HU" dirty="0" err="1"/>
              <a:t>tracking</a:t>
            </a:r>
            <a:r>
              <a:rPr lang="hu-HU" dirty="0"/>
              <a:t> </a:t>
            </a:r>
            <a:r>
              <a:rPr lang="hu-HU" dirty="0" err="1"/>
              <a:t>the</a:t>
            </a:r>
            <a:r>
              <a:rPr lang="hu-HU" dirty="0"/>
              <a:t> </a:t>
            </a:r>
            <a:r>
              <a:rPr lang="hu-HU" dirty="0" err="1"/>
              <a:t>money</a:t>
            </a:r>
            <a:endParaRPr dirty="0"/>
          </a:p>
          <a:p>
            <a:pPr>
              <a:lnSpc>
                <a:spcPct val="100000"/>
              </a:lnSpc>
            </a:pPr>
            <a:r>
              <a:rPr lang="en" dirty="0"/>
              <a:t>Identity in daily life:</a:t>
            </a:r>
            <a:endParaRPr dirty="0"/>
          </a:p>
          <a:p>
            <a:pPr lvl="1">
              <a:lnSpc>
                <a:spcPct val="100000"/>
              </a:lnSpc>
            </a:pPr>
            <a:r>
              <a:rPr lang="en" dirty="0"/>
              <a:t>Houses have </a:t>
            </a:r>
            <a:r>
              <a:rPr lang="en" b="1" dirty="0"/>
              <a:t>addresses</a:t>
            </a:r>
            <a:r>
              <a:rPr lang="en" dirty="0"/>
              <a:t> and </a:t>
            </a:r>
            <a:r>
              <a:rPr lang="en" b="1" dirty="0"/>
              <a:t>mailbox keys</a:t>
            </a:r>
            <a:endParaRPr b="1" dirty="0"/>
          </a:p>
          <a:p>
            <a:pPr lvl="1">
              <a:lnSpc>
                <a:spcPct val="100000"/>
              </a:lnSpc>
            </a:pPr>
            <a:r>
              <a:rPr lang="en" dirty="0"/>
              <a:t>Emails have </a:t>
            </a:r>
            <a:r>
              <a:rPr lang="en" b="1" dirty="0"/>
              <a:t>aliases</a:t>
            </a:r>
            <a:r>
              <a:rPr lang="en" dirty="0"/>
              <a:t> and </a:t>
            </a:r>
            <a:r>
              <a:rPr lang="en" b="1" dirty="0"/>
              <a:t>passwords</a:t>
            </a:r>
            <a:endParaRPr b="1" dirty="0"/>
          </a:p>
          <a:p>
            <a:pPr lvl="1">
              <a:lnSpc>
                <a:spcPct val="100000"/>
              </a:lnSpc>
              <a:buFont typeface="Proxima Nova"/>
              <a:buChar char="○"/>
            </a:pPr>
            <a:r>
              <a:rPr lang="en" dirty="0"/>
              <a:t>Bitcoin has </a:t>
            </a:r>
            <a:r>
              <a:rPr lang="en" b="1" dirty="0"/>
              <a:t>public keys</a:t>
            </a:r>
            <a:r>
              <a:rPr lang="en" dirty="0"/>
              <a:t> and </a:t>
            </a:r>
            <a:r>
              <a:rPr lang="en" b="1" dirty="0"/>
              <a:t>private keys</a:t>
            </a:r>
            <a:endParaRPr b="1" dirty="0"/>
          </a:p>
          <a:p>
            <a:pPr marL="0" indent="0">
              <a:buNone/>
            </a:pPr>
            <a:endParaRPr dirty="0"/>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404"/>
        <p:cNvGrpSpPr/>
        <p:nvPr/>
      </p:nvGrpSpPr>
      <p:grpSpPr>
        <a:xfrm>
          <a:off x="0" y="0"/>
          <a:ext cx="0" cy="0"/>
          <a:chOff x="0" y="0"/>
          <a:chExt cx="0" cy="0"/>
        </a:xfrm>
      </p:grpSpPr>
      <p:sp>
        <p:nvSpPr>
          <p:cNvPr id="405" name="Google Shape;405;p44"/>
          <p:cNvSpPr txBox="1">
            <a:spLocks noGrp="1"/>
          </p:cNvSpPr>
          <p:nvPr>
            <p:ph type="title"/>
          </p:nvPr>
        </p:nvSpPr>
        <p:spPr>
          <a:xfrm>
            <a:off x="645450" y="3047200"/>
            <a:ext cx="10901099" cy="763600"/>
          </a:xfrm>
          <a:prstGeom prst="rect">
            <a:avLst/>
          </a:prstGeom>
        </p:spPr>
        <p:txBody>
          <a:bodyPr spcFirstLastPara="1" vert="horz" wrap="square" lIns="121900" tIns="121900" rIns="121900" bIns="121900" rtlCol="0" anchor="t" anchorCtr="0">
            <a:noAutofit/>
          </a:bodyPr>
          <a:lstStyle/>
          <a:p>
            <a:pPr algn="ctr">
              <a:buNone/>
            </a:pPr>
            <a:r>
              <a:rPr lang="en" dirty="0"/>
              <a:t>Transactions</a:t>
            </a:r>
            <a:endParaRPr dirty="0"/>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buNone/>
            </a:pPr>
            <a:r>
              <a:rPr lang="en">
                <a:solidFill>
                  <a:srgbClr val="EAA536"/>
                </a:solidFill>
              </a:rPr>
              <a:t>Transactions</a:t>
            </a:r>
            <a:endParaRPr>
              <a:solidFill>
                <a:srgbClr val="EAA536"/>
              </a:solidFill>
            </a:endParaRPr>
          </a:p>
        </p:txBody>
      </p:sp>
      <p:sp>
        <p:nvSpPr>
          <p:cNvPr id="411" name="Google Shape;411;p45"/>
          <p:cNvSpPr txBox="1">
            <a:spLocks noGrp="1"/>
          </p:cNvSpPr>
          <p:nvPr>
            <p:ph type="title" idx="2"/>
          </p:nvPr>
        </p:nvSpPr>
        <p:spPr>
          <a:prstGeom prst="rect">
            <a:avLst/>
          </a:prstGeom>
          <a:solidFill>
            <a:srgbClr val="004735"/>
          </a:solidFill>
        </p:spPr>
        <p:txBody>
          <a:bodyPr spcFirstLastPara="1" vert="horz" wrap="square" lIns="121900" tIns="121900" rIns="121900" bIns="121900" rtlCol="0" anchor="t" anchorCtr="0">
            <a:noAutofit/>
          </a:bodyPr>
          <a:lstStyle/>
          <a:p>
            <a:pPr>
              <a:buNone/>
            </a:pPr>
            <a:r>
              <a:rPr lang="en" dirty="0">
                <a:solidFill>
                  <a:schemeClr val="bg1"/>
                </a:solidFill>
              </a:rPr>
              <a:t>Leading Question</a:t>
            </a:r>
            <a:endParaRPr dirty="0">
              <a:solidFill>
                <a:schemeClr val="bg1"/>
              </a:solidFill>
            </a:endParaRPr>
          </a:p>
        </p:txBody>
      </p:sp>
      <p:sp>
        <p:nvSpPr>
          <p:cNvPr id="412" name="Google Shape;412;p45"/>
          <p:cNvSpPr txBox="1"/>
          <p:nvPr/>
        </p:nvSpPr>
        <p:spPr>
          <a:xfrm>
            <a:off x="348928" y="1297951"/>
            <a:ext cx="11494000" cy="4262000"/>
          </a:xfrm>
          <a:prstGeom prst="rect">
            <a:avLst/>
          </a:prstGeom>
          <a:noFill/>
          <a:ln>
            <a:noFill/>
          </a:ln>
        </p:spPr>
        <p:txBody>
          <a:bodyPr spcFirstLastPara="1" wrap="square" lIns="121900" tIns="121900" rIns="121900" bIns="121900" anchor="ctr" anchorCtr="0">
            <a:noAutofit/>
          </a:bodyPr>
          <a:lstStyle/>
          <a:p>
            <a:pPr algn="ctr"/>
            <a:r>
              <a:rPr lang="en" sz="5200">
                <a:latin typeface="Poppins"/>
                <a:ea typeface="Poppins"/>
                <a:cs typeface="Poppins"/>
                <a:sym typeface="Poppins"/>
              </a:rPr>
              <a:t>“What makes a transaction valid?”</a:t>
            </a:r>
            <a:endParaRPr sz="5200">
              <a:latin typeface="Poppins"/>
              <a:ea typeface="Poppins"/>
              <a:cs typeface="Poppins"/>
              <a:sym typeface="Poppins"/>
            </a:endParaRP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416"/>
        <p:cNvGrpSpPr/>
        <p:nvPr/>
      </p:nvGrpSpPr>
      <p:grpSpPr>
        <a:xfrm>
          <a:off x="0" y="0"/>
          <a:ext cx="0" cy="0"/>
          <a:chOff x="0" y="0"/>
          <a:chExt cx="0" cy="0"/>
        </a:xfrm>
      </p:grpSpPr>
      <p:sp>
        <p:nvSpPr>
          <p:cNvPr id="417" name="Google Shape;417;p4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buNone/>
            </a:pPr>
            <a:r>
              <a:rPr lang="en">
                <a:solidFill>
                  <a:srgbClr val="EAA536"/>
                </a:solidFill>
              </a:rPr>
              <a:t>Transactions</a:t>
            </a:r>
            <a:endParaRPr>
              <a:solidFill>
                <a:srgbClr val="EAA536"/>
              </a:solidFill>
            </a:endParaRPr>
          </a:p>
        </p:txBody>
      </p:sp>
      <p:sp>
        <p:nvSpPr>
          <p:cNvPr id="418" name="Google Shape;418;p46"/>
          <p:cNvSpPr txBox="1">
            <a:spLocks noGrp="1"/>
          </p:cNvSpPr>
          <p:nvPr>
            <p:ph type="title" idx="2"/>
          </p:nvPr>
        </p:nvSpPr>
        <p:spPr>
          <a:prstGeom prst="rect">
            <a:avLst/>
          </a:prstGeom>
          <a:solidFill>
            <a:srgbClr val="004735"/>
          </a:solidFill>
        </p:spPr>
        <p:txBody>
          <a:bodyPr spcFirstLastPara="1" vert="horz" wrap="square" lIns="121900" tIns="121900" rIns="121900" bIns="121900" rtlCol="0" anchor="t" anchorCtr="0">
            <a:noAutofit/>
          </a:bodyPr>
          <a:lstStyle/>
          <a:p>
            <a:pPr>
              <a:buNone/>
            </a:pPr>
            <a:r>
              <a:rPr lang="en" dirty="0">
                <a:solidFill>
                  <a:schemeClr val="bg1"/>
                </a:solidFill>
              </a:rPr>
              <a:t>Validity</a:t>
            </a:r>
            <a:endParaRPr dirty="0">
              <a:solidFill>
                <a:schemeClr val="bg1"/>
              </a:solidFill>
            </a:endParaRPr>
          </a:p>
        </p:txBody>
      </p:sp>
      <p:sp>
        <p:nvSpPr>
          <p:cNvPr id="419" name="Google Shape;419;p46"/>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a:lnSpc>
                <a:spcPct val="100000"/>
              </a:lnSpc>
              <a:buFont typeface="Poppins"/>
              <a:buAutoNum type="arabicPeriod"/>
            </a:pPr>
            <a:r>
              <a:rPr lang="en" dirty="0"/>
              <a:t>Proof of ownership</a:t>
            </a:r>
            <a:endParaRPr dirty="0"/>
          </a:p>
          <a:p>
            <a:pPr marL="0" indent="0">
              <a:lnSpc>
                <a:spcPct val="100000"/>
              </a:lnSpc>
              <a:buNone/>
            </a:pPr>
            <a:endParaRPr dirty="0"/>
          </a:p>
          <a:p>
            <a:pPr marL="609596" indent="-457200">
              <a:lnSpc>
                <a:spcPct val="100000"/>
              </a:lnSpc>
              <a:buFont typeface="+mj-lt"/>
              <a:buAutoNum type="arabicPeriod" startAt="2"/>
            </a:pPr>
            <a:r>
              <a:rPr lang="en" dirty="0"/>
              <a:t>Available funds</a:t>
            </a:r>
            <a:endParaRPr dirty="0"/>
          </a:p>
          <a:p>
            <a:pPr marL="0" indent="0">
              <a:lnSpc>
                <a:spcPct val="100000"/>
              </a:lnSpc>
              <a:buNone/>
            </a:pPr>
            <a:endParaRPr dirty="0"/>
          </a:p>
          <a:p>
            <a:pPr marL="609596" indent="-457200">
              <a:lnSpc>
                <a:spcPct val="100000"/>
              </a:lnSpc>
              <a:buFont typeface="+mj-lt"/>
              <a:buAutoNum type="arabicPeriod" startAt="3"/>
            </a:pPr>
            <a:r>
              <a:rPr lang="en" dirty="0"/>
              <a:t>No other transactions using the same funds</a:t>
            </a:r>
            <a:endParaRPr dirty="0"/>
          </a:p>
          <a:p>
            <a:pPr marL="0" indent="0">
              <a:buNone/>
            </a:pPr>
            <a:endParaRPr dirty="0"/>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423"/>
        <p:cNvGrpSpPr/>
        <p:nvPr/>
      </p:nvGrpSpPr>
      <p:grpSpPr>
        <a:xfrm>
          <a:off x="0" y="0"/>
          <a:ext cx="0" cy="0"/>
          <a:chOff x="0" y="0"/>
          <a:chExt cx="0" cy="0"/>
        </a:xfrm>
      </p:grpSpPr>
      <p:sp>
        <p:nvSpPr>
          <p:cNvPr id="424" name="Google Shape;424;p4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buNone/>
            </a:pPr>
            <a:r>
              <a:rPr lang="en">
                <a:solidFill>
                  <a:srgbClr val="EAA536"/>
                </a:solidFill>
              </a:rPr>
              <a:t>Transactions</a:t>
            </a:r>
            <a:endParaRPr>
              <a:solidFill>
                <a:srgbClr val="EAA536"/>
              </a:solidFill>
            </a:endParaRPr>
          </a:p>
        </p:txBody>
      </p:sp>
      <p:sp>
        <p:nvSpPr>
          <p:cNvPr id="425" name="Google Shape;425;p47"/>
          <p:cNvSpPr txBox="1">
            <a:spLocks noGrp="1"/>
          </p:cNvSpPr>
          <p:nvPr>
            <p:ph type="title" idx="2"/>
          </p:nvPr>
        </p:nvSpPr>
        <p:spPr>
          <a:prstGeom prst="rect">
            <a:avLst/>
          </a:prstGeom>
          <a:solidFill>
            <a:srgbClr val="004735"/>
          </a:solidFill>
        </p:spPr>
        <p:txBody>
          <a:bodyPr spcFirstLastPara="1" vert="horz" wrap="square" lIns="121900" tIns="121900" rIns="121900" bIns="121900" rtlCol="0" anchor="t" anchorCtr="0">
            <a:noAutofit/>
          </a:bodyPr>
          <a:lstStyle/>
          <a:p>
            <a:pPr>
              <a:buNone/>
            </a:pPr>
            <a:r>
              <a:rPr lang="en" dirty="0">
                <a:solidFill>
                  <a:schemeClr val="bg1"/>
                </a:solidFill>
              </a:rPr>
              <a:t>Traditional Model</a:t>
            </a:r>
            <a:endParaRPr dirty="0">
              <a:solidFill>
                <a:schemeClr val="bg1"/>
              </a:solidFill>
            </a:endParaRPr>
          </a:p>
        </p:txBody>
      </p:sp>
      <p:sp>
        <p:nvSpPr>
          <p:cNvPr id="426" name="Google Shape;426;p47"/>
          <p:cNvSpPr txBox="1">
            <a:spLocks noGrp="1"/>
          </p:cNvSpPr>
          <p:nvPr>
            <p:ph type="body" idx="1"/>
          </p:nvPr>
        </p:nvSpPr>
        <p:spPr>
          <a:xfrm>
            <a:off x="415600" y="1693367"/>
            <a:ext cx="11324000" cy="2423600"/>
          </a:xfrm>
          <a:prstGeom prst="rect">
            <a:avLst/>
          </a:prstGeom>
        </p:spPr>
        <p:txBody>
          <a:bodyPr spcFirstLastPara="1" vert="horz" wrap="square" lIns="121900" tIns="121900" rIns="121900" bIns="121900" rtlCol="0" anchor="t" anchorCtr="0">
            <a:noAutofit/>
          </a:bodyPr>
          <a:lstStyle/>
          <a:p>
            <a:pPr marL="0" indent="0">
              <a:buSzPts val="1100"/>
              <a:buNone/>
            </a:pPr>
            <a:r>
              <a:rPr lang="en"/>
              <a:t>Central manager keeps track of account balances and verifies that transactions are valid</a:t>
            </a:r>
            <a:endParaRPr/>
          </a:p>
          <a:p>
            <a:pPr>
              <a:spcBef>
                <a:spcPts val="1333"/>
              </a:spcBef>
            </a:pPr>
            <a:r>
              <a:rPr lang="en"/>
              <a:t>Each account has an available balance</a:t>
            </a:r>
            <a:endParaRPr/>
          </a:p>
          <a:p>
            <a:r>
              <a:rPr lang="en"/>
              <a:t>To spend, money is subtracted from the total</a:t>
            </a:r>
            <a:endParaRPr/>
          </a:p>
          <a:p>
            <a:r>
              <a:rPr lang="en"/>
              <a:t>To receive, money it is added to the total</a:t>
            </a:r>
            <a:endParaRPr/>
          </a:p>
        </p:txBody>
      </p:sp>
      <p:sp>
        <p:nvSpPr>
          <p:cNvPr id="427" name="Google Shape;427;p47"/>
          <p:cNvSpPr txBox="1"/>
          <p:nvPr/>
        </p:nvSpPr>
        <p:spPr>
          <a:xfrm>
            <a:off x="1308733" y="5118300"/>
            <a:ext cx="3762000" cy="763600"/>
          </a:xfrm>
          <a:prstGeom prst="rect">
            <a:avLst/>
          </a:prstGeom>
          <a:noFill/>
          <a:ln>
            <a:noFill/>
          </a:ln>
        </p:spPr>
        <p:txBody>
          <a:bodyPr spcFirstLastPara="1" wrap="square" lIns="121900" tIns="121900" rIns="121900" bIns="121900" anchor="ctr" anchorCtr="0">
            <a:noAutofit/>
          </a:bodyPr>
          <a:lstStyle/>
          <a:p>
            <a:r>
              <a:rPr lang="en" sz="2400">
                <a:latin typeface="Poppins"/>
                <a:ea typeface="Poppins"/>
                <a:cs typeface="Poppins"/>
                <a:sym typeface="Poppins"/>
              </a:rPr>
              <a:t>Balance:</a:t>
            </a:r>
            <a:endParaRPr sz="2400">
              <a:latin typeface="Poppins"/>
              <a:ea typeface="Poppins"/>
              <a:cs typeface="Poppins"/>
              <a:sym typeface="Poppins"/>
            </a:endParaRPr>
          </a:p>
        </p:txBody>
      </p:sp>
      <p:sp>
        <p:nvSpPr>
          <p:cNvPr id="428" name="Google Shape;428;p47"/>
          <p:cNvSpPr/>
          <p:nvPr/>
        </p:nvSpPr>
        <p:spPr>
          <a:xfrm>
            <a:off x="6654397" y="4814567"/>
            <a:ext cx="3762000" cy="42800"/>
          </a:xfrm>
          <a:prstGeom prst="rect">
            <a:avLst/>
          </a:prstGeom>
          <a:solidFill>
            <a:srgbClr val="EAA536"/>
          </a:solidFill>
          <a:ln>
            <a:noFill/>
          </a:ln>
        </p:spPr>
        <p:txBody>
          <a:bodyPr spcFirstLastPara="1" wrap="square" lIns="121900" tIns="121900" rIns="121900" bIns="121900" anchor="ctr" anchorCtr="0">
            <a:noAutofit/>
          </a:bodyPr>
          <a:lstStyle/>
          <a:p>
            <a:endParaRPr sz="2400">
              <a:solidFill>
                <a:srgbClr val="FFB5AA"/>
              </a:solidFill>
            </a:endParaRPr>
          </a:p>
        </p:txBody>
      </p:sp>
      <p:sp>
        <p:nvSpPr>
          <p:cNvPr id="429" name="Google Shape;429;p47"/>
          <p:cNvSpPr/>
          <p:nvPr/>
        </p:nvSpPr>
        <p:spPr>
          <a:xfrm>
            <a:off x="1308733" y="4835967"/>
            <a:ext cx="3762000" cy="42800"/>
          </a:xfrm>
          <a:prstGeom prst="rect">
            <a:avLst/>
          </a:prstGeom>
          <a:solidFill>
            <a:srgbClr val="FFB5AA"/>
          </a:solidFill>
          <a:ln>
            <a:noFill/>
          </a:ln>
        </p:spPr>
        <p:txBody>
          <a:bodyPr spcFirstLastPara="1" wrap="square" lIns="121900" tIns="121900" rIns="121900" bIns="121900" anchor="ctr" anchorCtr="0">
            <a:noAutofit/>
          </a:bodyPr>
          <a:lstStyle/>
          <a:p>
            <a:endParaRPr sz="2400">
              <a:solidFill>
                <a:srgbClr val="FFB5AA"/>
              </a:solidFill>
            </a:endParaRPr>
          </a:p>
        </p:txBody>
      </p:sp>
      <p:sp>
        <p:nvSpPr>
          <p:cNvPr id="430" name="Google Shape;430;p47"/>
          <p:cNvSpPr txBox="1"/>
          <p:nvPr/>
        </p:nvSpPr>
        <p:spPr>
          <a:xfrm>
            <a:off x="1204494" y="4113167"/>
            <a:ext cx="3864800" cy="638800"/>
          </a:xfrm>
          <a:prstGeom prst="rect">
            <a:avLst/>
          </a:prstGeom>
          <a:noFill/>
          <a:ln>
            <a:noFill/>
          </a:ln>
        </p:spPr>
        <p:txBody>
          <a:bodyPr spcFirstLastPara="1" wrap="square" lIns="121900" tIns="121900" rIns="121900" bIns="121900" anchor="t" anchorCtr="0">
            <a:noAutofit/>
          </a:bodyPr>
          <a:lstStyle/>
          <a:p>
            <a:r>
              <a:rPr lang="en" sz="3067" dirty="0">
                <a:latin typeface="Poppins Medium"/>
                <a:ea typeface="Poppins Medium"/>
                <a:cs typeface="Poppins Medium"/>
                <a:sym typeface="Poppins Medium"/>
              </a:rPr>
              <a:t>Alice</a:t>
            </a:r>
            <a:endParaRPr sz="3067" dirty="0">
              <a:latin typeface="Poppins Medium"/>
              <a:ea typeface="Poppins Medium"/>
              <a:cs typeface="Poppins Medium"/>
              <a:sym typeface="Poppins Medium"/>
            </a:endParaRPr>
          </a:p>
        </p:txBody>
      </p:sp>
      <p:sp>
        <p:nvSpPr>
          <p:cNvPr id="431" name="Google Shape;431;p47"/>
          <p:cNvSpPr txBox="1"/>
          <p:nvPr/>
        </p:nvSpPr>
        <p:spPr>
          <a:xfrm>
            <a:off x="6551597" y="4090782"/>
            <a:ext cx="3864800" cy="856000"/>
          </a:xfrm>
          <a:prstGeom prst="rect">
            <a:avLst/>
          </a:prstGeom>
          <a:noFill/>
          <a:ln>
            <a:noFill/>
          </a:ln>
        </p:spPr>
        <p:txBody>
          <a:bodyPr spcFirstLastPara="1" wrap="square" lIns="121900" tIns="121900" rIns="121900" bIns="121900" anchor="t" anchorCtr="0">
            <a:noAutofit/>
          </a:bodyPr>
          <a:lstStyle/>
          <a:p>
            <a:r>
              <a:rPr lang="en" sz="3067" dirty="0">
                <a:latin typeface="Poppins Medium"/>
                <a:ea typeface="Poppins Medium"/>
                <a:cs typeface="Poppins Medium"/>
                <a:sym typeface="Poppins Medium"/>
              </a:rPr>
              <a:t>Bob</a:t>
            </a:r>
            <a:endParaRPr sz="3067" dirty="0">
              <a:latin typeface="Poppins Medium"/>
              <a:ea typeface="Poppins Medium"/>
              <a:cs typeface="Poppins Medium"/>
              <a:sym typeface="Poppins Medium"/>
            </a:endParaRPr>
          </a:p>
        </p:txBody>
      </p:sp>
      <p:sp>
        <p:nvSpPr>
          <p:cNvPr id="432" name="Google Shape;432;p47"/>
          <p:cNvSpPr txBox="1"/>
          <p:nvPr/>
        </p:nvSpPr>
        <p:spPr>
          <a:xfrm>
            <a:off x="1337840" y="4878767"/>
            <a:ext cx="3762000" cy="638800"/>
          </a:xfrm>
          <a:prstGeom prst="rect">
            <a:avLst/>
          </a:prstGeom>
          <a:noFill/>
          <a:ln>
            <a:noFill/>
          </a:ln>
        </p:spPr>
        <p:txBody>
          <a:bodyPr spcFirstLastPara="1" wrap="square" lIns="121900" tIns="121900" rIns="121900" bIns="121900" anchor="ctr" anchorCtr="0">
            <a:noAutofit/>
          </a:bodyPr>
          <a:lstStyle/>
          <a:p>
            <a:pPr algn="r"/>
            <a:r>
              <a:rPr lang="en" sz="2400">
                <a:latin typeface="Poppins"/>
                <a:ea typeface="Poppins"/>
                <a:cs typeface="Poppins"/>
                <a:sym typeface="Poppins"/>
              </a:rPr>
              <a:t>$100 </a:t>
            </a:r>
            <a:endParaRPr sz="2400">
              <a:latin typeface="Poppins"/>
              <a:ea typeface="Poppins"/>
              <a:cs typeface="Poppins"/>
              <a:sym typeface="Poppins"/>
            </a:endParaRPr>
          </a:p>
        </p:txBody>
      </p:sp>
      <p:sp>
        <p:nvSpPr>
          <p:cNvPr id="433" name="Google Shape;433;p47"/>
          <p:cNvSpPr txBox="1"/>
          <p:nvPr/>
        </p:nvSpPr>
        <p:spPr>
          <a:xfrm>
            <a:off x="1366947" y="5132367"/>
            <a:ext cx="3762000" cy="856000"/>
          </a:xfrm>
          <a:prstGeom prst="rect">
            <a:avLst/>
          </a:prstGeom>
          <a:noFill/>
          <a:ln>
            <a:noFill/>
          </a:ln>
        </p:spPr>
        <p:txBody>
          <a:bodyPr spcFirstLastPara="1" wrap="square" lIns="121900" tIns="121900" rIns="121900" bIns="121900" anchor="ctr" anchorCtr="0">
            <a:noAutofit/>
          </a:bodyPr>
          <a:lstStyle/>
          <a:p>
            <a:pPr algn="r"/>
            <a:r>
              <a:rPr lang="en" sz="2400" dirty="0">
                <a:latin typeface="Poppins"/>
                <a:ea typeface="Poppins"/>
                <a:cs typeface="Poppins"/>
                <a:sym typeface="Poppins"/>
              </a:rPr>
              <a:t>-$10 </a:t>
            </a:r>
            <a:endParaRPr sz="2400" dirty="0">
              <a:latin typeface="Poppins"/>
              <a:ea typeface="Poppins"/>
              <a:cs typeface="Poppins"/>
              <a:sym typeface="Poppins"/>
            </a:endParaRPr>
          </a:p>
        </p:txBody>
      </p:sp>
      <p:sp>
        <p:nvSpPr>
          <p:cNvPr id="434" name="Google Shape;434;p47"/>
          <p:cNvSpPr txBox="1"/>
          <p:nvPr/>
        </p:nvSpPr>
        <p:spPr>
          <a:xfrm>
            <a:off x="6361102" y="4946782"/>
            <a:ext cx="3762000" cy="856000"/>
          </a:xfrm>
          <a:prstGeom prst="rect">
            <a:avLst/>
          </a:prstGeom>
          <a:noFill/>
          <a:ln>
            <a:noFill/>
          </a:ln>
        </p:spPr>
        <p:txBody>
          <a:bodyPr spcFirstLastPara="1" wrap="square" lIns="121900" tIns="121900" rIns="121900" bIns="121900" anchor="ctr" anchorCtr="0">
            <a:noAutofit/>
          </a:bodyPr>
          <a:lstStyle/>
          <a:p>
            <a:r>
              <a:rPr lang="en" sz="2400">
                <a:latin typeface="Poppins"/>
                <a:ea typeface="Poppins"/>
                <a:cs typeface="Poppins"/>
                <a:sym typeface="Poppins"/>
              </a:rPr>
              <a:t>Balance:</a:t>
            </a:r>
            <a:endParaRPr sz="2400">
              <a:latin typeface="Poppins"/>
              <a:ea typeface="Poppins"/>
              <a:cs typeface="Poppins"/>
              <a:sym typeface="Poppins"/>
            </a:endParaRPr>
          </a:p>
        </p:txBody>
      </p:sp>
      <p:sp>
        <p:nvSpPr>
          <p:cNvPr id="435" name="Google Shape;435;p47"/>
          <p:cNvSpPr txBox="1"/>
          <p:nvPr/>
        </p:nvSpPr>
        <p:spPr>
          <a:xfrm>
            <a:off x="6654397" y="4835967"/>
            <a:ext cx="3762000" cy="856000"/>
          </a:xfrm>
          <a:prstGeom prst="rect">
            <a:avLst/>
          </a:prstGeom>
          <a:noFill/>
          <a:ln>
            <a:noFill/>
          </a:ln>
        </p:spPr>
        <p:txBody>
          <a:bodyPr spcFirstLastPara="1" wrap="square" lIns="121900" tIns="121900" rIns="121900" bIns="121900" anchor="ctr" anchorCtr="0">
            <a:noAutofit/>
          </a:bodyPr>
          <a:lstStyle/>
          <a:p>
            <a:pPr algn="r"/>
            <a:r>
              <a:rPr lang="en" sz="2400" dirty="0">
                <a:latin typeface="Poppins"/>
                <a:ea typeface="Poppins"/>
                <a:cs typeface="Poppins"/>
                <a:sym typeface="Poppins"/>
              </a:rPr>
              <a:t>$250 </a:t>
            </a:r>
            <a:endParaRPr sz="2400" dirty="0">
              <a:latin typeface="Poppins"/>
              <a:ea typeface="Poppins"/>
              <a:cs typeface="Poppins"/>
              <a:sym typeface="Poppins"/>
            </a:endParaRPr>
          </a:p>
        </p:txBody>
      </p:sp>
      <p:sp>
        <p:nvSpPr>
          <p:cNvPr id="436" name="Google Shape;436;p47"/>
          <p:cNvSpPr txBox="1"/>
          <p:nvPr/>
        </p:nvSpPr>
        <p:spPr>
          <a:xfrm>
            <a:off x="6625290" y="5288797"/>
            <a:ext cx="3762000" cy="856000"/>
          </a:xfrm>
          <a:prstGeom prst="rect">
            <a:avLst/>
          </a:prstGeom>
          <a:noFill/>
          <a:ln>
            <a:noFill/>
          </a:ln>
        </p:spPr>
        <p:txBody>
          <a:bodyPr spcFirstLastPara="1" wrap="square" lIns="121900" tIns="121900" rIns="121900" bIns="121900" anchor="ctr" anchorCtr="0">
            <a:noAutofit/>
          </a:bodyPr>
          <a:lstStyle/>
          <a:p>
            <a:pPr algn="r"/>
            <a:r>
              <a:rPr lang="en" sz="2400" dirty="0">
                <a:latin typeface="Poppins"/>
                <a:ea typeface="Poppins"/>
                <a:cs typeface="Poppins"/>
                <a:sym typeface="Poppins"/>
              </a:rPr>
              <a:t>-$10 </a:t>
            </a:r>
            <a:endParaRPr sz="2400" dirty="0">
              <a:latin typeface="Poppins"/>
              <a:ea typeface="Poppins"/>
              <a:cs typeface="Poppins"/>
              <a:sym typeface="Poppins"/>
            </a:endParaRP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492"/>
        <p:cNvGrpSpPr/>
        <p:nvPr/>
      </p:nvGrpSpPr>
      <p:grpSpPr>
        <a:xfrm>
          <a:off x="0" y="0"/>
          <a:ext cx="0" cy="0"/>
          <a:chOff x="0" y="0"/>
          <a:chExt cx="0" cy="0"/>
        </a:xfrm>
      </p:grpSpPr>
      <p:sp>
        <p:nvSpPr>
          <p:cNvPr id="493" name="Google Shape;493;p52"/>
          <p:cNvSpPr txBox="1">
            <a:spLocks noGrp="1"/>
          </p:cNvSpPr>
          <p:nvPr>
            <p:ph type="title"/>
          </p:nvPr>
        </p:nvSpPr>
        <p:spPr>
          <a:xfrm>
            <a:off x="662703" y="2247356"/>
            <a:ext cx="10866593" cy="763600"/>
          </a:xfrm>
          <a:prstGeom prst="rect">
            <a:avLst/>
          </a:prstGeom>
        </p:spPr>
        <p:txBody>
          <a:bodyPr spcFirstLastPara="1" vert="horz" wrap="square" lIns="121900" tIns="121900" rIns="121900" bIns="121900" rtlCol="0" anchor="t" anchorCtr="0">
            <a:noAutofit/>
          </a:bodyPr>
          <a:lstStyle/>
          <a:p>
            <a:pPr algn="ctr">
              <a:buNone/>
            </a:pPr>
            <a:r>
              <a:rPr lang="en" dirty="0"/>
              <a:t>Distributed Ledger</a:t>
            </a:r>
            <a:endParaRPr dirty="0"/>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buNone/>
            </a:pPr>
            <a:r>
              <a:rPr lang="en"/>
              <a:t>Distributed Ledger</a:t>
            </a:r>
            <a:endParaRPr>
              <a:solidFill>
                <a:srgbClr val="EAA536"/>
              </a:solidFill>
            </a:endParaRPr>
          </a:p>
        </p:txBody>
      </p:sp>
      <p:sp>
        <p:nvSpPr>
          <p:cNvPr id="499" name="Google Shape;499;p53"/>
          <p:cNvSpPr txBox="1">
            <a:spLocks noGrp="1"/>
          </p:cNvSpPr>
          <p:nvPr>
            <p:ph type="title" idx="2"/>
          </p:nvPr>
        </p:nvSpPr>
        <p:spPr>
          <a:prstGeom prst="rect">
            <a:avLst/>
          </a:prstGeom>
          <a:solidFill>
            <a:srgbClr val="004735"/>
          </a:solidFill>
        </p:spPr>
        <p:txBody>
          <a:bodyPr spcFirstLastPara="1" vert="horz" wrap="square" lIns="121900" tIns="121900" rIns="121900" bIns="121900" rtlCol="0" anchor="t" anchorCtr="0">
            <a:noAutofit/>
          </a:bodyPr>
          <a:lstStyle/>
          <a:p>
            <a:pPr>
              <a:buNone/>
            </a:pPr>
            <a:r>
              <a:rPr lang="en" dirty="0">
                <a:solidFill>
                  <a:schemeClr val="bg1"/>
                </a:solidFill>
              </a:rPr>
              <a:t>Record-Keeping: Traditional Model</a:t>
            </a:r>
            <a:endParaRPr dirty="0">
              <a:solidFill>
                <a:schemeClr val="bg1"/>
              </a:solidFill>
            </a:endParaRPr>
          </a:p>
        </p:txBody>
      </p:sp>
      <p:sp>
        <p:nvSpPr>
          <p:cNvPr id="500" name="Google Shape;500;p53"/>
          <p:cNvSpPr txBox="1">
            <a:spLocks noGrp="1"/>
          </p:cNvSpPr>
          <p:nvPr>
            <p:ph type="body" idx="1"/>
          </p:nvPr>
        </p:nvSpPr>
        <p:spPr>
          <a:xfrm>
            <a:off x="415600" y="1693367"/>
            <a:ext cx="11324000" cy="1237200"/>
          </a:xfrm>
          <a:prstGeom prst="rect">
            <a:avLst/>
          </a:prstGeom>
        </p:spPr>
        <p:txBody>
          <a:bodyPr spcFirstLastPara="1" vert="horz" wrap="square" lIns="121900" tIns="121900" rIns="121900" bIns="121900" rtlCol="0" anchor="t" anchorCtr="0">
            <a:noAutofit/>
          </a:bodyPr>
          <a:lstStyle/>
          <a:p>
            <a:r>
              <a:rPr lang="en" dirty="0"/>
              <a:t>Data is stored and updated by one central entity</a:t>
            </a:r>
            <a:endParaRPr dirty="0"/>
          </a:p>
          <a:p>
            <a:r>
              <a:rPr lang="en" dirty="0"/>
              <a:t>Security measures in place to prevent hackers and failure</a:t>
            </a:r>
            <a:endParaRPr dirty="0"/>
          </a:p>
        </p:txBody>
      </p:sp>
      <p:sp>
        <p:nvSpPr>
          <p:cNvPr id="503" name="Google Shape;503;p53"/>
          <p:cNvSpPr txBox="1">
            <a:spLocks noGrp="1"/>
          </p:cNvSpPr>
          <p:nvPr>
            <p:ph type="body" idx="4294967295"/>
          </p:nvPr>
        </p:nvSpPr>
        <p:spPr>
          <a:xfrm>
            <a:off x="696699" y="4145547"/>
            <a:ext cx="3793067" cy="524933"/>
          </a:xfrm>
          <a:prstGeom prst="rect">
            <a:avLst/>
          </a:prstGeom>
        </p:spPr>
        <p:txBody>
          <a:bodyPr spcFirstLastPara="1" vert="horz" wrap="square" lIns="121900" tIns="121900" rIns="121900" bIns="121900" rtlCol="0" anchor="t" anchorCtr="0">
            <a:noAutofit/>
          </a:bodyPr>
          <a:lstStyle/>
          <a:p>
            <a:pPr marL="0" indent="0">
              <a:spcBef>
                <a:spcPts val="0"/>
              </a:spcBef>
              <a:spcAft>
                <a:spcPts val="1333"/>
              </a:spcAft>
              <a:buNone/>
            </a:pPr>
            <a:r>
              <a:rPr lang="en" dirty="0"/>
              <a:t>“Can I send $3 to Bob?”</a:t>
            </a:r>
            <a:endParaRPr dirty="0"/>
          </a:p>
        </p:txBody>
      </p:sp>
      <p:sp>
        <p:nvSpPr>
          <p:cNvPr id="504" name="Google Shape;504;p53"/>
          <p:cNvSpPr txBox="1">
            <a:spLocks noGrp="1"/>
          </p:cNvSpPr>
          <p:nvPr>
            <p:ph type="body" idx="4294967295"/>
          </p:nvPr>
        </p:nvSpPr>
        <p:spPr>
          <a:xfrm>
            <a:off x="4855085" y="2829822"/>
            <a:ext cx="1824567" cy="524933"/>
          </a:xfrm>
          <a:prstGeom prst="rect">
            <a:avLst/>
          </a:prstGeom>
        </p:spPr>
        <p:txBody>
          <a:bodyPr spcFirstLastPara="1" vert="horz" wrap="square" lIns="121900" tIns="121900" rIns="121900" bIns="121900" rtlCol="0" anchor="t" anchorCtr="0">
            <a:noAutofit/>
          </a:bodyPr>
          <a:lstStyle/>
          <a:p>
            <a:pPr marL="0" indent="0">
              <a:spcBef>
                <a:spcPts val="0"/>
              </a:spcBef>
              <a:spcAft>
                <a:spcPts val="1333"/>
              </a:spcAft>
              <a:buNone/>
            </a:pPr>
            <a:r>
              <a:rPr lang="en" dirty="0"/>
              <a:t>“Ok, fine.”</a:t>
            </a:r>
            <a:endParaRPr dirty="0"/>
          </a:p>
        </p:txBody>
      </p:sp>
      <p:sp>
        <p:nvSpPr>
          <p:cNvPr id="508" name="Google Shape;508;p53"/>
          <p:cNvSpPr txBox="1">
            <a:spLocks noGrp="1"/>
          </p:cNvSpPr>
          <p:nvPr>
            <p:ph type="body" idx="4294967295"/>
          </p:nvPr>
        </p:nvSpPr>
        <p:spPr>
          <a:xfrm>
            <a:off x="10367434" y="4142318"/>
            <a:ext cx="1824567" cy="524933"/>
          </a:xfrm>
          <a:prstGeom prst="rect">
            <a:avLst/>
          </a:prstGeom>
        </p:spPr>
        <p:txBody>
          <a:bodyPr spcFirstLastPara="1" vert="horz" wrap="square" lIns="121900" tIns="121900" rIns="121900" bIns="121900" rtlCol="0" anchor="t" anchorCtr="0">
            <a:noAutofit/>
          </a:bodyPr>
          <a:lstStyle/>
          <a:p>
            <a:pPr marL="0" indent="0">
              <a:spcBef>
                <a:spcPts val="0"/>
              </a:spcBef>
              <a:spcAft>
                <a:spcPts val="1333"/>
              </a:spcAft>
              <a:buNone/>
            </a:pPr>
            <a:r>
              <a:rPr lang="en"/>
              <a:t>+$3</a:t>
            </a:r>
            <a:endParaRPr/>
          </a:p>
        </p:txBody>
      </p:sp>
      <p:sp>
        <p:nvSpPr>
          <p:cNvPr id="509" name="Google Shape;509;p53"/>
          <p:cNvSpPr txBox="1">
            <a:spLocks noGrp="1"/>
          </p:cNvSpPr>
          <p:nvPr>
            <p:ph type="body" idx="4294967295"/>
          </p:nvPr>
        </p:nvSpPr>
        <p:spPr>
          <a:xfrm>
            <a:off x="7678369" y="2864712"/>
            <a:ext cx="2592916" cy="524933"/>
          </a:xfrm>
          <a:prstGeom prst="rect">
            <a:avLst/>
          </a:prstGeom>
        </p:spPr>
        <p:txBody>
          <a:bodyPr spcFirstLastPara="1" vert="horz" wrap="square" lIns="121900" tIns="121900" rIns="121900" bIns="121900" rtlCol="0" anchor="t" anchorCtr="0">
            <a:noAutofit/>
          </a:bodyPr>
          <a:lstStyle/>
          <a:p>
            <a:pPr marL="0" indent="0">
              <a:spcBef>
                <a:spcPts val="0"/>
              </a:spcBef>
              <a:spcAft>
                <a:spcPts val="1333"/>
              </a:spcAft>
              <a:buNone/>
            </a:pPr>
            <a:r>
              <a:rPr lang="en" dirty="0"/>
              <a:t>Alice -&gt; Bob, $3</a:t>
            </a:r>
            <a:endParaRPr dirty="0"/>
          </a:p>
        </p:txBody>
      </p:sp>
      <p:sp>
        <p:nvSpPr>
          <p:cNvPr id="501" name="Google Shape;501;p53"/>
          <p:cNvSpPr/>
          <p:nvPr/>
        </p:nvSpPr>
        <p:spPr>
          <a:xfrm>
            <a:off x="5319517" y="3415568"/>
            <a:ext cx="858400" cy="1047600"/>
          </a:xfrm>
          <a:custGeom>
            <a:avLst/>
            <a:gdLst/>
            <a:ahLst/>
            <a:cxnLst/>
            <a:rect l="l" t="t" r="r" b="b"/>
            <a:pathLst>
              <a:path w="120000" h="120000" extrusionOk="0">
                <a:moveTo>
                  <a:pt x="60000" y="27272"/>
                </a:moveTo>
                <a:cubicBezTo>
                  <a:pt x="30544" y="27272"/>
                  <a:pt x="6666" y="22388"/>
                  <a:pt x="6666" y="16361"/>
                </a:cubicBezTo>
                <a:cubicBezTo>
                  <a:pt x="6666" y="10338"/>
                  <a:pt x="30544" y="5455"/>
                  <a:pt x="60000" y="5455"/>
                </a:cubicBezTo>
                <a:cubicBezTo>
                  <a:pt x="89455" y="5455"/>
                  <a:pt x="113333" y="10338"/>
                  <a:pt x="113333" y="16361"/>
                </a:cubicBezTo>
                <a:cubicBezTo>
                  <a:pt x="113333" y="22388"/>
                  <a:pt x="89455" y="27272"/>
                  <a:pt x="60000" y="27272"/>
                </a:cubicBezTo>
                <a:moveTo>
                  <a:pt x="113333" y="38183"/>
                </a:moveTo>
                <a:cubicBezTo>
                  <a:pt x="113333" y="44205"/>
                  <a:pt x="89455" y="49088"/>
                  <a:pt x="60000" y="49088"/>
                </a:cubicBezTo>
                <a:cubicBezTo>
                  <a:pt x="30544" y="49088"/>
                  <a:pt x="6666" y="44205"/>
                  <a:pt x="6666" y="38183"/>
                </a:cubicBezTo>
                <a:lnTo>
                  <a:pt x="6666" y="23838"/>
                </a:lnTo>
                <a:cubicBezTo>
                  <a:pt x="16627" y="29111"/>
                  <a:pt x="36750" y="32727"/>
                  <a:pt x="60000" y="32727"/>
                </a:cubicBezTo>
                <a:cubicBezTo>
                  <a:pt x="83255" y="32727"/>
                  <a:pt x="103372" y="29111"/>
                  <a:pt x="113333" y="23838"/>
                </a:cubicBezTo>
                <a:cubicBezTo>
                  <a:pt x="113333" y="23838"/>
                  <a:pt x="113333" y="38183"/>
                  <a:pt x="113333" y="38183"/>
                </a:cubicBezTo>
                <a:close/>
                <a:moveTo>
                  <a:pt x="60000" y="60000"/>
                </a:moveTo>
                <a:cubicBezTo>
                  <a:pt x="30544" y="60000"/>
                  <a:pt x="6666" y="55116"/>
                  <a:pt x="6666" y="49088"/>
                </a:cubicBezTo>
                <a:cubicBezTo>
                  <a:pt x="6666" y="48177"/>
                  <a:pt x="7272" y="47300"/>
                  <a:pt x="8300" y="46455"/>
                </a:cubicBezTo>
                <a:cubicBezTo>
                  <a:pt x="18722" y="51288"/>
                  <a:pt x="37944" y="54544"/>
                  <a:pt x="60000" y="54544"/>
                </a:cubicBezTo>
                <a:cubicBezTo>
                  <a:pt x="82055" y="54544"/>
                  <a:pt x="101277" y="51288"/>
                  <a:pt x="111700" y="46455"/>
                </a:cubicBezTo>
                <a:cubicBezTo>
                  <a:pt x="112727" y="47300"/>
                  <a:pt x="113333" y="48177"/>
                  <a:pt x="113333" y="49088"/>
                </a:cubicBezTo>
                <a:cubicBezTo>
                  <a:pt x="113333" y="55116"/>
                  <a:pt x="89455" y="60000"/>
                  <a:pt x="60000" y="60000"/>
                </a:cubicBezTo>
                <a:moveTo>
                  <a:pt x="113333" y="70911"/>
                </a:moveTo>
                <a:cubicBezTo>
                  <a:pt x="113333" y="76933"/>
                  <a:pt x="89455" y="81816"/>
                  <a:pt x="60000" y="81816"/>
                </a:cubicBezTo>
                <a:cubicBezTo>
                  <a:pt x="30544" y="81816"/>
                  <a:pt x="6666" y="76933"/>
                  <a:pt x="6666" y="70911"/>
                </a:cubicBezTo>
                <a:lnTo>
                  <a:pt x="6666" y="56566"/>
                </a:lnTo>
                <a:cubicBezTo>
                  <a:pt x="16627" y="61838"/>
                  <a:pt x="36750" y="65455"/>
                  <a:pt x="60000" y="65455"/>
                </a:cubicBezTo>
                <a:cubicBezTo>
                  <a:pt x="83255" y="65455"/>
                  <a:pt x="103372" y="61838"/>
                  <a:pt x="113333" y="56566"/>
                </a:cubicBezTo>
                <a:cubicBezTo>
                  <a:pt x="113333" y="56566"/>
                  <a:pt x="113333" y="70911"/>
                  <a:pt x="113333" y="70911"/>
                </a:cubicBezTo>
                <a:close/>
                <a:moveTo>
                  <a:pt x="60000" y="92727"/>
                </a:moveTo>
                <a:cubicBezTo>
                  <a:pt x="30544" y="92727"/>
                  <a:pt x="6666" y="87844"/>
                  <a:pt x="6666" y="81816"/>
                </a:cubicBezTo>
                <a:cubicBezTo>
                  <a:pt x="6666" y="80905"/>
                  <a:pt x="7272" y="80027"/>
                  <a:pt x="8300" y="79183"/>
                </a:cubicBezTo>
                <a:cubicBezTo>
                  <a:pt x="18722" y="84016"/>
                  <a:pt x="37944" y="87272"/>
                  <a:pt x="60000" y="87272"/>
                </a:cubicBezTo>
                <a:cubicBezTo>
                  <a:pt x="82055" y="87272"/>
                  <a:pt x="101277" y="84016"/>
                  <a:pt x="111700" y="79183"/>
                </a:cubicBezTo>
                <a:cubicBezTo>
                  <a:pt x="112727" y="80027"/>
                  <a:pt x="113333" y="80905"/>
                  <a:pt x="113333" y="81816"/>
                </a:cubicBezTo>
                <a:cubicBezTo>
                  <a:pt x="113333" y="87844"/>
                  <a:pt x="89455" y="92727"/>
                  <a:pt x="60000" y="92727"/>
                </a:cubicBezTo>
                <a:moveTo>
                  <a:pt x="113333" y="103638"/>
                </a:moveTo>
                <a:cubicBezTo>
                  <a:pt x="113333" y="109661"/>
                  <a:pt x="89455" y="114544"/>
                  <a:pt x="60000" y="114544"/>
                </a:cubicBezTo>
                <a:cubicBezTo>
                  <a:pt x="30544" y="114544"/>
                  <a:pt x="6666" y="109661"/>
                  <a:pt x="6666" y="103638"/>
                </a:cubicBezTo>
                <a:lnTo>
                  <a:pt x="6666" y="89294"/>
                </a:lnTo>
                <a:cubicBezTo>
                  <a:pt x="16627" y="94566"/>
                  <a:pt x="36750" y="98183"/>
                  <a:pt x="60000" y="98183"/>
                </a:cubicBezTo>
                <a:cubicBezTo>
                  <a:pt x="83255" y="98183"/>
                  <a:pt x="103372" y="94566"/>
                  <a:pt x="113333" y="89294"/>
                </a:cubicBezTo>
                <a:cubicBezTo>
                  <a:pt x="113333" y="89294"/>
                  <a:pt x="113333" y="103638"/>
                  <a:pt x="113333" y="103638"/>
                </a:cubicBezTo>
                <a:close/>
                <a:moveTo>
                  <a:pt x="120000" y="16361"/>
                </a:moveTo>
                <a:cubicBezTo>
                  <a:pt x="120000" y="7327"/>
                  <a:pt x="93138" y="0"/>
                  <a:pt x="60000" y="0"/>
                </a:cubicBezTo>
                <a:cubicBezTo>
                  <a:pt x="26861" y="0"/>
                  <a:pt x="0" y="7327"/>
                  <a:pt x="0" y="16361"/>
                </a:cubicBezTo>
                <a:lnTo>
                  <a:pt x="0" y="38183"/>
                </a:lnTo>
                <a:cubicBezTo>
                  <a:pt x="0" y="40100"/>
                  <a:pt x="1272" y="41927"/>
                  <a:pt x="3488" y="43638"/>
                </a:cubicBezTo>
                <a:cubicBezTo>
                  <a:pt x="1272" y="45344"/>
                  <a:pt x="0" y="47177"/>
                  <a:pt x="0" y="49088"/>
                </a:cubicBezTo>
                <a:lnTo>
                  <a:pt x="0" y="70911"/>
                </a:lnTo>
                <a:cubicBezTo>
                  <a:pt x="0" y="72827"/>
                  <a:pt x="1272" y="74655"/>
                  <a:pt x="3488" y="76361"/>
                </a:cubicBezTo>
                <a:cubicBezTo>
                  <a:pt x="1272" y="78072"/>
                  <a:pt x="0" y="79905"/>
                  <a:pt x="0" y="81816"/>
                </a:cubicBezTo>
                <a:lnTo>
                  <a:pt x="0" y="103638"/>
                </a:lnTo>
                <a:cubicBezTo>
                  <a:pt x="0" y="112672"/>
                  <a:pt x="26861" y="120000"/>
                  <a:pt x="60000" y="120000"/>
                </a:cubicBezTo>
                <a:cubicBezTo>
                  <a:pt x="93138" y="120000"/>
                  <a:pt x="120000" y="112672"/>
                  <a:pt x="120000" y="103638"/>
                </a:cubicBezTo>
                <a:lnTo>
                  <a:pt x="120000" y="81816"/>
                </a:lnTo>
                <a:cubicBezTo>
                  <a:pt x="120000" y="79905"/>
                  <a:pt x="118727" y="78072"/>
                  <a:pt x="116511" y="76361"/>
                </a:cubicBezTo>
                <a:cubicBezTo>
                  <a:pt x="118727" y="74655"/>
                  <a:pt x="120000" y="72827"/>
                  <a:pt x="120000" y="70911"/>
                </a:cubicBezTo>
                <a:lnTo>
                  <a:pt x="120000" y="49088"/>
                </a:lnTo>
                <a:cubicBezTo>
                  <a:pt x="120000" y="47177"/>
                  <a:pt x="118727" y="45344"/>
                  <a:pt x="116511" y="43638"/>
                </a:cubicBezTo>
                <a:cubicBezTo>
                  <a:pt x="118727" y="41927"/>
                  <a:pt x="120000" y="40100"/>
                  <a:pt x="120000" y="38183"/>
                </a:cubicBezTo>
                <a:cubicBezTo>
                  <a:pt x="120000" y="38183"/>
                  <a:pt x="120000" y="16361"/>
                  <a:pt x="120000" y="16361"/>
                </a:cubicBezTo>
                <a:close/>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
        <p:nvSpPr>
          <p:cNvPr id="502" name="Google Shape;502;p53"/>
          <p:cNvSpPr/>
          <p:nvPr/>
        </p:nvSpPr>
        <p:spPr>
          <a:xfrm flipH="1">
            <a:off x="1558600" y="5014884"/>
            <a:ext cx="858400" cy="858400"/>
          </a:xfrm>
          <a:custGeom>
            <a:avLst/>
            <a:gdLst/>
            <a:ahLst/>
            <a:cxnLst/>
            <a:rect l="l" t="t" r="r" b="b"/>
            <a:pathLst>
              <a:path w="120000" h="120000" extrusionOk="0">
                <a:moveTo>
                  <a:pt x="114544" y="81816"/>
                </a:moveTo>
                <a:lnTo>
                  <a:pt x="5455" y="81816"/>
                </a:lnTo>
                <a:lnTo>
                  <a:pt x="5455" y="10911"/>
                </a:lnTo>
                <a:cubicBezTo>
                  <a:pt x="5455" y="7900"/>
                  <a:pt x="7900" y="5455"/>
                  <a:pt x="10911" y="5455"/>
                </a:cubicBezTo>
                <a:lnTo>
                  <a:pt x="109088" y="5455"/>
                </a:lnTo>
                <a:cubicBezTo>
                  <a:pt x="112100" y="5455"/>
                  <a:pt x="114544" y="7900"/>
                  <a:pt x="114544" y="10911"/>
                </a:cubicBezTo>
                <a:cubicBezTo>
                  <a:pt x="114544" y="10911"/>
                  <a:pt x="114544" y="81816"/>
                  <a:pt x="114544" y="81816"/>
                </a:cubicBezTo>
                <a:close/>
                <a:moveTo>
                  <a:pt x="114544" y="92727"/>
                </a:moveTo>
                <a:cubicBezTo>
                  <a:pt x="114544" y="95738"/>
                  <a:pt x="112100" y="98183"/>
                  <a:pt x="109088" y="98183"/>
                </a:cubicBezTo>
                <a:lnTo>
                  <a:pt x="10911" y="98183"/>
                </a:lnTo>
                <a:cubicBezTo>
                  <a:pt x="7900" y="98183"/>
                  <a:pt x="5455" y="95738"/>
                  <a:pt x="5455" y="92727"/>
                </a:cubicBezTo>
                <a:lnTo>
                  <a:pt x="5455" y="87272"/>
                </a:lnTo>
                <a:lnTo>
                  <a:pt x="114544" y="87272"/>
                </a:lnTo>
                <a:cubicBezTo>
                  <a:pt x="114544" y="87272"/>
                  <a:pt x="114544" y="92727"/>
                  <a:pt x="114544" y="92727"/>
                </a:cubicBezTo>
                <a:close/>
                <a:moveTo>
                  <a:pt x="65455" y="114544"/>
                </a:moveTo>
                <a:lnTo>
                  <a:pt x="54544" y="114544"/>
                </a:lnTo>
                <a:lnTo>
                  <a:pt x="54544" y="103638"/>
                </a:lnTo>
                <a:lnTo>
                  <a:pt x="65455" y="103638"/>
                </a:lnTo>
                <a:cubicBezTo>
                  <a:pt x="65455" y="103638"/>
                  <a:pt x="65455" y="114544"/>
                  <a:pt x="65455" y="114544"/>
                </a:cubicBezTo>
                <a:close/>
                <a:moveTo>
                  <a:pt x="109088" y="0"/>
                </a:moveTo>
                <a:lnTo>
                  <a:pt x="10911" y="0"/>
                </a:lnTo>
                <a:cubicBezTo>
                  <a:pt x="4883" y="0"/>
                  <a:pt x="0" y="4883"/>
                  <a:pt x="0" y="10911"/>
                </a:cubicBezTo>
                <a:lnTo>
                  <a:pt x="0" y="92727"/>
                </a:lnTo>
                <a:cubicBezTo>
                  <a:pt x="0" y="98750"/>
                  <a:pt x="4883" y="103638"/>
                  <a:pt x="10911" y="103638"/>
                </a:cubicBezTo>
                <a:lnTo>
                  <a:pt x="49088" y="103638"/>
                </a:lnTo>
                <a:lnTo>
                  <a:pt x="49088" y="114544"/>
                </a:lnTo>
                <a:lnTo>
                  <a:pt x="40911" y="114544"/>
                </a:lnTo>
                <a:cubicBezTo>
                  <a:pt x="39400" y="114544"/>
                  <a:pt x="38183" y="115766"/>
                  <a:pt x="38183" y="117272"/>
                </a:cubicBezTo>
                <a:cubicBezTo>
                  <a:pt x="38183" y="118783"/>
                  <a:pt x="39400" y="120000"/>
                  <a:pt x="40911" y="120000"/>
                </a:cubicBezTo>
                <a:lnTo>
                  <a:pt x="79088" y="120000"/>
                </a:lnTo>
                <a:cubicBezTo>
                  <a:pt x="80600" y="120000"/>
                  <a:pt x="81816" y="118783"/>
                  <a:pt x="81816" y="117272"/>
                </a:cubicBezTo>
                <a:cubicBezTo>
                  <a:pt x="81816" y="115766"/>
                  <a:pt x="80600" y="114544"/>
                  <a:pt x="79088" y="114544"/>
                </a:cubicBezTo>
                <a:lnTo>
                  <a:pt x="70911" y="114544"/>
                </a:lnTo>
                <a:lnTo>
                  <a:pt x="70911" y="103638"/>
                </a:lnTo>
                <a:lnTo>
                  <a:pt x="109088" y="103638"/>
                </a:lnTo>
                <a:cubicBezTo>
                  <a:pt x="115116" y="103638"/>
                  <a:pt x="120000" y="98750"/>
                  <a:pt x="120000" y="92727"/>
                </a:cubicBezTo>
                <a:lnTo>
                  <a:pt x="120000" y="10911"/>
                </a:lnTo>
                <a:cubicBezTo>
                  <a:pt x="120000" y="4883"/>
                  <a:pt x="115116" y="0"/>
                  <a:pt x="109088"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cxnSp>
        <p:nvCxnSpPr>
          <p:cNvPr id="505" name="Google Shape;505;p53"/>
          <p:cNvCxnSpPr/>
          <p:nvPr/>
        </p:nvCxnSpPr>
        <p:spPr>
          <a:xfrm rot="10800000" flipH="1">
            <a:off x="2593233" y="4441400"/>
            <a:ext cx="2593200" cy="561200"/>
          </a:xfrm>
          <a:prstGeom prst="straightConnector1">
            <a:avLst/>
          </a:prstGeom>
          <a:noFill/>
          <a:ln w="9525" cap="flat" cmpd="sng">
            <a:solidFill>
              <a:schemeClr val="dk2"/>
            </a:solidFill>
            <a:prstDash val="solid"/>
            <a:round/>
            <a:headEnd type="none" w="med" len="med"/>
            <a:tailEnd type="none" w="med" len="med"/>
          </a:ln>
        </p:spPr>
      </p:cxnSp>
      <p:sp>
        <p:nvSpPr>
          <p:cNvPr id="506" name="Google Shape;506;p53"/>
          <p:cNvSpPr/>
          <p:nvPr/>
        </p:nvSpPr>
        <p:spPr>
          <a:xfrm>
            <a:off x="9080467" y="5014868"/>
            <a:ext cx="858400" cy="858400"/>
          </a:xfrm>
          <a:custGeom>
            <a:avLst/>
            <a:gdLst/>
            <a:ahLst/>
            <a:cxnLst/>
            <a:rect l="l" t="t" r="r" b="b"/>
            <a:pathLst>
              <a:path w="120000" h="120000" extrusionOk="0">
                <a:moveTo>
                  <a:pt x="114544" y="81816"/>
                </a:moveTo>
                <a:lnTo>
                  <a:pt x="5455" y="81816"/>
                </a:lnTo>
                <a:lnTo>
                  <a:pt x="5455" y="10911"/>
                </a:lnTo>
                <a:cubicBezTo>
                  <a:pt x="5455" y="7900"/>
                  <a:pt x="7900" y="5455"/>
                  <a:pt x="10911" y="5455"/>
                </a:cubicBezTo>
                <a:lnTo>
                  <a:pt x="109088" y="5455"/>
                </a:lnTo>
                <a:cubicBezTo>
                  <a:pt x="112100" y="5455"/>
                  <a:pt x="114544" y="7900"/>
                  <a:pt x="114544" y="10911"/>
                </a:cubicBezTo>
                <a:cubicBezTo>
                  <a:pt x="114544" y="10911"/>
                  <a:pt x="114544" y="81816"/>
                  <a:pt x="114544" y="81816"/>
                </a:cubicBezTo>
                <a:close/>
                <a:moveTo>
                  <a:pt x="114544" y="92727"/>
                </a:moveTo>
                <a:cubicBezTo>
                  <a:pt x="114544" y="95738"/>
                  <a:pt x="112100" y="98183"/>
                  <a:pt x="109088" y="98183"/>
                </a:cubicBezTo>
                <a:lnTo>
                  <a:pt x="10911" y="98183"/>
                </a:lnTo>
                <a:cubicBezTo>
                  <a:pt x="7900" y="98183"/>
                  <a:pt x="5455" y="95738"/>
                  <a:pt x="5455" y="92727"/>
                </a:cubicBezTo>
                <a:lnTo>
                  <a:pt x="5455" y="87272"/>
                </a:lnTo>
                <a:lnTo>
                  <a:pt x="114544" y="87272"/>
                </a:lnTo>
                <a:cubicBezTo>
                  <a:pt x="114544" y="87272"/>
                  <a:pt x="114544" y="92727"/>
                  <a:pt x="114544" y="92727"/>
                </a:cubicBezTo>
                <a:close/>
                <a:moveTo>
                  <a:pt x="65455" y="114544"/>
                </a:moveTo>
                <a:lnTo>
                  <a:pt x="54544" y="114544"/>
                </a:lnTo>
                <a:lnTo>
                  <a:pt x="54544" y="103638"/>
                </a:lnTo>
                <a:lnTo>
                  <a:pt x="65455" y="103638"/>
                </a:lnTo>
                <a:cubicBezTo>
                  <a:pt x="65455" y="103638"/>
                  <a:pt x="65455" y="114544"/>
                  <a:pt x="65455" y="114544"/>
                </a:cubicBezTo>
                <a:close/>
                <a:moveTo>
                  <a:pt x="109088" y="0"/>
                </a:moveTo>
                <a:lnTo>
                  <a:pt x="10911" y="0"/>
                </a:lnTo>
                <a:cubicBezTo>
                  <a:pt x="4883" y="0"/>
                  <a:pt x="0" y="4883"/>
                  <a:pt x="0" y="10911"/>
                </a:cubicBezTo>
                <a:lnTo>
                  <a:pt x="0" y="92727"/>
                </a:lnTo>
                <a:cubicBezTo>
                  <a:pt x="0" y="98750"/>
                  <a:pt x="4883" y="103638"/>
                  <a:pt x="10911" y="103638"/>
                </a:cubicBezTo>
                <a:lnTo>
                  <a:pt x="49088" y="103638"/>
                </a:lnTo>
                <a:lnTo>
                  <a:pt x="49088" y="114544"/>
                </a:lnTo>
                <a:lnTo>
                  <a:pt x="40911" y="114544"/>
                </a:lnTo>
                <a:cubicBezTo>
                  <a:pt x="39400" y="114544"/>
                  <a:pt x="38183" y="115766"/>
                  <a:pt x="38183" y="117272"/>
                </a:cubicBezTo>
                <a:cubicBezTo>
                  <a:pt x="38183" y="118783"/>
                  <a:pt x="39400" y="120000"/>
                  <a:pt x="40911" y="120000"/>
                </a:cubicBezTo>
                <a:lnTo>
                  <a:pt x="79088" y="120000"/>
                </a:lnTo>
                <a:cubicBezTo>
                  <a:pt x="80600" y="120000"/>
                  <a:pt x="81816" y="118783"/>
                  <a:pt x="81816" y="117272"/>
                </a:cubicBezTo>
                <a:cubicBezTo>
                  <a:pt x="81816" y="115766"/>
                  <a:pt x="80600" y="114544"/>
                  <a:pt x="79088" y="114544"/>
                </a:cubicBezTo>
                <a:lnTo>
                  <a:pt x="70911" y="114544"/>
                </a:lnTo>
                <a:lnTo>
                  <a:pt x="70911" y="103638"/>
                </a:lnTo>
                <a:lnTo>
                  <a:pt x="109088" y="103638"/>
                </a:lnTo>
                <a:cubicBezTo>
                  <a:pt x="115116" y="103638"/>
                  <a:pt x="120000" y="98750"/>
                  <a:pt x="120000" y="92727"/>
                </a:cubicBezTo>
                <a:lnTo>
                  <a:pt x="120000" y="10911"/>
                </a:lnTo>
                <a:cubicBezTo>
                  <a:pt x="120000" y="4883"/>
                  <a:pt x="115116" y="0"/>
                  <a:pt x="109088"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cxnSp>
        <p:nvCxnSpPr>
          <p:cNvPr id="507" name="Google Shape;507;p53"/>
          <p:cNvCxnSpPr/>
          <p:nvPr/>
        </p:nvCxnSpPr>
        <p:spPr>
          <a:xfrm rot="10800000">
            <a:off x="6311033" y="4441384"/>
            <a:ext cx="2593200" cy="561200"/>
          </a:xfrm>
          <a:prstGeom prst="straightConnector1">
            <a:avLst/>
          </a:prstGeom>
          <a:noFill/>
          <a:ln w="9525" cap="flat" cmpd="sng">
            <a:solidFill>
              <a:schemeClr val="dk2"/>
            </a:solidFill>
            <a:prstDash val="solid"/>
            <a:round/>
            <a:headEnd type="none" w="med" len="med"/>
            <a:tailEnd type="none" w="med" len="med"/>
          </a:ln>
        </p:spPr>
      </p:cxnSp>
      <p:sp>
        <p:nvSpPr>
          <p:cNvPr id="510" name="Google Shape;510;p53"/>
          <p:cNvSpPr txBox="1"/>
          <p:nvPr/>
        </p:nvSpPr>
        <p:spPr>
          <a:xfrm>
            <a:off x="1470409" y="5877376"/>
            <a:ext cx="1034800" cy="524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1333"/>
              </a:spcAft>
            </a:pPr>
            <a:r>
              <a:rPr lang="en" sz="2400">
                <a:solidFill>
                  <a:schemeClr val="dk1"/>
                </a:solidFill>
                <a:latin typeface="Poppins"/>
                <a:ea typeface="Poppins"/>
                <a:cs typeface="Poppins"/>
                <a:sym typeface="Poppins"/>
              </a:rPr>
              <a:t>Alice</a:t>
            </a:r>
            <a:endParaRPr sz="2400"/>
          </a:p>
        </p:txBody>
      </p:sp>
      <p:sp>
        <p:nvSpPr>
          <p:cNvPr id="511" name="Google Shape;511;p53"/>
          <p:cNvSpPr txBox="1"/>
          <p:nvPr/>
        </p:nvSpPr>
        <p:spPr>
          <a:xfrm>
            <a:off x="9080455" y="5877352"/>
            <a:ext cx="858400" cy="524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1333"/>
              </a:spcAft>
            </a:pPr>
            <a:r>
              <a:rPr lang="en" sz="2400">
                <a:solidFill>
                  <a:schemeClr val="dk1"/>
                </a:solidFill>
                <a:latin typeface="Poppins"/>
                <a:ea typeface="Poppins"/>
                <a:cs typeface="Poppins"/>
                <a:sym typeface="Poppins"/>
              </a:rPr>
              <a:t>Bob</a:t>
            </a:r>
            <a:endParaRPr sz="2400"/>
          </a:p>
        </p:txBody>
      </p:sp>
      <p:sp>
        <p:nvSpPr>
          <p:cNvPr id="512" name="Google Shape;512;p53"/>
          <p:cNvSpPr/>
          <p:nvPr/>
        </p:nvSpPr>
        <p:spPr>
          <a:xfrm>
            <a:off x="6963733" y="2870467"/>
            <a:ext cx="402000" cy="402000"/>
          </a:xfrm>
          <a:custGeom>
            <a:avLst/>
            <a:gdLst/>
            <a:ahLst/>
            <a:cxnLst/>
            <a:rect l="l" t="t" r="r" b="b"/>
            <a:pathLst>
              <a:path w="120000" h="120000" extrusionOk="0">
                <a:moveTo>
                  <a:pt x="109750" y="33388"/>
                </a:moveTo>
                <a:lnTo>
                  <a:pt x="103500" y="39644"/>
                </a:lnTo>
                <a:lnTo>
                  <a:pt x="80361" y="16500"/>
                </a:lnTo>
                <a:lnTo>
                  <a:pt x="86611" y="10250"/>
                </a:lnTo>
                <a:cubicBezTo>
                  <a:pt x="86611" y="10250"/>
                  <a:pt x="91061" y="5455"/>
                  <a:pt x="98183" y="5455"/>
                </a:cubicBezTo>
                <a:cubicBezTo>
                  <a:pt x="107222" y="5455"/>
                  <a:pt x="114544" y="12777"/>
                  <a:pt x="114544" y="21816"/>
                </a:cubicBezTo>
                <a:cubicBezTo>
                  <a:pt x="114544" y="26338"/>
                  <a:pt x="112711" y="30427"/>
                  <a:pt x="109750" y="33388"/>
                </a:cubicBezTo>
                <a:moveTo>
                  <a:pt x="40911" y="102233"/>
                </a:moveTo>
                <a:lnTo>
                  <a:pt x="40911" y="81816"/>
                </a:lnTo>
                <a:cubicBezTo>
                  <a:pt x="40911" y="80311"/>
                  <a:pt x="39688" y="79088"/>
                  <a:pt x="38183" y="79088"/>
                </a:cubicBezTo>
                <a:lnTo>
                  <a:pt x="17766" y="79088"/>
                </a:lnTo>
                <a:lnTo>
                  <a:pt x="76500" y="20361"/>
                </a:lnTo>
                <a:lnTo>
                  <a:pt x="99638" y="43500"/>
                </a:lnTo>
                <a:cubicBezTo>
                  <a:pt x="99638" y="43500"/>
                  <a:pt x="40911" y="102233"/>
                  <a:pt x="40911" y="102233"/>
                </a:cubicBezTo>
                <a:close/>
                <a:moveTo>
                  <a:pt x="35455" y="105788"/>
                </a:moveTo>
                <a:lnTo>
                  <a:pt x="16361" y="110250"/>
                </a:lnTo>
                <a:lnTo>
                  <a:pt x="16361" y="103638"/>
                </a:lnTo>
                <a:lnTo>
                  <a:pt x="9750" y="103638"/>
                </a:lnTo>
                <a:lnTo>
                  <a:pt x="14211" y="84544"/>
                </a:lnTo>
                <a:lnTo>
                  <a:pt x="35455" y="84544"/>
                </a:lnTo>
                <a:cubicBezTo>
                  <a:pt x="35455" y="84544"/>
                  <a:pt x="35455" y="105788"/>
                  <a:pt x="35455" y="105788"/>
                </a:cubicBezTo>
                <a:close/>
                <a:moveTo>
                  <a:pt x="98183" y="0"/>
                </a:moveTo>
                <a:cubicBezTo>
                  <a:pt x="92155" y="0"/>
                  <a:pt x="86700" y="2438"/>
                  <a:pt x="82755" y="6394"/>
                </a:cubicBezTo>
                <a:lnTo>
                  <a:pt x="9116" y="80027"/>
                </a:lnTo>
                <a:lnTo>
                  <a:pt x="0" y="120000"/>
                </a:lnTo>
                <a:lnTo>
                  <a:pt x="39972" y="110883"/>
                </a:lnTo>
                <a:lnTo>
                  <a:pt x="113605" y="37244"/>
                </a:lnTo>
                <a:cubicBezTo>
                  <a:pt x="117555" y="33300"/>
                  <a:pt x="120000" y="27844"/>
                  <a:pt x="120000" y="21816"/>
                </a:cubicBezTo>
                <a:cubicBezTo>
                  <a:pt x="120000" y="9766"/>
                  <a:pt x="110233" y="0"/>
                  <a:pt x="98183" y="0"/>
                </a:cubicBezTo>
              </a:path>
            </a:pathLst>
          </a:custGeom>
          <a:solidFill>
            <a:srgbClr val="53585F"/>
          </a:solidFill>
          <a:ln>
            <a:noFill/>
          </a:ln>
        </p:spPr>
        <p:txBody>
          <a:bodyPr spcFirstLastPara="1" wrap="square" lIns="19033" tIns="19033" rIns="19033" bIns="19033" anchor="ctr" anchorCtr="0">
            <a:noAutofit/>
          </a:bodyPr>
          <a:lstStyle/>
          <a:p>
            <a:pPr>
              <a:buClr>
                <a:srgbClr val="000000"/>
              </a:buClr>
            </a:pPr>
            <a:endParaRPr sz="1467">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xfrm>
            <a:off x="838200" y="250031"/>
            <a:ext cx="10515600" cy="1325563"/>
          </a:xfrm>
          <a:solidFill>
            <a:srgbClr val="004735"/>
          </a:solidFill>
        </p:spPr>
        <p:txBody>
          <a:bodyPr/>
          <a:lstStyle/>
          <a:p>
            <a:r>
              <a:rPr lang="hu-HU" dirty="0" err="1">
                <a:solidFill>
                  <a:srgbClr val="FFAB0D"/>
                </a:solidFill>
              </a:rPr>
              <a:t>Syllabus</a:t>
            </a:r>
            <a:r>
              <a:rPr lang="hu-HU" dirty="0">
                <a:solidFill>
                  <a:srgbClr val="FFAB0D"/>
                </a:solidFill>
              </a:rPr>
              <a:t> part 2</a:t>
            </a:r>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838200" y="1825625"/>
            <a:ext cx="10515600" cy="3718832"/>
          </a:xfrm>
        </p:spPr>
        <p:txBody>
          <a:bodyPr/>
          <a:lstStyle/>
          <a:p>
            <a:r>
              <a:rPr lang="en-US" dirty="0"/>
              <a:t>Week 7: </a:t>
            </a:r>
            <a:r>
              <a:rPr lang="hu-HU" dirty="0" err="1"/>
              <a:t>Security</a:t>
            </a:r>
            <a:r>
              <a:rPr lang="hu-HU" dirty="0"/>
              <a:t> of </a:t>
            </a:r>
            <a:r>
              <a:rPr lang="en-US" dirty="0"/>
              <a:t>Bitcoin: Game Theory and Attacks</a:t>
            </a:r>
          </a:p>
          <a:p>
            <a:r>
              <a:rPr lang="en-US" dirty="0"/>
              <a:t>Week 8: Trust without Trust: Distributed Systems &amp; Consensus Part 1</a:t>
            </a:r>
          </a:p>
          <a:p>
            <a:r>
              <a:rPr lang="en-US" dirty="0"/>
              <a:t>Week 9: Trust without Trust: Distributed Systems &amp; Consensus Part 2</a:t>
            </a:r>
          </a:p>
          <a:p>
            <a:r>
              <a:rPr lang="en-US" dirty="0"/>
              <a:t>Week 10: Ethereum and Smart Contracts: Enabling a Decentralized</a:t>
            </a:r>
            <a:r>
              <a:rPr lang="hu-HU" dirty="0"/>
              <a:t> </a:t>
            </a:r>
            <a:r>
              <a:rPr lang="en-US" dirty="0"/>
              <a:t>Future</a:t>
            </a:r>
          </a:p>
          <a:p>
            <a:r>
              <a:rPr lang="en-US" dirty="0"/>
              <a:t>Week 11: Conclusions: A Blockchain-Powered Future</a:t>
            </a:r>
          </a:p>
          <a:p>
            <a:r>
              <a:rPr lang="en-US" dirty="0"/>
              <a:t>Week 12: </a:t>
            </a:r>
            <a:r>
              <a:rPr lang="hu-HU" dirty="0" err="1"/>
              <a:t>Pre</a:t>
            </a:r>
            <a:r>
              <a:rPr lang="hu-HU" dirty="0"/>
              <a:t>-test </a:t>
            </a:r>
            <a:r>
              <a:rPr lang="hu-HU" dirty="0" err="1"/>
              <a:t>possibility</a:t>
            </a:r>
            <a:endParaRPr lang="hu-HU" dirty="0"/>
          </a:p>
          <a:p>
            <a:endParaRPr lang="hu-HU" dirty="0"/>
          </a:p>
        </p:txBody>
      </p:sp>
      <p:sp>
        <p:nvSpPr>
          <p:cNvPr id="4" name="Rectangle 1">
            <a:extLst>
              <a:ext uri="{FF2B5EF4-FFF2-40B4-BE49-F238E27FC236}">
                <a16:creationId xmlns:a16="http://schemas.microsoft.com/office/drawing/2014/main" id="{5E241401-D7B8-4333-9CDC-AB2C6BAEACF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u-HU" altLang="hu-HU"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u-HU" altLang="hu-H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8298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759"/>
        <p:cNvGrpSpPr/>
        <p:nvPr/>
      </p:nvGrpSpPr>
      <p:grpSpPr>
        <a:xfrm>
          <a:off x="0" y="0"/>
          <a:ext cx="0" cy="0"/>
          <a:chOff x="0" y="0"/>
          <a:chExt cx="0" cy="0"/>
        </a:xfrm>
      </p:grpSpPr>
      <p:sp>
        <p:nvSpPr>
          <p:cNvPr id="760" name="Google Shape;760;p75"/>
          <p:cNvSpPr txBox="1">
            <a:spLocks noGrp="1"/>
          </p:cNvSpPr>
          <p:nvPr>
            <p:ph type="body" idx="4294967295"/>
          </p:nvPr>
        </p:nvSpPr>
        <p:spPr>
          <a:xfrm>
            <a:off x="8023225" y="2851150"/>
            <a:ext cx="4168775" cy="3221038"/>
          </a:xfrm>
          <a:prstGeom prst="rect">
            <a:avLst/>
          </a:prstGeom>
          <a:noFill/>
          <a:ln>
            <a:noFill/>
          </a:ln>
        </p:spPr>
        <p:txBody>
          <a:bodyPr spcFirstLastPara="1" wrap="square" lIns="121900" tIns="121900" rIns="121900" bIns="121900" anchor="ctr" anchorCtr="0">
            <a:noAutofit/>
          </a:bodyPr>
          <a:lstStyle/>
          <a:p>
            <a:pPr marL="0" indent="0">
              <a:spcBef>
                <a:spcPts val="0"/>
              </a:spcBef>
              <a:buNone/>
            </a:pPr>
            <a:r>
              <a:rPr lang="en" sz="2267">
                <a:latin typeface="Proxima Nova"/>
                <a:ea typeface="Proxima Nova"/>
                <a:cs typeface="Proxima Nova"/>
                <a:sym typeface="Proxima Nova"/>
              </a:rPr>
              <a:t>How do we store all these transactions? </a:t>
            </a:r>
            <a:endParaRPr sz="2267">
              <a:latin typeface="Proxima Nova"/>
              <a:ea typeface="Proxima Nova"/>
              <a:cs typeface="Proxima Nova"/>
              <a:sym typeface="Proxima Nova"/>
            </a:endParaRPr>
          </a:p>
          <a:p>
            <a:pPr marL="0" indent="0">
              <a:spcBef>
                <a:spcPts val="0"/>
              </a:spcBef>
              <a:buNone/>
            </a:pPr>
            <a:r>
              <a:rPr lang="en" sz="2267">
                <a:latin typeface="Proxima Nova"/>
                <a:ea typeface="Proxima Nova"/>
                <a:cs typeface="Proxima Nova"/>
                <a:sym typeface="Proxima Nova"/>
              </a:rPr>
              <a:t>⇒ With a </a:t>
            </a:r>
            <a:r>
              <a:rPr lang="en" sz="2267" b="1">
                <a:latin typeface="Proxima Nova"/>
                <a:ea typeface="Proxima Nova"/>
                <a:cs typeface="Proxima Nova"/>
                <a:sym typeface="Proxima Nova"/>
              </a:rPr>
              <a:t>distributed database</a:t>
            </a:r>
            <a:endParaRPr sz="2267" b="1">
              <a:latin typeface="Proxima Nova"/>
              <a:ea typeface="Proxima Nova"/>
              <a:cs typeface="Proxima Nova"/>
              <a:sym typeface="Proxima Nova"/>
            </a:endParaRPr>
          </a:p>
        </p:txBody>
      </p:sp>
      <p:sp>
        <p:nvSpPr>
          <p:cNvPr id="763" name="Google Shape;763;p75"/>
          <p:cNvSpPr txBox="1"/>
          <p:nvPr/>
        </p:nvSpPr>
        <p:spPr>
          <a:xfrm>
            <a:off x="1462744" y="539500"/>
            <a:ext cx="9734800" cy="501600"/>
          </a:xfrm>
          <a:prstGeom prst="rect">
            <a:avLst/>
          </a:prstGeom>
          <a:noFill/>
          <a:ln>
            <a:noFill/>
          </a:ln>
        </p:spPr>
        <p:txBody>
          <a:bodyPr spcFirstLastPara="1" wrap="square" lIns="45733" tIns="22867" rIns="45733" bIns="22867" anchor="ctr" anchorCtr="0">
            <a:noAutofit/>
          </a:bodyPr>
          <a:lstStyle/>
          <a:p>
            <a:pPr>
              <a:lnSpc>
                <a:spcPct val="130740"/>
              </a:lnSpc>
              <a:buClr>
                <a:srgbClr val="000000"/>
              </a:buClr>
            </a:pPr>
            <a:r>
              <a:rPr lang="en" sz="3600" b="1">
                <a:latin typeface="Montserrat"/>
                <a:ea typeface="Montserrat"/>
                <a:cs typeface="Montserrat"/>
                <a:sym typeface="Montserrat"/>
              </a:rPr>
              <a:t>RECORD-KEEPING</a:t>
            </a:r>
            <a:endParaRPr sz="3600" b="1">
              <a:latin typeface="Montserrat"/>
              <a:ea typeface="Montserrat"/>
              <a:cs typeface="Montserrat"/>
              <a:sym typeface="Montserrat"/>
            </a:endParaRPr>
          </a:p>
        </p:txBody>
      </p:sp>
      <p:sp>
        <p:nvSpPr>
          <p:cNvPr id="764" name="Google Shape;764;p75"/>
          <p:cNvSpPr txBox="1"/>
          <p:nvPr/>
        </p:nvSpPr>
        <p:spPr>
          <a:xfrm>
            <a:off x="1462744" y="881475"/>
            <a:ext cx="5384800" cy="501600"/>
          </a:xfrm>
          <a:prstGeom prst="rect">
            <a:avLst/>
          </a:prstGeom>
          <a:noFill/>
          <a:ln>
            <a:noFill/>
          </a:ln>
        </p:spPr>
        <p:txBody>
          <a:bodyPr spcFirstLastPara="1" wrap="square" lIns="45733" tIns="22867" rIns="45733" bIns="22867" anchor="ctr" anchorCtr="0">
            <a:noAutofit/>
          </a:bodyPr>
          <a:lstStyle/>
          <a:p>
            <a:pPr>
              <a:buClr>
                <a:srgbClr val="D8D8D8"/>
              </a:buClr>
            </a:pPr>
            <a:r>
              <a:rPr lang="en" sz="2267" b="1">
                <a:solidFill>
                  <a:srgbClr val="BFBFBF"/>
                </a:solidFill>
                <a:latin typeface="Proxima Nova"/>
                <a:ea typeface="Proxima Nova"/>
                <a:cs typeface="Proxima Nova"/>
                <a:sym typeface="Proxima Nova"/>
              </a:rPr>
              <a:t>DISTRIBUTED DATABASES</a:t>
            </a:r>
            <a:endParaRPr sz="2267" b="1">
              <a:solidFill>
                <a:srgbClr val="BFBFBF"/>
              </a:solidFill>
              <a:latin typeface="Proxima Nova"/>
              <a:ea typeface="Proxima Nova"/>
              <a:cs typeface="Proxima Nova"/>
              <a:sym typeface="Proxima Nova"/>
            </a:endParaRPr>
          </a:p>
        </p:txBody>
      </p:sp>
      <p:sp>
        <p:nvSpPr>
          <p:cNvPr id="765" name="Google Shape;765;p75"/>
          <p:cNvSpPr/>
          <p:nvPr/>
        </p:nvSpPr>
        <p:spPr>
          <a:xfrm>
            <a:off x="2379520" y="1541675"/>
            <a:ext cx="1159600" cy="11592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Janice</a:t>
            </a:r>
            <a:endParaRPr sz="667"/>
          </a:p>
        </p:txBody>
      </p:sp>
      <p:sp>
        <p:nvSpPr>
          <p:cNvPr id="766" name="Google Shape;766;p75"/>
          <p:cNvSpPr/>
          <p:nvPr/>
        </p:nvSpPr>
        <p:spPr>
          <a:xfrm>
            <a:off x="664111" y="3076219"/>
            <a:ext cx="1159600" cy="1159200"/>
          </a:xfrm>
          <a:prstGeom prst="ellipse">
            <a:avLst/>
          </a:prstGeom>
          <a:solidFill>
            <a:srgbClr val="F9CB9C"/>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467"/>
              <a:t>Satoshi</a:t>
            </a:r>
            <a:endParaRPr sz="1467"/>
          </a:p>
        </p:txBody>
      </p:sp>
      <p:sp>
        <p:nvSpPr>
          <p:cNvPr id="767" name="Google Shape;767;p75"/>
          <p:cNvSpPr/>
          <p:nvPr/>
        </p:nvSpPr>
        <p:spPr>
          <a:xfrm>
            <a:off x="4887129" y="1985925"/>
            <a:ext cx="1159600" cy="1159200"/>
          </a:xfrm>
          <a:prstGeom prst="ellipse">
            <a:avLst/>
          </a:prstGeom>
          <a:solidFill>
            <a:srgbClr val="EA9999"/>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Rustie</a:t>
            </a:r>
            <a:endParaRPr sz="667"/>
          </a:p>
        </p:txBody>
      </p:sp>
      <p:sp>
        <p:nvSpPr>
          <p:cNvPr id="768" name="Google Shape;768;p75"/>
          <p:cNvSpPr/>
          <p:nvPr/>
        </p:nvSpPr>
        <p:spPr>
          <a:xfrm>
            <a:off x="2379520" y="5149125"/>
            <a:ext cx="1159600" cy="11592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Oscar</a:t>
            </a:r>
            <a:endParaRPr sz="667"/>
          </a:p>
        </p:txBody>
      </p:sp>
      <p:sp>
        <p:nvSpPr>
          <p:cNvPr id="769" name="Google Shape;769;p75"/>
          <p:cNvSpPr/>
          <p:nvPr/>
        </p:nvSpPr>
        <p:spPr>
          <a:xfrm>
            <a:off x="5812101" y="4235425"/>
            <a:ext cx="1159600" cy="11592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Justin</a:t>
            </a:r>
            <a:endParaRPr sz="667"/>
          </a:p>
        </p:txBody>
      </p:sp>
      <p:cxnSp>
        <p:nvCxnSpPr>
          <p:cNvPr id="770" name="Google Shape;770;p75"/>
          <p:cNvCxnSpPr>
            <a:stCxn id="766" idx="6"/>
            <a:endCxn id="765" idx="4"/>
          </p:cNvCxnSpPr>
          <p:nvPr/>
        </p:nvCxnSpPr>
        <p:spPr>
          <a:xfrm rot="10800000" flipH="1">
            <a:off x="1823711" y="2701019"/>
            <a:ext cx="1135600" cy="954800"/>
          </a:xfrm>
          <a:prstGeom prst="straightConnector1">
            <a:avLst/>
          </a:prstGeom>
          <a:noFill/>
          <a:ln w="9525" cap="flat" cmpd="sng">
            <a:solidFill>
              <a:schemeClr val="dk2"/>
            </a:solidFill>
            <a:prstDash val="solid"/>
            <a:round/>
            <a:headEnd type="none" w="med" len="med"/>
            <a:tailEnd type="none" w="med" len="med"/>
          </a:ln>
        </p:spPr>
      </p:cxnSp>
      <p:cxnSp>
        <p:nvCxnSpPr>
          <p:cNvPr id="771" name="Google Shape;771;p75"/>
          <p:cNvCxnSpPr>
            <a:stCxn id="766" idx="6"/>
            <a:endCxn id="767" idx="3"/>
          </p:cNvCxnSpPr>
          <p:nvPr/>
        </p:nvCxnSpPr>
        <p:spPr>
          <a:xfrm rot="10800000" flipH="1">
            <a:off x="1823711" y="2975419"/>
            <a:ext cx="3233200" cy="680400"/>
          </a:xfrm>
          <a:prstGeom prst="straightConnector1">
            <a:avLst/>
          </a:prstGeom>
          <a:noFill/>
          <a:ln w="9525" cap="flat" cmpd="sng">
            <a:solidFill>
              <a:schemeClr val="dk2"/>
            </a:solidFill>
            <a:prstDash val="solid"/>
            <a:round/>
            <a:headEnd type="none" w="med" len="med"/>
            <a:tailEnd type="none" w="med" len="med"/>
          </a:ln>
        </p:spPr>
      </p:cxnSp>
      <p:cxnSp>
        <p:nvCxnSpPr>
          <p:cNvPr id="772" name="Google Shape;772;p75"/>
          <p:cNvCxnSpPr>
            <a:stCxn id="765" idx="4"/>
            <a:endCxn id="768" idx="0"/>
          </p:cNvCxnSpPr>
          <p:nvPr/>
        </p:nvCxnSpPr>
        <p:spPr>
          <a:xfrm>
            <a:off x="2959320" y="2700875"/>
            <a:ext cx="0" cy="2448400"/>
          </a:xfrm>
          <a:prstGeom prst="straightConnector1">
            <a:avLst/>
          </a:prstGeom>
          <a:noFill/>
          <a:ln w="9525" cap="flat" cmpd="sng">
            <a:solidFill>
              <a:schemeClr val="dk2"/>
            </a:solidFill>
            <a:prstDash val="solid"/>
            <a:round/>
            <a:headEnd type="none" w="med" len="med"/>
            <a:tailEnd type="none" w="med" len="med"/>
          </a:ln>
        </p:spPr>
      </p:cxnSp>
      <p:cxnSp>
        <p:nvCxnSpPr>
          <p:cNvPr id="773" name="Google Shape;773;p75"/>
          <p:cNvCxnSpPr>
            <a:stCxn id="765" idx="4"/>
            <a:endCxn id="769" idx="1"/>
          </p:cNvCxnSpPr>
          <p:nvPr/>
        </p:nvCxnSpPr>
        <p:spPr>
          <a:xfrm>
            <a:off x="2959320" y="2700875"/>
            <a:ext cx="3022800" cy="1704400"/>
          </a:xfrm>
          <a:prstGeom prst="straightConnector1">
            <a:avLst/>
          </a:prstGeom>
          <a:noFill/>
          <a:ln w="9525" cap="flat" cmpd="sng">
            <a:solidFill>
              <a:schemeClr val="dk2"/>
            </a:solidFill>
            <a:prstDash val="solid"/>
            <a:round/>
            <a:headEnd type="none" w="med" len="med"/>
            <a:tailEnd type="none" w="med" len="med"/>
          </a:ln>
        </p:spPr>
      </p:cxnSp>
      <p:cxnSp>
        <p:nvCxnSpPr>
          <p:cNvPr id="774" name="Google Shape;774;p75"/>
          <p:cNvCxnSpPr>
            <a:stCxn id="765" idx="4"/>
            <a:endCxn id="767" idx="3"/>
          </p:cNvCxnSpPr>
          <p:nvPr/>
        </p:nvCxnSpPr>
        <p:spPr>
          <a:xfrm>
            <a:off x="2959320" y="2700875"/>
            <a:ext cx="2097600" cy="274400"/>
          </a:xfrm>
          <a:prstGeom prst="straightConnector1">
            <a:avLst/>
          </a:prstGeom>
          <a:noFill/>
          <a:ln w="9525" cap="flat" cmpd="sng">
            <a:solidFill>
              <a:schemeClr val="dk2"/>
            </a:solidFill>
            <a:prstDash val="solid"/>
            <a:round/>
            <a:headEnd type="none" w="med" len="med"/>
            <a:tailEnd type="none" w="med" len="med"/>
          </a:ln>
        </p:spPr>
      </p:cxnSp>
      <p:cxnSp>
        <p:nvCxnSpPr>
          <p:cNvPr id="775" name="Google Shape;775;p75"/>
          <p:cNvCxnSpPr>
            <a:stCxn id="766" idx="6"/>
            <a:endCxn id="768" idx="0"/>
          </p:cNvCxnSpPr>
          <p:nvPr/>
        </p:nvCxnSpPr>
        <p:spPr>
          <a:xfrm>
            <a:off x="1823711" y="3655819"/>
            <a:ext cx="1135600" cy="1493200"/>
          </a:xfrm>
          <a:prstGeom prst="straightConnector1">
            <a:avLst/>
          </a:prstGeom>
          <a:noFill/>
          <a:ln w="9525" cap="flat" cmpd="sng">
            <a:solidFill>
              <a:schemeClr val="dk2"/>
            </a:solidFill>
            <a:prstDash val="solid"/>
            <a:round/>
            <a:headEnd type="none" w="med" len="med"/>
            <a:tailEnd type="none" w="med" len="med"/>
          </a:ln>
        </p:spPr>
      </p:cxnSp>
      <p:cxnSp>
        <p:nvCxnSpPr>
          <p:cNvPr id="776" name="Google Shape;776;p75"/>
          <p:cNvCxnSpPr>
            <a:stCxn id="768" idx="0"/>
            <a:endCxn id="769" idx="1"/>
          </p:cNvCxnSpPr>
          <p:nvPr/>
        </p:nvCxnSpPr>
        <p:spPr>
          <a:xfrm rot="10800000" flipH="1">
            <a:off x="2959320" y="4405125"/>
            <a:ext cx="3022800" cy="744000"/>
          </a:xfrm>
          <a:prstGeom prst="straightConnector1">
            <a:avLst/>
          </a:prstGeom>
          <a:noFill/>
          <a:ln w="9525" cap="flat" cmpd="sng">
            <a:solidFill>
              <a:schemeClr val="dk2"/>
            </a:solidFill>
            <a:prstDash val="solid"/>
            <a:round/>
            <a:headEnd type="none" w="med" len="med"/>
            <a:tailEnd type="none" w="med" len="med"/>
          </a:ln>
        </p:spPr>
      </p:cxnSp>
      <p:cxnSp>
        <p:nvCxnSpPr>
          <p:cNvPr id="777" name="Google Shape;777;p75"/>
          <p:cNvCxnSpPr>
            <a:stCxn id="768" idx="0"/>
            <a:endCxn id="767" idx="3"/>
          </p:cNvCxnSpPr>
          <p:nvPr/>
        </p:nvCxnSpPr>
        <p:spPr>
          <a:xfrm rot="10800000" flipH="1">
            <a:off x="2959320" y="2975525"/>
            <a:ext cx="2097600" cy="2173600"/>
          </a:xfrm>
          <a:prstGeom prst="straightConnector1">
            <a:avLst/>
          </a:prstGeom>
          <a:noFill/>
          <a:ln w="9525" cap="flat" cmpd="sng">
            <a:solidFill>
              <a:schemeClr val="dk2"/>
            </a:solidFill>
            <a:prstDash val="solid"/>
            <a:round/>
            <a:headEnd type="none" w="med" len="med"/>
            <a:tailEnd type="none" w="med" len="med"/>
          </a:ln>
        </p:spPr>
      </p:cxnSp>
      <p:cxnSp>
        <p:nvCxnSpPr>
          <p:cNvPr id="778" name="Google Shape;778;p75"/>
          <p:cNvCxnSpPr>
            <a:stCxn id="766" idx="6"/>
            <a:endCxn id="769" idx="1"/>
          </p:cNvCxnSpPr>
          <p:nvPr/>
        </p:nvCxnSpPr>
        <p:spPr>
          <a:xfrm>
            <a:off x="1823711" y="3655819"/>
            <a:ext cx="4158400" cy="749200"/>
          </a:xfrm>
          <a:prstGeom prst="straightConnector1">
            <a:avLst/>
          </a:prstGeom>
          <a:noFill/>
          <a:ln w="9525" cap="flat" cmpd="sng">
            <a:solidFill>
              <a:schemeClr val="dk2"/>
            </a:solidFill>
            <a:prstDash val="solid"/>
            <a:round/>
            <a:headEnd type="none" w="med" len="med"/>
            <a:tailEnd type="none" w="med" len="med"/>
          </a:ln>
        </p:spPr>
      </p:cxnSp>
      <p:cxnSp>
        <p:nvCxnSpPr>
          <p:cNvPr id="779" name="Google Shape;779;p75"/>
          <p:cNvCxnSpPr>
            <a:stCxn id="767" idx="3"/>
            <a:endCxn id="769" idx="1"/>
          </p:cNvCxnSpPr>
          <p:nvPr/>
        </p:nvCxnSpPr>
        <p:spPr>
          <a:xfrm>
            <a:off x="5056948" y="2975364"/>
            <a:ext cx="924800" cy="1430000"/>
          </a:xfrm>
          <a:prstGeom prst="straightConnector1">
            <a:avLst/>
          </a:prstGeom>
          <a:noFill/>
          <a:ln w="9525" cap="flat" cmpd="sng">
            <a:solidFill>
              <a:schemeClr val="dk2"/>
            </a:solidFill>
            <a:prstDash val="solid"/>
            <a:round/>
            <a:headEnd type="none" w="med" len="med"/>
            <a:tailEnd type="none" w="med" len="med"/>
          </a:ln>
        </p:spPr>
      </p:cxnSp>
      <p:graphicFrame>
        <p:nvGraphicFramePr>
          <p:cNvPr id="780" name="Google Shape;780;p75"/>
          <p:cNvGraphicFramePr/>
          <p:nvPr/>
        </p:nvGraphicFramePr>
        <p:xfrm>
          <a:off x="8298717" y="881469"/>
          <a:ext cx="3226401" cy="2135988"/>
        </p:xfrm>
        <a:graphic>
          <a:graphicData uri="http://schemas.openxmlformats.org/drawingml/2006/table">
            <a:tbl>
              <a:tblPr>
                <a:noFill/>
              </a:tblPr>
              <a:tblGrid>
                <a:gridCol w="1075467">
                  <a:extLst>
                    <a:ext uri="{9D8B030D-6E8A-4147-A177-3AD203B41FA5}">
                      <a16:colId xmlns:a16="http://schemas.microsoft.com/office/drawing/2014/main" val="20000"/>
                    </a:ext>
                  </a:extLst>
                </a:gridCol>
                <a:gridCol w="1075467">
                  <a:extLst>
                    <a:ext uri="{9D8B030D-6E8A-4147-A177-3AD203B41FA5}">
                      <a16:colId xmlns:a16="http://schemas.microsoft.com/office/drawing/2014/main" val="20001"/>
                    </a:ext>
                  </a:extLst>
                </a:gridCol>
                <a:gridCol w="1075467">
                  <a:extLst>
                    <a:ext uri="{9D8B030D-6E8A-4147-A177-3AD203B41FA5}">
                      <a16:colId xmlns:a16="http://schemas.microsoft.com/office/drawing/2014/main" val="20002"/>
                    </a:ext>
                  </a:extLst>
                </a:gridCol>
              </a:tblGrid>
              <a:tr h="619720">
                <a:tc>
                  <a:txBody>
                    <a:bodyPr/>
                    <a:lstStyle/>
                    <a:p>
                      <a:pPr marL="0" lvl="0" indent="0" algn="l" rtl="0">
                        <a:spcBef>
                          <a:spcPts val="0"/>
                        </a:spcBef>
                        <a:spcAft>
                          <a:spcPts val="0"/>
                        </a:spcAft>
                        <a:buNone/>
                      </a:pPr>
                      <a:r>
                        <a:rPr lang="en" sz="1700"/>
                        <a:t>Sender</a:t>
                      </a:r>
                      <a:endParaRPr sz="1700"/>
                    </a:p>
                  </a:txBody>
                  <a:tcPr marL="45733" marR="45733" marT="45700" marB="45700"/>
                </a:tc>
                <a:tc>
                  <a:txBody>
                    <a:bodyPr/>
                    <a:lstStyle/>
                    <a:p>
                      <a:pPr marL="0" lvl="0" indent="0" algn="l" rtl="0">
                        <a:spcBef>
                          <a:spcPts val="0"/>
                        </a:spcBef>
                        <a:spcAft>
                          <a:spcPts val="0"/>
                        </a:spcAft>
                        <a:buNone/>
                      </a:pPr>
                      <a:r>
                        <a:rPr lang="en" sz="1700"/>
                        <a:t>Recipient</a:t>
                      </a:r>
                      <a:endParaRPr sz="1700"/>
                    </a:p>
                  </a:txBody>
                  <a:tcPr marL="45733" marR="45733" marT="45700" marB="45700"/>
                </a:tc>
                <a:tc>
                  <a:txBody>
                    <a:bodyPr/>
                    <a:lstStyle/>
                    <a:p>
                      <a:pPr marL="0" lvl="0" indent="0" algn="l" rtl="0">
                        <a:spcBef>
                          <a:spcPts val="0"/>
                        </a:spcBef>
                        <a:spcAft>
                          <a:spcPts val="0"/>
                        </a:spcAft>
                        <a:buNone/>
                      </a:pPr>
                      <a:r>
                        <a:rPr lang="en" sz="1700"/>
                        <a:t>Amount (BTC)</a:t>
                      </a:r>
                      <a:endParaRPr sz="1700"/>
                    </a:p>
                  </a:txBody>
                  <a:tcPr marL="45733" marR="45733" marT="45700" marB="45700"/>
                </a:tc>
                <a:extLst>
                  <a:ext uri="{0D108BD9-81ED-4DB2-BD59-A6C34878D82A}">
                    <a16:rowId xmlns:a16="http://schemas.microsoft.com/office/drawing/2014/main" val="10000"/>
                  </a:ext>
                </a:extLst>
              </a:tr>
              <a:tr h="379067">
                <a:tc>
                  <a:txBody>
                    <a:bodyPr/>
                    <a:lstStyle/>
                    <a:p>
                      <a:pPr marL="0" lvl="0" indent="0" algn="l" rtl="0">
                        <a:spcBef>
                          <a:spcPts val="0"/>
                        </a:spcBef>
                        <a:spcAft>
                          <a:spcPts val="0"/>
                        </a:spcAft>
                        <a:buNone/>
                      </a:pPr>
                      <a:r>
                        <a:rPr lang="en" sz="1700"/>
                        <a:t>Justin</a:t>
                      </a:r>
                      <a:endParaRPr sz="1700"/>
                    </a:p>
                  </a:txBody>
                  <a:tcPr marL="45733" marR="45733" marT="45700" marB="45700"/>
                </a:tc>
                <a:tc>
                  <a:txBody>
                    <a:bodyPr/>
                    <a:lstStyle/>
                    <a:p>
                      <a:pPr marL="0" lvl="0" indent="0" algn="l" rtl="0">
                        <a:spcBef>
                          <a:spcPts val="0"/>
                        </a:spcBef>
                        <a:spcAft>
                          <a:spcPts val="0"/>
                        </a:spcAft>
                        <a:buNone/>
                      </a:pPr>
                      <a:r>
                        <a:rPr lang="en" sz="1700"/>
                        <a:t>Oscar</a:t>
                      </a:r>
                      <a:endParaRPr sz="1700"/>
                    </a:p>
                  </a:txBody>
                  <a:tcPr marL="45733" marR="45733" marT="45700" marB="45700"/>
                </a:tc>
                <a:tc>
                  <a:txBody>
                    <a:bodyPr/>
                    <a:lstStyle/>
                    <a:p>
                      <a:pPr marL="0" lvl="0" indent="0" algn="l" rtl="0">
                        <a:spcBef>
                          <a:spcPts val="0"/>
                        </a:spcBef>
                        <a:spcAft>
                          <a:spcPts val="0"/>
                        </a:spcAft>
                        <a:buNone/>
                      </a:pPr>
                      <a:r>
                        <a:rPr lang="en" sz="1700"/>
                        <a:t>4</a:t>
                      </a:r>
                      <a:endParaRPr sz="1700"/>
                    </a:p>
                  </a:txBody>
                  <a:tcPr marL="45733" marR="45733" marT="45700" marB="45700"/>
                </a:tc>
                <a:extLst>
                  <a:ext uri="{0D108BD9-81ED-4DB2-BD59-A6C34878D82A}">
                    <a16:rowId xmlns:a16="http://schemas.microsoft.com/office/drawing/2014/main" val="10001"/>
                  </a:ext>
                </a:extLst>
              </a:tr>
              <a:tr h="379067">
                <a:tc>
                  <a:txBody>
                    <a:bodyPr/>
                    <a:lstStyle/>
                    <a:p>
                      <a:pPr marL="0" lvl="0" indent="0" algn="l" rtl="0">
                        <a:spcBef>
                          <a:spcPts val="0"/>
                        </a:spcBef>
                        <a:spcAft>
                          <a:spcPts val="0"/>
                        </a:spcAft>
                        <a:buNone/>
                      </a:pPr>
                      <a:r>
                        <a:rPr lang="en" sz="1700"/>
                        <a:t>Justin</a:t>
                      </a:r>
                      <a:endParaRPr sz="1700"/>
                    </a:p>
                  </a:txBody>
                  <a:tcPr marL="45733" marR="45733" marT="45700" marB="45700"/>
                </a:tc>
                <a:tc>
                  <a:txBody>
                    <a:bodyPr/>
                    <a:lstStyle/>
                    <a:p>
                      <a:pPr marL="0" lvl="0" indent="0" algn="l" rtl="0">
                        <a:spcBef>
                          <a:spcPts val="0"/>
                        </a:spcBef>
                        <a:spcAft>
                          <a:spcPts val="0"/>
                        </a:spcAft>
                        <a:buNone/>
                      </a:pPr>
                      <a:r>
                        <a:rPr lang="en" sz="1700"/>
                        <a:t>Justin</a:t>
                      </a:r>
                      <a:endParaRPr sz="1700"/>
                    </a:p>
                  </a:txBody>
                  <a:tcPr marL="45733" marR="45733" marT="45700" marB="45700"/>
                </a:tc>
                <a:tc>
                  <a:txBody>
                    <a:bodyPr/>
                    <a:lstStyle/>
                    <a:p>
                      <a:pPr marL="0" lvl="0" indent="0" algn="l" rtl="0">
                        <a:spcBef>
                          <a:spcPts val="0"/>
                        </a:spcBef>
                        <a:spcAft>
                          <a:spcPts val="0"/>
                        </a:spcAft>
                        <a:buNone/>
                      </a:pPr>
                      <a:r>
                        <a:rPr lang="en" sz="1700"/>
                        <a:t>1</a:t>
                      </a:r>
                      <a:endParaRPr sz="1700"/>
                    </a:p>
                  </a:txBody>
                  <a:tcPr marL="45733" marR="45733" marT="45700" marB="45700"/>
                </a:tc>
                <a:extLst>
                  <a:ext uri="{0D108BD9-81ED-4DB2-BD59-A6C34878D82A}">
                    <a16:rowId xmlns:a16="http://schemas.microsoft.com/office/drawing/2014/main" val="10002"/>
                  </a:ext>
                </a:extLst>
              </a:tr>
              <a:tr h="379067">
                <a:tc>
                  <a:txBody>
                    <a:bodyPr/>
                    <a:lstStyle/>
                    <a:p>
                      <a:pPr marL="0" lvl="0" indent="0" algn="l" rtl="0">
                        <a:spcBef>
                          <a:spcPts val="0"/>
                        </a:spcBef>
                        <a:spcAft>
                          <a:spcPts val="0"/>
                        </a:spcAft>
                        <a:buNone/>
                      </a:pPr>
                      <a:r>
                        <a:rPr lang="en" sz="1700"/>
                        <a:t>Oscar</a:t>
                      </a:r>
                      <a:endParaRPr sz="1700"/>
                    </a:p>
                  </a:txBody>
                  <a:tcPr marL="45733" marR="45733" marT="45700" marB="45700"/>
                </a:tc>
                <a:tc>
                  <a:txBody>
                    <a:bodyPr/>
                    <a:lstStyle/>
                    <a:p>
                      <a:pPr marL="0" lvl="0" indent="0" algn="l" rtl="0">
                        <a:spcBef>
                          <a:spcPts val="0"/>
                        </a:spcBef>
                        <a:spcAft>
                          <a:spcPts val="0"/>
                        </a:spcAft>
                        <a:buNone/>
                      </a:pPr>
                      <a:r>
                        <a:rPr lang="en" sz="1700"/>
                        <a:t>Rustie</a:t>
                      </a:r>
                      <a:endParaRPr sz="1700"/>
                    </a:p>
                  </a:txBody>
                  <a:tcPr marL="45733" marR="45733" marT="45700" marB="45700"/>
                </a:tc>
                <a:tc>
                  <a:txBody>
                    <a:bodyPr/>
                    <a:lstStyle/>
                    <a:p>
                      <a:pPr marL="0" lvl="0" indent="0" algn="l" rtl="0">
                        <a:spcBef>
                          <a:spcPts val="0"/>
                        </a:spcBef>
                        <a:spcAft>
                          <a:spcPts val="0"/>
                        </a:spcAft>
                        <a:buNone/>
                      </a:pPr>
                      <a:r>
                        <a:rPr lang="en" sz="1700"/>
                        <a:t>5</a:t>
                      </a:r>
                      <a:endParaRPr sz="1700"/>
                    </a:p>
                  </a:txBody>
                  <a:tcPr marL="45733" marR="45733" marT="45700" marB="45700"/>
                </a:tc>
                <a:extLst>
                  <a:ext uri="{0D108BD9-81ED-4DB2-BD59-A6C34878D82A}">
                    <a16:rowId xmlns:a16="http://schemas.microsoft.com/office/drawing/2014/main" val="10003"/>
                  </a:ext>
                </a:extLst>
              </a:tr>
              <a:tr h="379067">
                <a:tc>
                  <a:txBody>
                    <a:bodyPr/>
                    <a:lstStyle/>
                    <a:p>
                      <a:pPr marL="0" lvl="0" indent="0" algn="l" rtl="0">
                        <a:spcBef>
                          <a:spcPts val="0"/>
                        </a:spcBef>
                        <a:spcAft>
                          <a:spcPts val="0"/>
                        </a:spcAft>
                        <a:buNone/>
                      </a:pPr>
                      <a:r>
                        <a:rPr lang="en" sz="1700"/>
                        <a:t>Oscar</a:t>
                      </a:r>
                      <a:endParaRPr sz="1700"/>
                    </a:p>
                  </a:txBody>
                  <a:tcPr marL="45733" marR="45733" marT="45700" marB="45700"/>
                </a:tc>
                <a:tc>
                  <a:txBody>
                    <a:bodyPr/>
                    <a:lstStyle/>
                    <a:p>
                      <a:pPr marL="0" lvl="0" indent="0" algn="l" rtl="0">
                        <a:spcBef>
                          <a:spcPts val="0"/>
                        </a:spcBef>
                        <a:spcAft>
                          <a:spcPts val="0"/>
                        </a:spcAft>
                        <a:buNone/>
                      </a:pPr>
                      <a:r>
                        <a:rPr lang="en" sz="1700"/>
                        <a:t>Oscar</a:t>
                      </a:r>
                      <a:endParaRPr sz="1700"/>
                    </a:p>
                  </a:txBody>
                  <a:tcPr marL="45733" marR="45733" marT="45700" marB="45700"/>
                </a:tc>
                <a:tc>
                  <a:txBody>
                    <a:bodyPr/>
                    <a:lstStyle/>
                    <a:p>
                      <a:pPr marL="0" lvl="0" indent="0" algn="l" rtl="0">
                        <a:spcBef>
                          <a:spcPts val="0"/>
                        </a:spcBef>
                        <a:spcAft>
                          <a:spcPts val="0"/>
                        </a:spcAft>
                        <a:buNone/>
                      </a:pPr>
                      <a:r>
                        <a:rPr lang="en" sz="1700"/>
                        <a:t>1</a:t>
                      </a:r>
                      <a:endParaRPr sz="1700"/>
                    </a:p>
                  </a:txBody>
                  <a:tcPr marL="45733" marR="45733" marT="45700" marB="45700"/>
                </a:tc>
                <a:extLst>
                  <a:ext uri="{0D108BD9-81ED-4DB2-BD59-A6C34878D82A}">
                    <a16:rowId xmlns:a16="http://schemas.microsoft.com/office/drawing/2014/main" val="10004"/>
                  </a:ext>
                </a:extLst>
              </a:tr>
            </a:tbl>
          </a:graphicData>
        </a:graphic>
      </p:graphicFrame>
      <p:cxnSp>
        <p:nvCxnSpPr>
          <p:cNvPr id="781" name="Google Shape;781;p75"/>
          <p:cNvCxnSpPr/>
          <p:nvPr/>
        </p:nvCxnSpPr>
        <p:spPr>
          <a:xfrm flipH="1">
            <a:off x="4849261" y="1515551"/>
            <a:ext cx="3450400" cy="2471600"/>
          </a:xfrm>
          <a:prstGeom prst="straightConnector1">
            <a:avLst/>
          </a:prstGeom>
          <a:noFill/>
          <a:ln w="28575" cap="flat" cmpd="sng">
            <a:solidFill>
              <a:schemeClr val="dk2"/>
            </a:solidFill>
            <a:prstDash val="lgDash"/>
            <a:round/>
            <a:headEnd type="none" w="med" len="med"/>
            <a:tailEnd type="triangle" w="med" len="med"/>
          </a:ln>
        </p:spPr>
      </p:cxnSp>
      <p:sp>
        <p:nvSpPr>
          <p:cNvPr id="782" name="Google Shape;782;p75"/>
          <p:cNvSpPr txBox="1"/>
          <p:nvPr/>
        </p:nvSpPr>
        <p:spPr>
          <a:xfrm>
            <a:off x="4615827" y="3758925"/>
            <a:ext cx="190000" cy="353200"/>
          </a:xfrm>
          <a:prstGeom prst="rect">
            <a:avLst/>
          </a:prstGeom>
          <a:noFill/>
          <a:ln>
            <a:noFill/>
          </a:ln>
        </p:spPr>
        <p:txBody>
          <a:bodyPr spcFirstLastPara="1" wrap="square" lIns="45733" tIns="45733" rIns="45733" bIns="45733" anchor="t" anchorCtr="0">
            <a:noAutofit/>
          </a:bodyPr>
          <a:lstStyle/>
          <a:p>
            <a:r>
              <a:rPr lang="en" sz="1733"/>
              <a:t>?</a:t>
            </a:r>
            <a:endParaRPr sz="1733"/>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786"/>
        <p:cNvGrpSpPr/>
        <p:nvPr/>
      </p:nvGrpSpPr>
      <p:grpSpPr>
        <a:xfrm>
          <a:off x="0" y="0"/>
          <a:ext cx="0" cy="0"/>
          <a:chOff x="0" y="0"/>
          <a:chExt cx="0" cy="0"/>
        </a:xfrm>
      </p:grpSpPr>
      <p:sp>
        <p:nvSpPr>
          <p:cNvPr id="787" name="Google Shape;787;p76"/>
          <p:cNvSpPr txBox="1">
            <a:spLocks noGrp="1"/>
          </p:cNvSpPr>
          <p:nvPr>
            <p:ph type="body" idx="4294967295"/>
          </p:nvPr>
        </p:nvSpPr>
        <p:spPr>
          <a:xfrm>
            <a:off x="8024813" y="2424113"/>
            <a:ext cx="4167187" cy="2447925"/>
          </a:xfrm>
          <a:prstGeom prst="rect">
            <a:avLst/>
          </a:prstGeom>
          <a:noFill/>
          <a:ln>
            <a:noFill/>
          </a:ln>
        </p:spPr>
        <p:txBody>
          <a:bodyPr spcFirstLastPara="1" wrap="square" lIns="121900" tIns="121900" rIns="121900" bIns="121900" anchor="ctr" anchorCtr="0">
            <a:noAutofit/>
          </a:bodyPr>
          <a:lstStyle/>
          <a:p>
            <a:pPr marL="609585" indent="-457189">
              <a:lnSpc>
                <a:spcPct val="115000"/>
              </a:lnSpc>
              <a:spcBef>
                <a:spcPts val="0"/>
              </a:spcBef>
              <a:buClr>
                <a:schemeClr val="dk2"/>
              </a:buClr>
              <a:buSzPts val="1800"/>
              <a:buFont typeface="Proxima Nova"/>
              <a:buChar char="●"/>
            </a:pPr>
            <a:r>
              <a:rPr lang="en" sz="2400" dirty="0">
                <a:solidFill>
                  <a:schemeClr val="dk2"/>
                </a:solidFill>
                <a:latin typeface="Proxima Nova"/>
                <a:ea typeface="Proxima Nova"/>
                <a:cs typeface="Proxima Nova"/>
                <a:sym typeface="Proxima Nova"/>
              </a:rPr>
              <a:t>We compile transactions into blocks and store them in a blockchain</a:t>
            </a:r>
            <a:endParaRPr sz="2400" dirty="0">
              <a:solidFill>
                <a:schemeClr val="dk2"/>
              </a:solidFill>
              <a:latin typeface="Proxima Nova"/>
              <a:ea typeface="Proxima Nova"/>
              <a:cs typeface="Proxima Nova"/>
              <a:sym typeface="Proxima Nova"/>
            </a:endParaRPr>
          </a:p>
          <a:p>
            <a:pPr marL="609585" indent="-457189">
              <a:lnSpc>
                <a:spcPct val="115000"/>
              </a:lnSpc>
              <a:spcBef>
                <a:spcPts val="0"/>
              </a:spcBef>
              <a:buClr>
                <a:schemeClr val="dk2"/>
              </a:buClr>
              <a:buSzPts val="1800"/>
              <a:buFont typeface="Proxima Nova"/>
              <a:buChar char="●"/>
            </a:pPr>
            <a:r>
              <a:rPr lang="en" sz="2400" b="1" dirty="0">
                <a:solidFill>
                  <a:schemeClr val="dk2"/>
                </a:solidFill>
                <a:latin typeface="Proxima Nova"/>
                <a:ea typeface="Proxima Nova"/>
                <a:cs typeface="Proxima Nova"/>
                <a:sym typeface="Proxima Nova"/>
              </a:rPr>
              <a:t>Everyone</a:t>
            </a:r>
            <a:r>
              <a:rPr lang="en" sz="2400" dirty="0">
                <a:solidFill>
                  <a:schemeClr val="dk2"/>
                </a:solidFill>
                <a:latin typeface="Proxima Nova"/>
                <a:ea typeface="Proxima Nova"/>
                <a:cs typeface="Proxima Nova"/>
                <a:sym typeface="Proxima Nova"/>
              </a:rPr>
              <a:t> has a copy of the blockchain</a:t>
            </a:r>
            <a:endParaRPr sz="2400" b="1" dirty="0">
              <a:latin typeface="Proxima Nova"/>
              <a:ea typeface="Proxima Nova"/>
              <a:cs typeface="Proxima Nova"/>
              <a:sym typeface="Proxima Nova"/>
            </a:endParaRPr>
          </a:p>
        </p:txBody>
      </p:sp>
      <p:sp>
        <p:nvSpPr>
          <p:cNvPr id="790" name="Google Shape;790;p76"/>
          <p:cNvSpPr txBox="1"/>
          <p:nvPr/>
        </p:nvSpPr>
        <p:spPr>
          <a:xfrm>
            <a:off x="1462744" y="539500"/>
            <a:ext cx="9734800" cy="501600"/>
          </a:xfrm>
          <a:prstGeom prst="rect">
            <a:avLst/>
          </a:prstGeom>
          <a:noFill/>
          <a:ln>
            <a:noFill/>
          </a:ln>
        </p:spPr>
        <p:txBody>
          <a:bodyPr spcFirstLastPara="1" wrap="square" lIns="45733" tIns="22867" rIns="45733" bIns="22867" anchor="ctr" anchorCtr="0">
            <a:noAutofit/>
          </a:bodyPr>
          <a:lstStyle/>
          <a:p>
            <a:pPr>
              <a:lnSpc>
                <a:spcPct val="130740"/>
              </a:lnSpc>
              <a:buClr>
                <a:srgbClr val="000000"/>
              </a:buClr>
            </a:pPr>
            <a:r>
              <a:rPr lang="en" sz="3600" b="1">
                <a:latin typeface="Montserrat"/>
                <a:ea typeface="Montserrat"/>
                <a:cs typeface="Montserrat"/>
                <a:sym typeface="Montserrat"/>
              </a:rPr>
              <a:t>RECORD-KEEPING</a:t>
            </a:r>
            <a:endParaRPr sz="3600" b="1">
              <a:latin typeface="Montserrat"/>
              <a:ea typeface="Montserrat"/>
              <a:cs typeface="Montserrat"/>
              <a:sym typeface="Montserrat"/>
            </a:endParaRPr>
          </a:p>
        </p:txBody>
      </p:sp>
      <p:sp>
        <p:nvSpPr>
          <p:cNvPr id="791" name="Google Shape;791;p76"/>
          <p:cNvSpPr txBox="1"/>
          <p:nvPr/>
        </p:nvSpPr>
        <p:spPr>
          <a:xfrm>
            <a:off x="1462744" y="881475"/>
            <a:ext cx="7268800" cy="501600"/>
          </a:xfrm>
          <a:prstGeom prst="rect">
            <a:avLst/>
          </a:prstGeom>
          <a:noFill/>
          <a:ln>
            <a:noFill/>
          </a:ln>
        </p:spPr>
        <p:txBody>
          <a:bodyPr spcFirstLastPara="1" wrap="square" lIns="45733" tIns="22867" rIns="45733" bIns="22867" anchor="ctr" anchorCtr="0">
            <a:noAutofit/>
          </a:bodyPr>
          <a:lstStyle/>
          <a:p>
            <a:pPr>
              <a:buClr>
                <a:srgbClr val="D8D8D8"/>
              </a:buClr>
            </a:pPr>
            <a:r>
              <a:rPr lang="en" sz="2267" b="1">
                <a:solidFill>
                  <a:srgbClr val="BFBFBF"/>
                </a:solidFill>
                <a:latin typeface="Proxima Nova"/>
                <a:ea typeface="Proxima Nova"/>
                <a:cs typeface="Proxima Nova"/>
                <a:sym typeface="Proxima Nova"/>
              </a:rPr>
              <a:t>EVERYONE’S THE BANK</a:t>
            </a:r>
            <a:endParaRPr sz="2267" b="1">
              <a:solidFill>
                <a:srgbClr val="BFBFBF"/>
              </a:solidFill>
              <a:latin typeface="Proxima Nova"/>
              <a:ea typeface="Proxima Nova"/>
              <a:cs typeface="Proxima Nova"/>
              <a:sym typeface="Proxima Nova"/>
            </a:endParaRPr>
          </a:p>
        </p:txBody>
      </p:sp>
      <p:sp>
        <p:nvSpPr>
          <p:cNvPr id="792" name="Google Shape;792;p76"/>
          <p:cNvSpPr/>
          <p:nvPr/>
        </p:nvSpPr>
        <p:spPr>
          <a:xfrm>
            <a:off x="1388199" y="3076219"/>
            <a:ext cx="1159600" cy="1159200"/>
          </a:xfrm>
          <a:prstGeom prst="ellipse">
            <a:avLst/>
          </a:prstGeom>
          <a:solidFill>
            <a:srgbClr val="F9CB9C"/>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600"/>
              <a:t>Satoshi</a:t>
            </a:r>
            <a:endParaRPr sz="1600"/>
          </a:p>
        </p:txBody>
      </p:sp>
      <p:sp>
        <p:nvSpPr>
          <p:cNvPr id="793" name="Google Shape;793;p76"/>
          <p:cNvSpPr/>
          <p:nvPr/>
        </p:nvSpPr>
        <p:spPr>
          <a:xfrm>
            <a:off x="3103608" y="1541675"/>
            <a:ext cx="1159600" cy="11592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Janice</a:t>
            </a:r>
            <a:endParaRPr sz="667"/>
          </a:p>
        </p:txBody>
      </p:sp>
      <p:sp>
        <p:nvSpPr>
          <p:cNvPr id="794" name="Google Shape;794;p76"/>
          <p:cNvSpPr/>
          <p:nvPr/>
        </p:nvSpPr>
        <p:spPr>
          <a:xfrm>
            <a:off x="5611217" y="1985925"/>
            <a:ext cx="1159600" cy="1159200"/>
          </a:xfrm>
          <a:prstGeom prst="ellipse">
            <a:avLst/>
          </a:prstGeom>
          <a:solidFill>
            <a:srgbClr val="EA9999"/>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Rustie</a:t>
            </a:r>
            <a:endParaRPr sz="667"/>
          </a:p>
        </p:txBody>
      </p:sp>
      <p:sp>
        <p:nvSpPr>
          <p:cNvPr id="795" name="Google Shape;795;p76"/>
          <p:cNvSpPr/>
          <p:nvPr/>
        </p:nvSpPr>
        <p:spPr>
          <a:xfrm>
            <a:off x="3103608" y="5149125"/>
            <a:ext cx="1159600" cy="11592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Oscar</a:t>
            </a:r>
            <a:endParaRPr sz="667"/>
          </a:p>
        </p:txBody>
      </p:sp>
      <p:sp>
        <p:nvSpPr>
          <p:cNvPr id="796" name="Google Shape;796;p76"/>
          <p:cNvSpPr/>
          <p:nvPr/>
        </p:nvSpPr>
        <p:spPr>
          <a:xfrm>
            <a:off x="6536189" y="4235425"/>
            <a:ext cx="1159600" cy="11592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Justin</a:t>
            </a:r>
            <a:endParaRPr sz="667"/>
          </a:p>
        </p:txBody>
      </p:sp>
      <p:cxnSp>
        <p:nvCxnSpPr>
          <p:cNvPr id="797" name="Google Shape;797;p76"/>
          <p:cNvCxnSpPr>
            <a:stCxn id="792" idx="6"/>
            <a:endCxn id="793" idx="4"/>
          </p:cNvCxnSpPr>
          <p:nvPr/>
        </p:nvCxnSpPr>
        <p:spPr>
          <a:xfrm rot="10800000" flipH="1">
            <a:off x="2547799" y="2701019"/>
            <a:ext cx="1135600" cy="954800"/>
          </a:xfrm>
          <a:prstGeom prst="straightConnector1">
            <a:avLst/>
          </a:prstGeom>
          <a:noFill/>
          <a:ln w="9525" cap="flat" cmpd="sng">
            <a:solidFill>
              <a:schemeClr val="dk2"/>
            </a:solidFill>
            <a:prstDash val="solid"/>
            <a:round/>
            <a:headEnd type="none" w="med" len="med"/>
            <a:tailEnd type="none" w="med" len="med"/>
          </a:ln>
        </p:spPr>
      </p:cxnSp>
      <p:cxnSp>
        <p:nvCxnSpPr>
          <p:cNvPr id="798" name="Google Shape;798;p76"/>
          <p:cNvCxnSpPr>
            <a:stCxn id="792" idx="6"/>
            <a:endCxn id="794" idx="3"/>
          </p:cNvCxnSpPr>
          <p:nvPr/>
        </p:nvCxnSpPr>
        <p:spPr>
          <a:xfrm rot="10800000" flipH="1">
            <a:off x="2547799" y="2975419"/>
            <a:ext cx="3233200" cy="680400"/>
          </a:xfrm>
          <a:prstGeom prst="straightConnector1">
            <a:avLst/>
          </a:prstGeom>
          <a:noFill/>
          <a:ln w="9525" cap="flat" cmpd="sng">
            <a:solidFill>
              <a:schemeClr val="dk2"/>
            </a:solidFill>
            <a:prstDash val="solid"/>
            <a:round/>
            <a:headEnd type="none" w="med" len="med"/>
            <a:tailEnd type="none" w="med" len="med"/>
          </a:ln>
        </p:spPr>
      </p:cxnSp>
      <p:cxnSp>
        <p:nvCxnSpPr>
          <p:cNvPr id="799" name="Google Shape;799;p76"/>
          <p:cNvCxnSpPr>
            <a:stCxn id="793" idx="4"/>
            <a:endCxn id="795" idx="0"/>
          </p:cNvCxnSpPr>
          <p:nvPr/>
        </p:nvCxnSpPr>
        <p:spPr>
          <a:xfrm>
            <a:off x="3683408" y="2700875"/>
            <a:ext cx="0" cy="2448400"/>
          </a:xfrm>
          <a:prstGeom prst="straightConnector1">
            <a:avLst/>
          </a:prstGeom>
          <a:noFill/>
          <a:ln w="9525" cap="flat" cmpd="sng">
            <a:solidFill>
              <a:schemeClr val="dk2"/>
            </a:solidFill>
            <a:prstDash val="solid"/>
            <a:round/>
            <a:headEnd type="none" w="med" len="med"/>
            <a:tailEnd type="none" w="med" len="med"/>
          </a:ln>
        </p:spPr>
      </p:cxnSp>
      <p:cxnSp>
        <p:nvCxnSpPr>
          <p:cNvPr id="800" name="Google Shape;800;p76"/>
          <p:cNvCxnSpPr>
            <a:stCxn id="793" idx="4"/>
            <a:endCxn id="796" idx="1"/>
          </p:cNvCxnSpPr>
          <p:nvPr/>
        </p:nvCxnSpPr>
        <p:spPr>
          <a:xfrm>
            <a:off x="3683408" y="2700875"/>
            <a:ext cx="3022800" cy="1704400"/>
          </a:xfrm>
          <a:prstGeom prst="straightConnector1">
            <a:avLst/>
          </a:prstGeom>
          <a:noFill/>
          <a:ln w="9525" cap="flat" cmpd="sng">
            <a:solidFill>
              <a:schemeClr val="dk2"/>
            </a:solidFill>
            <a:prstDash val="solid"/>
            <a:round/>
            <a:headEnd type="none" w="med" len="med"/>
            <a:tailEnd type="none" w="med" len="med"/>
          </a:ln>
        </p:spPr>
      </p:cxnSp>
      <p:cxnSp>
        <p:nvCxnSpPr>
          <p:cNvPr id="801" name="Google Shape;801;p76"/>
          <p:cNvCxnSpPr>
            <a:stCxn id="793" idx="4"/>
            <a:endCxn id="794" idx="3"/>
          </p:cNvCxnSpPr>
          <p:nvPr/>
        </p:nvCxnSpPr>
        <p:spPr>
          <a:xfrm>
            <a:off x="3683408" y="2700875"/>
            <a:ext cx="2097600" cy="274400"/>
          </a:xfrm>
          <a:prstGeom prst="straightConnector1">
            <a:avLst/>
          </a:prstGeom>
          <a:noFill/>
          <a:ln w="9525" cap="flat" cmpd="sng">
            <a:solidFill>
              <a:schemeClr val="dk2"/>
            </a:solidFill>
            <a:prstDash val="solid"/>
            <a:round/>
            <a:headEnd type="none" w="med" len="med"/>
            <a:tailEnd type="none" w="med" len="med"/>
          </a:ln>
        </p:spPr>
      </p:cxnSp>
      <p:cxnSp>
        <p:nvCxnSpPr>
          <p:cNvPr id="802" name="Google Shape;802;p76"/>
          <p:cNvCxnSpPr>
            <a:stCxn id="792" idx="6"/>
            <a:endCxn id="795" idx="0"/>
          </p:cNvCxnSpPr>
          <p:nvPr/>
        </p:nvCxnSpPr>
        <p:spPr>
          <a:xfrm>
            <a:off x="2547799" y="3655819"/>
            <a:ext cx="1135600" cy="1493200"/>
          </a:xfrm>
          <a:prstGeom prst="straightConnector1">
            <a:avLst/>
          </a:prstGeom>
          <a:noFill/>
          <a:ln w="9525" cap="flat" cmpd="sng">
            <a:solidFill>
              <a:schemeClr val="dk2"/>
            </a:solidFill>
            <a:prstDash val="solid"/>
            <a:round/>
            <a:headEnd type="none" w="med" len="med"/>
            <a:tailEnd type="none" w="med" len="med"/>
          </a:ln>
        </p:spPr>
      </p:cxnSp>
      <p:cxnSp>
        <p:nvCxnSpPr>
          <p:cNvPr id="803" name="Google Shape;803;p76"/>
          <p:cNvCxnSpPr>
            <a:stCxn id="795" idx="0"/>
            <a:endCxn id="796" idx="1"/>
          </p:cNvCxnSpPr>
          <p:nvPr/>
        </p:nvCxnSpPr>
        <p:spPr>
          <a:xfrm rot="10800000" flipH="1">
            <a:off x="3683408" y="4405125"/>
            <a:ext cx="3022800" cy="744000"/>
          </a:xfrm>
          <a:prstGeom prst="straightConnector1">
            <a:avLst/>
          </a:prstGeom>
          <a:noFill/>
          <a:ln w="9525" cap="flat" cmpd="sng">
            <a:solidFill>
              <a:schemeClr val="dk2"/>
            </a:solidFill>
            <a:prstDash val="solid"/>
            <a:round/>
            <a:headEnd type="none" w="med" len="med"/>
            <a:tailEnd type="none" w="med" len="med"/>
          </a:ln>
        </p:spPr>
      </p:cxnSp>
      <p:cxnSp>
        <p:nvCxnSpPr>
          <p:cNvPr id="804" name="Google Shape;804;p76"/>
          <p:cNvCxnSpPr>
            <a:stCxn id="795" idx="0"/>
            <a:endCxn id="794" idx="3"/>
          </p:cNvCxnSpPr>
          <p:nvPr/>
        </p:nvCxnSpPr>
        <p:spPr>
          <a:xfrm rot="10800000" flipH="1">
            <a:off x="3683408" y="2975525"/>
            <a:ext cx="2097600" cy="2173600"/>
          </a:xfrm>
          <a:prstGeom prst="straightConnector1">
            <a:avLst/>
          </a:prstGeom>
          <a:noFill/>
          <a:ln w="9525" cap="flat" cmpd="sng">
            <a:solidFill>
              <a:schemeClr val="dk2"/>
            </a:solidFill>
            <a:prstDash val="solid"/>
            <a:round/>
            <a:headEnd type="none" w="med" len="med"/>
            <a:tailEnd type="none" w="med" len="med"/>
          </a:ln>
        </p:spPr>
      </p:cxnSp>
      <p:cxnSp>
        <p:nvCxnSpPr>
          <p:cNvPr id="805" name="Google Shape;805;p76"/>
          <p:cNvCxnSpPr>
            <a:stCxn id="792" idx="6"/>
            <a:endCxn id="796" idx="1"/>
          </p:cNvCxnSpPr>
          <p:nvPr/>
        </p:nvCxnSpPr>
        <p:spPr>
          <a:xfrm>
            <a:off x="2547799" y="3655819"/>
            <a:ext cx="4158400" cy="749200"/>
          </a:xfrm>
          <a:prstGeom prst="straightConnector1">
            <a:avLst/>
          </a:prstGeom>
          <a:noFill/>
          <a:ln w="9525" cap="flat" cmpd="sng">
            <a:solidFill>
              <a:schemeClr val="dk2"/>
            </a:solidFill>
            <a:prstDash val="solid"/>
            <a:round/>
            <a:headEnd type="none" w="med" len="med"/>
            <a:tailEnd type="none" w="med" len="med"/>
          </a:ln>
        </p:spPr>
      </p:cxnSp>
      <p:cxnSp>
        <p:nvCxnSpPr>
          <p:cNvPr id="806" name="Google Shape;806;p76"/>
          <p:cNvCxnSpPr>
            <a:stCxn id="794" idx="3"/>
            <a:endCxn id="796" idx="1"/>
          </p:cNvCxnSpPr>
          <p:nvPr/>
        </p:nvCxnSpPr>
        <p:spPr>
          <a:xfrm>
            <a:off x="5781037" y="2975364"/>
            <a:ext cx="924800" cy="1430000"/>
          </a:xfrm>
          <a:prstGeom prst="straightConnector1">
            <a:avLst/>
          </a:prstGeom>
          <a:noFill/>
          <a:ln w="9525" cap="flat" cmpd="sng">
            <a:solidFill>
              <a:schemeClr val="dk2"/>
            </a:solidFill>
            <a:prstDash val="solid"/>
            <a:round/>
            <a:headEnd type="none" w="med" len="med"/>
            <a:tailEnd type="none" w="med" len="med"/>
          </a:ln>
        </p:spPr>
      </p:cxnSp>
      <p:sp>
        <p:nvSpPr>
          <p:cNvPr id="807" name="Google Shape;807;p76"/>
          <p:cNvSpPr/>
          <p:nvPr/>
        </p:nvSpPr>
        <p:spPr>
          <a:xfrm rot="-5400000">
            <a:off x="1108260" y="1905833"/>
            <a:ext cx="291600" cy="272400"/>
          </a:xfrm>
          <a:prstGeom prst="rect">
            <a:avLst/>
          </a:prstGeom>
          <a:solidFill>
            <a:srgbClr val="B6D7A8"/>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08" name="Google Shape;808;p76"/>
          <p:cNvCxnSpPr>
            <a:endCxn id="807" idx="2"/>
          </p:cNvCxnSpPr>
          <p:nvPr/>
        </p:nvCxnSpPr>
        <p:spPr>
          <a:xfrm rot="10800000">
            <a:off x="1390260" y="2042033"/>
            <a:ext cx="349200" cy="0"/>
          </a:xfrm>
          <a:prstGeom prst="straightConnector1">
            <a:avLst/>
          </a:prstGeom>
          <a:noFill/>
          <a:ln w="9525" cap="flat" cmpd="sng">
            <a:solidFill>
              <a:srgbClr val="000000"/>
            </a:solidFill>
            <a:prstDash val="solid"/>
            <a:round/>
            <a:headEnd type="none" w="med" len="med"/>
            <a:tailEnd type="triangle" w="med" len="med"/>
          </a:ln>
        </p:spPr>
      </p:cxnSp>
      <p:sp>
        <p:nvSpPr>
          <p:cNvPr id="809" name="Google Shape;809;p76"/>
          <p:cNvSpPr/>
          <p:nvPr/>
        </p:nvSpPr>
        <p:spPr>
          <a:xfrm rot="-5400000">
            <a:off x="1584227" y="1905833"/>
            <a:ext cx="291600" cy="272400"/>
          </a:xfrm>
          <a:prstGeom prst="rect">
            <a:avLst/>
          </a:prstGeom>
          <a:solidFill>
            <a:srgbClr val="B6D7A8"/>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10" name="Google Shape;810;p76"/>
          <p:cNvCxnSpPr>
            <a:endCxn id="809" idx="2"/>
          </p:cNvCxnSpPr>
          <p:nvPr/>
        </p:nvCxnSpPr>
        <p:spPr>
          <a:xfrm rot="10800000">
            <a:off x="1866227" y="2042033"/>
            <a:ext cx="349200" cy="0"/>
          </a:xfrm>
          <a:prstGeom prst="straightConnector1">
            <a:avLst/>
          </a:prstGeom>
          <a:noFill/>
          <a:ln w="9525" cap="flat" cmpd="sng">
            <a:solidFill>
              <a:srgbClr val="000000"/>
            </a:solidFill>
            <a:prstDash val="solid"/>
            <a:round/>
            <a:headEnd type="none" w="med" len="med"/>
            <a:tailEnd type="triangle" w="med" len="med"/>
          </a:ln>
        </p:spPr>
      </p:cxnSp>
      <p:sp>
        <p:nvSpPr>
          <p:cNvPr id="811" name="Google Shape;811;p76"/>
          <p:cNvSpPr/>
          <p:nvPr/>
        </p:nvSpPr>
        <p:spPr>
          <a:xfrm rot="-5400000">
            <a:off x="2060195" y="1905833"/>
            <a:ext cx="291600" cy="272400"/>
          </a:xfrm>
          <a:prstGeom prst="rect">
            <a:avLst/>
          </a:prstGeom>
          <a:solidFill>
            <a:srgbClr val="B6D7A8"/>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12" name="Google Shape;812;p76"/>
          <p:cNvCxnSpPr>
            <a:endCxn id="811" idx="2"/>
          </p:cNvCxnSpPr>
          <p:nvPr/>
        </p:nvCxnSpPr>
        <p:spPr>
          <a:xfrm rot="10800000">
            <a:off x="2342195" y="2042033"/>
            <a:ext cx="349200" cy="0"/>
          </a:xfrm>
          <a:prstGeom prst="straightConnector1">
            <a:avLst/>
          </a:prstGeom>
          <a:noFill/>
          <a:ln w="9525" cap="flat" cmpd="sng">
            <a:solidFill>
              <a:srgbClr val="000000"/>
            </a:solidFill>
            <a:prstDash val="solid"/>
            <a:round/>
            <a:headEnd type="none" w="med" len="med"/>
            <a:tailEnd type="triangle" w="med" len="med"/>
          </a:ln>
        </p:spPr>
      </p:cxnSp>
      <p:sp>
        <p:nvSpPr>
          <p:cNvPr id="813" name="Google Shape;813;p76"/>
          <p:cNvSpPr/>
          <p:nvPr/>
        </p:nvSpPr>
        <p:spPr>
          <a:xfrm rot="-5400000">
            <a:off x="2536161" y="1905833"/>
            <a:ext cx="291600" cy="272400"/>
          </a:xfrm>
          <a:prstGeom prst="rect">
            <a:avLst/>
          </a:prstGeom>
          <a:solidFill>
            <a:srgbClr val="B6D7A8"/>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4" name="Google Shape;814;p76"/>
          <p:cNvSpPr/>
          <p:nvPr/>
        </p:nvSpPr>
        <p:spPr>
          <a:xfrm rot="-5400000">
            <a:off x="394327" y="4522051"/>
            <a:ext cx="291600" cy="272400"/>
          </a:xfrm>
          <a:prstGeom prst="rect">
            <a:avLst/>
          </a:prstGeom>
          <a:solidFill>
            <a:srgbClr val="F9CB9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15" name="Google Shape;815;p76"/>
          <p:cNvCxnSpPr>
            <a:endCxn id="814" idx="2"/>
          </p:cNvCxnSpPr>
          <p:nvPr/>
        </p:nvCxnSpPr>
        <p:spPr>
          <a:xfrm rot="10800000">
            <a:off x="676327" y="4658251"/>
            <a:ext cx="349200" cy="0"/>
          </a:xfrm>
          <a:prstGeom prst="straightConnector1">
            <a:avLst/>
          </a:prstGeom>
          <a:noFill/>
          <a:ln w="9525" cap="flat" cmpd="sng">
            <a:solidFill>
              <a:srgbClr val="000000"/>
            </a:solidFill>
            <a:prstDash val="solid"/>
            <a:round/>
            <a:headEnd type="none" w="med" len="med"/>
            <a:tailEnd type="triangle" w="med" len="med"/>
          </a:ln>
        </p:spPr>
      </p:cxnSp>
      <p:sp>
        <p:nvSpPr>
          <p:cNvPr id="816" name="Google Shape;816;p76"/>
          <p:cNvSpPr/>
          <p:nvPr/>
        </p:nvSpPr>
        <p:spPr>
          <a:xfrm rot="-5400000">
            <a:off x="870293" y="4522051"/>
            <a:ext cx="291600" cy="272400"/>
          </a:xfrm>
          <a:prstGeom prst="rect">
            <a:avLst/>
          </a:prstGeom>
          <a:solidFill>
            <a:srgbClr val="F9CB9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17" name="Google Shape;817;p76"/>
          <p:cNvCxnSpPr>
            <a:endCxn id="816" idx="2"/>
          </p:cNvCxnSpPr>
          <p:nvPr/>
        </p:nvCxnSpPr>
        <p:spPr>
          <a:xfrm rot="10800000">
            <a:off x="1152293" y="4658251"/>
            <a:ext cx="349200" cy="0"/>
          </a:xfrm>
          <a:prstGeom prst="straightConnector1">
            <a:avLst/>
          </a:prstGeom>
          <a:noFill/>
          <a:ln w="9525" cap="flat" cmpd="sng">
            <a:solidFill>
              <a:srgbClr val="000000"/>
            </a:solidFill>
            <a:prstDash val="solid"/>
            <a:round/>
            <a:headEnd type="none" w="med" len="med"/>
            <a:tailEnd type="triangle" w="med" len="med"/>
          </a:ln>
        </p:spPr>
      </p:cxnSp>
      <p:sp>
        <p:nvSpPr>
          <p:cNvPr id="818" name="Google Shape;818;p76"/>
          <p:cNvSpPr/>
          <p:nvPr/>
        </p:nvSpPr>
        <p:spPr>
          <a:xfrm rot="-5400000">
            <a:off x="1346261" y="4522051"/>
            <a:ext cx="291600" cy="272400"/>
          </a:xfrm>
          <a:prstGeom prst="rect">
            <a:avLst/>
          </a:prstGeom>
          <a:solidFill>
            <a:srgbClr val="F9CB9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19" name="Google Shape;819;p76"/>
          <p:cNvCxnSpPr>
            <a:endCxn id="818" idx="2"/>
          </p:cNvCxnSpPr>
          <p:nvPr/>
        </p:nvCxnSpPr>
        <p:spPr>
          <a:xfrm rot="10800000">
            <a:off x="1628261" y="4658251"/>
            <a:ext cx="349200" cy="0"/>
          </a:xfrm>
          <a:prstGeom prst="straightConnector1">
            <a:avLst/>
          </a:prstGeom>
          <a:noFill/>
          <a:ln w="9525" cap="flat" cmpd="sng">
            <a:solidFill>
              <a:srgbClr val="000000"/>
            </a:solidFill>
            <a:prstDash val="solid"/>
            <a:round/>
            <a:headEnd type="none" w="med" len="med"/>
            <a:tailEnd type="triangle" w="med" len="med"/>
          </a:ln>
        </p:spPr>
      </p:cxnSp>
      <p:sp>
        <p:nvSpPr>
          <p:cNvPr id="820" name="Google Shape;820;p76"/>
          <p:cNvSpPr/>
          <p:nvPr/>
        </p:nvSpPr>
        <p:spPr>
          <a:xfrm rot="-5400000">
            <a:off x="1822228" y="4522051"/>
            <a:ext cx="291600" cy="272400"/>
          </a:xfrm>
          <a:prstGeom prst="rect">
            <a:avLst/>
          </a:prstGeom>
          <a:solidFill>
            <a:srgbClr val="F9CB9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21" name="Google Shape;821;p76"/>
          <p:cNvSpPr/>
          <p:nvPr/>
        </p:nvSpPr>
        <p:spPr>
          <a:xfrm rot="-5400000">
            <a:off x="4508711" y="5474584"/>
            <a:ext cx="291600" cy="2724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22" name="Google Shape;822;p76"/>
          <p:cNvCxnSpPr>
            <a:endCxn id="821" idx="2"/>
          </p:cNvCxnSpPr>
          <p:nvPr/>
        </p:nvCxnSpPr>
        <p:spPr>
          <a:xfrm rot="10800000">
            <a:off x="4790711" y="5610784"/>
            <a:ext cx="349200" cy="0"/>
          </a:xfrm>
          <a:prstGeom prst="straightConnector1">
            <a:avLst/>
          </a:prstGeom>
          <a:noFill/>
          <a:ln w="9525" cap="flat" cmpd="sng">
            <a:solidFill>
              <a:srgbClr val="000000"/>
            </a:solidFill>
            <a:prstDash val="solid"/>
            <a:round/>
            <a:headEnd type="none" w="med" len="med"/>
            <a:tailEnd type="triangle" w="med" len="med"/>
          </a:ln>
        </p:spPr>
      </p:cxnSp>
      <p:sp>
        <p:nvSpPr>
          <p:cNvPr id="823" name="Google Shape;823;p76"/>
          <p:cNvSpPr/>
          <p:nvPr/>
        </p:nvSpPr>
        <p:spPr>
          <a:xfrm rot="-5400000">
            <a:off x="4984677" y="5474584"/>
            <a:ext cx="291600" cy="2724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24" name="Google Shape;824;p76"/>
          <p:cNvCxnSpPr>
            <a:endCxn id="823" idx="2"/>
          </p:cNvCxnSpPr>
          <p:nvPr/>
        </p:nvCxnSpPr>
        <p:spPr>
          <a:xfrm rot="10800000">
            <a:off x="5266677" y="5610784"/>
            <a:ext cx="349200" cy="0"/>
          </a:xfrm>
          <a:prstGeom prst="straightConnector1">
            <a:avLst/>
          </a:prstGeom>
          <a:noFill/>
          <a:ln w="9525" cap="flat" cmpd="sng">
            <a:solidFill>
              <a:srgbClr val="000000"/>
            </a:solidFill>
            <a:prstDash val="solid"/>
            <a:round/>
            <a:headEnd type="none" w="med" len="med"/>
            <a:tailEnd type="triangle" w="med" len="med"/>
          </a:ln>
        </p:spPr>
      </p:cxnSp>
      <p:sp>
        <p:nvSpPr>
          <p:cNvPr id="825" name="Google Shape;825;p76"/>
          <p:cNvSpPr/>
          <p:nvPr/>
        </p:nvSpPr>
        <p:spPr>
          <a:xfrm rot="-5400000">
            <a:off x="5460644" y="5474584"/>
            <a:ext cx="291600" cy="2724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26" name="Google Shape;826;p76"/>
          <p:cNvCxnSpPr>
            <a:endCxn id="825" idx="2"/>
          </p:cNvCxnSpPr>
          <p:nvPr/>
        </p:nvCxnSpPr>
        <p:spPr>
          <a:xfrm rot="10800000">
            <a:off x="5742644" y="5610784"/>
            <a:ext cx="349200" cy="0"/>
          </a:xfrm>
          <a:prstGeom prst="straightConnector1">
            <a:avLst/>
          </a:prstGeom>
          <a:noFill/>
          <a:ln w="9525" cap="flat" cmpd="sng">
            <a:solidFill>
              <a:srgbClr val="000000"/>
            </a:solidFill>
            <a:prstDash val="solid"/>
            <a:round/>
            <a:headEnd type="none" w="med" len="med"/>
            <a:tailEnd type="triangle" w="med" len="med"/>
          </a:ln>
        </p:spPr>
      </p:cxnSp>
      <p:sp>
        <p:nvSpPr>
          <p:cNvPr id="827" name="Google Shape;827;p76"/>
          <p:cNvSpPr/>
          <p:nvPr/>
        </p:nvSpPr>
        <p:spPr>
          <a:xfrm rot="-5400000">
            <a:off x="5936611" y="5474584"/>
            <a:ext cx="291600" cy="2724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28" name="Google Shape;828;p76"/>
          <p:cNvSpPr/>
          <p:nvPr/>
        </p:nvSpPr>
        <p:spPr>
          <a:xfrm rot="-5400000">
            <a:off x="7584611" y="5227384"/>
            <a:ext cx="291600" cy="272400"/>
          </a:xfrm>
          <a:prstGeom prst="rect">
            <a:avLst/>
          </a:prstGeom>
          <a:solidFill>
            <a:srgbClr val="B4A7D6"/>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29" name="Google Shape;829;p76"/>
          <p:cNvCxnSpPr>
            <a:endCxn id="828" idx="2"/>
          </p:cNvCxnSpPr>
          <p:nvPr/>
        </p:nvCxnSpPr>
        <p:spPr>
          <a:xfrm rot="10800000">
            <a:off x="7866611" y="5363584"/>
            <a:ext cx="349200" cy="0"/>
          </a:xfrm>
          <a:prstGeom prst="straightConnector1">
            <a:avLst/>
          </a:prstGeom>
          <a:noFill/>
          <a:ln w="9525" cap="flat" cmpd="sng">
            <a:solidFill>
              <a:srgbClr val="000000"/>
            </a:solidFill>
            <a:prstDash val="solid"/>
            <a:round/>
            <a:headEnd type="none" w="med" len="med"/>
            <a:tailEnd type="triangle" w="med" len="med"/>
          </a:ln>
        </p:spPr>
      </p:cxnSp>
      <p:sp>
        <p:nvSpPr>
          <p:cNvPr id="830" name="Google Shape;830;p76"/>
          <p:cNvSpPr/>
          <p:nvPr/>
        </p:nvSpPr>
        <p:spPr>
          <a:xfrm rot="-5400000">
            <a:off x="8060577" y="5227384"/>
            <a:ext cx="291600" cy="272400"/>
          </a:xfrm>
          <a:prstGeom prst="rect">
            <a:avLst/>
          </a:prstGeom>
          <a:solidFill>
            <a:srgbClr val="B4A7D6"/>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31" name="Google Shape;831;p76"/>
          <p:cNvCxnSpPr>
            <a:endCxn id="830" idx="2"/>
          </p:cNvCxnSpPr>
          <p:nvPr/>
        </p:nvCxnSpPr>
        <p:spPr>
          <a:xfrm rot="10800000">
            <a:off x="8342577" y="5363584"/>
            <a:ext cx="349200" cy="0"/>
          </a:xfrm>
          <a:prstGeom prst="straightConnector1">
            <a:avLst/>
          </a:prstGeom>
          <a:noFill/>
          <a:ln w="9525" cap="flat" cmpd="sng">
            <a:solidFill>
              <a:srgbClr val="000000"/>
            </a:solidFill>
            <a:prstDash val="solid"/>
            <a:round/>
            <a:headEnd type="none" w="med" len="med"/>
            <a:tailEnd type="triangle" w="med" len="med"/>
          </a:ln>
        </p:spPr>
      </p:cxnSp>
      <p:sp>
        <p:nvSpPr>
          <p:cNvPr id="832" name="Google Shape;832;p76"/>
          <p:cNvSpPr/>
          <p:nvPr/>
        </p:nvSpPr>
        <p:spPr>
          <a:xfrm rot="-5400000">
            <a:off x="8536544" y="5227384"/>
            <a:ext cx="291600" cy="272400"/>
          </a:xfrm>
          <a:prstGeom prst="rect">
            <a:avLst/>
          </a:prstGeom>
          <a:solidFill>
            <a:srgbClr val="B4A7D6"/>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33" name="Google Shape;833;p76"/>
          <p:cNvCxnSpPr>
            <a:endCxn id="832" idx="2"/>
          </p:cNvCxnSpPr>
          <p:nvPr/>
        </p:nvCxnSpPr>
        <p:spPr>
          <a:xfrm rot="10800000">
            <a:off x="8818544" y="5363584"/>
            <a:ext cx="349200" cy="0"/>
          </a:xfrm>
          <a:prstGeom prst="straightConnector1">
            <a:avLst/>
          </a:prstGeom>
          <a:noFill/>
          <a:ln w="9525" cap="flat" cmpd="sng">
            <a:solidFill>
              <a:srgbClr val="000000"/>
            </a:solidFill>
            <a:prstDash val="solid"/>
            <a:round/>
            <a:headEnd type="none" w="med" len="med"/>
            <a:tailEnd type="triangle" w="med" len="med"/>
          </a:ln>
        </p:spPr>
      </p:cxnSp>
      <p:sp>
        <p:nvSpPr>
          <p:cNvPr id="834" name="Google Shape;834;p76"/>
          <p:cNvSpPr/>
          <p:nvPr/>
        </p:nvSpPr>
        <p:spPr>
          <a:xfrm rot="-5400000">
            <a:off x="9012511" y="5227384"/>
            <a:ext cx="291600" cy="272400"/>
          </a:xfrm>
          <a:prstGeom prst="rect">
            <a:avLst/>
          </a:prstGeom>
          <a:solidFill>
            <a:srgbClr val="B4A7D6"/>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35" name="Google Shape;835;p76"/>
          <p:cNvSpPr/>
          <p:nvPr/>
        </p:nvSpPr>
        <p:spPr>
          <a:xfrm rot="-5400000">
            <a:off x="6833360" y="1872051"/>
            <a:ext cx="291600" cy="272400"/>
          </a:xfrm>
          <a:prstGeom prst="rect">
            <a:avLst/>
          </a:prstGeom>
          <a:solidFill>
            <a:srgbClr val="EA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36" name="Google Shape;836;p76"/>
          <p:cNvCxnSpPr>
            <a:endCxn id="835" idx="2"/>
          </p:cNvCxnSpPr>
          <p:nvPr/>
        </p:nvCxnSpPr>
        <p:spPr>
          <a:xfrm rot="10800000">
            <a:off x="7115360" y="2008251"/>
            <a:ext cx="349200" cy="0"/>
          </a:xfrm>
          <a:prstGeom prst="straightConnector1">
            <a:avLst/>
          </a:prstGeom>
          <a:noFill/>
          <a:ln w="9525" cap="flat" cmpd="sng">
            <a:solidFill>
              <a:srgbClr val="000000"/>
            </a:solidFill>
            <a:prstDash val="solid"/>
            <a:round/>
            <a:headEnd type="none" w="med" len="med"/>
            <a:tailEnd type="triangle" w="med" len="med"/>
          </a:ln>
        </p:spPr>
      </p:cxnSp>
      <p:sp>
        <p:nvSpPr>
          <p:cNvPr id="837" name="Google Shape;837;p76"/>
          <p:cNvSpPr/>
          <p:nvPr/>
        </p:nvSpPr>
        <p:spPr>
          <a:xfrm rot="-5400000">
            <a:off x="7309327" y="1872051"/>
            <a:ext cx="291600" cy="272400"/>
          </a:xfrm>
          <a:prstGeom prst="rect">
            <a:avLst/>
          </a:prstGeom>
          <a:solidFill>
            <a:srgbClr val="EA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38" name="Google Shape;838;p76"/>
          <p:cNvCxnSpPr>
            <a:endCxn id="837" idx="2"/>
          </p:cNvCxnSpPr>
          <p:nvPr/>
        </p:nvCxnSpPr>
        <p:spPr>
          <a:xfrm rot="10800000">
            <a:off x="7591327" y="2008251"/>
            <a:ext cx="349200" cy="0"/>
          </a:xfrm>
          <a:prstGeom prst="straightConnector1">
            <a:avLst/>
          </a:prstGeom>
          <a:noFill/>
          <a:ln w="9525" cap="flat" cmpd="sng">
            <a:solidFill>
              <a:srgbClr val="000000"/>
            </a:solidFill>
            <a:prstDash val="solid"/>
            <a:round/>
            <a:headEnd type="none" w="med" len="med"/>
            <a:tailEnd type="triangle" w="med" len="med"/>
          </a:ln>
        </p:spPr>
      </p:cxnSp>
      <p:sp>
        <p:nvSpPr>
          <p:cNvPr id="839" name="Google Shape;839;p76"/>
          <p:cNvSpPr/>
          <p:nvPr/>
        </p:nvSpPr>
        <p:spPr>
          <a:xfrm rot="-5400000">
            <a:off x="7785295" y="1872051"/>
            <a:ext cx="291600" cy="272400"/>
          </a:xfrm>
          <a:prstGeom prst="rect">
            <a:avLst/>
          </a:prstGeom>
          <a:solidFill>
            <a:srgbClr val="EA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40" name="Google Shape;840;p76"/>
          <p:cNvCxnSpPr>
            <a:endCxn id="839" idx="2"/>
          </p:cNvCxnSpPr>
          <p:nvPr/>
        </p:nvCxnSpPr>
        <p:spPr>
          <a:xfrm rot="10800000">
            <a:off x="8067295" y="2008251"/>
            <a:ext cx="349200" cy="0"/>
          </a:xfrm>
          <a:prstGeom prst="straightConnector1">
            <a:avLst/>
          </a:prstGeom>
          <a:noFill/>
          <a:ln w="9525" cap="flat" cmpd="sng">
            <a:solidFill>
              <a:srgbClr val="000000"/>
            </a:solidFill>
            <a:prstDash val="solid"/>
            <a:round/>
            <a:headEnd type="none" w="med" len="med"/>
            <a:tailEnd type="triangle" w="med" len="med"/>
          </a:ln>
        </p:spPr>
      </p:cxnSp>
      <p:sp>
        <p:nvSpPr>
          <p:cNvPr id="841" name="Google Shape;841;p76"/>
          <p:cNvSpPr/>
          <p:nvPr/>
        </p:nvSpPr>
        <p:spPr>
          <a:xfrm rot="-5400000">
            <a:off x="8261261" y="1872051"/>
            <a:ext cx="291600" cy="272400"/>
          </a:xfrm>
          <a:prstGeom prst="rect">
            <a:avLst/>
          </a:prstGeom>
          <a:solidFill>
            <a:srgbClr val="EA9999"/>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582"/>
        <p:cNvGrpSpPr/>
        <p:nvPr/>
      </p:nvGrpSpPr>
      <p:grpSpPr>
        <a:xfrm>
          <a:off x="0" y="0"/>
          <a:ext cx="0" cy="0"/>
          <a:chOff x="0" y="0"/>
          <a:chExt cx="0" cy="0"/>
        </a:xfrm>
      </p:grpSpPr>
      <p:sp>
        <p:nvSpPr>
          <p:cNvPr id="583" name="Google Shape;583;p57"/>
          <p:cNvSpPr txBox="1">
            <a:spLocks noGrp="1"/>
          </p:cNvSpPr>
          <p:nvPr>
            <p:ph type="title"/>
          </p:nvPr>
        </p:nvSpPr>
        <p:spPr>
          <a:xfrm>
            <a:off x="602318" y="2665400"/>
            <a:ext cx="10987363" cy="763600"/>
          </a:xfrm>
          <a:prstGeom prst="rect">
            <a:avLst/>
          </a:prstGeom>
        </p:spPr>
        <p:txBody>
          <a:bodyPr spcFirstLastPara="1" vert="horz" wrap="square" lIns="121900" tIns="121900" rIns="121900" bIns="121900" rtlCol="0" anchor="t" anchorCtr="0">
            <a:noAutofit/>
          </a:bodyPr>
          <a:lstStyle/>
          <a:p>
            <a:pPr algn="ctr">
              <a:buNone/>
            </a:pPr>
            <a:r>
              <a:rPr lang="en" dirty="0"/>
              <a:t>Trustless Consensus</a:t>
            </a:r>
            <a:endParaRPr dirty="0"/>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587"/>
        <p:cNvGrpSpPr/>
        <p:nvPr/>
      </p:nvGrpSpPr>
      <p:grpSpPr>
        <a:xfrm>
          <a:off x="0" y="0"/>
          <a:ext cx="0" cy="0"/>
          <a:chOff x="0" y="0"/>
          <a:chExt cx="0" cy="0"/>
        </a:xfrm>
      </p:grpSpPr>
      <p:sp>
        <p:nvSpPr>
          <p:cNvPr id="588" name="Google Shape;588;p5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buNone/>
            </a:pPr>
            <a:r>
              <a:rPr lang="en"/>
              <a:t>Trustless</a:t>
            </a:r>
            <a:r>
              <a:rPr lang="en">
                <a:solidFill>
                  <a:srgbClr val="EAA536"/>
                </a:solidFill>
              </a:rPr>
              <a:t> Consensus</a:t>
            </a:r>
            <a:endParaRPr>
              <a:solidFill>
                <a:srgbClr val="EAA536"/>
              </a:solidFill>
            </a:endParaRPr>
          </a:p>
        </p:txBody>
      </p:sp>
      <p:sp>
        <p:nvSpPr>
          <p:cNvPr id="589" name="Google Shape;589;p58"/>
          <p:cNvSpPr txBox="1">
            <a:spLocks noGrp="1"/>
          </p:cNvSpPr>
          <p:nvPr>
            <p:ph type="title" idx="2"/>
          </p:nvPr>
        </p:nvSpPr>
        <p:spPr>
          <a:prstGeom prst="rect">
            <a:avLst/>
          </a:prstGeom>
          <a:solidFill>
            <a:srgbClr val="004735"/>
          </a:solidFill>
        </p:spPr>
        <p:txBody>
          <a:bodyPr spcFirstLastPara="1" vert="horz" wrap="square" lIns="121900" tIns="121900" rIns="121900" bIns="121900" rtlCol="0" anchor="t" anchorCtr="0">
            <a:noAutofit/>
          </a:bodyPr>
          <a:lstStyle/>
          <a:p>
            <a:pPr>
              <a:buNone/>
            </a:pPr>
            <a:r>
              <a:rPr lang="en" dirty="0">
                <a:solidFill>
                  <a:schemeClr val="bg1"/>
                </a:solidFill>
              </a:rPr>
              <a:t>What is Consensus?</a:t>
            </a:r>
            <a:endParaRPr dirty="0">
              <a:solidFill>
                <a:schemeClr val="bg1"/>
              </a:solidFill>
            </a:endParaRPr>
          </a:p>
        </p:txBody>
      </p:sp>
      <p:sp>
        <p:nvSpPr>
          <p:cNvPr id="590" name="Google Shape;590;p58"/>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r>
              <a:rPr lang="en" b="1"/>
              <a:t>Consensus</a:t>
            </a:r>
            <a:r>
              <a:rPr lang="en"/>
              <a:t> is the process by which a network’s participants come to agreement on some decision to be made.</a:t>
            </a:r>
            <a:endParaRPr/>
          </a:p>
          <a:p>
            <a:pPr lvl="1"/>
            <a:r>
              <a:rPr lang="en"/>
              <a:t>In our case, agreeing on changes to a ledger of transactions.</a:t>
            </a:r>
            <a:endParaRPr/>
          </a:p>
          <a:p>
            <a:pPr marL="0" indent="0">
              <a:buNone/>
            </a:pPr>
            <a:endParaRPr/>
          </a:p>
          <a:p>
            <a:r>
              <a:rPr lang="en"/>
              <a:t>Traditionally, very simple: we place 100% trust in the bank!</a:t>
            </a:r>
            <a:endParaRPr/>
          </a:p>
          <a:p>
            <a:pPr marL="0" indent="0">
              <a:buNone/>
            </a:pPr>
            <a:endParaRPr/>
          </a:p>
          <a:p>
            <a:pPr marL="0" indent="0">
              <a:buNone/>
            </a:pPr>
            <a:endParaRP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1070"/>
        <p:cNvGrpSpPr/>
        <p:nvPr/>
      </p:nvGrpSpPr>
      <p:grpSpPr>
        <a:xfrm>
          <a:off x="0" y="0"/>
          <a:ext cx="0" cy="0"/>
          <a:chOff x="0" y="0"/>
          <a:chExt cx="0" cy="0"/>
        </a:xfrm>
      </p:grpSpPr>
      <p:sp>
        <p:nvSpPr>
          <p:cNvPr id="1071" name="Google Shape;1071;p84"/>
          <p:cNvSpPr txBox="1">
            <a:spLocks noGrp="1"/>
          </p:cNvSpPr>
          <p:nvPr>
            <p:ph type="body" idx="4294967295"/>
          </p:nvPr>
        </p:nvSpPr>
        <p:spPr>
          <a:xfrm>
            <a:off x="8023225" y="1600200"/>
            <a:ext cx="4168775" cy="4471988"/>
          </a:xfrm>
          <a:prstGeom prst="rect">
            <a:avLst/>
          </a:prstGeom>
          <a:noFill/>
          <a:ln>
            <a:noFill/>
          </a:ln>
        </p:spPr>
        <p:txBody>
          <a:bodyPr spcFirstLastPara="1" wrap="square" lIns="121900" tIns="121900" rIns="121900" bIns="121900" anchor="ctr" anchorCtr="0">
            <a:noAutofit/>
          </a:bodyPr>
          <a:lstStyle/>
          <a:p>
            <a:pPr marL="0" indent="0">
              <a:spcBef>
                <a:spcPts val="0"/>
              </a:spcBef>
              <a:buNone/>
            </a:pPr>
            <a:r>
              <a:rPr lang="en" sz="2267">
                <a:latin typeface="Proxima Nova"/>
                <a:ea typeface="Proxima Nova"/>
                <a:cs typeface="Proxima Nova"/>
                <a:sym typeface="Proxima Nova"/>
              </a:rPr>
              <a:t>We all submit our transactions to a </a:t>
            </a:r>
            <a:r>
              <a:rPr lang="en" sz="2267" b="1">
                <a:latin typeface="Proxima Nova"/>
                <a:ea typeface="Proxima Nova"/>
                <a:cs typeface="Proxima Nova"/>
                <a:sym typeface="Proxima Nova"/>
              </a:rPr>
              <a:t>central authority</a:t>
            </a:r>
            <a:r>
              <a:rPr lang="en" sz="2267">
                <a:latin typeface="Proxima Nova"/>
                <a:ea typeface="Proxima Nova"/>
                <a:cs typeface="Proxima Nova"/>
                <a:sym typeface="Proxima Nova"/>
              </a:rPr>
              <a:t> who makes sure nobody double spends </a:t>
            </a:r>
            <a:endParaRPr sz="2267">
              <a:latin typeface="Proxima Nova"/>
              <a:ea typeface="Proxima Nova"/>
              <a:cs typeface="Proxima Nova"/>
              <a:sym typeface="Proxima Nova"/>
            </a:endParaRPr>
          </a:p>
        </p:txBody>
      </p:sp>
      <p:sp>
        <p:nvSpPr>
          <p:cNvPr id="1073" name="Google Shape;1073;p84"/>
          <p:cNvSpPr txBox="1"/>
          <p:nvPr/>
        </p:nvSpPr>
        <p:spPr>
          <a:xfrm>
            <a:off x="1462744" y="539500"/>
            <a:ext cx="9734800" cy="501600"/>
          </a:xfrm>
          <a:prstGeom prst="rect">
            <a:avLst/>
          </a:prstGeom>
          <a:noFill/>
          <a:ln>
            <a:noFill/>
          </a:ln>
        </p:spPr>
        <p:txBody>
          <a:bodyPr spcFirstLastPara="1" wrap="square" lIns="45733" tIns="22867" rIns="45733" bIns="22867" anchor="ctr" anchorCtr="0">
            <a:noAutofit/>
          </a:bodyPr>
          <a:lstStyle/>
          <a:p>
            <a:pPr>
              <a:lnSpc>
                <a:spcPct val="130740"/>
              </a:lnSpc>
              <a:buClr>
                <a:srgbClr val="000000"/>
              </a:buClr>
            </a:pPr>
            <a:r>
              <a:rPr lang="en" sz="3600" b="1">
                <a:latin typeface="Montserrat"/>
                <a:ea typeface="Montserrat"/>
                <a:cs typeface="Montserrat"/>
                <a:sym typeface="Montserrat"/>
              </a:rPr>
              <a:t>CONSENSUS</a:t>
            </a:r>
            <a:endParaRPr sz="3600" b="1">
              <a:latin typeface="Montserrat"/>
              <a:ea typeface="Montserrat"/>
              <a:cs typeface="Montserrat"/>
              <a:sym typeface="Montserrat"/>
            </a:endParaRPr>
          </a:p>
        </p:txBody>
      </p:sp>
      <p:sp>
        <p:nvSpPr>
          <p:cNvPr id="1074" name="Google Shape;1074;p84"/>
          <p:cNvSpPr txBox="1"/>
          <p:nvPr/>
        </p:nvSpPr>
        <p:spPr>
          <a:xfrm>
            <a:off x="1462744" y="881475"/>
            <a:ext cx="5384800" cy="501600"/>
          </a:xfrm>
          <a:prstGeom prst="rect">
            <a:avLst/>
          </a:prstGeom>
          <a:noFill/>
          <a:ln>
            <a:noFill/>
          </a:ln>
        </p:spPr>
        <p:txBody>
          <a:bodyPr spcFirstLastPara="1" wrap="square" lIns="45733" tIns="22867" rIns="45733" bIns="22867" anchor="ctr" anchorCtr="0">
            <a:noAutofit/>
          </a:bodyPr>
          <a:lstStyle/>
          <a:p>
            <a:pPr>
              <a:buClr>
                <a:srgbClr val="D8D8D8"/>
              </a:buClr>
            </a:pPr>
            <a:r>
              <a:rPr lang="en" sz="2267" b="1">
                <a:solidFill>
                  <a:srgbClr val="BFBFBF"/>
                </a:solidFill>
                <a:latin typeface="Proxima Nova"/>
                <a:ea typeface="Proxima Nova"/>
                <a:cs typeface="Proxima Nova"/>
                <a:sym typeface="Proxima Nova"/>
              </a:rPr>
              <a:t>TRADITIONAL MODEL</a:t>
            </a:r>
            <a:endParaRPr sz="2267" b="1">
              <a:solidFill>
                <a:srgbClr val="BFBFBF"/>
              </a:solidFill>
              <a:latin typeface="Proxima Nova"/>
              <a:ea typeface="Proxima Nova"/>
              <a:cs typeface="Proxima Nova"/>
              <a:sym typeface="Proxima Nova"/>
            </a:endParaRPr>
          </a:p>
        </p:txBody>
      </p:sp>
      <p:sp>
        <p:nvSpPr>
          <p:cNvPr id="1076" name="Google Shape;1076;p84"/>
          <p:cNvSpPr/>
          <p:nvPr/>
        </p:nvSpPr>
        <p:spPr>
          <a:xfrm>
            <a:off x="2722509" y="1465475"/>
            <a:ext cx="1159600" cy="11592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Nadir</a:t>
            </a:r>
            <a:endParaRPr sz="667"/>
          </a:p>
        </p:txBody>
      </p:sp>
      <p:sp>
        <p:nvSpPr>
          <p:cNvPr id="1077" name="Google Shape;1077;p84"/>
          <p:cNvSpPr/>
          <p:nvPr/>
        </p:nvSpPr>
        <p:spPr>
          <a:xfrm>
            <a:off x="1007100" y="3000019"/>
            <a:ext cx="1159600" cy="1159200"/>
          </a:xfrm>
          <a:prstGeom prst="ellipse">
            <a:avLst/>
          </a:prstGeom>
          <a:solidFill>
            <a:srgbClr val="F9CB9C"/>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t>Nick</a:t>
            </a:r>
            <a:endParaRPr sz="1733"/>
          </a:p>
        </p:txBody>
      </p:sp>
      <p:sp>
        <p:nvSpPr>
          <p:cNvPr id="1078" name="Google Shape;1078;p84"/>
          <p:cNvSpPr/>
          <p:nvPr/>
        </p:nvSpPr>
        <p:spPr>
          <a:xfrm>
            <a:off x="5230119" y="1909725"/>
            <a:ext cx="1159600" cy="1159200"/>
          </a:xfrm>
          <a:prstGeom prst="ellipse">
            <a:avLst/>
          </a:prstGeom>
          <a:solidFill>
            <a:srgbClr val="EA9999"/>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Gillian</a:t>
            </a:r>
            <a:endParaRPr sz="667"/>
          </a:p>
        </p:txBody>
      </p:sp>
      <p:sp>
        <p:nvSpPr>
          <p:cNvPr id="1079" name="Google Shape;1079;p84"/>
          <p:cNvSpPr/>
          <p:nvPr/>
        </p:nvSpPr>
        <p:spPr>
          <a:xfrm>
            <a:off x="2722509" y="5072925"/>
            <a:ext cx="1159600" cy="11592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Brian</a:t>
            </a:r>
            <a:endParaRPr sz="667"/>
          </a:p>
        </p:txBody>
      </p:sp>
      <p:sp>
        <p:nvSpPr>
          <p:cNvPr id="1080" name="Google Shape;1080;p84"/>
          <p:cNvSpPr/>
          <p:nvPr/>
        </p:nvSpPr>
        <p:spPr>
          <a:xfrm>
            <a:off x="6155091" y="4159225"/>
            <a:ext cx="1159600" cy="11592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Gloria</a:t>
            </a:r>
            <a:endParaRPr sz="667"/>
          </a:p>
        </p:txBody>
      </p:sp>
      <p:sp>
        <p:nvSpPr>
          <p:cNvPr id="1081" name="Google Shape;1081;p84"/>
          <p:cNvSpPr/>
          <p:nvPr/>
        </p:nvSpPr>
        <p:spPr>
          <a:xfrm>
            <a:off x="3499000" y="3071800"/>
            <a:ext cx="1554000" cy="15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082" name="Google Shape;1082;p84"/>
          <p:cNvCxnSpPr>
            <a:stCxn id="1076" idx="5"/>
            <a:endCxn id="1081" idx="0"/>
          </p:cNvCxnSpPr>
          <p:nvPr/>
        </p:nvCxnSpPr>
        <p:spPr>
          <a:xfrm>
            <a:off x="3712289" y="2454915"/>
            <a:ext cx="563600" cy="616800"/>
          </a:xfrm>
          <a:prstGeom prst="straightConnector1">
            <a:avLst/>
          </a:prstGeom>
          <a:noFill/>
          <a:ln w="9525" cap="flat" cmpd="sng">
            <a:solidFill>
              <a:schemeClr val="dk2"/>
            </a:solidFill>
            <a:prstDash val="solid"/>
            <a:round/>
            <a:headEnd type="none" w="med" len="med"/>
            <a:tailEnd type="triangle" w="med" len="med"/>
          </a:ln>
        </p:spPr>
      </p:cxnSp>
      <p:cxnSp>
        <p:nvCxnSpPr>
          <p:cNvPr id="1083" name="Google Shape;1083;p84"/>
          <p:cNvCxnSpPr>
            <a:stCxn id="1078" idx="3"/>
            <a:endCxn id="1081" idx="7"/>
          </p:cNvCxnSpPr>
          <p:nvPr/>
        </p:nvCxnSpPr>
        <p:spPr>
          <a:xfrm flipH="1">
            <a:off x="4825537" y="2899164"/>
            <a:ext cx="574400" cy="400400"/>
          </a:xfrm>
          <a:prstGeom prst="straightConnector1">
            <a:avLst/>
          </a:prstGeom>
          <a:noFill/>
          <a:ln w="9525" cap="flat" cmpd="sng">
            <a:solidFill>
              <a:schemeClr val="dk2"/>
            </a:solidFill>
            <a:prstDash val="solid"/>
            <a:round/>
            <a:headEnd type="none" w="med" len="med"/>
            <a:tailEnd type="triangle" w="med" len="med"/>
          </a:ln>
        </p:spPr>
      </p:cxnSp>
      <p:cxnSp>
        <p:nvCxnSpPr>
          <p:cNvPr id="1084" name="Google Shape;1084;p84"/>
          <p:cNvCxnSpPr>
            <a:stCxn id="1080" idx="2"/>
            <a:endCxn id="1081" idx="5"/>
          </p:cNvCxnSpPr>
          <p:nvPr/>
        </p:nvCxnSpPr>
        <p:spPr>
          <a:xfrm rot="10800000">
            <a:off x="4825491" y="4398025"/>
            <a:ext cx="1329600" cy="340800"/>
          </a:xfrm>
          <a:prstGeom prst="straightConnector1">
            <a:avLst/>
          </a:prstGeom>
          <a:noFill/>
          <a:ln w="9525" cap="flat" cmpd="sng">
            <a:solidFill>
              <a:schemeClr val="dk2"/>
            </a:solidFill>
            <a:prstDash val="solid"/>
            <a:round/>
            <a:headEnd type="none" w="med" len="med"/>
            <a:tailEnd type="triangle" w="med" len="med"/>
          </a:ln>
        </p:spPr>
      </p:cxnSp>
      <p:cxnSp>
        <p:nvCxnSpPr>
          <p:cNvPr id="1085" name="Google Shape;1085;p84"/>
          <p:cNvCxnSpPr>
            <a:stCxn id="1079" idx="7"/>
            <a:endCxn id="1081" idx="4"/>
          </p:cNvCxnSpPr>
          <p:nvPr/>
        </p:nvCxnSpPr>
        <p:spPr>
          <a:xfrm rot="10800000" flipH="1">
            <a:off x="3712289" y="4625885"/>
            <a:ext cx="563600" cy="616800"/>
          </a:xfrm>
          <a:prstGeom prst="straightConnector1">
            <a:avLst/>
          </a:prstGeom>
          <a:noFill/>
          <a:ln w="9525" cap="flat" cmpd="sng">
            <a:solidFill>
              <a:schemeClr val="dk2"/>
            </a:solidFill>
            <a:prstDash val="solid"/>
            <a:round/>
            <a:headEnd type="none" w="med" len="med"/>
            <a:tailEnd type="triangle" w="med" len="med"/>
          </a:ln>
        </p:spPr>
      </p:cxnSp>
      <p:cxnSp>
        <p:nvCxnSpPr>
          <p:cNvPr id="1086" name="Google Shape;1086;p84"/>
          <p:cNvCxnSpPr>
            <a:stCxn id="1077" idx="6"/>
            <a:endCxn id="1081" idx="2"/>
          </p:cNvCxnSpPr>
          <p:nvPr/>
        </p:nvCxnSpPr>
        <p:spPr>
          <a:xfrm>
            <a:off x="2166700" y="3579619"/>
            <a:ext cx="1332400" cy="269200"/>
          </a:xfrm>
          <a:prstGeom prst="straightConnector1">
            <a:avLst/>
          </a:prstGeom>
          <a:noFill/>
          <a:ln w="9525" cap="flat" cmpd="sng">
            <a:solidFill>
              <a:schemeClr val="dk2"/>
            </a:solidFill>
            <a:prstDash val="solid"/>
            <a:round/>
            <a:headEnd type="none" w="med" len="med"/>
            <a:tailEnd type="triangle" w="med" len="med"/>
          </a:ln>
        </p:spPr>
      </p:cxnSp>
      <p:pic>
        <p:nvPicPr>
          <p:cNvPr id="1087" name="Google Shape;1087;p84"/>
          <p:cNvPicPr preferRelativeResize="0"/>
          <p:nvPr/>
        </p:nvPicPr>
        <p:blipFill>
          <a:blip r:embed="rId5">
            <a:alphaModFix/>
          </a:blip>
          <a:stretch>
            <a:fillRect/>
          </a:stretch>
        </p:blipFill>
        <p:spPr>
          <a:xfrm>
            <a:off x="3696201" y="3408321"/>
            <a:ext cx="1159600" cy="880943"/>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1091"/>
        <p:cNvGrpSpPr/>
        <p:nvPr/>
      </p:nvGrpSpPr>
      <p:grpSpPr>
        <a:xfrm>
          <a:off x="0" y="0"/>
          <a:ext cx="0" cy="0"/>
          <a:chOff x="0" y="0"/>
          <a:chExt cx="0" cy="0"/>
        </a:xfrm>
      </p:grpSpPr>
      <p:sp>
        <p:nvSpPr>
          <p:cNvPr id="1093" name="Google Shape;1093;p85"/>
          <p:cNvSpPr txBox="1"/>
          <p:nvPr/>
        </p:nvSpPr>
        <p:spPr>
          <a:xfrm>
            <a:off x="1462744" y="539500"/>
            <a:ext cx="9734800" cy="501600"/>
          </a:xfrm>
          <a:prstGeom prst="rect">
            <a:avLst/>
          </a:prstGeom>
          <a:noFill/>
          <a:ln>
            <a:noFill/>
          </a:ln>
        </p:spPr>
        <p:txBody>
          <a:bodyPr spcFirstLastPara="1" wrap="square" lIns="45733" tIns="22867" rIns="45733" bIns="22867" anchor="ctr" anchorCtr="0">
            <a:noAutofit/>
          </a:bodyPr>
          <a:lstStyle/>
          <a:p>
            <a:pPr>
              <a:lnSpc>
                <a:spcPct val="130740"/>
              </a:lnSpc>
              <a:buClr>
                <a:srgbClr val="000000"/>
              </a:buClr>
            </a:pPr>
            <a:r>
              <a:rPr lang="en" sz="3600" b="1">
                <a:latin typeface="Montserrat"/>
                <a:ea typeface="Montserrat"/>
                <a:cs typeface="Montserrat"/>
                <a:sym typeface="Montserrat"/>
              </a:rPr>
              <a:t>CONSENSUS</a:t>
            </a:r>
            <a:endParaRPr sz="3600" b="1">
              <a:latin typeface="Montserrat"/>
              <a:ea typeface="Montserrat"/>
              <a:cs typeface="Montserrat"/>
              <a:sym typeface="Montserrat"/>
            </a:endParaRPr>
          </a:p>
        </p:txBody>
      </p:sp>
      <p:sp>
        <p:nvSpPr>
          <p:cNvPr id="1094" name="Google Shape;1094;p85"/>
          <p:cNvSpPr txBox="1"/>
          <p:nvPr/>
        </p:nvSpPr>
        <p:spPr>
          <a:xfrm>
            <a:off x="1462744" y="881475"/>
            <a:ext cx="5384800" cy="501600"/>
          </a:xfrm>
          <a:prstGeom prst="rect">
            <a:avLst/>
          </a:prstGeom>
          <a:noFill/>
          <a:ln>
            <a:noFill/>
          </a:ln>
        </p:spPr>
        <p:txBody>
          <a:bodyPr spcFirstLastPara="1" wrap="square" lIns="45733" tIns="22867" rIns="45733" bIns="22867" anchor="ctr" anchorCtr="0">
            <a:noAutofit/>
          </a:bodyPr>
          <a:lstStyle/>
          <a:p>
            <a:pPr>
              <a:buClr>
                <a:srgbClr val="D8D8D8"/>
              </a:buClr>
            </a:pPr>
            <a:r>
              <a:rPr lang="en" sz="2267" b="1">
                <a:solidFill>
                  <a:srgbClr val="BFBFBF"/>
                </a:solidFill>
                <a:latin typeface="Proxima Nova"/>
                <a:ea typeface="Proxima Nova"/>
                <a:cs typeface="Proxima Nova"/>
                <a:sym typeface="Proxima Nova"/>
              </a:rPr>
              <a:t>STAYING ON THE SAME PAGE</a:t>
            </a:r>
            <a:endParaRPr sz="2267" b="1">
              <a:solidFill>
                <a:srgbClr val="BFBFBF"/>
              </a:solidFill>
              <a:latin typeface="Proxima Nova"/>
              <a:ea typeface="Proxima Nova"/>
              <a:cs typeface="Proxima Nova"/>
              <a:sym typeface="Proxima Nova"/>
            </a:endParaRPr>
          </a:p>
        </p:txBody>
      </p:sp>
      <p:sp>
        <p:nvSpPr>
          <p:cNvPr id="1096" name="Google Shape;1096;p85"/>
          <p:cNvSpPr/>
          <p:nvPr/>
        </p:nvSpPr>
        <p:spPr>
          <a:xfrm>
            <a:off x="1007100" y="3000019"/>
            <a:ext cx="1159600" cy="1159200"/>
          </a:xfrm>
          <a:prstGeom prst="ellipse">
            <a:avLst/>
          </a:prstGeom>
          <a:solidFill>
            <a:srgbClr val="F9CB9C"/>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t>Nick</a:t>
            </a:r>
            <a:endParaRPr sz="1733"/>
          </a:p>
        </p:txBody>
      </p:sp>
      <p:sp>
        <p:nvSpPr>
          <p:cNvPr id="1097" name="Google Shape;1097;p85"/>
          <p:cNvSpPr/>
          <p:nvPr/>
        </p:nvSpPr>
        <p:spPr>
          <a:xfrm>
            <a:off x="2722509" y="1465475"/>
            <a:ext cx="1159600" cy="11592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Nadir</a:t>
            </a:r>
            <a:endParaRPr sz="667"/>
          </a:p>
        </p:txBody>
      </p:sp>
      <p:sp>
        <p:nvSpPr>
          <p:cNvPr id="1098" name="Google Shape;1098;p85"/>
          <p:cNvSpPr/>
          <p:nvPr/>
        </p:nvSpPr>
        <p:spPr>
          <a:xfrm>
            <a:off x="5230119" y="1909725"/>
            <a:ext cx="1159600" cy="1159200"/>
          </a:xfrm>
          <a:prstGeom prst="ellipse">
            <a:avLst/>
          </a:prstGeom>
          <a:solidFill>
            <a:srgbClr val="EA9999"/>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Gillian</a:t>
            </a:r>
            <a:endParaRPr sz="667"/>
          </a:p>
        </p:txBody>
      </p:sp>
      <p:sp>
        <p:nvSpPr>
          <p:cNvPr id="1099" name="Google Shape;1099;p85"/>
          <p:cNvSpPr/>
          <p:nvPr/>
        </p:nvSpPr>
        <p:spPr>
          <a:xfrm>
            <a:off x="2722509" y="5072925"/>
            <a:ext cx="1159600" cy="11592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Brian</a:t>
            </a:r>
            <a:endParaRPr sz="667"/>
          </a:p>
        </p:txBody>
      </p:sp>
      <p:sp>
        <p:nvSpPr>
          <p:cNvPr id="1100" name="Google Shape;1100;p85"/>
          <p:cNvSpPr/>
          <p:nvPr/>
        </p:nvSpPr>
        <p:spPr>
          <a:xfrm>
            <a:off x="6155091" y="4159225"/>
            <a:ext cx="1159600" cy="11592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Gloria</a:t>
            </a:r>
            <a:endParaRPr sz="667"/>
          </a:p>
        </p:txBody>
      </p:sp>
      <p:sp>
        <p:nvSpPr>
          <p:cNvPr id="1101" name="Google Shape;1101;p85"/>
          <p:cNvSpPr txBox="1">
            <a:spLocks noGrp="1"/>
          </p:cNvSpPr>
          <p:nvPr>
            <p:ph type="body" idx="4294967295"/>
          </p:nvPr>
        </p:nvSpPr>
        <p:spPr>
          <a:xfrm>
            <a:off x="8023225" y="1600200"/>
            <a:ext cx="4168775" cy="4471988"/>
          </a:xfrm>
          <a:prstGeom prst="rect">
            <a:avLst/>
          </a:prstGeom>
          <a:noFill/>
          <a:ln>
            <a:noFill/>
          </a:ln>
        </p:spPr>
        <p:txBody>
          <a:bodyPr spcFirstLastPara="1" wrap="square" lIns="121900" tIns="121900" rIns="121900" bIns="121900" anchor="ctr" anchorCtr="0">
            <a:noAutofit/>
          </a:bodyPr>
          <a:lstStyle/>
          <a:p>
            <a:pPr marL="0" indent="0">
              <a:spcBef>
                <a:spcPts val="0"/>
              </a:spcBef>
              <a:buNone/>
            </a:pPr>
            <a:r>
              <a:rPr lang="en" sz="2267">
                <a:latin typeface="Proxima Nova"/>
                <a:ea typeface="Proxima Nova"/>
                <a:cs typeface="Proxima Nova"/>
                <a:sym typeface="Proxima Nova"/>
              </a:rPr>
              <a:t>Everyone accepts valid transactions as they come around without “discussion”</a:t>
            </a:r>
            <a:endParaRPr sz="2267">
              <a:latin typeface="Proxima Nova"/>
              <a:ea typeface="Proxima Nova"/>
              <a:cs typeface="Proxima Nova"/>
              <a:sym typeface="Proxima Nova"/>
            </a:endParaRPr>
          </a:p>
          <a:p>
            <a:pPr marL="457189" indent="0">
              <a:spcBef>
                <a:spcPts val="0"/>
              </a:spcBef>
              <a:buNone/>
            </a:pPr>
            <a:endParaRPr sz="2267">
              <a:latin typeface="Proxima Nova"/>
              <a:ea typeface="Proxima Nova"/>
              <a:cs typeface="Proxima Nova"/>
              <a:sym typeface="Proxima Nova"/>
            </a:endParaRPr>
          </a:p>
          <a:p>
            <a:pPr marL="0" indent="0">
              <a:spcBef>
                <a:spcPts val="0"/>
              </a:spcBef>
              <a:buNone/>
            </a:pPr>
            <a:endParaRPr sz="2267">
              <a:latin typeface="Proxima Nova"/>
              <a:ea typeface="Proxima Nova"/>
              <a:cs typeface="Proxima Nova"/>
              <a:sym typeface="Proxima Nova"/>
            </a:endParaRPr>
          </a:p>
        </p:txBody>
      </p:sp>
      <p:cxnSp>
        <p:nvCxnSpPr>
          <p:cNvPr id="1102" name="Google Shape;1102;p85"/>
          <p:cNvCxnSpPr>
            <a:stCxn id="1098" idx="3"/>
            <a:endCxn id="1099" idx="0"/>
          </p:cNvCxnSpPr>
          <p:nvPr/>
        </p:nvCxnSpPr>
        <p:spPr>
          <a:xfrm flipH="1">
            <a:off x="3302337" y="2899164"/>
            <a:ext cx="2097600" cy="2173600"/>
          </a:xfrm>
          <a:prstGeom prst="straightConnector1">
            <a:avLst/>
          </a:prstGeom>
          <a:noFill/>
          <a:ln w="28575" cap="flat" cmpd="sng">
            <a:solidFill>
              <a:srgbClr val="6D9EEB"/>
            </a:solidFill>
            <a:prstDash val="solid"/>
            <a:round/>
            <a:headEnd type="none" w="med" len="med"/>
            <a:tailEnd type="triangle" w="med" len="med"/>
          </a:ln>
        </p:spPr>
      </p:cxnSp>
      <p:cxnSp>
        <p:nvCxnSpPr>
          <p:cNvPr id="1103" name="Google Shape;1103;p85"/>
          <p:cNvCxnSpPr>
            <a:stCxn id="1098" idx="3"/>
            <a:endCxn id="1097" idx="4"/>
          </p:cNvCxnSpPr>
          <p:nvPr/>
        </p:nvCxnSpPr>
        <p:spPr>
          <a:xfrm rot="10800000">
            <a:off x="3302337" y="2624764"/>
            <a:ext cx="2097600" cy="274400"/>
          </a:xfrm>
          <a:prstGeom prst="straightConnector1">
            <a:avLst/>
          </a:prstGeom>
          <a:noFill/>
          <a:ln w="28575" cap="flat" cmpd="sng">
            <a:solidFill>
              <a:srgbClr val="6D9EEB"/>
            </a:solidFill>
            <a:prstDash val="solid"/>
            <a:round/>
            <a:headEnd type="none" w="med" len="med"/>
            <a:tailEnd type="triangle" w="med" len="med"/>
          </a:ln>
        </p:spPr>
      </p:cxnSp>
      <p:cxnSp>
        <p:nvCxnSpPr>
          <p:cNvPr id="1104" name="Google Shape;1104;p85"/>
          <p:cNvCxnSpPr>
            <a:stCxn id="1098" idx="3"/>
            <a:endCxn id="1096" idx="6"/>
          </p:cNvCxnSpPr>
          <p:nvPr/>
        </p:nvCxnSpPr>
        <p:spPr>
          <a:xfrm flipH="1">
            <a:off x="2166737" y="2899164"/>
            <a:ext cx="3233200" cy="680400"/>
          </a:xfrm>
          <a:prstGeom prst="straightConnector1">
            <a:avLst/>
          </a:prstGeom>
          <a:noFill/>
          <a:ln w="28575" cap="flat" cmpd="sng">
            <a:solidFill>
              <a:srgbClr val="6D9EEB"/>
            </a:solidFill>
            <a:prstDash val="solid"/>
            <a:round/>
            <a:headEnd type="none" w="med" len="med"/>
            <a:tailEnd type="triangle" w="med" len="med"/>
          </a:ln>
        </p:spPr>
      </p:cxnSp>
      <p:cxnSp>
        <p:nvCxnSpPr>
          <p:cNvPr id="1105" name="Google Shape;1105;p85"/>
          <p:cNvCxnSpPr>
            <a:stCxn id="1098" idx="3"/>
            <a:endCxn id="1100" idx="1"/>
          </p:cNvCxnSpPr>
          <p:nvPr/>
        </p:nvCxnSpPr>
        <p:spPr>
          <a:xfrm>
            <a:off x="5399937" y="2899164"/>
            <a:ext cx="924800" cy="1430000"/>
          </a:xfrm>
          <a:prstGeom prst="straightConnector1">
            <a:avLst/>
          </a:prstGeom>
          <a:noFill/>
          <a:ln w="28575" cap="flat" cmpd="sng">
            <a:solidFill>
              <a:srgbClr val="6D9EEB"/>
            </a:solidFill>
            <a:prstDash val="solid"/>
            <a:round/>
            <a:headEnd type="none" w="med" len="med"/>
            <a:tailEnd type="triangle" w="med" len="med"/>
          </a:ln>
        </p:spPr>
      </p:cxn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Shape 1109"/>
        <p:cNvGrpSpPr/>
        <p:nvPr/>
      </p:nvGrpSpPr>
      <p:grpSpPr>
        <a:xfrm>
          <a:off x="0" y="0"/>
          <a:ext cx="0" cy="0"/>
          <a:chOff x="0" y="0"/>
          <a:chExt cx="0" cy="0"/>
        </a:xfrm>
      </p:grpSpPr>
      <p:sp>
        <p:nvSpPr>
          <p:cNvPr id="1111" name="Google Shape;1111;p86"/>
          <p:cNvSpPr txBox="1"/>
          <p:nvPr/>
        </p:nvSpPr>
        <p:spPr>
          <a:xfrm>
            <a:off x="1462744" y="539500"/>
            <a:ext cx="9734800" cy="501600"/>
          </a:xfrm>
          <a:prstGeom prst="rect">
            <a:avLst/>
          </a:prstGeom>
          <a:noFill/>
          <a:ln>
            <a:noFill/>
          </a:ln>
        </p:spPr>
        <p:txBody>
          <a:bodyPr spcFirstLastPara="1" wrap="square" lIns="45733" tIns="22867" rIns="45733" bIns="22867" anchor="ctr" anchorCtr="0">
            <a:noAutofit/>
          </a:bodyPr>
          <a:lstStyle/>
          <a:p>
            <a:pPr>
              <a:lnSpc>
                <a:spcPct val="130740"/>
              </a:lnSpc>
              <a:buClr>
                <a:srgbClr val="000000"/>
              </a:buClr>
            </a:pPr>
            <a:r>
              <a:rPr lang="en" sz="3600" b="1">
                <a:latin typeface="Montserrat"/>
                <a:ea typeface="Montserrat"/>
                <a:cs typeface="Montserrat"/>
                <a:sym typeface="Montserrat"/>
              </a:rPr>
              <a:t>CONSENSUS</a:t>
            </a:r>
            <a:endParaRPr sz="3600" b="1">
              <a:latin typeface="Montserrat"/>
              <a:ea typeface="Montserrat"/>
              <a:cs typeface="Montserrat"/>
              <a:sym typeface="Montserrat"/>
            </a:endParaRPr>
          </a:p>
        </p:txBody>
      </p:sp>
      <p:sp>
        <p:nvSpPr>
          <p:cNvPr id="1112" name="Google Shape;1112;p86"/>
          <p:cNvSpPr txBox="1"/>
          <p:nvPr/>
        </p:nvSpPr>
        <p:spPr>
          <a:xfrm>
            <a:off x="1462744" y="881475"/>
            <a:ext cx="5384800" cy="501600"/>
          </a:xfrm>
          <a:prstGeom prst="rect">
            <a:avLst/>
          </a:prstGeom>
          <a:noFill/>
          <a:ln>
            <a:noFill/>
          </a:ln>
        </p:spPr>
        <p:txBody>
          <a:bodyPr spcFirstLastPara="1" wrap="square" lIns="45733" tIns="22867" rIns="45733" bIns="22867" anchor="ctr" anchorCtr="0">
            <a:noAutofit/>
          </a:bodyPr>
          <a:lstStyle/>
          <a:p>
            <a:pPr>
              <a:buClr>
                <a:srgbClr val="D8D8D8"/>
              </a:buClr>
            </a:pPr>
            <a:r>
              <a:rPr lang="en" sz="2267" b="1">
                <a:solidFill>
                  <a:srgbClr val="BFBFBF"/>
                </a:solidFill>
                <a:latin typeface="Proxima Nova"/>
                <a:ea typeface="Proxima Nova"/>
                <a:cs typeface="Proxima Nova"/>
                <a:sym typeface="Proxima Nova"/>
              </a:rPr>
              <a:t>DOUBLE SPEND ATTACK</a:t>
            </a:r>
            <a:endParaRPr sz="2267" b="1">
              <a:solidFill>
                <a:srgbClr val="BFBFBF"/>
              </a:solidFill>
              <a:latin typeface="Proxima Nova"/>
              <a:ea typeface="Proxima Nova"/>
              <a:cs typeface="Proxima Nova"/>
              <a:sym typeface="Proxima Nova"/>
            </a:endParaRPr>
          </a:p>
        </p:txBody>
      </p:sp>
      <p:sp>
        <p:nvSpPr>
          <p:cNvPr id="1114" name="Google Shape;1114;p86"/>
          <p:cNvSpPr/>
          <p:nvPr/>
        </p:nvSpPr>
        <p:spPr>
          <a:xfrm>
            <a:off x="1007100" y="3000019"/>
            <a:ext cx="1159600" cy="1159200"/>
          </a:xfrm>
          <a:prstGeom prst="ellipse">
            <a:avLst/>
          </a:prstGeom>
          <a:solidFill>
            <a:srgbClr val="F9CB9C"/>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t>Nick</a:t>
            </a:r>
            <a:endParaRPr sz="1733"/>
          </a:p>
        </p:txBody>
      </p:sp>
      <p:sp>
        <p:nvSpPr>
          <p:cNvPr id="1115" name="Google Shape;1115;p86"/>
          <p:cNvSpPr/>
          <p:nvPr/>
        </p:nvSpPr>
        <p:spPr>
          <a:xfrm>
            <a:off x="2722509" y="1465475"/>
            <a:ext cx="1159600" cy="11592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Nadir</a:t>
            </a:r>
            <a:endParaRPr sz="667"/>
          </a:p>
        </p:txBody>
      </p:sp>
      <p:sp>
        <p:nvSpPr>
          <p:cNvPr id="1116" name="Google Shape;1116;p86"/>
          <p:cNvSpPr/>
          <p:nvPr/>
        </p:nvSpPr>
        <p:spPr>
          <a:xfrm>
            <a:off x="5230119" y="1909725"/>
            <a:ext cx="1159600" cy="1159200"/>
          </a:xfrm>
          <a:prstGeom prst="ellipse">
            <a:avLst/>
          </a:prstGeom>
          <a:solidFill>
            <a:srgbClr val="EA9999"/>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Gillian</a:t>
            </a:r>
            <a:endParaRPr sz="667"/>
          </a:p>
        </p:txBody>
      </p:sp>
      <p:sp>
        <p:nvSpPr>
          <p:cNvPr id="1117" name="Google Shape;1117;p86"/>
          <p:cNvSpPr/>
          <p:nvPr/>
        </p:nvSpPr>
        <p:spPr>
          <a:xfrm>
            <a:off x="2722509" y="5072925"/>
            <a:ext cx="1159600" cy="11592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Brian</a:t>
            </a:r>
            <a:endParaRPr sz="667"/>
          </a:p>
        </p:txBody>
      </p:sp>
      <p:sp>
        <p:nvSpPr>
          <p:cNvPr id="1118" name="Google Shape;1118;p86"/>
          <p:cNvSpPr/>
          <p:nvPr/>
        </p:nvSpPr>
        <p:spPr>
          <a:xfrm>
            <a:off x="6155091" y="4159225"/>
            <a:ext cx="1159600" cy="11592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Gloria</a:t>
            </a:r>
            <a:endParaRPr sz="667"/>
          </a:p>
        </p:txBody>
      </p:sp>
      <p:sp>
        <p:nvSpPr>
          <p:cNvPr id="1119" name="Google Shape;1119;p86"/>
          <p:cNvSpPr txBox="1">
            <a:spLocks noGrp="1"/>
          </p:cNvSpPr>
          <p:nvPr>
            <p:ph type="body" idx="4294967295"/>
          </p:nvPr>
        </p:nvSpPr>
        <p:spPr>
          <a:xfrm>
            <a:off x="8634413" y="1600200"/>
            <a:ext cx="3557587" cy="4471988"/>
          </a:xfrm>
          <a:prstGeom prst="rect">
            <a:avLst/>
          </a:prstGeom>
          <a:noFill/>
          <a:ln>
            <a:noFill/>
          </a:ln>
        </p:spPr>
        <p:txBody>
          <a:bodyPr spcFirstLastPara="1" wrap="square" lIns="121900" tIns="121900" rIns="121900" bIns="121900" anchor="ctr" anchorCtr="0">
            <a:noAutofit/>
          </a:bodyPr>
          <a:lstStyle/>
          <a:p>
            <a:pPr marL="0" indent="0">
              <a:spcBef>
                <a:spcPts val="0"/>
              </a:spcBef>
              <a:buNone/>
            </a:pPr>
            <a:r>
              <a:rPr lang="en" sz="2267">
                <a:latin typeface="Proxima Nova"/>
                <a:ea typeface="Proxima Nova"/>
                <a:cs typeface="Proxima Nova"/>
                <a:sym typeface="Proxima Nova"/>
              </a:rPr>
              <a:t>Gillian promises 10 BTC to Brian in one transaction, and she promises 10 BTC to Nadir in another </a:t>
            </a:r>
            <a:endParaRPr sz="2267">
              <a:latin typeface="Proxima Nova"/>
              <a:ea typeface="Proxima Nova"/>
              <a:cs typeface="Proxima Nova"/>
              <a:sym typeface="Proxima Nova"/>
            </a:endParaRPr>
          </a:p>
          <a:p>
            <a:pPr marL="457189" indent="-262460">
              <a:spcBef>
                <a:spcPts val="0"/>
              </a:spcBef>
              <a:buSzPts val="1700"/>
              <a:buFont typeface="Proxima Nova"/>
              <a:buChar char="●"/>
            </a:pPr>
            <a:r>
              <a:rPr lang="en" sz="2267">
                <a:latin typeface="Proxima Nova"/>
                <a:ea typeface="Proxima Nova"/>
                <a:cs typeface="Proxima Nova"/>
                <a:sym typeface="Proxima Nova"/>
              </a:rPr>
              <a:t>Gillian is performing a </a:t>
            </a:r>
            <a:r>
              <a:rPr lang="en" sz="2267" b="1">
                <a:latin typeface="Proxima Nova"/>
                <a:ea typeface="Proxima Nova"/>
                <a:cs typeface="Proxima Nova"/>
                <a:sym typeface="Proxima Nova"/>
              </a:rPr>
              <a:t>double spend </a:t>
            </a:r>
            <a:r>
              <a:rPr lang="en" sz="2267">
                <a:latin typeface="Proxima Nova"/>
                <a:ea typeface="Proxima Nova"/>
                <a:cs typeface="Proxima Nova"/>
                <a:sym typeface="Proxima Nova"/>
              </a:rPr>
              <a:t>attack</a:t>
            </a:r>
            <a:endParaRPr sz="2267">
              <a:latin typeface="Proxima Nova"/>
              <a:ea typeface="Proxima Nova"/>
              <a:cs typeface="Proxima Nova"/>
              <a:sym typeface="Proxima Nova"/>
            </a:endParaRPr>
          </a:p>
        </p:txBody>
      </p:sp>
      <p:cxnSp>
        <p:nvCxnSpPr>
          <p:cNvPr id="1120" name="Google Shape;1120;p86"/>
          <p:cNvCxnSpPr>
            <a:stCxn id="1116" idx="3"/>
            <a:endCxn id="1117" idx="0"/>
          </p:cNvCxnSpPr>
          <p:nvPr/>
        </p:nvCxnSpPr>
        <p:spPr>
          <a:xfrm flipH="1">
            <a:off x="3302337" y="2899164"/>
            <a:ext cx="2097600" cy="2173600"/>
          </a:xfrm>
          <a:prstGeom prst="straightConnector1">
            <a:avLst/>
          </a:prstGeom>
          <a:noFill/>
          <a:ln w="28575" cap="flat" cmpd="sng">
            <a:solidFill>
              <a:srgbClr val="6D9EEB"/>
            </a:solidFill>
            <a:prstDash val="solid"/>
            <a:round/>
            <a:headEnd type="none" w="med" len="med"/>
            <a:tailEnd type="triangle" w="med" len="med"/>
          </a:ln>
        </p:spPr>
      </p:cxnSp>
      <p:cxnSp>
        <p:nvCxnSpPr>
          <p:cNvPr id="1121" name="Google Shape;1121;p86"/>
          <p:cNvCxnSpPr>
            <a:stCxn id="1116" idx="3"/>
            <a:endCxn id="1115" idx="4"/>
          </p:cNvCxnSpPr>
          <p:nvPr/>
        </p:nvCxnSpPr>
        <p:spPr>
          <a:xfrm rot="10800000">
            <a:off x="3302337" y="2624764"/>
            <a:ext cx="2097600" cy="274400"/>
          </a:xfrm>
          <a:prstGeom prst="straightConnector1">
            <a:avLst/>
          </a:prstGeom>
          <a:noFill/>
          <a:ln w="28575" cap="flat" cmpd="sng">
            <a:solidFill>
              <a:srgbClr val="93C47D"/>
            </a:solidFill>
            <a:prstDash val="solid"/>
            <a:round/>
            <a:headEnd type="none" w="med" len="med"/>
            <a:tailEnd type="triangle" w="med" len="med"/>
          </a:ln>
        </p:spPr>
      </p:cxn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87"/>
          <p:cNvSpPr/>
          <p:nvPr/>
        </p:nvSpPr>
        <p:spPr>
          <a:xfrm>
            <a:off x="0" y="-4075"/>
            <a:ext cx="12192000" cy="6858000"/>
          </a:xfrm>
          <a:prstGeom prst="rect">
            <a:avLst/>
          </a:prstGeom>
          <a:noFill/>
          <a:ln w="228600" cap="flat" cmpd="sng">
            <a:solidFill>
              <a:srgbClr val="E06666"/>
            </a:solidFill>
            <a:prstDash val="solid"/>
            <a:round/>
            <a:headEnd type="none" w="sm" len="sm"/>
            <a:tailEnd type="none" w="sm" len="sm"/>
          </a:ln>
        </p:spPr>
        <p:txBody>
          <a:bodyPr spcFirstLastPara="1" wrap="square" lIns="45733" tIns="45733" rIns="45733" bIns="45733" anchor="ctr" anchorCtr="0">
            <a:noAutofit/>
          </a:bodyPr>
          <a:lstStyle/>
          <a:p>
            <a:endParaRPr sz="667"/>
          </a:p>
        </p:txBody>
      </p:sp>
      <p:sp>
        <p:nvSpPr>
          <p:cNvPr id="1127" name="Google Shape;1127;p87"/>
          <p:cNvSpPr/>
          <p:nvPr/>
        </p:nvSpPr>
        <p:spPr>
          <a:xfrm>
            <a:off x="705396" y="1040949"/>
            <a:ext cx="7629912" cy="5397840"/>
          </a:xfrm>
          <a:prstGeom prst="irregularSeal2">
            <a:avLst/>
          </a:prstGeom>
          <a:gradFill>
            <a:gsLst>
              <a:gs pos="0">
                <a:srgbClr val="DB0000"/>
              </a:gs>
              <a:gs pos="100000">
                <a:srgbClr val="540303"/>
              </a:gs>
            </a:gsLst>
            <a:path path="circle">
              <a:fillToRect l="50000" t="50000" r="50000" b="50000"/>
            </a:path>
            <a:tileRect/>
          </a:gradFill>
          <a:ln w="38100" cap="flat" cmpd="sng">
            <a:solidFill>
              <a:srgbClr val="FF0000"/>
            </a:solidFill>
            <a:prstDash val="solid"/>
            <a:round/>
            <a:headEnd type="none" w="sm" len="sm"/>
            <a:tailEnd type="none" w="sm" len="sm"/>
          </a:ln>
        </p:spPr>
        <p:txBody>
          <a:bodyPr spcFirstLastPara="1" wrap="square" lIns="45733" tIns="45733" rIns="45733" bIns="45733" anchor="ctr" anchorCtr="0">
            <a:noAutofit/>
          </a:bodyPr>
          <a:lstStyle/>
          <a:p>
            <a:pPr algn="ctr"/>
            <a:r>
              <a:rPr lang="en" sz="4000">
                <a:solidFill>
                  <a:srgbClr val="FFFFFF"/>
                </a:solidFill>
                <a:latin typeface="Comic Sans MS"/>
                <a:ea typeface="Comic Sans MS"/>
                <a:cs typeface="Comic Sans MS"/>
                <a:sym typeface="Comic Sans MS"/>
              </a:rPr>
              <a:t>MALICIOUS ACTIVITY</a:t>
            </a:r>
            <a:endParaRPr sz="4000">
              <a:solidFill>
                <a:srgbClr val="FFFFFF"/>
              </a:solidFill>
              <a:latin typeface="Comic Sans MS"/>
              <a:ea typeface="Comic Sans MS"/>
              <a:cs typeface="Comic Sans MS"/>
              <a:sym typeface="Comic Sans MS"/>
            </a:endParaRPr>
          </a:p>
        </p:txBody>
      </p:sp>
      <p:sp>
        <p:nvSpPr>
          <p:cNvPr id="1129" name="Google Shape;1129;p87"/>
          <p:cNvSpPr txBox="1"/>
          <p:nvPr/>
        </p:nvSpPr>
        <p:spPr>
          <a:xfrm>
            <a:off x="1462744" y="539500"/>
            <a:ext cx="9734800" cy="501600"/>
          </a:xfrm>
          <a:prstGeom prst="rect">
            <a:avLst/>
          </a:prstGeom>
          <a:noFill/>
          <a:ln>
            <a:noFill/>
          </a:ln>
        </p:spPr>
        <p:txBody>
          <a:bodyPr spcFirstLastPara="1" wrap="square" lIns="45733" tIns="22867" rIns="45733" bIns="22867" anchor="ctr" anchorCtr="0">
            <a:noAutofit/>
          </a:bodyPr>
          <a:lstStyle/>
          <a:p>
            <a:pPr>
              <a:lnSpc>
                <a:spcPct val="130740"/>
              </a:lnSpc>
              <a:buClr>
                <a:srgbClr val="000000"/>
              </a:buClr>
            </a:pPr>
            <a:r>
              <a:rPr lang="en" sz="3600" b="1">
                <a:latin typeface="Montserrat"/>
                <a:ea typeface="Montserrat"/>
                <a:cs typeface="Montserrat"/>
                <a:sym typeface="Montserrat"/>
              </a:rPr>
              <a:t>CONSENSUS</a:t>
            </a:r>
            <a:endParaRPr sz="3600" b="1">
              <a:latin typeface="Montserrat"/>
              <a:ea typeface="Montserrat"/>
              <a:cs typeface="Montserrat"/>
              <a:sym typeface="Montserrat"/>
            </a:endParaRPr>
          </a:p>
        </p:txBody>
      </p:sp>
      <p:sp>
        <p:nvSpPr>
          <p:cNvPr id="1130" name="Google Shape;1130;p87"/>
          <p:cNvSpPr txBox="1"/>
          <p:nvPr/>
        </p:nvSpPr>
        <p:spPr>
          <a:xfrm>
            <a:off x="1462744" y="881475"/>
            <a:ext cx="5384800" cy="501600"/>
          </a:xfrm>
          <a:prstGeom prst="rect">
            <a:avLst/>
          </a:prstGeom>
          <a:noFill/>
          <a:ln>
            <a:noFill/>
          </a:ln>
        </p:spPr>
        <p:txBody>
          <a:bodyPr spcFirstLastPara="1" wrap="square" lIns="45733" tIns="22867" rIns="45733" bIns="22867" anchor="ctr" anchorCtr="0">
            <a:noAutofit/>
          </a:bodyPr>
          <a:lstStyle/>
          <a:p>
            <a:pPr>
              <a:buClr>
                <a:srgbClr val="D8D8D8"/>
              </a:buClr>
            </a:pPr>
            <a:r>
              <a:rPr lang="en" sz="2267" b="1">
                <a:solidFill>
                  <a:srgbClr val="BFBFBF"/>
                </a:solidFill>
                <a:latin typeface="Proxima Nova"/>
                <a:ea typeface="Proxima Nova"/>
                <a:cs typeface="Proxima Nova"/>
                <a:sym typeface="Proxima Nova"/>
              </a:rPr>
              <a:t>DOUBLE SPEND ATTACK</a:t>
            </a:r>
            <a:endParaRPr sz="2267" b="1">
              <a:solidFill>
                <a:srgbClr val="BFBFBF"/>
              </a:solidFill>
              <a:latin typeface="Proxima Nova"/>
              <a:ea typeface="Proxima Nova"/>
              <a:cs typeface="Proxima Nova"/>
              <a:sym typeface="Proxima Nova"/>
            </a:endParaRPr>
          </a:p>
        </p:txBody>
      </p:sp>
      <p:sp>
        <p:nvSpPr>
          <p:cNvPr id="1132" name="Google Shape;1132;p87"/>
          <p:cNvSpPr/>
          <p:nvPr/>
        </p:nvSpPr>
        <p:spPr>
          <a:xfrm>
            <a:off x="1007100" y="3000019"/>
            <a:ext cx="1159600" cy="1159200"/>
          </a:xfrm>
          <a:prstGeom prst="ellipse">
            <a:avLst/>
          </a:prstGeom>
          <a:solidFill>
            <a:srgbClr val="F9CB9C"/>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t>Nick</a:t>
            </a:r>
            <a:endParaRPr sz="1733"/>
          </a:p>
        </p:txBody>
      </p:sp>
      <p:sp>
        <p:nvSpPr>
          <p:cNvPr id="1133" name="Google Shape;1133;p87"/>
          <p:cNvSpPr/>
          <p:nvPr/>
        </p:nvSpPr>
        <p:spPr>
          <a:xfrm>
            <a:off x="2722509" y="1465475"/>
            <a:ext cx="1159600" cy="11592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Nadir</a:t>
            </a:r>
            <a:endParaRPr sz="667"/>
          </a:p>
        </p:txBody>
      </p:sp>
      <p:sp>
        <p:nvSpPr>
          <p:cNvPr id="1134" name="Google Shape;1134;p87"/>
          <p:cNvSpPr/>
          <p:nvPr/>
        </p:nvSpPr>
        <p:spPr>
          <a:xfrm>
            <a:off x="5230119" y="1909725"/>
            <a:ext cx="1159600" cy="1159200"/>
          </a:xfrm>
          <a:prstGeom prst="ellipse">
            <a:avLst/>
          </a:prstGeom>
          <a:solidFill>
            <a:srgbClr val="EA9999"/>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Gillian</a:t>
            </a:r>
            <a:endParaRPr sz="667"/>
          </a:p>
        </p:txBody>
      </p:sp>
      <p:sp>
        <p:nvSpPr>
          <p:cNvPr id="1135" name="Google Shape;1135;p87"/>
          <p:cNvSpPr/>
          <p:nvPr/>
        </p:nvSpPr>
        <p:spPr>
          <a:xfrm>
            <a:off x="2722509" y="5072925"/>
            <a:ext cx="1159600" cy="11592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Brian</a:t>
            </a:r>
            <a:endParaRPr sz="667"/>
          </a:p>
        </p:txBody>
      </p:sp>
      <p:sp>
        <p:nvSpPr>
          <p:cNvPr id="1136" name="Google Shape;1136;p87"/>
          <p:cNvSpPr/>
          <p:nvPr/>
        </p:nvSpPr>
        <p:spPr>
          <a:xfrm>
            <a:off x="6155091" y="4159225"/>
            <a:ext cx="1159600" cy="11592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Gloria</a:t>
            </a:r>
            <a:endParaRPr sz="667"/>
          </a:p>
        </p:txBody>
      </p:sp>
      <p:sp>
        <p:nvSpPr>
          <p:cNvPr id="1137" name="Google Shape;1137;p87"/>
          <p:cNvSpPr txBox="1">
            <a:spLocks noGrp="1"/>
          </p:cNvSpPr>
          <p:nvPr>
            <p:ph type="body" idx="1"/>
          </p:nvPr>
        </p:nvSpPr>
        <p:spPr>
          <a:xfrm>
            <a:off x="8437397" y="1600488"/>
            <a:ext cx="3558400" cy="4472000"/>
          </a:xfrm>
          <a:prstGeom prst="rect">
            <a:avLst/>
          </a:prstGeom>
          <a:noFill/>
          <a:ln>
            <a:noFill/>
          </a:ln>
        </p:spPr>
        <p:txBody>
          <a:bodyPr spcFirstLastPara="1" wrap="square" lIns="121900" tIns="121900" rIns="121900" bIns="121900" anchor="ctr" anchorCtr="0">
            <a:noAutofit/>
          </a:bodyPr>
          <a:lstStyle/>
          <a:p>
            <a:pPr marL="0" indent="0">
              <a:spcBef>
                <a:spcPts val="0"/>
              </a:spcBef>
              <a:buNone/>
            </a:pPr>
            <a:r>
              <a:rPr lang="en" sz="2267">
                <a:latin typeface="Proxima Nova"/>
                <a:ea typeface="Proxima Nova"/>
                <a:cs typeface="Proxima Nova"/>
                <a:sym typeface="Proxima Nova"/>
              </a:rPr>
              <a:t>Gillian promises 10 BTC to Brian in one transaction, and she promises 10 BTC to Nadir in another </a:t>
            </a:r>
            <a:endParaRPr sz="2267">
              <a:latin typeface="Proxima Nova"/>
              <a:ea typeface="Proxima Nova"/>
              <a:cs typeface="Proxima Nova"/>
              <a:sym typeface="Proxima Nova"/>
            </a:endParaRPr>
          </a:p>
          <a:p>
            <a:pPr marL="457189" indent="-262460">
              <a:spcBef>
                <a:spcPts val="0"/>
              </a:spcBef>
              <a:buSzPts val="1700"/>
              <a:buFont typeface="Proxima Nova"/>
              <a:buChar char="●"/>
            </a:pPr>
            <a:r>
              <a:rPr lang="en" sz="2267">
                <a:latin typeface="Proxima Nova"/>
                <a:ea typeface="Proxima Nova"/>
                <a:cs typeface="Proxima Nova"/>
                <a:sym typeface="Proxima Nova"/>
              </a:rPr>
              <a:t>Gillian is performing a </a:t>
            </a:r>
            <a:r>
              <a:rPr lang="en" sz="2267" b="1">
                <a:latin typeface="Proxima Nova"/>
                <a:ea typeface="Proxima Nova"/>
                <a:cs typeface="Proxima Nova"/>
                <a:sym typeface="Proxima Nova"/>
              </a:rPr>
              <a:t>double spend </a:t>
            </a:r>
            <a:r>
              <a:rPr lang="en" sz="2267">
                <a:latin typeface="Proxima Nova"/>
                <a:ea typeface="Proxima Nova"/>
                <a:cs typeface="Proxima Nova"/>
                <a:sym typeface="Proxima Nova"/>
              </a:rPr>
              <a:t>attack</a:t>
            </a:r>
            <a:endParaRPr sz="2267">
              <a:latin typeface="Proxima Nova"/>
              <a:ea typeface="Proxima Nova"/>
              <a:cs typeface="Proxima Nova"/>
              <a:sym typeface="Proxima Nova"/>
            </a:endParaRPr>
          </a:p>
        </p:txBody>
      </p:sp>
      <p:cxnSp>
        <p:nvCxnSpPr>
          <p:cNvPr id="1138" name="Google Shape;1138;p87"/>
          <p:cNvCxnSpPr>
            <a:stCxn id="1134" idx="3"/>
            <a:endCxn id="1135" idx="0"/>
          </p:cNvCxnSpPr>
          <p:nvPr/>
        </p:nvCxnSpPr>
        <p:spPr>
          <a:xfrm flipH="1">
            <a:off x="3302337" y="2899164"/>
            <a:ext cx="2097600" cy="2173600"/>
          </a:xfrm>
          <a:prstGeom prst="straightConnector1">
            <a:avLst/>
          </a:prstGeom>
          <a:noFill/>
          <a:ln w="28575" cap="flat" cmpd="sng">
            <a:solidFill>
              <a:srgbClr val="6D9EEB"/>
            </a:solidFill>
            <a:prstDash val="solid"/>
            <a:round/>
            <a:headEnd type="none" w="med" len="med"/>
            <a:tailEnd type="triangle" w="med" len="med"/>
          </a:ln>
        </p:spPr>
      </p:cxnSp>
      <p:cxnSp>
        <p:nvCxnSpPr>
          <p:cNvPr id="1139" name="Google Shape;1139;p87"/>
          <p:cNvCxnSpPr>
            <a:stCxn id="1134" idx="3"/>
            <a:endCxn id="1133" idx="4"/>
          </p:cNvCxnSpPr>
          <p:nvPr/>
        </p:nvCxnSpPr>
        <p:spPr>
          <a:xfrm rot="10800000">
            <a:off x="3302337" y="2624764"/>
            <a:ext cx="2097600" cy="274400"/>
          </a:xfrm>
          <a:prstGeom prst="straightConnector1">
            <a:avLst/>
          </a:prstGeom>
          <a:noFill/>
          <a:ln w="28575" cap="flat" cmpd="sng">
            <a:solidFill>
              <a:srgbClr val="93C47D"/>
            </a:solidFill>
            <a:prstDash val="solid"/>
            <a:round/>
            <a:headEnd type="none" w="med" len="med"/>
            <a:tailEnd type="triangl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88"/>
          <p:cNvSpPr txBox="1">
            <a:spLocks noGrp="1"/>
          </p:cNvSpPr>
          <p:nvPr>
            <p:ph type="body" idx="1"/>
          </p:nvPr>
        </p:nvSpPr>
        <p:spPr>
          <a:xfrm>
            <a:off x="7827976" y="1600488"/>
            <a:ext cx="4168000" cy="4472000"/>
          </a:xfrm>
          <a:prstGeom prst="rect">
            <a:avLst/>
          </a:prstGeom>
          <a:noFill/>
          <a:ln>
            <a:noFill/>
          </a:ln>
        </p:spPr>
        <p:txBody>
          <a:bodyPr spcFirstLastPara="1" wrap="square" lIns="121900" tIns="121900" rIns="121900" bIns="121900" anchor="ctr" anchorCtr="0">
            <a:noAutofit/>
          </a:bodyPr>
          <a:lstStyle/>
          <a:p>
            <a:pPr marL="0" indent="0">
              <a:spcBef>
                <a:spcPts val="0"/>
              </a:spcBef>
              <a:buNone/>
            </a:pPr>
            <a:r>
              <a:rPr lang="en" sz="2267" b="1" dirty="0">
                <a:latin typeface="Proxima Nova"/>
                <a:ea typeface="Proxima Nova"/>
                <a:cs typeface="Proxima Nova"/>
                <a:sym typeface="Proxima Nova"/>
              </a:rPr>
              <a:t>Instead of siloed decisions</a:t>
            </a:r>
            <a:r>
              <a:rPr lang="en" sz="2267" dirty="0">
                <a:latin typeface="Proxima Nova"/>
                <a:ea typeface="Proxima Nova"/>
                <a:cs typeface="Proxima Nova"/>
                <a:sym typeface="Proxima Nova"/>
              </a:rPr>
              <a:t>, let’s have proposers and voters</a:t>
            </a:r>
            <a:endParaRPr sz="2267" dirty="0">
              <a:latin typeface="Proxima Nova"/>
              <a:ea typeface="Proxima Nova"/>
              <a:cs typeface="Proxima Nova"/>
              <a:sym typeface="Proxima Nova"/>
            </a:endParaRPr>
          </a:p>
          <a:p>
            <a:pPr marL="457189" indent="-262460">
              <a:spcBef>
                <a:spcPts val="0"/>
              </a:spcBef>
              <a:buSzPts val="1700"/>
              <a:buFont typeface="Proxima Nova"/>
              <a:buChar char="●"/>
            </a:pPr>
            <a:r>
              <a:rPr lang="en" sz="2267" dirty="0">
                <a:latin typeface="Proxima Nova"/>
                <a:ea typeface="Proxima Nova"/>
                <a:cs typeface="Proxima Nova"/>
                <a:sym typeface="Proxima Nova"/>
              </a:rPr>
              <a:t>The proposer submits a transaction to everyone</a:t>
            </a:r>
            <a:endParaRPr sz="2267" dirty="0">
              <a:latin typeface="Proxima Nova"/>
              <a:ea typeface="Proxima Nova"/>
              <a:cs typeface="Proxima Nova"/>
              <a:sym typeface="Proxima Nova"/>
            </a:endParaRPr>
          </a:p>
          <a:p>
            <a:pPr marL="457189" indent="-262460">
              <a:spcBef>
                <a:spcPts val="0"/>
              </a:spcBef>
              <a:buSzPts val="1700"/>
              <a:buFont typeface="Proxima Nova"/>
              <a:buChar char="●"/>
            </a:pPr>
            <a:r>
              <a:rPr lang="en" sz="2267" dirty="0">
                <a:latin typeface="Proxima Nova"/>
                <a:ea typeface="Proxima Nova"/>
                <a:cs typeface="Proxima Nova"/>
                <a:sym typeface="Proxima Nova"/>
              </a:rPr>
              <a:t>Peers cast votes</a:t>
            </a:r>
            <a:endParaRPr sz="2267" dirty="0">
              <a:latin typeface="Proxima Nova"/>
              <a:ea typeface="Proxima Nova"/>
              <a:cs typeface="Proxima Nova"/>
              <a:sym typeface="Proxima Nova"/>
            </a:endParaRPr>
          </a:p>
          <a:p>
            <a:pPr marL="457189" indent="-262460">
              <a:spcBef>
                <a:spcPts val="0"/>
              </a:spcBef>
              <a:buSzPts val="1700"/>
              <a:buFont typeface="Proxima Nova"/>
              <a:buChar char="●"/>
            </a:pPr>
            <a:r>
              <a:rPr lang="en" sz="2267" dirty="0">
                <a:latin typeface="Proxima Nova"/>
                <a:ea typeface="Proxima Nova"/>
                <a:cs typeface="Proxima Nova"/>
                <a:sym typeface="Proxima Nova"/>
              </a:rPr>
              <a:t>Only save if received a certain number of votes</a:t>
            </a:r>
            <a:endParaRPr sz="2267" dirty="0">
              <a:latin typeface="Proxima Nova"/>
              <a:ea typeface="Proxima Nova"/>
              <a:cs typeface="Proxima Nova"/>
              <a:sym typeface="Proxima Nova"/>
            </a:endParaRPr>
          </a:p>
        </p:txBody>
      </p:sp>
      <p:sp>
        <p:nvSpPr>
          <p:cNvPr id="1146" name="Google Shape;1146;p88"/>
          <p:cNvSpPr txBox="1"/>
          <p:nvPr/>
        </p:nvSpPr>
        <p:spPr>
          <a:xfrm>
            <a:off x="1462744" y="539500"/>
            <a:ext cx="9734800" cy="501600"/>
          </a:xfrm>
          <a:prstGeom prst="rect">
            <a:avLst/>
          </a:prstGeom>
          <a:noFill/>
          <a:ln>
            <a:noFill/>
          </a:ln>
        </p:spPr>
        <p:txBody>
          <a:bodyPr spcFirstLastPara="1" wrap="square" lIns="45733" tIns="22867" rIns="45733" bIns="22867" anchor="ctr" anchorCtr="0">
            <a:noAutofit/>
          </a:bodyPr>
          <a:lstStyle/>
          <a:p>
            <a:pPr>
              <a:lnSpc>
                <a:spcPct val="130740"/>
              </a:lnSpc>
              <a:buClr>
                <a:srgbClr val="000000"/>
              </a:buClr>
            </a:pPr>
            <a:r>
              <a:rPr lang="en" sz="3600" b="1">
                <a:latin typeface="Montserrat"/>
                <a:ea typeface="Montserrat"/>
                <a:cs typeface="Montserrat"/>
                <a:sym typeface="Montserrat"/>
              </a:rPr>
              <a:t>CONSENSUS</a:t>
            </a:r>
            <a:endParaRPr sz="3600" b="1">
              <a:latin typeface="Montserrat"/>
              <a:ea typeface="Montserrat"/>
              <a:cs typeface="Montserrat"/>
              <a:sym typeface="Montserrat"/>
            </a:endParaRPr>
          </a:p>
        </p:txBody>
      </p:sp>
      <p:sp>
        <p:nvSpPr>
          <p:cNvPr id="1147" name="Google Shape;1147;p88"/>
          <p:cNvSpPr txBox="1"/>
          <p:nvPr/>
        </p:nvSpPr>
        <p:spPr>
          <a:xfrm>
            <a:off x="1462744" y="881475"/>
            <a:ext cx="5384800" cy="501600"/>
          </a:xfrm>
          <a:prstGeom prst="rect">
            <a:avLst/>
          </a:prstGeom>
          <a:noFill/>
          <a:ln>
            <a:noFill/>
          </a:ln>
        </p:spPr>
        <p:txBody>
          <a:bodyPr spcFirstLastPara="1" wrap="square" lIns="45733" tIns="22867" rIns="45733" bIns="22867" anchor="ctr" anchorCtr="0">
            <a:noAutofit/>
          </a:bodyPr>
          <a:lstStyle/>
          <a:p>
            <a:pPr>
              <a:buClr>
                <a:srgbClr val="D8D8D8"/>
              </a:buClr>
            </a:pPr>
            <a:r>
              <a:rPr lang="en" sz="2267" b="1">
                <a:solidFill>
                  <a:srgbClr val="BFBFBF"/>
                </a:solidFill>
                <a:latin typeface="Proxima Nova"/>
                <a:ea typeface="Proxima Nova"/>
                <a:cs typeface="Proxima Nova"/>
                <a:sym typeface="Proxima Nova"/>
              </a:rPr>
              <a:t>PEER VALIDATION</a:t>
            </a:r>
            <a:endParaRPr sz="2267" b="1">
              <a:solidFill>
                <a:srgbClr val="BFBFBF"/>
              </a:solidFill>
              <a:latin typeface="Proxima Nova"/>
              <a:ea typeface="Proxima Nova"/>
              <a:cs typeface="Proxima Nova"/>
              <a:sym typeface="Proxima Nova"/>
            </a:endParaRPr>
          </a:p>
        </p:txBody>
      </p:sp>
      <p:sp>
        <p:nvSpPr>
          <p:cNvPr id="1149" name="Google Shape;1149;p88"/>
          <p:cNvSpPr/>
          <p:nvPr/>
        </p:nvSpPr>
        <p:spPr>
          <a:xfrm>
            <a:off x="2722509" y="1465475"/>
            <a:ext cx="1159600" cy="11592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Nadir</a:t>
            </a:r>
            <a:endParaRPr sz="667"/>
          </a:p>
        </p:txBody>
      </p:sp>
      <p:sp>
        <p:nvSpPr>
          <p:cNvPr id="1150" name="Google Shape;1150;p88"/>
          <p:cNvSpPr/>
          <p:nvPr/>
        </p:nvSpPr>
        <p:spPr>
          <a:xfrm>
            <a:off x="1007100" y="3000019"/>
            <a:ext cx="1159600" cy="1159200"/>
          </a:xfrm>
          <a:prstGeom prst="ellipse">
            <a:avLst/>
          </a:prstGeom>
          <a:solidFill>
            <a:srgbClr val="F9CB9C"/>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t>Nick</a:t>
            </a:r>
            <a:endParaRPr sz="1733"/>
          </a:p>
        </p:txBody>
      </p:sp>
      <p:sp>
        <p:nvSpPr>
          <p:cNvPr id="1151" name="Google Shape;1151;p88"/>
          <p:cNvSpPr/>
          <p:nvPr/>
        </p:nvSpPr>
        <p:spPr>
          <a:xfrm>
            <a:off x="5230119" y="1909725"/>
            <a:ext cx="1159600" cy="1159200"/>
          </a:xfrm>
          <a:prstGeom prst="ellipse">
            <a:avLst/>
          </a:prstGeom>
          <a:solidFill>
            <a:srgbClr val="EA9999"/>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Gillian</a:t>
            </a:r>
            <a:endParaRPr sz="667"/>
          </a:p>
        </p:txBody>
      </p:sp>
      <p:sp>
        <p:nvSpPr>
          <p:cNvPr id="1152" name="Google Shape;1152;p88"/>
          <p:cNvSpPr/>
          <p:nvPr/>
        </p:nvSpPr>
        <p:spPr>
          <a:xfrm>
            <a:off x="2722509" y="5072925"/>
            <a:ext cx="1159600" cy="11592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Brian</a:t>
            </a:r>
            <a:endParaRPr sz="667"/>
          </a:p>
        </p:txBody>
      </p:sp>
      <p:sp>
        <p:nvSpPr>
          <p:cNvPr id="1153" name="Google Shape;1153;p88"/>
          <p:cNvSpPr/>
          <p:nvPr/>
        </p:nvSpPr>
        <p:spPr>
          <a:xfrm>
            <a:off x="6155091" y="4159225"/>
            <a:ext cx="1159600" cy="11592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Gloria</a:t>
            </a:r>
            <a:endParaRPr sz="667"/>
          </a:p>
        </p:txBody>
      </p:sp>
      <p:cxnSp>
        <p:nvCxnSpPr>
          <p:cNvPr id="1154" name="Google Shape;1154;p88"/>
          <p:cNvCxnSpPr>
            <a:stCxn id="1150" idx="6"/>
            <a:endCxn id="1149" idx="4"/>
          </p:cNvCxnSpPr>
          <p:nvPr/>
        </p:nvCxnSpPr>
        <p:spPr>
          <a:xfrm rot="10800000" flipH="1">
            <a:off x="2166700" y="2624819"/>
            <a:ext cx="1135600" cy="954800"/>
          </a:xfrm>
          <a:prstGeom prst="straightConnector1">
            <a:avLst/>
          </a:prstGeom>
          <a:noFill/>
          <a:ln w="28575" cap="flat" cmpd="sng">
            <a:solidFill>
              <a:srgbClr val="6D9EEB"/>
            </a:solidFill>
            <a:prstDash val="lgDash"/>
            <a:round/>
            <a:headEnd type="triangle" w="med" len="med"/>
            <a:tailEnd type="triangle" w="med" len="med"/>
          </a:ln>
        </p:spPr>
      </p:cxnSp>
      <p:cxnSp>
        <p:nvCxnSpPr>
          <p:cNvPr id="1155" name="Google Shape;1155;p88"/>
          <p:cNvCxnSpPr>
            <a:stCxn id="1150" idx="6"/>
            <a:endCxn id="1151" idx="3"/>
          </p:cNvCxnSpPr>
          <p:nvPr/>
        </p:nvCxnSpPr>
        <p:spPr>
          <a:xfrm rot="10800000" flipH="1">
            <a:off x="2166700" y="2899219"/>
            <a:ext cx="3233200" cy="680400"/>
          </a:xfrm>
          <a:prstGeom prst="straightConnector1">
            <a:avLst/>
          </a:prstGeom>
          <a:noFill/>
          <a:ln w="28575" cap="flat" cmpd="sng">
            <a:solidFill>
              <a:srgbClr val="6D9EEB"/>
            </a:solidFill>
            <a:prstDash val="solid"/>
            <a:round/>
            <a:headEnd type="triangle" w="med" len="med"/>
            <a:tailEnd type="none" w="med" len="med"/>
          </a:ln>
        </p:spPr>
      </p:cxnSp>
      <p:cxnSp>
        <p:nvCxnSpPr>
          <p:cNvPr id="1156" name="Google Shape;1156;p88"/>
          <p:cNvCxnSpPr>
            <a:stCxn id="1149" idx="4"/>
            <a:endCxn id="1152" idx="0"/>
          </p:cNvCxnSpPr>
          <p:nvPr/>
        </p:nvCxnSpPr>
        <p:spPr>
          <a:xfrm>
            <a:off x="3302309" y="2624675"/>
            <a:ext cx="0" cy="2448400"/>
          </a:xfrm>
          <a:prstGeom prst="straightConnector1">
            <a:avLst/>
          </a:prstGeom>
          <a:noFill/>
          <a:ln w="28575" cap="flat" cmpd="sng">
            <a:solidFill>
              <a:srgbClr val="6D9EEB"/>
            </a:solidFill>
            <a:prstDash val="lgDash"/>
            <a:round/>
            <a:headEnd type="triangle" w="med" len="med"/>
            <a:tailEnd type="triangle" w="med" len="med"/>
          </a:ln>
        </p:spPr>
      </p:cxnSp>
      <p:cxnSp>
        <p:nvCxnSpPr>
          <p:cNvPr id="1157" name="Google Shape;1157;p88"/>
          <p:cNvCxnSpPr>
            <a:stCxn id="1149" idx="4"/>
            <a:endCxn id="1153" idx="1"/>
          </p:cNvCxnSpPr>
          <p:nvPr/>
        </p:nvCxnSpPr>
        <p:spPr>
          <a:xfrm>
            <a:off x="3302309" y="2624675"/>
            <a:ext cx="3022800" cy="1704400"/>
          </a:xfrm>
          <a:prstGeom prst="straightConnector1">
            <a:avLst/>
          </a:prstGeom>
          <a:noFill/>
          <a:ln w="28575" cap="flat" cmpd="sng">
            <a:solidFill>
              <a:srgbClr val="6D9EEB"/>
            </a:solidFill>
            <a:prstDash val="lgDash"/>
            <a:round/>
            <a:headEnd type="triangle" w="med" len="med"/>
            <a:tailEnd type="triangle" w="med" len="med"/>
          </a:ln>
        </p:spPr>
      </p:cxnSp>
      <p:cxnSp>
        <p:nvCxnSpPr>
          <p:cNvPr id="1158" name="Google Shape;1158;p88"/>
          <p:cNvCxnSpPr>
            <a:stCxn id="1149" idx="4"/>
            <a:endCxn id="1151" idx="3"/>
          </p:cNvCxnSpPr>
          <p:nvPr/>
        </p:nvCxnSpPr>
        <p:spPr>
          <a:xfrm>
            <a:off x="3302309" y="2624675"/>
            <a:ext cx="2097600" cy="274400"/>
          </a:xfrm>
          <a:prstGeom prst="straightConnector1">
            <a:avLst/>
          </a:prstGeom>
          <a:noFill/>
          <a:ln w="28575" cap="flat" cmpd="sng">
            <a:solidFill>
              <a:srgbClr val="6D9EEB"/>
            </a:solidFill>
            <a:prstDash val="solid"/>
            <a:round/>
            <a:headEnd type="triangle" w="med" len="med"/>
            <a:tailEnd type="none" w="med" len="med"/>
          </a:ln>
        </p:spPr>
      </p:cxnSp>
      <p:cxnSp>
        <p:nvCxnSpPr>
          <p:cNvPr id="1159" name="Google Shape;1159;p88"/>
          <p:cNvCxnSpPr>
            <a:stCxn id="1150" idx="6"/>
            <a:endCxn id="1152" idx="0"/>
          </p:cNvCxnSpPr>
          <p:nvPr/>
        </p:nvCxnSpPr>
        <p:spPr>
          <a:xfrm>
            <a:off x="2166700" y="3579619"/>
            <a:ext cx="1135600" cy="1493200"/>
          </a:xfrm>
          <a:prstGeom prst="straightConnector1">
            <a:avLst/>
          </a:prstGeom>
          <a:noFill/>
          <a:ln w="28575" cap="flat" cmpd="sng">
            <a:solidFill>
              <a:srgbClr val="6D9EEB"/>
            </a:solidFill>
            <a:prstDash val="lgDash"/>
            <a:round/>
            <a:headEnd type="triangle" w="med" len="med"/>
            <a:tailEnd type="triangle" w="med" len="med"/>
          </a:ln>
        </p:spPr>
      </p:cxnSp>
      <p:cxnSp>
        <p:nvCxnSpPr>
          <p:cNvPr id="1160" name="Google Shape;1160;p88"/>
          <p:cNvCxnSpPr>
            <a:stCxn id="1152" idx="0"/>
            <a:endCxn id="1153" idx="1"/>
          </p:cNvCxnSpPr>
          <p:nvPr/>
        </p:nvCxnSpPr>
        <p:spPr>
          <a:xfrm rot="10800000" flipH="1">
            <a:off x="3302309" y="4328925"/>
            <a:ext cx="3022800" cy="744000"/>
          </a:xfrm>
          <a:prstGeom prst="straightConnector1">
            <a:avLst/>
          </a:prstGeom>
          <a:noFill/>
          <a:ln w="28575" cap="flat" cmpd="sng">
            <a:solidFill>
              <a:srgbClr val="6D9EEB"/>
            </a:solidFill>
            <a:prstDash val="lgDash"/>
            <a:round/>
            <a:headEnd type="triangle" w="med" len="med"/>
            <a:tailEnd type="triangle" w="med" len="med"/>
          </a:ln>
        </p:spPr>
      </p:cxnSp>
      <p:cxnSp>
        <p:nvCxnSpPr>
          <p:cNvPr id="1161" name="Google Shape;1161;p88"/>
          <p:cNvCxnSpPr>
            <a:stCxn id="1152" idx="0"/>
            <a:endCxn id="1151" idx="3"/>
          </p:cNvCxnSpPr>
          <p:nvPr/>
        </p:nvCxnSpPr>
        <p:spPr>
          <a:xfrm rot="10800000" flipH="1">
            <a:off x="3302309" y="2899325"/>
            <a:ext cx="2097600" cy="2173600"/>
          </a:xfrm>
          <a:prstGeom prst="straightConnector1">
            <a:avLst/>
          </a:prstGeom>
          <a:noFill/>
          <a:ln w="28575" cap="flat" cmpd="sng">
            <a:solidFill>
              <a:srgbClr val="6D9EEB"/>
            </a:solidFill>
            <a:prstDash val="solid"/>
            <a:round/>
            <a:headEnd type="triangle" w="med" len="med"/>
            <a:tailEnd type="none" w="med" len="med"/>
          </a:ln>
        </p:spPr>
      </p:cxnSp>
      <p:cxnSp>
        <p:nvCxnSpPr>
          <p:cNvPr id="1162" name="Google Shape;1162;p88"/>
          <p:cNvCxnSpPr>
            <a:stCxn id="1150" idx="6"/>
            <a:endCxn id="1153" idx="1"/>
          </p:cNvCxnSpPr>
          <p:nvPr/>
        </p:nvCxnSpPr>
        <p:spPr>
          <a:xfrm>
            <a:off x="2166700" y="3579619"/>
            <a:ext cx="4158400" cy="749200"/>
          </a:xfrm>
          <a:prstGeom prst="straightConnector1">
            <a:avLst/>
          </a:prstGeom>
          <a:noFill/>
          <a:ln w="28575" cap="flat" cmpd="sng">
            <a:solidFill>
              <a:srgbClr val="6D9EEB"/>
            </a:solidFill>
            <a:prstDash val="lgDash"/>
            <a:round/>
            <a:headEnd type="triangle" w="med" len="med"/>
            <a:tailEnd type="triangle" w="med" len="med"/>
          </a:ln>
        </p:spPr>
      </p:cxnSp>
      <p:cxnSp>
        <p:nvCxnSpPr>
          <p:cNvPr id="1163" name="Google Shape;1163;p88"/>
          <p:cNvCxnSpPr>
            <a:stCxn id="1151" idx="3"/>
            <a:endCxn id="1153" idx="1"/>
          </p:cNvCxnSpPr>
          <p:nvPr/>
        </p:nvCxnSpPr>
        <p:spPr>
          <a:xfrm>
            <a:off x="5399937" y="2899164"/>
            <a:ext cx="924800" cy="1430000"/>
          </a:xfrm>
          <a:prstGeom prst="straightConnector1">
            <a:avLst/>
          </a:prstGeom>
          <a:noFill/>
          <a:ln w="28575" cap="flat" cmpd="sng">
            <a:solidFill>
              <a:srgbClr val="6D9EEB"/>
            </a:solidFill>
            <a:prstDash val="solid"/>
            <a:round/>
            <a:headEnd type="none" w="med" len="med"/>
            <a:tailEnd type="triangle" w="med" len="me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9" name="Google Shape;1169;p89"/>
          <p:cNvSpPr txBox="1"/>
          <p:nvPr/>
        </p:nvSpPr>
        <p:spPr>
          <a:xfrm>
            <a:off x="1462744" y="539500"/>
            <a:ext cx="9734800" cy="501600"/>
          </a:xfrm>
          <a:prstGeom prst="rect">
            <a:avLst/>
          </a:prstGeom>
          <a:noFill/>
          <a:ln>
            <a:noFill/>
          </a:ln>
        </p:spPr>
        <p:txBody>
          <a:bodyPr spcFirstLastPara="1" wrap="square" lIns="45733" tIns="22867" rIns="45733" bIns="22867" anchor="ctr" anchorCtr="0">
            <a:noAutofit/>
          </a:bodyPr>
          <a:lstStyle/>
          <a:p>
            <a:pPr>
              <a:lnSpc>
                <a:spcPct val="130740"/>
              </a:lnSpc>
              <a:buClr>
                <a:srgbClr val="000000"/>
              </a:buClr>
            </a:pPr>
            <a:r>
              <a:rPr lang="en" sz="3600" b="1">
                <a:latin typeface="Montserrat"/>
                <a:ea typeface="Montserrat"/>
                <a:cs typeface="Montserrat"/>
                <a:sym typeface="Montserrat"/>
              </a:rPr>
              <a:t>CONSENSUS</a:t>
            </a:r>
            <a:endParaRPr sz="3600" b="1">
              <a:latin typeface="Montserrat"/>
              <a:ea typeface="Montserrat"/>
              <a:cs typeface="Montserrat"/>
              <a:sym typeface="Montserrat"/>
            </a:endParaRPr>
          </a:p>
        </p:txBody>
      </p:sp>
      <p:sp>
        <p:nvSpPr>
          <p:cNvPr id="1170" name="Google Shape;1170;p89"/>
          <p:cNvSpPr txBox="1"/>
          <p:nvPr/>
        </p:nvSpPr>
        <p:spPr>
          <a:xfrm>
            <a:off x="1462744" y="881475"/>
            <a:ext cx="5384800" cy="501600"/>
          </a:xfrm>
          <a:prstGeom prst="rect">
            <a:avLst/>
          </a:prstGeom>
          <a:noFill/>
          <a:ln>
            <a:noFill/>
          </a:ln>
        </p:spPr>
        <p:txBody>
          <a:bodyPr spcFirstLastPara="1" wrap="square" lIns="45733" tIns="22867" rIns="45733" bIns="22867" anchor="ctr" anchorCtr="0">
            <a:noAutofit/>
          </a:bodyPr>
          <a:lstStyle/>
          <a:p>
            <a:pPr>
              <a:buClr>
                <a:srgbClr val="D8D8D8"/>
              </a:buClr>
            </a:pPr>
            <a:r>
              <a:rPr lang="en" sz="2267" b="1">
                <a:solidFill>
                  <a:srgbClr val="BFBFBF"/>
                </a:solidFill>
                <a:latin typeface="Proxima Nova"/>
                <a:ea typeface="Proxima Nova"/>
                <a:cs typeface="Proxima Nova"/>
                <a:sym typeface="Proxima Nova"/>
              </a:rPr>
              <a:t>A STRANGER AMONG US</a:t>
            </a:r>
            <a:endParaRPr sz="2267" b="1">
              <a:solidFill>
                <a:srgbClr val="BFBFBF"/>
              </a:solidFill>
              <a:latin typeface="Proxima Nova"/>
              <a:ea typeface="Proxima Nova"/>
              <a:cs typeface="Proxima Nova"/>
              <a:sym typeface="Proxima Nova"/>
            </a:endParaRPr>
          </a:p>
        </p:txBody>
      </p:sp>
      <p:sp>
        <p:nvSpPr>
          <p:cNvPr id="1172" name="Google Shape;1172;p89"/>
          <p:cNvSpPr txBox="1">
            <a:spLocks noGrp="1"/>
          </p:cNvSpPr>
          <p:nvPr>
            <p:ph type="body" idx="1"/>
          </p:nvPr>
        </p:nvSpPr>
        <p:spPr>
          <a:xfrm>
            <a:off x="8437397" y="1600488"/>
            <a:ext cx="3558400" cy="4472000"/>
          </a:xfrm>
          <a:prstGeom prst="rect">
            <a:avLst/>
          </a:prstGeom>
          <a:noFill/>
          <a:ln>
            <a:noFill/>
          </a:ln>
        </p:spPr>
        <p:txBody>
          <a:bodyPr spcFirstLastPara="1" wrap="square" lIns="121900" tIns="121900" rIns="121900" bIns="121900" anchor="ctr" anchorCtr="0">
            <a:noAutofit/>
          </a:bodyPr>
          <a:lstStyle/>
          <a:p>
            <a:pPr marL="0" indent="0">
              <a:spcBef>
                <a:spcPts val="0"/>
              </a:spcBef>
              <a:buNone/>
            </a:pPr>
            <a:r>
              <a:rPr lang="en" sz="2267">
                <a:latin typeface="Proxima Nova"/>
                <a:ea typeface="Proxima Nova"/>
                <a:cs typeface="Proxima Nova"/>
                <a:sym typeface="Proxima Nova"/>
              </a:rPr>
              <a:t>Keep in mind, Bitcoin is an anonymous service with no central registry</a:t>
            </a:r>
            <a:endParaRPr sz="2267">
              <a:latin typeface="Proxima Nova"/>
              <a:ea typeface="Proxima Nova"/>
              <a:cs typeface="Proxima Nova"/>
              <a:sym typeface="Proxima Nova"/>
            </a:endParaRPr>
          </a:p>
          <a:p>
            <a:pPr marL="457189" indent="-262460">
              <a:spcBef>
                <a:spcPts val="0"/>
              </a:spcBef>
              <a:buSzPts val="1700"/>
              <a:buFont typeface="Proxima Nova"/>
              <a:buChar char="●"/>
            </a:pPr>
            <a:r>
              <a:rPr lang="en" sz="2267">
                <a:latin typeface="Proxima Nova"/>
                <a:ea typeface="Proxima Nova"/>
                <a:cs typeface="Proxima Nova"/>
                <a:sym typeface="Proxima Nova"/>
              </a:rPr>
              <a:t>Inexpensive to create multiple identities</a:t>
            </a:r>
            <a:endParaRPr sz="2267">
              <a:latin typeface="Proxima Nova"/>
              <a:ea typeface="Proxima Nova"/>
              <a:cs typeface="Proxima Nova"/>
              <a:sym typeface="Proxima Nova"/>
            </a:endParaRPr>
          </a:p>
          <a:p>
            <a:pPr marL="457189" indent="-262460">
              <a:spcBef>
                <a:spcPts val="0"/>
              </a:spcBef>
              <a:buSzPts val="1700"/>
              <a:buFont typeface="Proxima Nova"/>
              <a:buChar char="●"/>
            </a:pPr>
            <a:r>
              <a:rPr lang="en" sz="2267">
                <a:latin typeface="Proxima Nova"/>
                <a:ea typeface="Proxima Nova"/>
                <a:cs typeface="Proxima Nova"/>
                <a:sym typeface="Proxima Nova"/>
              </a:rPr>
              <a:t>Multiple identities ⇒ multiple opportunities to cast votes</a:t>
            </a:r>
            <a:endParaRPr sz="2267">
              <a:latin typeface="Proxima Nova"/>
              <a:ea typeface="Proxima Nova"/>
              <a:cs typeface="Proxima Nova"/>
              <a:sym typeface="Proxima Nova"/>
            </a:endParaRPr>
          </a:p>
        </p:txBody>
      </p:sp>
      <p:sp>
        <p:nvSpPr>
          <p:cNvPr id="1173" name="Google Shape;1173;p89"/>
          <p:cNvSpPr/>
          <p:nvPr/>
        </p:nvSpPr>
        <p:spPr>
          <a:xfrm>
            <a:off x="2722509" y="1465475"/>
            <a:ext cx="1159600" cy="11592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Nadir</a:t>
            </a:r>
            <a:endParaRPr sz="667"/>
          </a:p>
        </p:txBody>
      </p:sp>
      <p:sp>
        <p:nvSpPr>
          <p:cNvPr id="1174" name="Google Shape;1174;p89"/>
          <p:cNvSpPr/>
          <p:nvPr/>
        </p:nvSpPr>
        <p:spPr>
          <a:xfrm>
            <a:off x="1007100" y="3000019"/>
            <a:ext cx="1159600" cy="1159200"/>
          </a:xfrm>
          <a:prstGeom prst="ellipse">
            <a:avLst/>
          </a:prstGeom>
          <a:solidFill>
            <a:srgbClr val="E0666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strike="sngStrike"/>
              <a:t>Nick</a:t>
            </a:r>
            <a:br>
              <a:rPr lang="en" sz="1733" strike="sngStrike"/>
            </a:br>
            <a:r>
              <a:rPr lang="en" sz="1733"/>
              <a:t>Gillian</a:t>
            </a:r>
            <a:endParaRPr sz="1733"/>
          </a:p>
          <a:p>
            <a:pPr algn="ctr"/>
            <a:endParaRPr sz="1733"/>
          </a:p>
        </p:txBody>
      </p:sp>
      <p:sp>
        <p:nvSpPr>
          <p:cNvPr id="1175" name="Google Shape;1175;p89"/>
          <p:cNvSpPr/>
          <p:nvPr/>
        </p:nvSpPr>
        <p:spPr>
          <a:xfrm>
            <a:off x="5230119" y="1909725"/>
            <a:ext cx="1159600" cy="1159200"/>
          </a:xfrm>
          <a:prstGeom prst="ellipse">
            <a:avLst/>
          </a:prstGeom>
          <a:solidFill>
            <a:srgbClr val="EA9999"/>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Gillian</a:t>
            </a:r>
            <a:endParaRPr sz="667"/>
          </a:p>
        </p:txBody>
      </p:sp>
      <p:sp>
        <p:nvSpPr>
          <p:cNvPr id="1176" name="Google Shape;1176;p89"/>
          <p:cNvSpPr/>
          <p:nvPr/>
        </p:nvSpPr>
        <p:spPr>
          <a:xfrm>
            <a:off x="2722509" y="5072925"/>
            <a:ext cx="1159600" cy="11592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Brian</a:t>
            </a:r>
            <a:endParaRPr sz="667"/>
          </a:p>
        </p:txBody>
      </p:sp>
      <p:sp>
        <p:nvSpPr>
          <p:cNvPr id="1177" name="Google Shape;1177;p89"/>
          <p:cNvSpPr/>
          <p:nvPr/>
        </p:nvSpPr>
        <p:spPr>
          <a:xfrm>
            <a:off x="6155091" y="4159225"/>
            <a:ext cx="1159600" cy="1159200"/>
          </a:xfrm>
          <a:prstGeom prst="ellipse">
            <a:avLst/>
          </a:prstGeom>
          <a:solidFill>
            <a:srgbClr val="E0666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strike="sngStrike">
                <a:solidFill>
                  <a:schemeClr val="dk2"/>
                </a:solidFill>
              </a:rPr>
              <a:t>Gloria</a:t>
            </a:r>
            <a:endParaRPr sz="1733" strike="sngStrike">
              <a:solidFill>
                <a:schemeClr val="dk2"/>
              </a:solidFill>
            </a:endParaRPr>
          </a:p>
          <a:p>
            <a:pPr algn="ctr"/>
            <a:r>
              <a:rPr lang="en" sz="1733">
                <a:solidFill>
                  <a:schemeClr val="dk2"/>
                </a:solidFill>
              </a:rPr>
              <a:t>Gillian</a:t>
            </a:r>
            <a:endParaRPr sz="1733">
              <a:solidFill>
                <a:schemeClr val="dk2"/>
              </a:solidFill>
            </a:endParaRPr>
          </a:p>
          <a:p>
            <a:pPr algn="ctr"/>
            <a:endParaRPr sz="1733">
              <a:solidFill>
                <a:schemeClr val="dk2"/>
              </a:solidFill>
            </a:endParaRPr>
          </a:p>
        </p:txBody>
      </p:sp>
      <p:cxnSp>
        <p:nvCxnSpPr>
          <p:cNvPr id="1178" name="Google Shape;1178;p89"/>
          <p:cNvCxnSpPr>
            <a:stCxn id="1174" idx="6"/>
            <a:endCxn id="1173" idx="4"/>
          </p:cNvCxnSpPr>
          <p:nvPr/>
        </p:nvCxnSpPr>
        <p:spPr>
          <a:xfrm rot="10800000" flipH="1">
            <a:off x="2166700" y="2624819"/>
            <a:ext cx="1135600" cy="954800"/>
          </a:xfrm>
          <a:prstGeom prst="straightConnector1">
            <a:avLst/>
          </a:prstGeom>
          <a:noFill/>
          <a:ln w="28575" cap="flat" cmpd="sng">
            <a:solidFill>
              <a:srgbClr val="6D9EEB"/>
            </a:solidFill>
            <a:prstDash val="lgDash"/>
            <a:round/>
            <a:headEnd type="triangle" w="med" len="med"/>
            <a:tailEnd type="triangle" w="med" len="med"/>
          </a:ln>
        </p:spPr>
      </p:cxnSp>
      <p:cxnSp>
        <p:nvCxnSpPr>
          <p:cNvPr id="1179" name="Google Shape;1179;p89"/>
          <p:cNvCxnSpPr>
            <a:stCxn id="1174" idx="6"/>
            <a:endCxn id="1175" idx="3"/>
          </p:cNvCxnSpPr>
          <p:nvPr/>
        </p:nvCxnSpPr>
        <p:spPr>
          <a:xfrm rot="10800000" flipH="1">
            <a:off x="2166700" y="2899219"/>
            <a:ext cx="3233200" cy="680400"/>
          </a:xfrm>
          <a:prstGeom prst="straightConnector1">
            <a:avLst/>
          </a:prstGeom>
          <a:noFill/>
          <a:ln w="28575" cap="flat" cmpd="sng">
            <a:solidFill>
              <a:srgbClr val="6D9EEB"/>
            </a:solidFill>
            <a:prstDash val="solid"/>
            <a:round/>
            <a:headEnd type="triangle" w="med" len="med"/>
            <a:tailEnd type="none" w="med" len="med"/>
          </a:ln>
        </p:spPr>
      </p:cxnSp>
      <p:cxnSp>
        <p:nvCxnSpPr>
          <p:cNvPr id="1180" name="Google Shape;1180;p89"/>
          <p:cNvCxnSpPr>
            <a:stCxn id="1173" idx="4"/>
            <a:endCxn id="1176" idx="0"/>
          </p:cNvCxnSpPr>
          <p:nvPr/>
        </p:nvCxnSpPr>
        <p:spPr>
          <a:xfrm>
            <a:off x="3302309" y="2624675"/>
            <a:ext cx="0" cy="2448400"/>
          </a:xfrm>
          <a:prstGeom prst="straightConnector1">
            <a:avLst/>
          </a:prstGeom>
          <a:noFill/>
          <a:ln w="28575" cap="flat" cmpd="sng">
            <a:solidFill>
              <a:srgbClr val="6D9EEB"/>
            </a:solidFill>
            <a:prstDash val="lgDash"/>
            <a:round/>
            <a:headEnd type="triangle" w="med" len="med"/>
            <a:tailEnd type="triangle" w="med" len="med"/>
          </a:ln>
        </p:spPr>
      </p:cxnSp>
      <p:cxnSp>
        <p:nvCxnSpPr>
          <p:cNvPr id="1181" name="Google Shape;1181;p89"/>
          <p:cNvCxnSpPr>
            <a:stCxn id="1173" idx="4"/>
            <a:endCxn id="1177" idx="1"/>
          </p:cNvCxnSpPr>
          <p:nvPr/>
        </p:nvCxnSpPr>
        <p:spPr>
          <a:xfrm>
            <a:off x="3302309" y="2624675"/>
            <a:ext cx="3022800" cy="1704400"/>
          </a:xfrm>
          <a:prstGeom prst="straightConnector1">
            <a:avLst/>
          </a:prstGeom>
          <a:noFill/>
          <a:ln w="28575" cap="flat" cmpd="sng">
            <a:solidFill>
              <a:srgbClr val="6D9EEB"/>
            </a:solidFill>
            <a:prstDash val="lgDash"/>
            <a:round/>
            <a:headEnd type="triangle" w="med" len="med"/>
            <a:tailEnd type="triangle" w="med" len="med"/>
          </a:ln>
        </p:spPr>
      </p:cxnSp>
      <p:cxnSp>
        <p:nvCxnSpPr>
          <p:cNvPr id="1182" name="Google Shape;1182;p89"/>
          <p:cNvCxnSpPr>
            <a:stCxn id="1173" idx="4"/>
            <a:endCxn id="1175" idx="3"/>
          </p:cNvCxnSpPr>
          <p:nvPr/>
        </p:nvCxnSpPr>
        <p:spPr>
          <a:xfrm>
            <a:off x="3302309" y="2624675"/>
            <a:ext cx="2097600" cy="274400"/>
          </a:xfrm>
          <a:prstGeom prst="straightConnector1">
            <a:avLst/>
          </a:prstGeom>
          <a:noFill/>
          <a:ln w="28575" cap="flat" cmpd="sng">
            <a:solidFill>
              <a:srgbClr val="6D9EEB"/>
            </a:solidFill>
            <a:prstDash val="solid"/>
            <a:round/>
            <a:headEnd type="triangle" w="med" len="med"/>
            <a:tailEnd type="none" w="med" len="med"/>
          </a:ln>
        </p:spPr>
      </p:cxnSp>
      <p:cxnSp>
        <p:nvCxnSpPr>
          <p:cNvPr id="1183" name="Google Shape;1183;p89"/>
          <p:cNvCxnSpPr>
            <a:stCxn id="1174" idx="6"/>
            <a:endCxn id="1176" idx="0"/>
          </p:cNvCxnSpPr>
          <p:nvPr/>
        </p:nvCxnSpPr>
        <p:spPr>
          <a:xfrm>
            <a:off x="2166700" y="3579619"/>
            <a:ext cx="1135600" cy="1493200"/>
          </a:xfrm>
          <a:prstGeom prst="straightConnector1">
            <a:avLst/>
          </a:prstGeom>
          <a:noFill/>
          <a:ln w="28575" cap="flat" cmpd="sng">
            <a:solidFill>
              <a:srgbClr val="6D9EEB"/>
            </a:solidFill>
            <a:prstDash val="lgDash"/>
            <a:round/>
            <a:headEnd type="triangle" w="med" len="med"/>
            <a:tailEnd type="triangle" w="med" len="med"/>
          </a:ln>
        </p:spPr>
      </p:cxnSp>
      <p:cxnSp>
        <p:nvCxnSpPr>
          <p:cNvPr id="1184" name="Google Shape;1184;p89"/>
          <p:cNvCxnSpPr>
            <a:stCxn id="1176" idx="0"/>
            <a:endCxn id="1177" idx="1"/>
          </p:cNvCxnSpPr>
          <p:nvPr/>
        </p:nvCxnSpPr>
        <p:spPr>
          <a:xfrm rot="10800000" flipH="1">
            <a:off x="3302309" y="4328925"/>
            <a:ext cx="3022800" cy="744000"/>
          </a:xfrm>
          <a:prstGeom prst="straightConnector1">
            <a:avLst/>
          </a:prstGeom>
          <a:noFill/>
          <a:ln w="28575" cap="flat" cmpd="sng">
            <a:solidFill>
              <a:srgbClr val="6D9EEB"/>
            </a:solidFill>
            <a:prstDash val="lgDash"/>
            <a:round/>
            <a:headEnd type="triangle" w="med" len="med"/>
            <a:tailEnd type="triangle" w="med" len="med"/>
          </a:ln>
        </p:spPr>
      </p:cxnSp>
      <p:cxnSp>
        <p:nvCxnSpPr>
          <p:cNvPr id="1185" name="Google Shape;1185;p89"/>
          <p:cNvCxnSpPr>
            <a:stCxn id="1176" idx="0"/>
            <a:endCxn id="1175" idx="3"/>
          </p:cNvCxnSpPr>
          <p:nvPr/>
        </p:nvCxnSpPr>
        <p:spPr>
          <a:xfrm rot="10800000" flipH="1">
            <a:off x="3302309" y="2899325"/>
            <a:ext cx="2097600" cy="2173600"/>
          </a:xfrm>
          <a:prstGeom prst="straightConnector1">
            <a:avLst/>
          </a:prstGeom>
          <a:noFill/>
          <a:ln w="28575" cap="flat" cmpd="sng">
            <a:solidFill>
              <a:srgbClr val="6D9EEB"/>
            </a:solidFill>
            <a:prstDash val="solid"/>
            <a:round/>
            <a:headEnd type="triangle" w="med" len="med"/>
            <a:tailEnd type="none" w="med" len="med"/>
          </a:ln>
        </p:spPr>
      </p:cxnSp>
      <p:cxnSp>
        <p:nvCxnSpPr>
          <p:cNvPr id="1186" name="Google Shape;1186;p89"/>
          <p:cNvCxnSpPr>
            <a:stCxn id="1174" idx="6"/>
            <a:endCxn id="1177" idx="1"/>
          </p:cNvCxnSpPr>
          <p:nvPr/>
        </p:nvCxnSpPr>
        <p:spPr>
          <a:xfrm>
            <a:off x="2166700" y="3579619"/>
            <a:ext cx="4158400" cy="749200"/>
          </a:xfrm>
          <a:prstGeom prst="straightConnector1">
            <a:avLst/>
          </a:prstGeom>
          <a:noFill/>
          <a:ln w="28575" cap="flat" cmpd="sng">
            <a:solidFill>
              <a:srgbClr val="6D9EEB"/>
            </a:solidFill>
            <a:prstDash val="lgDash"/>
            <a:round/>
            <a:headEnd type="triangle" w="med" len="med"/>
            <a:tailEnd type="triangle" w="med" len="med"/>
          </a:ln>
        </p:spPr>
      </p:cxnSp>
      <p:cxnSp>
        <p:nvCxnSpPr>
          <p:cNvPr id="1187" name="Google Shape;1187;p89"/>
          <p:cNvCxnSpPr>
            <a:stCxn id="1175" idx="3"/>
            <a:endCxn id="1177" idx="1"/>
          </p:cNvCxnSpPr>
          <p:nvPr/>
        </p:nvCxnSpPr>
        <p:spPr>
          <a:xfrm>
            <a:off x="5399937" y="2899164"/>
            <a:ext cx="924800" cy="1430000"/>
          </a:xfrm>
          <a:prstGeom prst="straightConnector1">
            <a:avLst/>
          </a:prstGeom>
          <a:noFill/>
          <a:ln w="28575" cap="flat" cmpd="sng">
            <a:solidFill>
              <a:srgbClr val="6D9EEB"/>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xfrm>
            <a:off x="177019" y="251949"/>
            <a:ext cx="10515600" cy="1325563"/>
          </a:xfrm>
          <a:solidFill>
            <a:srgbClr val="004735"/>
          </a:solidFill>
        </p:spPr>
        <p:txBody>
          <a:bodyPr/>
          <a:lstStyle/>
          <a:p>
            <a:r>
              <a:rPr lang="hu-HU" dirty="0" err="1">
                <a:solidFill>
                  <a:srgbClr val="FFAB0D"/>
                </a:solidFill>
              </a:rPr>
              <a:t>Requirements</a:t>
            </a:r>
            <a:endParaRPr lang="hu-HU" dirty="0">
              <a:solidFill>
                <a:srgbClr val="FFAB0D"/>
              </a:solidFill>
            </a:endParaRPr>
          </a:p>
        </p:txBody>
      </p:sp>
      <p:sp>
        <p:nvSpPr>
          <p:cNvPr id="3" name="Tartalom helye 2">
            <a:extLst>
              <a:ext uri="{FF2B5EF4-FFF2-40B4-BE49-F238E27FC236}">
                <a16:creationId xmlns:a16="http://schemas.microsoft.com/office/drawing/2014/main" id="{749B2A2D-2F93-41FE-8846-6848BF15DD1E}"/>
              </a:ext>
            </a:extLst>
          </p:cNvPr>
          <p:cNvSpPr>
            <a:spLocks noGrp="1"/>
          </p:cNvSpPr>
          <p:nvPr>
            <p:ph idx="1"/>
          </p:nvPr>
        </p:nvSpPr>
        <p:spPr>
          <a:xfrm>
            <a:off x="177019" y="1690688"/>
            <a:ext cx="10515600" cy="3718832"/>
          </a:xfrm>
        </p:spPr>
        <p:txBody>
          <a:bodyPr>
            <a:normAutofit lnSpcReduction="10000"/>
          </a:bodyPr>
          <a:lstStyle/>
          <a:p>
            <a:r>
              <a:rPr lang="en-US" dirty="0"/>
              <a:t>Final test</a:t>
            </a:r>
          </a:p>
          <a:p>
            <a:pPr marL="742950" lvl="1" indent="-285750"/>
            <a:r>
              <a:rPr lang="en-US" dirty="0"/>
              <a:t>At the end of the semester, the students will have to answer theoretical questions. The exam is successful if the student achieves at least 50% of the points.</a:t>
            </a:r>
            <a:endParaRPr lang="hu-HU" dirty="0"/>
          </a:p>
          <a:p>
            <a:pPr marL="742950" lvl="1" indent="-285750"/>
            <a:r>
              <a:rPr lang="hu-HU" dirty="0" err="1"/>
              <a:t>Final</a:t>
            </a:r>
            <a:r>
              <a:rPr lang="hu-HU" dirty="0"/>
              <a:t> test </a:t>
            </a:r>
            <a:r>
              <a:rPr lang="hu-HU" dirty="0" err="1"/>
              <a:t>structure</a:t>
            </a:r>
            <a:r>
              <a:rPr lang="hu-HU" dirty="0"/>
              <a:t>: </a:t>
            </a:r>
          </a:p>
          <a:p>
            <a:pPr marL="1200150" lvl="2" indent="-285750"/>
            <a:r>
              <a:rPr lang="hu-HU" sz="2400" dirty="0" err="1"/>
              <a:t>multiple-choice</a:t>
            </a:r>
            <a:r>
              <a:rPr lang="hu-HU" sz="2400" dirty="0"/>
              <a:t> </a:t>
            </a:r>
            <a:r>
              <a:rPr lang="hu-HU" sz="2400" dirty="0" err="1"/>
              <a:t>question</a:t>
            </a:r>
            <a:r>
              <a:rPr lang="hu-HU" sz="2400" dirty="0"/>
              <a:t> (25 </a:t>
            </a:r>
            <a:r>
              <a:rPr lang="hu-HU" sz="2400" dirty="0" err="1"/>
              <a:t>questions</a:t>
            </a:r>
            <a:r>
              <a:rPr lang="hu-HU" sz="2400" dirty="0"/>
              <a:t> – 25 </a:t>
            </a:r>
            <a:r>
              <a:rPr lang="hu-HU" sz="2400" dirty="0" err="1"/>
              <a:t>points</a:t>
            </a:r>
            <a:r>
              <a:rPr lang="hu-HU" sz="2400" dirty="0"/>
              <a:t>)</a:t>
            </a:r>
          </a:p>
          <a:p>
            <a:pPr marL="1200150" lvl="2" indent="-285750"/>
            <a:r>
              <a:rPr lang="hu-HU" sz="2400" dirty="0" err="1"/>
              <a:t>Short</a:t>
            </a:r>
            <a:r>
              <a:rPr lang="hu-HU" sz="2400" dirty="0"/>
              <a:t> </a:t>
            </a:r>
            <a:r>
              <a:rPr lang="hu-HU" sz="2400" dirty="0" err="1"/>
              <a:t>answer</a:t>
            </a:r>
            <a:r>
              <a:rPr lang="hu-HU" sz="2400" dirty="0"/>
              <a:t> </a:t>
            </a:r>
            <a:r>
              <a:rPr lang="hu-HU" sz="2400" dirty="0" err="1"/>
              <a:t>question</a:t>
            </a:r>
            <a:r>
              <a:rPr lang="hu-HU" sz="2400" dirty="0"/>
              <a:t> (5 </a:t>
            </a:r>
            <a:r>
              <a:rPr lang="hu-HU" sz="2400" dirty="0" err="1"/>
              <a:t>questions</a:t>
            </a:r>
            <a:r>
              <a:rPr lang="hu-HU" sz="2400" dirty="0"/>
              <a:t> – 10 </a:t>
            </a:r>
            <a:r>
              <a:rPr lang="hu-HU" sz="2400" dirty="0" err="1"/>
              <a:t>points</a:t>
            </a:r>
            <a:r>
              <a:rPr lang="hu-HU" sz="2400" dirty="0"/>
              <a:t>)</a:t>
            </a:r>
          </a:p>
          <a:p>
            <a:pPr marL="1200150" lvl="2" indent="-285750"/>
            <a:r>
              <a:rPr lang="hu-HU" sz="2400" dirty="0" err="1"/>
              <a:t>Participation</a:t>
            </a:r>
            <a:r>
              <a:rPr lang="hu-HU" sz="2400" dirty="0"/>
              <a:t> (10 </a:t>
            </a:r>
            <a:r>
              <a:rPr lang="hu-HU" sz="2400" dirty="0" err="1"/>
              <a:t>points</a:t>
            </a:r>
            <a:r>
              <a:rPr lang="hu-HU" sz="2400" dirty="0"/>
              <a:t>)</a:t>
            </a:r>
          </a:p>
          <a:p>
            <a:pPr marL="1200150" lvl="2" indent="-285750"/>
            <a:r>
              <a:rPr lang="hu-HU" sz="2400" dirty="0"/>
              <a:t>Research </a:t>
            </a:r>
            <a:r>
              <a:rPr lang="hu-HU" sz="2400" dirty="0" err="1"/>
              <a:t>readings</a:t>
            </a:r>
            <a:r>
              <a:rPr lang="hu-HU" sz="2400" dirty="0"/>
              <a:t> and project (5 extra </a:t>
            </a:r>
            <a:r>
              <a:rPr lang="hu-HU" sz="2400" dirty="0" err="1"/>
              <a:t>points</a:t>
            </a:r>
            <a:r>
              <a:rPr lang="hu-HU" sz="2400" dirty="0"/>
              <a:t>)</a:t>
            </a:r>
          </a:p>
          <a:p>
            <a:pPr marL="1200150" lvl="2" indent="-285750"/>
            <a:r>
              <a:rPr lang="hu-HU" sz="2400" dirty="0"/>
              <a:t>Professional </a:t>
            </a:r>
            <a:r>
              <a:rPr lang="hu-HU" sz="2400" dirty="0" err="1"/>
              <a:t>days</a:t>
            </a:r>
            <a:r>
              <a:rPr lang="hu-HU" sz="2400" dirty="0"/>
              <a:t> (3 extra </a:t>
            </a:r>
            <a:r>
              <a:rPr lang="hu-HU" sz="2400" dirty="0" err="1"/>
              <a:t>points</a:t>
            </a:r>
            <a:r>
              <a:rPr lang="hu-HU" sz="2400" dirty="0"/>
              <a:t>)</a:t>
            </a:r>
          </a:p>
        </p:txBody>
      </p:sp>
      <p:graphicFrame>
        <p:nvGraphicFramePr>
          <p:cNvPr id="4" name="Táblázat 3">
            <a:extLst>
              <a:ext uri="{FF2B5EF4-FFF2-40B4-BE49-F238E27FC236}">
                <a16:creationId xmlns:a16="http://schemas.microsoft.com/office/drawing/2014/main" id="{06226493-76A4-4F49-A47B-34E21BFFEBF8}"/>
              </a:ext>
            </a:extLst>
          </p:cNvPr>
          <p:cNvGraphicFramePr>
            <a:graphicFrameLocks noGrp="1"/>
          </p:cNvGraphicFramePr>
          <p:nvPr>
            <p:extLst>
              <p:ext uri="{D42A27DB-BD31-4B8C-83A1-F6EECF244321}">
                <p14:modId xmlns:p14="http://schemas.microsoft.com/office/powerpoint/2010/main" val="321142972"/>
              </p:ext>
            </p:extLst>
          </p:nvPr>
        </p:nvGraphicFramePr>
        <p:xfrm>
          <a:off x="8018585" y="3550104"/>
          <a:ext cx="3849858" cy="2743200"/>
        </p:xfrm>
        <a:graphic>
          <a:graphicData uri="http://schemas.openxmlformats.org/drawingml/2006/table">
            <a:tbl>
              <a:tblPr firstRow="1" bandRow="1">
                <a:tableStyleId>{5C22544A-7EE6-4342-B048-85BDC9FD1C3A}</a:tableStyleId>
              </a:tblPr>
              <a:tblGrid>
                <a:gridCol w="1924929">
                  <a:extLst>
                    <a:ext uri="{9D8B030D-6E8A-4147-A177-3AD203B41FA5}">
                      <a16:colId xmlns:a16="http://schemas.microsoft.com/office/drawing/2014/main" val="132601181"/>
                    </a:ext>
                  </a:extLst>
                </a:gridCol>
                <a:gridCol w="1924929">
                  <a:extLst>
                    <a:ext uri="{9D8B030D-6E8A-4147-A177-3AD203B41FA5}">
                      <a16:colId xmlns:a16="http://schemas.microsoft.com/office/drawing/2014/main" val="2145439638"/>
                    </a:ext>
                  </a:extLst>
                </a:gridCol>
              </a:tblGrid>
              <a:tr h="370840">
                <a:tc>
                  <a:txBody>
                    <a:bodyPr/>
                    <a:lstStyle/>
                    <a:p>
                      <a:pPr algn="ctr"/>
                      <a:r>
                        <a:rPr lang="hu-HU" sz="2400" dirty="0" err="1"/>
                        <a:t>Point</a:t>
                      </a:r>
                      <a:endParaRPr lang="hu-HU" sz="2400" dirty="0"/>
                    </a:p>
                  </a:txBody>
                  <a:tcPr/>
                </a:tc>
                <a:tc>
                  <a:txBody>
                    <a:bodyPr/>
                    <a:lstStyle/>
                    <a:p>
                      <a:pPr algn="ctr"/>
                      <a:r>
                        <a:rPr lang="hu-HU" sz="2400" dirty="0" err="1"/>
                        <a:t>Grade</a:t>
                      </a:r>
                      <a:endParaRPr lang="hu-HU" sz="2400" dirty="0"/>
                    </a:p>
                  </a:txBody>
                  <a:tcPr/>
                </a:tc>
                <a:extLst>
                  <a:ext uri="{0D108BD9-81ED-4DB2-BD59-A6C34878D82A}">
                    <a16:rowId xmlns:a16="http://schemas.microsoft.com/office/drawing/2014/main" val="413974755"/>
                  </a:ext>
                </a:extLst>
              </a:tr>
              <a:tr h="370840">
                <a:tc>
                  <a:txBody>
                    <a:bodyPr/>
                    <a:lstStyle/>
                    <a:p>
                      <a:pPr algn="ctr"/>
                      <a:r>
                        <a:rPr lang="hu-HU" sz="2400" dirty="0"/>
                        <a:t>39-45</a:t>
                      </a:r>
                    </a:p>
                  </a:txBody>
                  <a:tcPr/>
                </a:tc>
                <a:tc>
                  <a:txBody>
                    <a:bodyPr/>
                    <a:lstStyle/>
                    <a:p>
                      <a:pPr algn="ctr"/>
                      <a:r>
                        <a:rPr lang="hu-HU" sz="2400" dirty="0"/>
                        <a:t>5</a:t>
                      </a:r>
                    </a:p>
                  </a:txBody>
                  <a:tcPr/>
                </a:tc>
                <a:extLst>
                  <a:ext uri="{0D108BD9-81ED-4DB2-BD59-A6C34878D82A}">
                    <a16:rowId xmlns:a16="http://schemas.microsoft.com/office/drawing/2014/main" val="1858705306"/>
                  </a:ext>
                </a:extLst>
              </a:tr>
              <a:tr h="370840">
                <a:tc>
                  <a:txBody>
                    <a:bodyPr/>
                    <a:lstStyle/>
                    <a:p>
                      <a:pPr algn="ctr"/>
                      <a:r>
                        <a:rPr lang="hu-HU" sz="2400" dirty="0"/>
                        <a:t>33-38</a:t>
                      </a:r>
                    </a:p>
                  </a:txBody>
                  <a:tcPr/>
                </a:tc>
                <a:tc>
                  <a:txBody>
                    <a:bodyPr/>
                    <a:lstStyle/>
                    <a:p>
                      <a:pPr algn="ctr"/>
                      <a:r>
                        <a:rPr lang="hu-HU" sz="2400" dirty="0"/>
                        <a:t>4</a:t>
                      </a:r>
                    </a:p>
                  </a:txBody>
                  <a:tcPr/>
                </a:tc>
                <a:extLst>
                  <a:ext uri="{0D108BD9-81ED-4DB2-BD59-A6C34878D82A}">
                    <a16:rowId xmlns:a16="http://schemas.microsoft.com/office/drawing/2014/main" val="508474571"/>
                  </a:ext>
                </a:extLst>
              </a:tr>
              <a:tr h="370840">
                <a:tc>
                  <a:txBody>
                    <a:bodyPr/>
                    <a:lstStyle/>
                    <a:p>
                      <a:pPr algn="ctr"/>
                      <a:r>
                        <a:rPr lang="hu-HU" sz="2400" dirty="0"/>
                        <a:t>27-32</a:t>
                      </a:r>
                    </a:p>
                  </a:txBody>
                  <a:tcPr/>
                </a:tc>
                <a:tc>
                  <a:txBody>
                    <a:bodyPr/>
                    <a:lstStyle/>
                    <a:p>
                      <a:pPr algn="ctr"/>
                      <a:r>
                        <a:rPr lang="hu-HU" sz="2400" dirty="0"/>
                        <a:t>3</a:t>
                      </a:r>
                    </a:p>
                  </a:txBody>
                  <a:tcPr/>
                </a:tc>
                <a:extLst>
                  <a:ext uri="{0D108BD9-81ED-4DB2-BD59-A6C34878D82A}">
                    <a16:rowId xmlns:a16="http://schemas.microsoft.com/office/drawing/2014/main" val="880239900"/>
                  </a:ext>
                </a:extLst>
              </a:tr>
              <a:tr h="370840">
                <a:tc>
                  <a:txBody>
                    <a:bodyPr/>
                    <a:lstStyle/>
                    <a:p>
                      <a:pPr algn="ctr"/>
                      <a:r>
                        <a:rPr lang="hu-HU" sz="2400" dirty="0"/>
                        <a:t>21-26</a:t>
                      </a:r>
                    </a:p>
                  </a:txBody>
                  <a:tcPr/>
                </a:tc>
                <a:tc>
                  <a:txBody>
                    <a:bodyPr/>
                    <a:lstStyle/>
                    <a:p>
                      <a:pPr algn="ctr"/>
                      <a:r>
                        <a:rPr lang="hu-HU" sz="2400" dirty="0"/>
                        <a:t>2</a:t>
                      </a:r>
                    </a:p>
                  </a:txBody>
                  <a:tcPr/>
                </a:tc>
                <a:extLst>
                  <a:ext uri="{0D108BD9-81ED-4DB2-BD59-A6C34878D82A}">
                    <a16:rowId xmlns:a16="http://schemas.microsoft.com/office/drawing/2014/main" val="950255250"/>
                  </a:ext>
                </a:extLst>
              </a:tr>
              <a:tr h="370840">
                <a:tc>
                  <a:txBody>
                    <a:bodyPr/>
                    <a:lstStyle/>
                    <a:p>
                      <a:pPr algn="ctr"/>
                      <a:r>
                        <a:rPr lang="hu-HU" sz="2400" dirty="0"/>
                        <a:t>20 and less</a:t>
                      </a:r>
                    </a:p>
                  </a:txBody>
                  <a:tcPr/>
                </a:tc>
                <a:tc>
                  <a:txBody>
                    <a:bodyPr/>
                    <a:lstStyle/>
                    <a:p>
                      <a:pPr algn="ctr"/>
                      <a:r>
                        <a:rPr lang="hu-HU" sz="2400" dirty="0"/>
                        <a:t>1</a:t>
                      </a:r>
                    </a:p>
                  </a:txBody>
                  <a:tcPr/>
                </a:tc>
                <a:extLst>
                  <a:ext uri="{0D108BD9-81ED-4DB2-BD59-A6C34878D82A}">
                    <a16:rowId xmlns:a16="http://schemas.microsoft.com/office/drawing/2014/main" val="1157056416"/>
                  </a:ext>
                </a:extLst>
              </a:tr>
            </a:tbl>
          </a:graphicData>
        </a:graphic>
      </p:graphicFrame>
    </p:spTree>
    <p:extLst>
      <p:ext uri="{BB962C8B-B14F-4D97-AF65-F5344CB8AC3E}">
        <p14:creationId xmlns:p14="http://schemas.microsoft.com/office/powerpoint/2010/main" val="1799715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90"/>
          <p:cNvSpPr/>
          <p:nvPr/>
        </p:nvSpPr>
        <p:spPr>
          <a:xfrm>
            <a:off x="0" y="-4075"/>
            <a:ext cx="12192000" cy="6858000"/>
          </a:xfrm>
          <a:prstGeom prst="rect">
            <a:avLst/>
          </a:prstGeom>
          <a:noFill/>
          <a:ln w="228600" cap="flat" cmpd="sng">
            <a:solidFill>
              <a:srgbClr val="E06666"/>
            </a:solidFill>
            <a:prstDash val="solid"/>
            <a:round/>
            <a:headEnd type="none" w="sm" len="sm"/>
            <a:tailEnd type="none" w="sm" len="sm"/>
          </a:ln>
        </p:spPr>
        <p:txBody>
          <a:bodyPr spcFirstLastPara="1" wrap="square" lIns="45733" tIns="45733" rIns="45733" bIns="45733" anchor="ctr" anchorCtr="0">
            <a:noAutofit/>
          </a:bodyPr>
          <a:lstStyle/>
          <a:p>
            <a:endParaRPr sz="667"/>
          </a:p>
        </p:txBody>
      </p:sp>
      <p:sp>
        <p:nvSpPr>
          <p:cNvPr id="1193" name="Google Shape;1193;p90"/>
          <p:cNvSpPr/>
          <p:nvPr/>
        </p:nvSpPr>
        <p:spPr>
          <a:xfrm>
            <a:off x="705396" y="1040949"/>
            <a:ext cx="7629912" cy="5397840"/>
          </a:xfrm>
          <a:prstGeom prst="irregularSeal2">
            <a:avLst/>
          </a:prstGeom>
          <a:gradFill>
            <a:gsLst>
              <a:gs pos="0">
                <a:srgbClr val="DB0000"/>
              </a:gs>
              <a:gs pos="100000">
                <a:srgbClr val="540303"/>
              </a:gs>
            </a:gsLst>
            <a:path path="circle">
              <a:fillToRect l="50000" t="50000" r="50000" b="50000"/>
            </a:path>
            <a:tileRect/>
          </a:gradFill>
          <a:ln w="38100" cap="flat" cmpd="sng">
            <a:solidFill>
              <a:srgbClr val="FF0000"/>
            </a:solidFill>
            <a:prstDash val="solid"/>
            <a:round/>
            <a:headEnd type="none" w="sm" len="sm"/>
            <a:tailEnd type="none" w="sm" len="sm"/>
          </a:ln>
        </p:spPr>
        <p:txBody>
          <a:bodyPr spcFirstLastPara="1" wrap="square" lIns="45733" tIns="45733" rIns="45733" bIns="45733" anchor="ctr" anchorCtr="0">
            <a:noAutofit/>
          </a:bodyPr>
          <a:lstStyle/>
          <a:p>
            <a:pPr algn="ctr"/>
            <a:r>
              <a:rPr lang="en" sz="4000">
                <a:solidFill>
                  <a:srgbClr val="FFFFFF"/>
                </a:solidFill>
                <a:latin typeface="Comic Sans MS"/>
                <a:ea typeface="Comic Sans MS"/>
                <a:cs typeface="Comic Sans MS"/>
                <a:sym typeface="Comic Sans MS"/>
              </a:rPr>
              <a:t>MALICIOUS ACTIVITY</a:t>
            </a:r>
            <a:endParaRPr sz="4000">
              <a:solidFill>
                <a:srgbClr val="FFFFFF"/>
              </a:solidFill>
              <a:latin typeface="Comic Sans MS"/>
              <a:ea typeface="Comic Sans MS"/>
              <a:cs typeface="Comic Sans MS"/>
              <a:sym typeface="Comic Sans MS"/>
            </a:endParaRPr>
          </a:p>
        </p:txBody>
      </p:sp>
      <p:sp>
        <p:nvSpPr>
          <p:cNvPr id="1195" name="Google Shape;1195;p90"/>
          <p:cNvSpPr txBox="1"/>
          <p:nvPr/>
        </p:nvSpPr>
        <p:spPr>
          <a:xfrm>
            <a:off x="1462744" y="539500"/>
            <a:ext cx="9734800" cy="501600"/>
          </a:xfrm>
          <a:prstGeom prst="rect">
            <a:avLst/>
          </a:prstGeom>
          <a:noFill/>
          <a:ln>
            <a:noFill/>
          </a:ln>
        </p:spPr>
        <p:txBody>
          <a:bodyPr spcFirstLastPara="1" wrap="square" lIns="45733" tIns="22867" rIns="45733" bIns="22867" anchor="ctr" anchorCtr="0">
            <a:noAutofit/>
          </a:bodyPr>
          <a:lstStyle/>
          <a:p>
            <a:pPr>
              <a:lnSpc>
                <a:spcPct val="130740"/>
              </a:lnSpc>
              <a:buClr>
                <a:srgbClr val="000000"/>
              </a:buClr>
            </a:pPr>
            <a:r>
              <a:rPr lang="en" sz="3600" b="1">
                <a:latin typeface="Montserrat"/>
                <a:ea typeface="Montserrat"/>
                <a:cs typeface="Montserrat"/>
                <a:sym typeface="Montserrat"/>
              </a:rPr>
              <a:t>CONSENSUS</a:t>
            </a:r>
            <a:endParaRPr sz="3600" b="1">
              <a:latin typeface="Montserrat"/>
              <a:ea typeface="Montserrat"/>
              <a:cs typeface="Montserrat"/>
              <a:sym typeface="Montserrat"/>
            </a:endParaRPr>
          </a:p>
        </p:txBody>
      </p:sp>
      <p:sp>
        <p:nvSpPr>
          <p:cNvPr id="1196" name="Google Shape;1196;p90"/>
          <p:cNvSpPr txBox="1"/>
          <p:nvPr/>
        </p:nvSpPr>
        <p:spPr>
          <a:xfrm>
            <a:off x="1462744" y="881475"/>
            <a:ext cx="5384800" cy="501600"/>
          </a:xfrm>
          <a:prstGeom prst="rect">
            <a:avLst/>
          </a:prstGeom>
          <a:noFill/>
          <a:ln>
            <a:noFill/>
          </a:ln>
        </p:spPr>
        <p:txBody>
          <a:bodyPr spcFirstLastPara="1" wrap="square" lIns="45733" tIns="22867" rIns="45733" bIns="22867" anchor="ctr" anchorCtr="0">
            <a:noAutofit/>
          </a:bodyPr>
          <a:lstStyle/>
          <a:p>
            <a:pPr>
              <a:buClr>
                <a:srgbClr val="D8D8D8"/>
              </a:buClr>
            </a:pPr>
            <a:r>
              <a:rPr lang="en" sz="2267" b="1">
                <a:solidFill>
                  <a:srgbClr val="BFBFBF"/>
                </a:solidFill>
                <a:latin typeface="Proxima Nova"/>
                <a:ea typeface="Proxima Nova"/>
                <a:cs typeface="Proxima Nova"/>
                <a:sym typeface="Proxima Nova"/>
              </a:rPr>
              <a:t>SYBIL ATTACK</a:t>
            </a:r>
            <a:endParaRPr sz="2267" b="1">
              <a:solidFill>
                <a:srgbClr val="BFBFBF"/>
              </a:solidFill>
              <a:latin typeface="Proxima Nova"/>
              <a:ea typeface="Proxima Nova"/>
              <a:cs typeface="Proxima Nova"/>
              <a:sym typeface="Proxima Nova"/>
            </a:endParaRPr>
          </a:p>
        </p:txBody>
      </p:sp>
      <p:sp>
        <p:nvSpPr>
          <p:cNvPr id="1198" name="Google Shape;1198;p90"/>
          <p:cNvSpPr txBox="1">
            <a:spLocks noGrp="1"/>
          </p:cNvSpPr>
          <p:nvPr>
            <p:ph type="body" idx="1"/>
          </p:nvPr>
        </p:nvSpPr>
        <p:spPr>
          <a:xfrm>
            <a:off x="8437397" y="1600488"/>
            <a:ext cx="3558400" cy="4472000"/>
          </a:xfrm>
          <a:prstGeom prst="rect">
            <a:avLst/>
          </a:prstGeom>
          <a:noFill/>
          <a:ln>
            <a:noFill/>
          </a:ln>
        </p:spPr>
        <p:txBody>
          <a:bodyPr spcFirstLastPara="1" wrap="square" lIns="121900" tIns="121900" rIns="121900" bIns="121900" anchor="ctr" anchorCtr="0">
            <a:noAutofit/>
          </a:bodyPr>
          <a:lstStyle/>
          <a:p>
            <a:pPr marL="457189" indent="0">
              <a:spcBef>
                <a:spcPts val="0"/>
              </a:spcBef>
              <a:buNone/>
            </a:pPr>
            <a:r>
              <a:rPr lang="en" sz="2267">
                <a:latin typeface="Proxima Nova"/>
                <a:ea typeface="Proxima Nova"/>
                <a:cs typeface="Proxima Nova"/>
                <a:sym typeface="Proxima Nova"/>
              </a:rPr>
              <a:t>Gillian can perform a </a:t>
            </a:r>
            <a:r>
              <a:rPr lang="en" sz="2267" b="1">
                <a:latin typeface="Proxima Nova"/>
                <a:ea typeface="Proxima Nova"/>
                <a:cs typeface="Proxima Nova"/>
                <a:sym typeface="Proxima Nova"/>
              </a:rPr>
              <a:t>Sybil attack</a:t>
            </a:r>
            <a:r>
              <a:rPr lang="en" sz="2267">
                <a:latin typeface="Proxima Nova"/>
                <a:ea typeface="Proxima Nova"/>
                <a:cs typeface="Proxima Nova"/>
                <a:sym typeface="Proxima Nova"/>
              </a:rPr>
              <a:t>, which will allow her to double spend</a:t>
            </a:r>
            <a:endParaRPr sz="2267">
              <a:latin typeface="Proxima Nova"/>
              <a:ea typeface="Proxima Nova"/>
              <a:cs typeface="Proxima Nova"/>
              <a:sym typeface="Proxima Nova"/>
            </a:endParaRPr>
          </a:p>
        </p:txBody>
      </p:sp>
      <p:sp>
        <p:nvSpPr>
          <p:cNvPr id="1199" name="Google Shape;1199;p90"/>
          <p:cNvSpPr/>
          <p:nvPr/>
        </p:nvSpPr>
        <p:spPr>
          <a:xfrm>
            <a:off x="1007100" y="3000019"/>
            <a:ext cx="1159600" cy="1159200"/>
          </a:xfrm>
          <a:prstGeom prst="ellipse">
            <a:avLst/>
          </a:prstGeom>
          <a:solidFill>
            <a:srgbClr val="E0666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strike="sngStrike">
                <a:solidFill>
                  <a:schemeClr val="dk2"/>
                </a:solidFill>
              </a:rPr>
              <a:t>Nick</a:t>
            </a:r>
            <a:br>
              <a:rPr lang="en" sz="1733" strike="sngStrike">
                <a:solidFill>
                  <a:schemeClr val="dk2"/>
                </a:solidFill>
              </a:rPr>
            </a:br>
            <a:r>
              <a:rPr lang="en" sz="1733">
                <a:solidFill>
                  <a:schemeClr val="dk2"/>
                </a:solidFill>
              </a:rPr>
              <a:t>Gillian</a:t>
            </a:r>
            <a:endParaRPr sz="1733">
              <a:solidFill>
                <a:schemeClr val="dk2"/>
              </a:solidFill>
            </a:endParaRPr>
          </a:p>
          <a:p>
            <a:pPr algn="ctr"/>
            <a:endParaRPr sz="1733">
              <a:solidFill>
                <a:schemeClr val="dk2"/>
              </a:solidFill>
            </a:endParaRPr>
          </a:p>
        </p:txBody>
      </p:sp>
      <p:sp>
        <p:nvSpPr>
          <p:cNvPr id="1200" name="Google Shape;1200;p90"/>
          <p:cNvSpPr/>
          <p:nvPr/>
        </p:nvSpPr>
        <p:spPr>
          <a:xfrm>
            <a:off x="2722509" y="1465475"/>
            <a:ext cx="1159600" cy="11592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Nadir</a:t>
            </a:r>
            <a:endParaRPr sz="667"/>
          </a:p>
        </p:txBody>
      </p:sp>
      <p:sp>
        <p:nvSpPr>
          <p:cNvPr id="1201" name="Google Shape;1201;p90"/>
          <p:cNvSpPr/>
          <p:nvPr/>
        </p:nvSpPr>
        <p:spPr>
          <a:xfrm>
            <a:off x="5230119" y="1909725"/>
            <a:ext cx="1159600" cy="1159200"/>
          </a:xfrm>
          <a:prstGeom prst="ellipse">
            <a:avLst/>
          </a:prstGeom>
          <a:solidFill>
            <a:srgbClr val="EA9999"/>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Gillian</a:t>
            </a:r>
            <a:endParaRPr sz="667"/>
          </a:p>
        </p:txBody>
      </p:sp>
      <p:sp>
        <p:nvSpPr>
          <p:cNvPr id="1202" name="Google Shape;1202;p90"/>
          <p:cNvSpPr/>
          <p:nvPr/>
        </p:nvSpPr>
        <p:spPr>
          <a:xfrm>
            <a:off x="2722509" y="5072925"/>
            <a:ext cx="1159600" cy="11592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Brian</a:t>
            </a:r>
            <a:endParaRPr sz="667"/>
          </a:p>
        </p:txBody>
      </p:sp>
      <p:sp>
        <p:nvSpPr>
          <p:cNvPr id="1203" name="Google Shape;1203;p90"/>
          <p:cNvSpPr/>
          <p:nvPr/>
        </p:nvSpPr>
        <p:spPr>
          <a:xfrm>
            <a:off x="6155091" y="4159225"/>
            <a:ext cx="1159600" cy="1159200"/>
          </a:xfrm>
          <a:prstGeom prst="ellipse">
            <a:avLst/>
          </a:prstGeom>
          <a:solidFill>
            <a:srgbClr val="E0666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strike="sngStrike">
                <a:solidFill>
                  <a:schemeClr val="dk2"/>
                </a:solidFill>
              </a:rPr>
              <a:t>Gloria</a:t>
            </a:r>
            <a:br>
              <a:rPr lang="en" sz="1733" strike="sngStrike">
                <a:solidFill>
                  <a:schemeClr val="dk2"/>
                </a:solidFill>
              </a:rPr>
            </a:br>
            <a:r>
              <a:rPr lang="en" sz="1733">
                <a:solidFill>
                  <a:schemeClr val="dk2"/>
                </a:solidFill>
              </a:rPr>
              <a:t>Gillian</a:t>
            </a:r>
            <a:endParaRPr sz="1733">
              <a:solidFill>
                <a:schemeClr val="dk2"/>
              </a:solidFill>
            </a:endParaRPr>
          </a:p>
          <a:p>
            <a:endParaRPr sz="1733">
              <a:solidFill>
                <a:schemeClr val="dk2"/>
              </a:solidFill>
            </a:endParaRPr>
          </a:p>
        </p:txBody>
      </p:sp>
      <p:cxnSp>
        <p:nvCxnSpPr>
          <p:cNvPr id="1204" name="Google Shape;1204;p90"/>
          <p:cNvCxnSpPr>
            <a:stCxn id="1201" idx="3"/>
            <a:endCxn id="1202" idx="0"/>
          </p:cNvCxnSpPr>
          <p:nvPr/>
        </p:nvCxnSpPr>
        <p:spPr>
          <a:xfrm flipH="1">
            <a:off x="3302337" y="2899164"/>
            <a:ext cx="2097600" cy="2173600"/>
          </a:xfrm>
          <a:prstGeom prst="straightConnector1">
            <a:avLst/>
          </a:prstGeom>
          <a:noFill/>
          <a:ln w="28575" cap="flat" cmpd="sng">
            <a:solidFill>
              <a:srgbClr val="6D9EEB"/>
            </a:solidFill>
            <a:prstDash val="solid"/>
            <a:round/>
            <a:headEnd type="none" w="med" len="med"/>
            <a:tailEnd type="triangle" w="med" len="med"/>
          </a:ln>
        </p:spPr>
      </p:cxnSp>
      <p:cxnSp>
        <p:nvCxnSpPr>
          <p:cNvPr id="1205" name="Google Shape;1205;p90"/>
          <p:cNvCxnSpPr>
            <a:stCxn id="1201" idx="3"/>
            <a:endCxn id="1200" idx="4"/>
          </p:cNvCxnSpPr>
          <p:nvPr/>
        </p:nvCxnSpPr>
        <p:spPr>
          <a:xfrm rot="10800000">
            <a:off x="3302337" y="2624764"/>
            <a:ext cx="2097600" cy="274400"/>
          </a:xfrm>
          <a:prstGeom prst="straightConnector1">
            <a:avLst/>
          </a:prstGeom>
          <a:noFill/>
          <a:ln w="28575" cap="flat" cmpd="sng">
            <a:solidFill>
              <a:srgbClr val="93C47D"/>
            </a:solidFill>
            <a:prstDash val="solid"/>
            <a:round/>
            <a:headEnd type="none" w="med" len="med"/>
            <a:tailEnd type="triangle" w="med" len="med"/>
          </a:ln>
        </p:spPr>
      </p:cxnSp>
      <p:cxnSp>
        <p:nvCxnSpPr>
          <p:cNvPr id="1206" name="Google Shape;1206;p90"/>
          <p:cNvCxnSpPr>
            <a:stCxn id="1200" idx="4"/>
            <a:endCxn id="1199" idx="6"/>
          </p:cNvCxnSpPr>
          <p:nvPr/>
        </p:nvCxnSpPr>
        <p:spPr>
          <a:xfrm flipH="1">
            <a:off x="2166709" y="2624675"/>
            <a:ext cx="1135600" cy="954800"/>
          </a:xfrm>
          <a:prstGeom prst="straightConnector1">
            <a:avLst/>
          </a:prstGeom>
          <a:noFill/>
          <a:ln w="28575" cap="flat" cmpd="sng">
            <a:solidFill>
              <a:srgbClr val="93C47D"/>
            </a:solidFill>
            <a:prstDash val="lgDash"/>
            <a:round/>
            <a:headEnd type="triangle" w="med" len="med"/>
            <a:tailEnd type="triangle" w="med" len="med"/>
          </a:ln>
        </p:spPr>
      </p:cxnSp>
      <p:cxnSp>
        <p:nvCxnSpPr>
          <p:cNvPr id="1207" name="Google Shape;1207;p90"/>
          <p:cNvCxnSpPr>
            <a:stCxn id="1200" idx="4"/>
            <a:endCxn id="1202" idx="0"/>
          </p:cNvCxnSpPr>
          <p:nvPr/>
        </p:nvCxnSpPr>
        <p:spPr>
          <a:xfrm>
            <a:off x="3302309" y="2624675"/>
            <a:ext cx="0" cy="2448400"/>
          </a:xfrm>
          <a:prstGeom prst="straightConnector1">
            <a:avLst/>
          </a:prstGeom>
          <a:noFill/>
          <a:ln w="28575" cap="flat" cmpd="sng">
            <a:solidFill>
              <a:srgbClr val="93C47D"/>
            </a:solidFill>
            <a:prstDash val="lgDash"/>
            <a:round/>
            <a:headEnd type="triangle" w="med" len="med"/>
            <a:tailEnd type="triangle" w="med" len="med"/>
          </a:ln>
        </p:spPr>
      </p:cxnSp>
      <p:cxnSp>
        <p:nvCxnSpPr>
          <p:cNvPr id="1208" name="Google Shape;1208;p90"/>
          <p:cNvCxnSpPr>
            <a:stCxn id="1200" idx="4"/>
            <a:endCxn id="1203" idx="1"/>
          </p:cNvCxnSpPr>
          <p:nvPr/>
        </p:nvCxnSpPr>
        <p:spPr>
          <a:xfrm>
            <a:off x="3302309" y="2624675"/>
            <a:ext cx="3022800" cy="1704400"/>
          </a:xfrm>
          <a:prstGeom prst="straightConnector1">
            <a:avLst/>
          </a:prstGeom>
          <a:noFill/>
          <a:ln w="28575" cap="flat" cmpd="sng">
            <a:solidFill>
              <a:srgbClr val="93C47D"/>
            </a:solidFill>
            <a:prstDash val="lgDash"/>
            <a:round/>
            <a:headEnd type="triangle" w="med" len="med"/>
            <a:tailEnd type="triangle" w="med" len="med"/>
          </a:ln>
        </p:spPr>
      </p:cxnSp>
      <p:cxnSp>
        <p:nvCxnSpPr>
          <p:cNvPr id="1209" name="Google Shape;1209;p90"/>
          <p:cNvCxnSpPr>
            <a:stCxn id="1200" idx="4"/>
            <a:endCxn id="1202" idx="0"/>
          </p:cNvCxnSpPr>
          <p:nvPr/>
        </p:nvCxnSpPr>
        <p:spPr>
          <a:xfrm>
            <a:off x="3302309" y="2624675"/>
            <a:ext cx="0" cy="2448400"/>
          </a:xfrm>
          <a:prstGeom prst="straightConnector1">
            <a:avLst/>
          </a:prstGeom>
          <a:noFill/>
          <a:ln w="28575" cap="flat" cmpd="sng">
            <a:solidFill>
              <a:srgbClr val="6D9EEB"/>
            </a:solidFill>
            <a:prstDash val="lgDashDot"/>
            <a:round/>
            <a:headEnd type="triangle" w="med" len="med"/>
            <a:tailEnd type="triangle" w="med" len="med"/>
          </a:ln>
        </p:spPr>
      </p:cxnSp>
      <p:cxnSp>
        <p:nvCxnSpPr>
          <p:cNvPr id="1210" name="Google Shape;1210;p90"/>
          <p:cNvCxnSpPr>
            <a:stCxn id="1199" idx="6"/>
            <a:endCxn id="1202" idx="0"/>
          </p:cNvCxnSpPr>
          <p:nvPr/>
        </p:nvCxnSpPr>
        <p:spPr>
          <a:xfrm>
            <a:off x="2166700" y="3579619"/>
            <a:ext cx="1135600" cy="1493200"/>
          </a:xfrm>
          <a:prstGeom prst="straightConnector1">
            <a:avLst/>
          </a:prstGeom>
          <a:noFill/>
          <a:ln w="28575" cap="flat" cmpd="sng">
            <a:solidFill>
              <a:srgbClr val="6D9EEB"/>
            </a:solidFill>
            <a:prstDash val="lgDashDot"/>
            <a:round/>
            <a:headEnd type="triangle" w="med" len="med"/>
            <a:tailEnd type="triangle" w="med" len="med"/>
          </a:ln>
        </p:spPr>
      </p:cxnSp>
      <p:cxnSp>
        <p:nvCxnSpPr>
          <p:cNvPr id="1211" name="Google Shape;1211;p90"/>
          <p:cNvCxnSpPr>
            <a:stCxn id="1203" idx="1"/>
            <a:endCxn id="1202" idx="0"/>
          </p:cNvCxnSpPr>
          <p:nvPr/>
        </p:nvCxnSpPr>
        <p:spPr>
          <a:xfrm flipH="1">
            <a:off x="3302109" y="4328985"/>
            <a:ext cx="3022800" cy="744000"/>
          </a:xfrm>
          <a:prstGeom prst="straightConnector1">
            <a:avLst/>
          </a:prstGeom>
          <a:noFill/>
          <a:ln w="28575" cap="flat" cmpd="sng">
            <a:solidFill>
              <a:srgbClr val="6D9EEB"/>
            </a:solidFill>
            <a:prstDash val="lgDashDot"/>
            <a:round/>
            <a:headEnd type="triangle" w="med" len="med"/>
            <a:tailEnd type="triangle" w="med" len="med"/>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91"/>
          <p:cNvSpPr txBox="1"/>
          <p:nvPr/>
        </p:nvSpPr>
        <p:spPr>
          <a:xfrm>
            <a:off x="1462744" y="539500"/>
            <a:ext cx="9734800" cy="501600"/>
          </a:xfrm>
          <a:prstGeom prst="rect">
            <a:avLst/>
          </a:prstGeom>
          <a:noFill/>
          <a:ln>
            <a:noFill/>
          </a:ln>
        </p:spPr>
        <p:txBody>
          <a:bodyPr spcFirstLastPara="1" wrap="square" lIns="45733" tIns="22867" rIns="45733" bIns="22867" anchor="ctr" anchorCtr="0">
            <a:noAutofit/>
          </a:bodyPr>
          <a:lstStyle/>
          <a:p>
            <a:pPr>
              <a:lnSpc>
                <a:spcPct val="130740"/>
              </a:lnSpc>
              <a:buClr>
                <a:srgbClr val="000000"/>
              </a:buClr>
            </a:pPr>
            <a:r>
              <a:rPr lang="en" sz="3600" b="1">
                <a:latin typeface="Montserrat"/>
                <a:ea typeface="Montserrat"/>
                <a:cs typeface="Montserrat"/>
                <a:sym typeface="Montserrat"/>
              </a:rPr>
              <a:t>CONSENSUS</a:t>
            </a:r>
            <a:endParaRPr sz="3600" b="1">
              <a:latin typeface="Montserrat"/>
              <a:ea typeface="Montserrat"/>
              <a:cs typeface="Montserrat"/>
              <a:sym typeface="Montserrat"/>
            </a:endParaRPr>
          </a:p>
        </p:txBody>
      </p:sp>
      <p:sp>
        <p:nvSpPr>
          <p:cNvPr id="1217" name="Google Shape;1217;p91"/>
          <p:cNvSpPr txBox="1"/>
          <p:nvPr/>
        </p:nvSpPr>
        <p:spPr>
          <a:xfrm>
            <a:off x="1462744" y="881475"/>
            <a:ext cx="5384800" cy="501600"/>
          </a:xfrm>
          <a:prstGeom prst="rect">
            <a:avLst/>
          </a:prstGeom>
          <a:noFill/>
          <a:ln>
            <a:noFill/>
          </a:ln>
        </p:spPr>
        <p:txBody>
          <a:bodyPr spcFirstLastPara="1" wrap="square" lIns="45733" tIns="22867" rIns="45733" bIns="22867" anchor="ctr" anchorCtr="0">
            <a:noAutofit/>
          </a:bodyPr>
          <a:lstStyle/>
          <a:p>
            <a:pPr>
              <a:buClr>
                <a:srgbClr val="D8D8D8"/>
              </a:buClr>
            </a:pPr>
            <a:r>
              <a:rPr lang="en" sz="2267" b="1">
                <a:solidFill>
                  <a:srgbClr val="BFBFBF"/>
                </a:solidFill>
                <a:latin typeface="Proxima Nova"/>
                <a:ea typeface="Proxima Nova"/>
                <a:cs typeface="Proxima Nova"/>
                <a:sym typeface="Proxima Nova"/>
              </a:rPr>
              <a:t>PAY TO PLAY</a:t>
            </a:r>
            <a:endParaRPr sz="2267" b="1">
              <a:solidFill>
                <a:srgbClr val="BFBFBF"/>
              </a:solidFill>
              <a:latin typeface="Proxima Nova"/>
              <a:ea typeface="Proxima Nova"/>
              <a:cs typeface="Proxima Nova"/>
              <a:sym typeface="Proxima Nova"/>
            </a:endParaRPr>
          </a:p>
        </p:txBody>
      </p:sp>
      <p:sp>
        <p:nvSpPr>
          <p:cNvPr id="1218" name="Google Shape;1218;p91"/>
          <p:cNvSpPr txBox="1">
            <a:spLocks noGrp="1"/>
          </p:cNvSpPr>
          <p:nvPr>
            <p:ph type="body" idx="1"/>
          </p:nvPr>
        </p:nvSpPr>
        <p:spPr>
          <a:xfrm>
            <a:off x="6096001" y="2000267"/>
            <a:ext cx="5101600" cy="3546800"/>
          </a:xfrm>
          <a:prstGeom prst="rect">
            <a:avLst/>
          </a:prstGeom>
          <a:noFill/>
          <a:ln>
            <a:noFill/>
          </a:ln>
        </p:spPr>
        <p:txBody>
          <a:bodyPr spcFirstLastPara="1" wrap="square" lIns="121900" tIns="121900" rIns="121900" bIns="121900" anchor="ctr" anchorCtr="0">
            <a:noAutofit/>
          </a:bodyPr>
          <a:lstStyle/>
          <a:p>
            <a:pPr marL="0" indent="0">
              <a:spcBef>
                <a:spcPts val="0"/>
              </a:spcBef>
              <a:buNone/>
            </a:pPr>
            <a:r>
              <a:rPr lang="en" sz="2267" b="1">
                <a:latin typeface="Proxima Nova"/>
                <a:ea typeface="Proxima Nova"/>
                <a:cs typeface="Proxima Nova"/>
                <a:sym typeface="Proxima Nova"/>
              </a:rPr>
              <a:t>Proof of Work:</a:t>
            </a:r>
            <a:endParaRPr sz="2267" b="1">
              <a:latin typeface="Proxima Nova"/>
              <a:ea typeface="Proxima Nova"/>
              <a:cs typeface="Proxima Nova"/>
              <a:sym typeface="Proxima Nova"/>
            </a:endParaRPr>
          </a:p>
          <a:p>
            <a:pPr marL="457189" indent="-262460">
              <a:spcBef>
                <a:spcPts val="0"/>
              </a:spcBef>
              <a:buSzPts val="1700"/>
              <a:buFont typeface="Proxima Nova"/>
              <a:buChar char="●"/>
            </a:pPr>
            <a:r>
              <a:rPr lang="en" sz="2267">
                <a:latin typeface="Proxima Nova"/>
                <a:ea typeface="Proxima Nova"/>
                <a:cs typeface="Proxima Nova"/>
                <a:sym typeface="Proxima Nova"/>
              </a:rPr>
              <a:t>In order to propose a block, must include Proof-of-Work or the </a:t>
            </a:r>
            <a:r>
              <a:rPr lang="en" sz="2267" b="1">
                <a:latin typeface="Proxima Nova"/>
                <a:ea typeface="Proxima Nova"/>
                <a:cs typeface="Proxima Nova"/>
                <a:sym typeface="Proxima Nova"/>
              </a:rPr>
              <a:t>solution to a hash puzzle</a:t>
            </a:r>
            <a:endParaRPr sz="2267" b="1">
              <a:latin typeface="Proxima Nova"/>
              <a:ea typeface="Proxima Nova"/>
              <a:cs typeface="Proxima Nova"/>
              <a:sym typeface="Proxima Nova"/>
            </a:endParaRPr>
          </a:p>
          <a:p>
            <a:pPr marL="457189" indent="-262460">
              <a:spcBef>
                <a:spcPts val="0"/>
              </a:spcBef>
              <a:buSzPts val="1700"/>
              <a:buFont typeface="Proxima Nova"/>
              <a:buChar char="●"/>
            </a:pPr>
            <a:r>
              <a:rPr lang="en" sz="2267">
                <a:latin typeface="Proxima Nova"/>
                <a:ea typeface="Proxima Nova"/>
                <a:cs typeface="Proxima Nova"/>
                <a:sym typeface="Proxima Nova"/>
              </a:rPr>
              <a:t>Hash puzzle can only be solved using </a:t>
            </a:r>
            <a:r>
              <a:rPr lang="en" sz="2267" b="1">
                <a:latin typeface="Proxima Nova"/>
                <a:ea typeface="Proxima Nova"/>
                <a:cs typeface="Proxima Nova"/>
                <a:sym typeface="Proxima Nova"/>
              </a:rPr>
              <a:t>brute-force computation</a:t>
            </a:r>
            <a:r>
              <a:rPr lang="en" sz="2267">
                <a:latin typeface="Proxima Nova"/>
                <a:ea typeface="Proxima Nova"/>
                <a:cs typeface="Proxima Nova"/>
                <a:sym typeface="Proxima Nova"/>
              </a:rPr>
              <a:t>, which spends resources</a:t>
            </a:r>
            <a:endParaRPr sz="2267">
              <a:latin typeface="Proxima Nova"/>
              <a:ea typeface="Proxima Nova"/>
              <a:cs typeface="Proxima Nova"/>
              <a:sym typeface="Proxima Nova"/>
            </a:endParaRPr>
          </a:p>
          <a:p>
            <a:pPr marL="457189" indent="-262460">
              <a:spcBef>
                <a:spcPts val="0"/>
              </a:spcBef>
              <a:buSzPts val="1700"/>
              <a:buFont typeface="Proxima Nova"/>
              <a:buChar char="●"/>
            </a:pPr>
            <a:r>
              <a:rPr lang="en" sz="2267">
                <a:latin typeface="Proxima Nova"/>
                <a:ea typeface="Proxima Nova"/>
                <a:cs typeface="Proxima Nova"/>
                <a:sym typeface="Proxima Nova"/>
              </a:rPr>
              <a:t>People who create and propose blocks are called </a:t>
            </a:r>
            <a:r>
              <a:rPr lang="en" sz="2267" b="1">
                <a:latin typeface="Proxima Nova"/>
                <a:ea typeface="Proxima Nova"/>
                <a:cs typeface="Proxima Nova"/>
                <a:sym typeface="Proxima Nova"/>
              </a:rPr>
              <a:t>miners</a:t>
            </a:r>
            <a:endParaRPr sz="2267" b="1">
              <a:latin typeface="Proxima Nova"/>
              <a:ea typeface="Proxima Nova"/>
              <a:cs typeface="Proxima Nova"/>
              <a:sym typeface="Proxima Nova"/>
            </a:endParaRPr>
          </a:p>
        </p:txBody>
      </p:sp>
      <p:sp>
        <p:nvSpPr>
          <p:cNvPr id="1219" name="Google Shape;1219;p91"/>
          <p:cNvSpPr/>
          <p:nvPr/>
        </p:nvSpPr>
        <p:spPr>
          <a:xfrm>
            <a:off x="3200409" y="1705692"/>
            <a:ext cx="1159600" cy="11592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Nadir</a:t>
            </a:r>
            <a:endParaRPr sz="667"/>
          </a:p>
        </p:txBody>
      </p:sp>
      <p:sp>
        <p:nvSpPr>
          <p:cNvPr id="1220" name="Google Shape;1220;p91"/>
          <p:cNvSpPr/>
          <p:nvPr/>
        </p:nvSpPr>
        <p:spPr>
          <a:xfrm>
            <a:off x="2391152" y="4679392"/>
            <a:ext cx="1159600" cy="1159200"/>
          </a:xfrm>
          <a:prstGeom prst="ellipse">
            <a:avLst/>
          </a:prstGeom>
          <a:solidFill>
            <a:srgbClr val="EA9999"/>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Gillian</a:t>
            </a:r>
            <a:endParaRPr sz="667"/>
          </a:p>
        </p:txBody>
      </p:sp>
      <p:pic>
        <p:nvPicPr>
          <p:cNvPr id="1221" name="Google Shape;1221;p91"/>
          <p:cNvPicPr preferRelativeResize="0"/>
          <p:nvPr/>
        </p:nvPicPr>
        <p:blipFill>
          <a:blip r:embed="rId3">
            <a:alphaModFix/>
          </a:blip>
          <a:stretch>
            <a:fillRect/>
          </a:stretch>
        </p:blipFill>
        <p:spPr>
          <a:xfrm>
            <a:off x="4010699" y="3187493"/>
            <a:ext cx="1371600" cy="1428751"/>
          </a:xfrm>
          <a:prstGeom prst="rect">
            <a:avLst/>
          </a:prstGeom>
          <a:noFill/>
          <a:ln>
            <a:noFill/>
          </a:ln>
        </p:spPr>
      </p:pic>
      <p:pic>
        <p:nvPicPr>
          <p:cNvPr id="1222" name="Google Shape;1222;p91"/>
          <p:cNvPicPr preferRelativeResize="0"/>
          <p:nvPr/>
        </p:nvPicPr>
        <p:blipFill>
          <a:blip r:embed="rId3">
            <a:alphaModFix/>
          </a:blip>
          <a:stretch>
            <a:fillRect/>
          </a:stretch>
        </p:blipFill>
        <p:spPr>
          <a:xfrm>
            <a:off x="657640" y="2285426"/>
            <a:ext cx="1371600" cy="1428751"/>
          </a:xfrm>
          <a:prstGeom prst="rect">
            <a:avLst/>
          </a:prstGeom>
          <a:noFill/>
          <a:ln>
            <a:noFill/>
          </a:ln>
        </p:spPr>
      </p:pic>
      <p:cxnSp>
        <p:nvCxnSpPr>
          <p:cNvPr id="1223" name="Google Shape;1223;p91"/>
          <p:cNvCxnSpPr>
            <a:stCxn id="1222" idx="3"/>
            <a:endCxn id="1219" idx="2"/>
          </p:cNvCxnSpPr>
          <p:nvPr/>
        </p:nvCxnSpPr>
        <p:spPr>
          <a:xfrm rot="10800000" flipH="1">
            <a:off x="2029240" y="2285400"/>
            <a:ext cx="1171200" cy="714400"/>
          </a:xfrm>
          <a:prstGeom prst="curvedConnector3">
            <a:avLst>
              <a:gd name="adj1" fmla="val 49999"/>
            </a:avLst>
          </a:prstGeom>
          <a:noFill/>
          <a:ln w="38100" cap="flat" cmpd="sng">
            <a:solidFill>
              <a:srgbClr val="93C47D"/>
            </a:solidFill>
            <a:prstDash val="solid"/>
            <a:round/>
            <a:headEnd type="triangle" w="med" len="med"/>
            <a:tailEnd type="diamond" w="med" len="med"/>
          </a:ln>
        </p:spPr>
      </p:cxnSp>
      <p:cxnSp>
        <p:nvCxnSpPr>
          <p:cNvPr id="1224" name="Google Shape;1224;p91"/>
          <p:cNvCxnSpPr>
            <a:stCxn id="1220" idx="0"/>
            <a:endCxn id="1221" idx="1"/>
          </p:cNvCxnSpPr>
          <p:nvPr/>
        </p:nvCxnSpPr>
        <p:spPr>
          <a:xfrm rot="-5400000">
            <a:off x="3101952" y="3770792"/>
            <a:ext cx="777600" cy="1039600"/>
          </a:xfrm>
          <a:prstGeom prst="curvedConnector2">
            <a:avLst/>
          </a:prstGeom>
          <a:noFill/>
          <a:ln w="38100" cap="flat" cmpd="sng">
            <a:solidFill>
              <a:srgbClr val="E06666"/>
            </a:solidFill>
            <a:prstDash val="solid"/>
            <a:round/>
            <a:headEnd type="diamond" w="med" len="med"/>
            <a:tailEnd type="triangl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1" name="Google Shape;1231;p92"/>
          <p:cNvSpPr txBox="1"/>
          <p:nvPr/>
        </p:nvSpPr>
        <p:spPr>
          <a:xfrm>
            <a:off x="1462744" y="539500"/>
            <a:ext cx="9734800" cy="501600"/>
          </a:xfrm>
          <a:prstGeom prst="rect">
            <a:avLst/>
          </a:prstGeom>
          <a:noFill/>
          <a:ln>
            <a:noFill/>
          </a:ln>
        </p:spPr>
        <p:txBody>
          <a:bodyPr spcFirstLastPara="1" wrap="square" lIns="45733" tIns="22867" rIns="45733" bIns="22867" anchor="ctr" anchorCtr="0">
            <a:noAutofit/>
          </a:bodyPr>
          <a:lstStyle/>
          <a:p>
            <a:pPr>
              <a:lnSpc>
                <a:spcPct val="130740"/>
              </a:lnSpc>
              <a:buClr>
                <a:srgbClr val="000000"/>
              </a:buClr>
            </a:pPr>
            <a:r>
              <a:rPr lang="en" sz="3600" b="1">
                <a:latin typeface="Montserrat"/>
                <a:ea typeface="Montserrat"/>
                <a:cs typeface="Montserrat"/>
                <a:sym typeface="Montserrat"/>
              </a:rPr>
              <a:t>CONSENSUS</a:t>
            </a:r>
            <a:endParaRPr sz="3600" b="1">
              <a:latin typeface="Montserrat"/>
              <a:ea typeface="Montserrat"/>
              <a:cs typeface="Montserrat"/>
              <a:sym typeface="Montserrat"/>
            </a:endParaRPr>
          </a:p>
        </p:txBody>
      </p:sp>
      <p:sp>
        <p:nvSpPr>
          <p:cNvPr id="1232" name="Google Shape;1232;p92"/>
          <p:cNvSpPr txBox="1"/>
          <p:nvPr/>
        </p:nvSpPr>
        <p:spPr>
          <a:xfrm>
            <a:off x="1462744" y="881475"/>
            <a:ext cx="5384800" cy="501600"/>
          </a:xfrm>
          <a:prstGeom prst="rect">
            <a:avLst/>
          </a:prstGeom>
          <a:noFill/>
          <a:ln>
            <a:noFill/>
          </a:ln>
        </p:spPr>
        <p:txBody>
          <a:bodyPr spcFirstLastPara="1" wrap="square" lIns="45733" tIns="22867" rIns="45733" bIns="22867" anchor="ctr" anchorCtr="0">
            <a:noAutofit/>
          </a:bodyPr>
          <a:lstStyle/>
          <a:p>
            <a:pPr>
              <a:buClr>
                <a:srgbClr val="D8D8D8"/>
              </a:buClr>
            </a:pPr>
            <a:r>
              <a:rPr lang="en" sz="2267" b="1">
                <a:solidFill>
                  <a:srgbClr val="BFBFBF"/>
                </a:solidFill>
                <a:latin typeface="Proxima Nova"/>
                <a:ea typeface="Proxima Nova"/>
                <a:cs typeface="Proxima Nova"/>
                <a:sym typeface="Proxima Nova"/>
              </a:rPr>
              <a:t>PROOF-OF-WORK WORKS</a:t>
            </a:r>
            <a:endParaRPr sz="2267" b="1">
              <a:solidFill>
                <a:srgbClr val="BFBFBF"/>
              </a:solidFill>
              <a:latin typeface="Proxima Nova"/>
              <a:ea typeface="Proxima Nova"/>
              <a:cs typeface="Proxima Nova"/>
              <a:sym typeface="Proxima Nova"/>
            </a:endParaRPr>
          </a:p>
        </p:txBody>
      </p:sp>
      <p:sp>
        <p:nvSpPr>
          <p:cNvPr id="1234" name="Google Shape;1234;p92"/>
          <p:cNvSpPr txBox="1">
            <a:spLocks noGrp="1"/>
          </p:cNvSpPr>
          <p:nvPr>
            <p:ph type="body" idx="1"/>
          </p:nvPr>
        </p:nvSpPr>
        <p:spPr>
          <a:xfrm>
            <a:off x="8437397" y="2525525"/>
            <a:ext cx="3558400" cy="3546800"/>
          </a:xfrm>
          <a:prstGeom prst="rect">
            <a:avLst/>
          </a:prstGeom>
          <a:noFill/>
          <a:ln>
            <a:noFill/>
          </a:ln>
        </p:spPr>
        <p:txBody>
          <a:bodyPr spcFirstLastPara="1" wrap="square" lIns="121900" tIns="121900" rIns="121900" bIns="121900" anchor="ctr" anchorCtr="0">
            <a:noAutofit/>
          </a:bodyPr>
          <a:lstStyle/>
          <a:p>
            <a:pPr marL="457189" indent="0">
              <a:spcBef>
                <a:spcPts val="0"/>
              </a:spcBef>
              <a:buNone/>
            </a:pPr>
            <a:r>
              <a:rPr lang="en" sz="2267">
                <a:latin typeface="Proxima Nova"/>
                <a:ea typeface="Proxima Nova"/>
                <a:cs typeface="Proxima Nova"/>
                <a:sym typeface="Proxima Nova"/>
              </a:rPr>
              <a:t>Gillian has many identities but limited resources</a:t>
            </a:r>
            <a:endParaRPr sz="2267">
              <a:latin typeface="Proxima Nova"/>
              <a:ea typeface="Proxima Nova"/>
              <a:cs typeface="Proxima Nova"/>
              <a:sym typeface="Proxima Nova"/>
            </a:endParaRPr>
          </a:p>
        </p:txBody>
      </p:sp>
      <p:sp>
        <p:nvSpPr>
          <p:cNvPr id="1235" name="Google Shape;1235;p92"/>
          <p:cNvSpPr/>
          <p:nvPr/>
        </p:nvSpPr>
        <p:spPr>
          <a:xfrm>
            <a:off x="1007100" y="3000019"/>
            <a:ext cx="1159600" cy="1159200"/>
          </a:xfrm>
          <a:prstGeom prst="ellipse">
            <a:avLst/>
          </a:prstGeom>
          <a:solidFill>
            <a:srgbClr val="E0666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strike="sngStrike">
                <a:solidFill>
                  <a:schemeClr val="dk2"/>
                </a:solidFill>
              </a:rPr>
              <a:t>Nick</a:t>
            </a:r>
            <a:br>
              <a:rPr lang="en" sz="1733" strike="sngStrike">
                <a:solidFill>
                  <a:schemeClr val="dk2"/>
                </a:solidFill>
              </a:rPr>
            </a:br>
            <a:r>
              <a:rPr lang="en" sz="1733">
                <a:solidFill>
                  <a:schemeClr val="dk2"/>
                </a:solidFill>
              </a:rPr>
              <a:t>Gillian</a:t>
            </a:r>
            <a:endParaRPr sz="1733">
              <a:solidFill>
                <a:schemeClr val="dk2"/>
              </a:solidFill>
            </a:endParaRPr>
          </a:p>
          <a:p>
            <a:pPr algn="ctr"/>
            <a:endParaRPr sz="1733">
              <a:solidFill>
                <a:schemeClr val="dk2"/>
              </a:solidFill>
            </a:endParaRPr>
          </a:p>
        </p:txBody>
      </p:sp>
      <p:sp>
        <p:nvSpPr>
          <p:cNvPr id="1236" name="Google Shape;1236;p92"/>
          <p:cNvSpPr/>
          <p:nvPr/>
        </p:nvSpPr>
        <p:spPr>
          <a:xfrm>
            <a:off x="2722509" y="1465475"/>
            <a:ext cx="1159600" cy="11592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Nadir</a:t>
            </a:r>
            <a:endParaRPr sz="667"/>
          </a:p>
        </p:txBody>
      </p:sp>
      <p:sp>
        <p:nvSpPr>
          <p:cNvPr id="1237" name="Google Shape;1237;p92"/>
          <p:cNvSpPr/>
          <p:nvPr/>
        </p:nvSpPr>
        <p:spPr>
          <a:xfrm>
            <a:off x="5230119" y="1909725"/>
            <a:ext cx="1159600" cy="1159200"/>
          </a:xfrm>
          <a:prstGeom prst="ellipse">
            <a:avLst/>
          </a:prstGeom>
          <a:solidFill>
            <a:srgbClr val="EA9999"/>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Gillian</a:t>
            </a:r>
            <a:endParaRPr sz="667"/>
          </a:p>
        </p:txBody>
      </p:sp>
      <p:sp>
        <p:nvSpPr>
          <p:cNvPr id="1238" name="Google Shape;1238;p92"/>
          <p:cNvSpPr/>
          <p:nvPr/>
        </p:nvSpPr>
        <p:spPr>
          <a:xfrm>
            <a:off x="2722509" y="5072925"/>
            <a:ext cx="1159600" cy="11592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Brian</a:t>
            </a:r>
            <a:endParaRPr sz="667"/>
          </a:p>
        </p:txBody>
      </p:sp>
      <p:sp>
        <p:nvSpPr>
          <p:cNvPr id="1239" name="Google Shape;1239;p92"/>
          <p:cNvSpPr/>
          <p:nvPr/>
        </p:nvSpPr>
        <p:spPr>
          <a:xfrm>
            <a:off x="6155091" y="4159225"/>
            <a:ext cx="1159600" cy="1159200"/>
          </a:xfrm>
          <a:prstGeom prst="ellipse">
            <a:avLst/>
          </a:prstGeom>
          <a:solidFill>
            <a:srgbClr val="E0666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strike="sngStrike">
                <a:solidFill>
                  <a:schemeClr val="dk2"/>
                </a:solidFill>
              </a:rPr>
              <a:t>Gloria</a:t>
            </a:r>
            <a:br>
              <a:rPr lang="en" sz="1733" strike="sngStrike">
                <a:solidFill>
                  <a:schemeClr val="dk2"/>
                </a:solidFill>
              </a:rPr>
            </a:br>
            <a:r>
              <a:rPr lang="en" sz="1733">
                <a:solidFill>
                  <a:schemeClr val="dk2"/>
                </a:solidFill>
              </a:rPr>
              <a:t>Gillian</a:t>
            </a:r>
            <a:endParaRPr sz="1733">
              <a:solidFill>
                <a:schemeClr val="dk2"/>
              </a:solidFill>
            </a:endParaRPr>
          </a:p>
          <a:p>
            <a:endParaRPr sz="1733">
              <a:solidFill>
                <a:schemeClr val="dk2"/>
              </a:solidFill>
            </a:endParaRPr>
          </a:p>
        </p:txBody>
      </p:sp>
      <p:cxnSp>
        <p:nvCxnSpPr>
          <p:cNvPr id="1240" name="Google Shape;1240;p92"/>
          <p:cNvCxnSpPr>
            <a:stCxn id="1237" idx="3"/>
            <a:endCxn id="1238" idx="0"/>
          </p:cNvCxnSpPr>
          <p:nvPr/>
        </p:nvCxnSpPr>
        <p:spPr>
          <a:xfrm flipH="1">
            <a:off x="3302337" y="2899164"/>
            <a:ext cx="2097600" cy="2173600"/>
          </a:xfrm>
          <a:prstGeom prst="straightConnector1">
            <a:avLst/>
          </a:prstGeom>
          <a:noFill/>
          <a:ln w="28575" cap="flat" cmpd="sng">
            <a:solidFill>
              <a:srgbClr val="6D9EEB"/>
            </a:solidFill>
            <a:prstDash val="solid"/>
            <a:round/>
            <a:headEnd type="none" w="med" len="med"/>
            <a:tailEnd type="triangle" w="med" len="med"/>
          </a:ln>
        </p:spPr>
      </p:cxnSp>
      <p:cxnSp>
        <p:nvCxnSpPr>
          <p:cNvPr id="1241" name="Google Shape;1241;p92"/>
          <p:cNvCxnSpPr>
            <a:stCxn id="1237" idx="3"/>
            <a:endCxn id="1236" idx="4"/>
          </p:cNvCxnSpPr>
          <p:nvPr/>
        </p:nvCxnSpPr>
        <p:spPr>
          <a:xfrm rot="10800000">
            <a:off x="3302337" y="2624764"/>
            <a:ext cx="2097600" cy="274400"/>
          </a:xfrm>
          <a:prstGeom prst="straightConnector1">
            <a:avLst/>
          </a:prstGeom>
          <a:noFill/>
          <a:ln w="28575" cap="flat" cmpd="sng">
            <a:solidFill>
              <a:srgbClr val="93C47D"/>
            </a:solidFill>
            <a:prstDash val="solid"/>
            <a:round/>
            <a:headEnd type="none" w="med" len="med"/>
            <a:tailEnd type="triangle" w="med" len="med"/>
          </a:ln>
        </p:spPr>
      </p:cxnSp>
      <p:cxnSp>
        <p:nvCxnSpPr>
          <p:cNvPr id="1242" name="Google Shape;1242;p92"/>
          <p:cNvCxnSpPr>
            <a:stCxn id="1236" idx="4"/>
            <a:endCxn id="1235" idx="6"/>
          </p:cNvCxnSpPr>
          <p:nvPr/>
        </p:nvCxnSpPr>
        <p:spPr>
          <a:xfrm flipH="1">
            <a:off x="2166709" y="2624675"/>
            <a:ext cx="1135600" cy="954800"/>
          </a:xfrm>
          <a:prstGeom prst="straightConnector1">
            <a:avLst/>
          </a:prstGeom>
          <a:noFill/>
          <a:ln w="28575" cap="flat" cmpd="sng">
            <a:solidFill>
              <a:srgbClr val="93C47D"/>
            </a:solidFill>
            <a:prstDash val="lgDash"/>
            <a:round/>
            <a:headEnd type="triangle" w="med" len="med"/>
            <a:tailEnd type="triangle" w="med" len="med"/>
          </a:ln>
        </p:spPr>
      </p:cxnSp>
      <p:cxnSp>
        <p:nvCxnSpPr>
          <p:cNvPr id="1243" name="Google Shape;1243;p92"/>
          <p:cNvCxnSpPr>
            <a:stCxn id="1236" idx="4"/>
            <a:endCxn id="1238" idx="0"/>
          </p:cNvCxnSpPr>
          <p:nvPr/>
        </p:nvCxnSpPr>
        <p:spPr>
          <a:xfrm>
            <a:off x="3302309" y="2624675"/>
            <a:ext cx="0" cy="2448400"/>
          </a:xfrm>
          <a:prstGeom prst="straightConnector1">
            <a:avLst/>
          </a:prstGeom>
          <a:noFill/>
          <a:ln w="28575" cap="flat" cmpd="sng">
            <a:solidFill>
              <a:srgbClr val="93C47D"/>
            </a:solidFill>
            <a:prstDash val="lgDash"/>
            <a:round/>
            <a:headEnd type="triangle" w="med" len="med"/>
            <a:tailEnd type="triangle" w="med" len="med"/>
          </a:ln>
        </p:spPr>
      </p:cxnSp>
      <p:cxnSp>
        <p:nvCxnSpPr>
          <p:cNvPr id="1244" name="Google Shape;1244;p92"/>
          <p:cNvCxnSpPr>
            <a:stCxn id="1236" idx="4"/>
            <a:endCxn id="1239" idx="1"/>
          </p:cNvCxnSpPr>
          <p:nvPr/>
        </p:nvCxnSpPr>
        <p:spPr>
          <a:xfrm>
            <a:off x="3302309" y="2624675"/>
            <a:ext cx="3022800" cy="1704400"/>
          </a:xfrm>
          <a:prstGeom prst="straightConnector1">
            <a:avLst/>
          </a:prstGeom>
          <a:noFill/>
          <a:ln w="28575" cap="flat" cmpd="sng">
            <a:solidFill>
              <a:srgbClr val="93C47D"/>
            </a:solidFill>
            <a:prstDash val="lgDash"/>
            <a:round/>
            <a:headEnd type="triangle" w="med" len="med"/>
            <a:tailEnd type="triangle" w="med" len="med"/>
          </a:ln>
        </p:spPr>
      </p:cxnSp>
      <p:cxnSp>
        <p:nvCxnSpPr>
          <p:cNvPr id="1245" name="Google Shape;1245;p92"/>
          <p:cNvCxnSpPr>
            <a:stCxn id="1236" idx="4"/>
            <a:endCxn id="1238" idx="0"/>
          </p:cNvCxnSpPr>
          <p:nvPr/>
        </p:nvCxnSpPr>
        <p:spPr>
          <a:xfrm>
            <a:off x="3302309" y="2624675"/>
            <a:ext cx="0" cy="2448400"/>
          </a:xfrm>
          <a:prstGeom prst="straightConnector1">
            <a:avLst/>
          </a:prstGeom>
          <a:noFill/>
          <a:ln w="28575" cap="flat" cmpd="sng">
            <a:solidFill>
              <a:srgbClr val="6D9EEB"/>
            </a:solidFill>
            <a:prstDash val="lgDashDot"/>
            <a:round/>
            <a:headEnd type="triangle" w="med" len="med"/>
            <a:tailEnd type="triangle" w="med" len="med"/>
          </a:ln>
        </p:spPr>
      </p:cxnSp>
      <p:cxnSp>
        <p:nvCxnSpPr>
          <p:cNvPr id="1246" name="Google Shape;1246;p92"/>
          <p:cNvCxnSpPr>
            <a:stCxn id="1235" idx="6"/>
            <a:endCxn id="1238" idx="0"/>
          </p:cNvCxnSpPr>
          <p:nvPr/>
        </p:nvCxnSpPr>
        <p:spPr>
          <a:xfrm>
            <a:off x="2166700" y="3579619"/>
            <a:ext cx="1135600" cy="1493200"/>
          </a:xfrm>
          <a:prstGeom prst="straightConnector1">
            <a:avLst/>
          </a:prstGeom>
          <a:noFill/>
          <a:ln w="28575" cap="flat" cmpd="sng">
            <a:solidFill>
              <a:srgbClr val="6D9EEB"/>
            </a:solidFill>
            <a:prstDash val="lgDashDot"/>
            <a:round/>
            <a:headEnd type="triangle" w="med" len="med"/>
            <a:tailEnd type="triangle" w="med" len="med"/>
          </a:ln>
        </p:spPr>
      </p:cxnSp>
      <p:cxnSp>
        <p:nvCxnSpPr>
          <p:cNvPr id="1247" name="Google Shape;1247;p92"/>
          <p:cNvCxnSpPr>
            <a:stCxn id="1239" idx="1"/>
            <a:endCxn id="1238" idx="0"/>
          </p:cNvCxnSpPr>
          <p:nvPr/>
        </p:nvCxnSpPr>
        <p:spPr>
          <a:xfrm flipH="1">
            <a:off x="3302109" y="4328985"/>
            <a:ext cx="3022800" cy="744000"/>
          </a:xfrm>
          <a:prstGeom prst="straightConnector1">
            <a:avLst/>
          </a:prstGeom>
          <a:noFill/>
          <a:ln w="28575" cap="flat" cmpd="sng">
            <a:solidFill>
              <a:srgbClr val="6D9EEB"/>
            </a:solidFill>
            <a:prstDash val="lgDashDot"/>
            <a:round/>
            <a:headEnd type="triangle" w="med" len="med"/>
            <a:tailEnd type="triangle" w="med" len="med"/>
          </a:ln>
        </p:spPr>
      </p:cxnSp>
      <p:pic>
        <p:nvPicPr>
          <p:cNvPr id="1248" name="Google Shape;1248;p92"/>
          <p:cNvPicPr preferRelativeResize="0"/>
          <p:nvPr/>
        </p:nvPicPr>
        <p:blipFill>
          <a:blip r:embed="rId3">
            <a:alphaModFix/>
          </a:blip>
          <a:stretch>
            <a:fillRect/>
          </a:stretch>
        </p:blipFill>
        <p:spPr>
          <a:xfrm>
            <a:off x="6849665" y="417826"/>
            <a:ext cx="1371600" cy="1428751"/>
          </a:xfrm>
          <a:prstGeom prst="rect">
            <a:avLst/>
          </a:prstGeom>
          <a:noFill/>
          <a:ln>
            <a:noFill/>
          </a:ln>
        </p:spPr>
      </p:pic>
      <p:pic>
        <p:nvPicPr>
          <p:cNvPr id="1249" name="Google Shape;1249;p92"/>
          <p:cNvPicPr preferRelativeResize="0"/>
          <p:nvPr/>
        </p:nvPicPr>
        <p:blipFill>
          <a:blip r:embed="rId3">
            <a:alphaModFix/>
          </a:blip>
          <a:stretch>
            <a:fillRect/>
          </a:stretch>
        </p:blipFill>
        <p:spPr>
          <a:xfrm>
            <a:off x="313007" y="1382926"/>
            <a:ext cx="1371600" cy="1428751"/>
          </a:xfrm>
          <a:prstGeom prst="rect">
            <a:avLst/>
          </a:prstGeom>
          <a:noFill/>
          <a:ln>
            <a:noFill/>
          </a:ln>
        </p:spPr>
      </p:pic>
      <p:pic>
        <p:nvPicPr>
          <p:cNvPr id="1250" name="Google Shape;1250;p92"/>
          <p:cNvPicPr preferRelativeResize="0"/>
          <p:nvPr/>
        </p:nvPicPr>
        <p:blipFill>
          <a:blip r:embed="rId3">
            <a:alphaModFix/>
          </a:blip>
          <a:stretch>
            <a:fillRect/>
          </a:stretch>
        </p:blipFill>
        <p:spPr>
          <a:xfrm>
            <a:off x="900872" y="4643689"/>
            <a:ext cx="1371600" cy="1428751"/>
          </a:xfrm>
          <a:prstGeom prst="rect">
            <a:avLst/>
          </a:prstGeom>
          <a:noFill/>
          <a:ln>
            <a:noFill/>
          </a:ln>
        </p:spPr>
      </p:pic>
      <p:cxnSp>
        <p:nvCxnSpPr>
          <p:cNvPr id="1251" name="Google Shape;1251;p92"/>
          <p:cNvCxnSpPr>
            <a:stCxn id="1250" idx="3"/>
            <a:endCxn id="1238" idx="2"/>
          </p:cNvCxnSpPr>
          <p:nvPr/>
        </p:nvCxnSpPr>
        <p:spPr>
          <a:xfrm>
            <a:off x="2272472" y="5358063"/>
            <a:ext cx="450000" cy="294400"/>
          </a:xfrm>
          <a:prstGeom prst="curvedConnector3">
            <a:avLst>
              <a:gd name="adj1" fmla="val 48818"/>
            </a:avLst>
          </a:prstGeom>
          <a:noFill/>
          <a:ln w="38100" cap="flat" cmpd="sng">
            <a:solidFill>
              <a:srgbClr val="6FA8DC"/>
            </a:solidFill>
            <a:prstDash val="solid"/>
            <a:round/>
            <a:headEnd type="triangle" w="med" len="med"/>
            <a:tailEnd type="diamond" w="med" len="med"/>
          </a:ln>
        </p:spPr>
      </p:cxnSp>
      <p:cxnSp>
        <p:nvCxnSpPr>
          <p:cNvPr id="1252" name="Google Shape;1252;p92"/>
          <p:cNvCxnSpPr>
            <a:stCxn id="1249" idx="3"/>
            <a:endCxn id="1236" idx="2"/>
          </p:cNvCxnSpPr>
          <p:nvPr/>
        </p:nvCxnSpPr>
        <p:spPr>
          <a:xfrm rot="10800000" flipH="1">
            <a:off x="1684607" y="2044900"/>
            <a:ext cx="1038000" cy="52400"/>
          </a:xfrm>
          <a:prstGeom prst="curvedConnector3">
            <a:avLst>
              <a:gd name="adj1" fmla="val 50001"/>
            </a:avLst>
          </a:prstGeom>
          <a:noFill/>
          <a:ln w="38100" cap="flat" cmpd="sng">
            <a:solidFill>
              <a:srgbClr val="93C47D"/>
            </a:solidFill>
            <a:prstDash val="solid"/>
            <a:round/>
            <a:headEnd type="triangle" w="med" len="med"/>
            <a:tailEnd type="diamond" w="med" len="med"/>
          </a:ln>
        </p:spPr>
      </p:cxnSp>
      <p:cxnSp>
        <p:nvCxnSpPr>
          <p:cNvPr id="1253" name="Google Shape;1253;p92"/>
          <p:cNvCxnSpPr>
            <a:stCxn id="1237" idx="0"/>
            <a:endCxn id="1248" idx="1"/>
          </p:cNvCxnSpPr>
          <p:nvPr/>
        </p:nvCxnSpPr>
        <p:spPr>
          <a:xfrm rot="-5400000">
            <a:off x="5940919" y="1001125"/>
            <a:ext cx="777600" cy="1039600"/>
          </a:xfrm>
          <a:prstGeom prst="curvedConnector2">
            <a:avLst/>
          </a:prstGeom>
          <a:noFill/>
          <a:ln w="38100" cap="flat" cmpd="sng">
            <a:solidFill>
              <a:srgbClr val="E06666"/>
            </a:solidFill>
            <a:prstDash val="solid"/>
            <a:round/>
            <a:headEnd type="diamond" w="med" len="med"/>
            <a:tailEnd type="triangle" w="med" len="med"/>
          </a:ln>
        </p:spPr>
      </p:cxnSp>
      <p:cxnSp>
        <p:nvCxnSpPr>
          <p:cNvPr id="1254" name="Google Shape;1254;p92"/>
          <p:cNvCxnSpPr>
            <a:stCxn id="1239" idx="0"/>
            <a:endCxn id="1248" idx="3"/>
          </p:cNvCxnSpPr>
          <p:nvPr/>
        </p:nvCxnSpPr>
        <p:spPr>
          <a:xfrm rot="-5400000">
            <a:off x="5964491" y="1902425"/>
            <a:ext cx="3027200" cy="1486400"/>
          </a:xfrm>
          <a:prstGeom prst="curvedConnector4">
            <a:avLst>
              <a:gd name="adj1" fmla="val 30522"/>
              <a:gd name="adj2" fmla="val 159199"/>
            </a:avLst>
          </a:prstGeom>
          <a:noFill/>
          <a:ln w="38100" cap="flat" cmpd="sng">
            <a:solidFill>
              <a:srgbClr val="E06666"/>
            </a:solidFill>
            <a:prstDash val="solid"/>
            <a:round/>
            <a:headEnd type="diamond" w="med" len="med"/>
            <a:tailEnd type="triangle" w="med" len="med"/>
          </a:ln>
        </p:spPr>
      </p:cxnSp>
      <p:cxnSp>
        <p:nvCxnSpPr>
          <p:cNvPr id="1255" name="Google Shape;1255;p92"/>
          <p:cNvCxnSpPr>
            <a:stCxn id="1235" idx="5"/>
            <a:endCxn id="1248" idx="2"/>
          </p:cNvCxnSpPr>
          <p:nvPr/>
        </p:nvCxnSpPr>
        <p:spPr>
          <a:xfrm rot="-5400000">
            <a:off x="3694680" y="148857"/>
            <a:ext cx="2142800" cy="5538400"/>
          </a:xfrm>
          <a:prstGeom prst="curvedConnector3">
            <a:avLst>
              <a:gd name="adj1" fmla="val -18998"/>
            </a:avLst>
          </a:prstGeom>
          <a:noFill/>
          <a:ln w="38100" cap="flat" cmpd="sng">
            <a:solidFill>
              <a:srgbClr val="E06666"/>
            </a:solidFill>
            <a:prstDash val="solid"/>
            <a:round/>
            <a:headEnd type="diamond" w="med" len="med"/>
            <a:tailEnd type="triangl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p93"/>
          <p:cNvSpPr/>
          <p:nvPr/>
        </p:nvSpPr>
        <p:spPr>
          <a:xfrm>
            <a:off x="0" y="-4075"/>
            <a:ext cx="12192000" cy="6858000"/>
          </a:xfrm>
          <a:prstGeom prst="rect">
            <a:avLst/>
          </a:prstGeom>
          <a:noFill/>
          <a:ln w="228600" cap="flat" cmpd="sng">
            <a:solidFill>
              <a:srgbClr val="6D9EEB"/>
            </a:solidFill>
            <a:prstDash val="solid"/>
            <a:round/>
            <a:headEnd type="none" w="sm" len="sm"/>
            <a:tailEnd type="none" w="sm" len="sm"/>
          </a:ln>
        </p:spPr>
        <p:txBody>
          <a:bodyPr spcFirstLastPara="1" wrap="square" lIns="45733" tIns="45733" rIns="45733" bIns="45733" anchor="ctr" anchorCtr="0">
            <a:noAutofit/>
          </a:bodyPr>
          <a:lstStyle/>
          <a:p>
            <a:endParaRPr sz="667"/>
          </a:p>
        </p:txBody>
      </p:sp>
      <p:sp>
        <p:nvSpPr>
          <p:cNvPr id="1261" name="Google Shape;1261;p93"/>
          <p:cNvSpPr/>
          <p:nvPr/>
        </p:nvSpPr>
        <p:spPr>
          <a:xfrm>
            <a:off x="705396" y="1042335"/>
            <a:ext cx="7629912" cy="5397840"/>
          </a:xfrm>
          <a:prstGeom prst="irregularSeal2">
            <a:avLst/>
          </a:prstGeom>
          <a:gradFill>
            <a:gsLst>
              <a:gs pos="0">
                <a:srgbClr val="3177EE"/>
              </a:gs>
              <a:gs pos="100000">
                <a:srgbClr val="113D8A"/>
              </a:gs>
            </a:gsLst>
            <a:path path="circle">
              <a:fillToRect l="50000" t="50000" r="50000" b="50000"/>
            </a:path>
            <a:tileRect/>
          </a:gradFill>
          <a:ln w="38100" cap="flat" cmpd="sng">
            <a:solidFill>
              <a:srgbClr val="1155CC"/>
            </a:solidFill>
            <a:prstDash val="solid"/>
            <a:round/>
            <a:headEnd type="none" w="sm" len="sm"/>
            <a:tailEnd type="none" w="sm" len="sm"/>
          </a:ln>
        </p:spPr>
        <p:txBody>
          <a:bodyPr spcFirstLastPara="1" wrap="square" lIns="45733" tIns="45733" rIns="45733" bIns="45733" anchor="ctr" anchorCtr="0">
            <a:noAutofit/>
          </a:bodyPr>
          <a:lstStyle/>
          <a:p>
            <a:pPr algn="ctr"/>
            <a:r>
              <a:rPr lang="en" sz="4000">
                <a:solidFill>
                  <a:srgbClr val="00FFFF"/>
                </a:solidFill>
                <a:latin typeface="Comic Sans MS"/>
                <a:ea typeface="Comic Sans MS"/>
                <a:cs typeface="Comic Sans MS"/>
                <a:sym typeface="Comic Sans MS"/>
              </a:rPr>
              <a:t>~no malicious activity~</a:t>
            </a:r>
            <a:endParaRPr sz="4000">
              <a:solidFill>
                <a:srgbClr val="00FFFF"/>
              </a:solidFill>
              <a:latin typeface="Comic Sans MS"/>
              <a:ea typeface="Comic Sans MS"/>
              <a:cs typeface="Comic Sans MS"/>
              <a:sym typeface="Comic Sans MS"/>
            </a:endParaRPr>
          </a:p>
        </p:txBody>
      </p:sp>
      <p:sp>
        <p:nvSpPr>
          <p:cNvPr id="1263" name="Google Shape;1263;p93"/>
          <p:cNvSpPr txBox="1"/>
          <p:nvPr/>
        </p:nvSpPr>
        <p:spPr>
          <a:xfrm>
            <a:off x="1462744" y="539500"/>
            <a:ext cx="9734800" cy="501600"/>
          </a:xfrm>
          <a:prstGeom prst="rect">
            <a:avLst/>
          </a:prstGeom>
          <a:noFill/>
          <a:ln>
            <a:noFill/>
          </a:ln>
        </p:spPr>
        <p:txBody>
          <a:bodyPr spcFirstLastPara="1" wrap="square" lIns="45733" tIns="22867" rIns="45733" bIns="22867" anchor="ctr" anchorCtr="0">
            <a:noAutofit/>
          </a:bodyPr>
          <a:lstStyle/>
          <a:p>
            <a:pPr>
              <a:lnSpc>
                <a:spcPct val="130740"/>
              </a:lnSpc>
              <a:buClr>
                <a:srgbClr val="000000"/>
              </a:buClr>
            </a:pPr>
            <a:r>
              <a:rPr lang="en" sz="3600" b="1">
                <a:latin typeface="Montserrat"/>
                <a:ea typeface="Montserrat"/>
                <a:cs typeface="Montserrat"/>
                <a:sym typeface="Montserrat"/>
              </a:rPr>
              <a:t>CONSENSUS</a:t>
            </a:r>
            <a:endParaRPr sz="3600" b="1">
              <a:latin typeface="Montserrat"/>
              <a:ea typeface="Montserrat"/>
              <a:cs typeface="Montserrat"/>
              <a:sym typeface="Montserrat"/>
            </a:endParaRPr>
          </a:p>
        </p:txBody>
      </p:sp>
      <p:sp>
        <p:nvSpPr>
          <p:cNvPr id="1264" name="Google Shape;1264;p93"/>
          <p:cNvSpPr txBox="1"/>
          <p:nvPr/>
        </p:nvSpPr>
        <p:spPr>
          <a:xfrm>
            <a:off x="1462744" y="881475"/>
            <a:ext cx="5384800" cy="501600"/>
          </a:xfrm>
          <a:prstGeom prst="rect">
            <a:avLst/>
          </a:prstGeom>
          <a:noFill/>
          <a:ln>
            <a:noFill/>
          </a:ln>
        </p:spPr>
        <p:txBody>
          <a:bodyPr spcFirstLastPara="1" wrap="square" lIns="45733" tIns="22867" rIns="45733" bIns="22867" anchor="ctr" anchorCtr="0">
            <a:noAutofit/>
          </a:bodyPr>
          <a:lstStyle/>
          <a:p>
            <a:pPr>
              <a:buClr>
                <a:srgbClr val="D8D8D8"/>
              </a:buClr>
            </a:pPr>
            <a:r>
              <a:rPr lang="en" sz="2267" b="1">
                <a:solidFill>
                  <a:srgbClr val="BFBFBF"/>
                </a:solidFill>
                <a:latin typeface="Proxima Nova"/>
                <a:ea typeface="Proxima Nova"/>
                <a:cs typeface="Proxima Nova"/>
                <a:sym typeface="Proxima Nova"/>
              </a:rPr>
              <a:t>PROOF-OF-WORK WORKS</a:t>
            </a:r>
            <a:endParaRPr sz="2267" b="1">
              <a:solidFill>
                <a:srgbClr val="BFBFBF"/>
              </a:solidFill>
              <a:latin typeface="Proxima Nova"/>
              <a:ea typeface="Proxima Nova"/>
              <a:cs typeface="Proxima Nova"/>
              <a:sym typeface="Proxima Nova"/>
            </a:endParaRPr>
          </a:p>
        </p:txBody>
      </p:sp>
      <p:sp>
        <p:nvSpPr>
          <p:cNvPr id="1266" name="Google Shape;1266;p93"/>
          <p:cNvSpPr/>
          <p:nvPr/>
        </p:nvSpPr>
        <p:spPr>
          <a:xfrm>
            <a:off x="1007100" y="3000019"/>
            <a:ext cx="1159600" cy="1159200"/>
          </a:xfrm>
          <a:prstGeom prst="ellipse">
            <a:avLst/>
          </a:prstGeom>
          <a:solidFill>
            <a:srgbClr val="E0666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strike="sngStrike">
                <a:solidFill>
                  <a:schemeClr val="dk2"/>
                </a:solidFill>
              </a:rPr>
              <a:t>Nick</a:t>
            </a:r>
            <a:br>
              <a:rPr lang="en" sz="1733" strike="sngStrike">
                <a:solidFill>
                  <a:schemeClr val="dk2"/>
                </a:solidFill>
              </a:rPr>
            </a:br>
            <a:r>
              <a:rPr lang="en" sz="1733">
                <a:solidFill>
                  <a:schemeClr val="dk2"/>
                </a:solidFill>
              </a:rPr>
              <a:t>Gillian</a:t>
            </a:r>
            <a:endParaRPr sz="1733">
              <a:solidFill>
                <a:schemeClr val="dk2"/>
              </a:solidFill>
            </a:endParaRPr>
          </a:p>
          <a:p>
            <a:pPr algn="ctr"/>
            <a:endParaRPr sz="1733">
              <a:solidFill>
                <a:schemeClr val="dk2"/>
              </a:solidFill>
            </a:endParaRPr>
          </a:p>
        </p:txBody>
      </p:sp>
      <p:sp>
        <p:nvSpPr>
          <p:cNvPr id="1267" name="Google Shape;1267;p93"/>
          <p:cNvSpPr/>
          <p:nvPr/>
        </p:nvSpPr>
        <p:spPr>
          <a:xfrm>
            <a:off x="2722509" y="1465475"/>
            <a:ext cx="1159600" cy="1159200"/>
          </a:xfrm>
          <a:prstGeom prst="ellipse">
            <a:avLst/>
          </a:prstGeom>
          <a:solidFill>
            <a:srgbClr val="B6D7A8"/>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Nadir</a:t>
            </a:r>
            <a:endParaRPr sz="667"/>
          </a:p>
        </p:txBody>
      </p:sp>
      <p:sp>
        <p:nvSpPr>
          <p:cNvPr id="1268" name="Google Shape;1268;p93"/>
          <p:cNvSpPr/>
          <p:nvPr/>
        </p:nvSpPr>
        <p:spPr>
          <a:xfrm>
            <a:off x="5230119" y="1909725"/>
            <a:ext cx="1159600" cy="1159200"/>
          </a:xfrm>
          <a:prstGeom prst="ellipse">
            <a:avLst/>
          </a:prstGeom>
          <a:solidFill>
            <a:srgbClr val="EA9999"/>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Gillian</a:t>
            </a:r>
            <a:endParaRPr sz="667"/>
          </a:p>
        </p:txBody>
      </p:sp>
      <p:sp>
        <p:nvSpPr>
          <p:cNvPr id="1269" name="Google Shape;1269;p93"/>
          <p:cNvSpPr/>
          <p:nvPr/>
        </p:nvSpPr>
        <p:spPr>
          <a:xfrm>
            <a:off x="2722509" y="5072925"/>
            <a:ext cx="1159600" cy="1159200"/>
          </a:xfrm>
          <a:prstGeom prst="ellipse">
            <a:avLst/>
          </a:prstGeom>
          <a:solidFill>
            <a:srgbClr val="A4C2F4"/>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a:solidFill>
                  <a:schemeClr val="dk2"/>
                </a:solidFill>
              </a:rPr>
              <a:t>Brian</a:t>
            </a:r>
            <a:endParaRPr sz="667"/>
          </a:p>
        </p:txBody>
      </p:sp>
      <p:sp>
        <p:nvSpPr>
          <p:cNvPr id="1270" name="Google Shape;1270;p93"/>
          <p:cNvSpPr/>
          <p:nvPr/>
        </p:nvSpPr>
        <p:spPr>
          <a:xfrm>
            <a:off x="6155091" y="4159225"/>
            <a:ext cx="1159600" cy="1159200"/>
          </a:xfrm>
          <a:prstGeom prst="ellipse">
            <a:avLst/>
          </a:prstGeom>
          <a:solidFill>
            <a:srgbClr val="E06666"/>
          </a:solidFill>
          <a:ln w="9525" cap="flat" cmpd="sng">
            <a:solidFill>
              <a:schemeClr val="dk2"/>
            </a:solidFill>
            <a:prstDash val="solid"/>
            <a:round/>
            <a:headEnd type="none" w="sm" len="sm"/>
            <a:tailEnd type="none" w="sm" len="sm"/>
          </a:ln>
        </p:spPr>
        <p:txBody>
          <a:bodyPr spcFirstLastPara="1" wrap="square" lIns="45733" tIns="45733" rIns="45733" bIns="45733" anchor="ctr" anchorCtr="0">
            <a:noAutofit/>
          </a:bodyPr>
          <a:lstStyle/>
          <a:p>
            <a:pPr algn="ctr"/>
            <a:r>
              <a:rPr lang="en" sz="1733" strike="sngStrike">
                <a:solidFill>
                  <a:schemeClr val="dk2"/>
                </a:solidFill>
              </a:rPr>
              <a:t>Gloria</a:t>
            </a:r>
            <a:br>
              <a:rPr lang="en" sz="1733" strike="sngStrike">
                <a:solidFill>
                  <a:schemeClr val="dk2"/>
                </a:solidFill>
              </a:rPr>
            </a:br>
            <a:r>
              <a:rPr lang="en" sz="1733">
                <a:solidFill>
                  <a:schemeClr val="dk2"/>
                </a:solidFill>
              </a:rPr>
              <a:t>Gillian</a:t>
            </a:r>
            <a:endParaRPr sz="1733">
              <a:solidFill>
                <a:schemeClr val="dk2"/>
              </a:solidFill>
            </a:endParaRPr>
          </a:p>
          <a:p>
            <a:endParaRPr sz="1733">
              <a:solidFill>
                <a:schemeClr val="dk2"/>
              </a:solidFill>
            </a:endParaRPr>
          </a:p>
        </p:txBody>
      </p:sp>
      <p:cxnSp>
        <p:nvCxnSpPr>
          <p:cNvPr id="1271" name="Google Shape;1271;p93"/>
          <p:cNvCxnSpPr>
            <a:stCxn id="1268" idx="3"/>
            <a:endCxn id="1269" idx="0"/>
          </p:cNvCxnSpPr>
          <p:nvPr/>
        </p:nvCxnSpPr>
        <p:spPr>
          <a:xfrm flipH="1">
            <a:off x="3302337" y="2899164"/>
            <a:ext cx="2097600" cy="2173600"/>
          </a:xfrm>
          <a:prstGeom prst="straightConnector1">
            <a:avLst/>
          </a:prstGeom>
          <a:noFill/>
          <a:ln w="28575" cap="flat" cmpd="sng">
            <a:solidFill>
              <a:srgbClr val="6D9EEB"/>
            </a:solidFill>
            <a:prstDash val="solid"/>
            <a:round/>
            <a:headEnd type="none" w="med" len="med"/>
            <a:tailEnd type="triangle" w="med" len="med"/>
          </a:ln>
        </p:spPr>
      </p:cxnSp>
      <p:cxnSp>
        <p:nvCxnSpPr>
          <p:cNvPr id="1272" name="Google Shape;1272;p93"/>
          <p:cNvCxnSpPr>
            <a:stCxn id="1268" idx="3"/>
            <a:endCxn id="1267" idx="4"/>
          </p:cNvCxnSpPr>
          <p:nvPr/>
        </p:nvCxnSpPr>
        <p:spPr>
          <a:xfrm rot="10800000">
            <a:off x="3302337" y="2624764"/>
            <a:ext cx="2097600" cy="274400"/>
          </a:xfrm>
          <a:prstGeom prst="straightConnector1">
            <a:avLst/>
          </a:prstGeom>
          <a:noFill/>
          <a:ln w="28575" cap="flat" cmpd="sng">
            <a:solidFill>
              <a:srgbClr val="93C47D"/>
            </a:solidFill>
            <a:prstDash val="solid"/>
            <a:round/>
            <a:headEnd type="none" w="med" len="med"/>
            <a:tailEnd type="triangle" w="med" len="med"/>
          </a:ln>
        </p:spPr>
      </p:cxnSp>
      <p:cxnSp>
        <p:nvCxnSpPr>
          <p:cNvPr id="1273" name="Google Shape;1273;p93"/>
          <p:cNvCxnSpPr>
            <a:stCxn id="1267" idx="4"/>
            <a:endCxn id="1266" idx="6"/>
          </p:cNvCxnSpPr>
          <p:nvPr/>
        </p:nvCxnSpPr>
        <p:spPr>
          <a:xfrm flipH="1">
            <a:off x="2166709" y="2624675"/>
            <a:ext cx="1135600" cy="954800"/>
          </a:xfrm>
          <a:prstGeom prst="straightConnector1">
            <a:avLst/>
          </a:prstGeom>
          <a:noFill/>
          <a:ln w="28575" cap="flat" cmpd="sng">
            <a:solidFill>
              <a:srgbClr val="93C47D"/>
            </a:solidFill>
            <a:prstDash val="lgDash"/>
            <a:round/>
            <a:headEnd type="triangle" w="med" len="med"/>
            <a:tailEnd type="triangle" w="med" len="med"/>
          </a:ln>
        </p:spPr>
      </p:cxnSp>
      <p:cxnSp>
        <p:nvCxnSpPr>
          <p:cNvPr id="1274" name="Google Shape;1274;p93"/>
          <p:cNvCxnSpPr/>
          <p:nvPr/>
        </p:nvCxnSpPr>
        <p:spPr>
          <a:xfrm>
            <a:off x="3302260" y="2624675"/>
            <a:ext cx="0" cy="2448400"/>
          </a:xfrm>
          <a:prstGeom prst="straightConnector1">
            <a:avLst/>
          </a:prstGeom>
          <a:noFill/>
          <a:ln w="28575" cap="flat" cmpd="sng">
            <a:solidFill>
              <a:srgbClr val="FF0000"/>
            </a:solidFill>
            <a:prstDash val="lgDashDot"/>
            <a:round/>
            <a:headEnd type="triangle" w="med" len="med"/>
            <a:tailEnd type="triangle" w="med" len="med"/>
          </a:ln>
        </p:spPr>
      </p:cxnSp>
      <p:cxnSp>
        <p:nvCxnSpPr>
          <p:cNvPr id="1275" name="Google Shape;1275;p93"/>
          <p:cNvCxnSpPr>
            <a:stCxn id="1267" idx="4"/>
            <a:endCxn id="1269" idx="0"/>
          </p:cNvCxnSpPr>
          <p:nvPr/>
        </p:nvCxnSpPr>
        <p:spPr>
          <a:xfrm>
            <a:off x="3302309" y="2624675"/>
            <a:ext cx="0" cy="2448400"/>
          </a:xfrm>
          <a:prstGeom prst="straightConnector1">
            <a:avLst/>
          </a:prstGeom>
          <a:noFill/>
          <a:ln w="28575" cap="flat" cmpd="sng">
            <a:solidFill>
              <a:srgbClr val="FF0000"/>
            </a:solidFill>
            <a:prstDash val="lgDash"/>
            <a:round/>
            <a:headEnd type="triangle" w="med" len="med"/>
            <a:tailEnd type="triangle" w="med" len="med"/>
          </a:ln>
        </p:spPr>
      </p:cxnSp>
      <p:cxnSp>
        <p:nvCxnSpPr>
          <p:cNvPr id="1276" name="Google Shape;1276;p93"/>
          <p:cNvCxnSpPr>
            <a:stCxn id="1267" idx="4"/>
            <a:endCxn id="1270" idx="1"/>
          </p:cNvCxnSpPr>
          <p:nvPr/>
        </p:nvCxnSpPr>
        <p:spPr>
          <a:xfrm>
            <a:off x="3302309" y="2624675"/>
            <a:ext cx="3022800" cy="1704400"/>
          </a:xfrm>
          <a:prstGeom prst="straightConnector1">
            <a:avLst/>
          </a:prstGeom>
          <a:noFill/>
          <a:ln w="28575" cap="flat" cmpd="sng">
            <a:solidFill>
              <a:srgbClr val="93C47D"/>
            </a:solidFill>
            <a:prstDash val="lgDash"/>
            <a:round/>
            <a:headEnd type="triangle" w="med" len="med"/>
            <a:tailEnd type="triangle" w="med" len="med"/>
          </a:ln>
        </p:spPr>
      </p:cxnSp>
      <p:cxnSp>
        <p:nvCxnSpPr>
          <p:cNvPr id="1277" name="Google Shape;1277;p93"/>
          <p:cNvCxnSpPr>
            <a:stCxn id="1266" idx="6"/>
            <a:endCxn id="1269" idx="0"/>
          </p:cNvCxnSpPr>
          <p:nvPr/>
        </p:nvCxnSpPr>
        <p:spPr>
          <a:xfrm>
            <a:off x="2166700" y="3579619"/>
            <a:ext cx="1135600" cy="1493200"/>
          </a:xfrm>
          <a:prstGeom prst="straightConnector1">
            <a:avLst/>
          </a:prstGeom>
          <a:noFill/>
          <a:ln w="28575" cap="flat" cmpd="sng">
            <a:solidFill>
              <a:srgbClr val="6D9EEB"/>
            </a:solidFill>
            <a:prstDash val="lgDashDot"/>
            <a:round/>
            <a:headEnd type="triangle" w="med" len="med"/>
            <a:tailEnd type="triangle" w="med" len="med"/>
          </a:ln>
        </p:spPr>
      </p:cxnSp>
      <p:cxnSp>
        <p:nvCxnSpPr>
          <p:cNvPr id="1278" name="Google Shape;1278;p93"/>
          <p:cNvCxnSpPr>
            <a:stCxn id="1270" idx="1"/>
            <a:endCxn id="1269" idx="0"/>
          </p:cNvCxnSpPr>
          <p:nvPr/>
        </p:nvCxnSpPr>
        <p:spPr>
          <a:xfrm flipH="1">
            <a:off x="3302109" y="4328985"/>
            <a:ext cx="3022800" cy="744000"/>
          </a:xfrm>
          <a:prstGeom prst="straightConnector1">
            <a:avLst/>
          </a:prstGeom>
          <a:noFill/>
          <a:ln w="28575" cap="flat" cmpd="sng">
            <a:solidFill>
              <a:srgbClr val="6D9EEB"/>
            </a:solidFill>
            <a:prstDash val="lgDashDot"/>
            <a:round/>
            <a:headEnd type="triangle" w="med" len="med"/>
            <a:tailEnd type="triangle" w="med" len="med"/>
          </a:ln>
        </p:spPr>
      </p:cxnSp>
      <p:pic>
        <p:nvPicPr>
          <p:cNvPr id="1279" name="Google Shape;1279;p93"/>
          <p:cNvPicPr preferRelativeResize="0"/>
          <p:nvPr/>
        </p:nvPicPr>
        <p:blipFill>
          <a:blip r:embed="rId3">
            <a:alphaModFix/>
          </a:blip>
          <a:stretch>
            <a:fillRect/>
          </a:stretch>
        </p:blipFill>
        <p:spPr>
          <a:xfrm>
            <a:off x="6849665" y="417826"/>
            <a:ext cx="1371600" cy="1428751"/>
          </a:xfrm>
          <a:prstGeom prst="rect">
            <a:avLst/>
          </a:prstGeom>
          <a:noFill/>
          <a:ln>
            <a:noFill/>
          </a:ln>
        </p:spPr>
      </p:pic>
      <p:pic>
        <p:nvPicPr>
          <p:cNvPr id="1280" name="Google Shape;1280;p93"/>
          <p:cNvPicPr preferRelativeResize="0"/>
          <p:nvPr/>
        </p:nvPicPr>
        <p:blipFill>
          <a:blip r:embed="rId3">
            <a:alphaModFix/>
          </a:blip>
          <a:stretch>
            <a:fillRect/>
          </a:stretch>
        </p:blipFill>
        <p:spPr>
          <a:xfrm>
            <a:off x="313007" y="1382926"/>
            <a:ext cx="1371600" cy="1428751"/>
          </a:xfrm>
          <a:prstGeom prst="rect">
            <a:avLst/>
          </a:prstGeom>
          <a:noFill/>
          <a:ln>
            <a:noFill/>
          </a:ln>
        </p:spPr>
      </p:pic>
      <p:cxnSp>
        <p:nvCxnSpPr>
          <p:cNvPr id="1282" name="Google Shape;1282;p93"/>
          <p:cNvCxnSpPr>
            <a:cxnSpLocks/>
            <a:endCxn id="1269" idx="2"/>
          </p:cNvCxnSpPr>
          <p:nvPr/>
        </p:nvCxnSpPr>
        <p:spPr>
          <a:xfrm>
            <a:off x="2272472" y="5358063"/>
            <a:ext cx="450000" cy="294400"/>
          </a:xfrm>
          <a:prstGeom prst="curvedConnector3">
            <a:avLst>
              <a:gd name="adj1" fmla="val 48818"/>
            </a:avLst>
          </a:prstGeom>
          <a:noFill/>
          <a:ln w="38100" cap="flat" cmpd="sng">
            <a:solidFill>
              <a:srgbClr val="6FA8DC"/>
            </a:solidFill>
            <a:prstDash val="solid"/>
            <a:round/>
            <a:headEnd type="triangle" w="med" len="med"/>
            <a:tailEnd type="diamond" w="med" len="med"/>
          </a:ln>
        </p:spPr>
      </p:cxnSp>
      <p:cxnSp>
        <p:nvCxnSpPr>
          <p:cNvPr id="1283" name="Google Shape;1283;p93"/>
          <p:cNvCxnSpPr>
            <a:stCxn id="1280" idx="3"/>
            <a:endCxn id="1267" idx="2"/>
          </p:cNvCxnSpPr>
          <p:nvPr/>
        </p:nvCxnSpPr>
        <p:spPr>
          <a:xfrm rot="10800000" flipH="1">
            <a:off x="1684607" y="2044900"/>
            <a:ext cx="1038000" cy="52400"/>
          </a:xfrm>
          <a:prstGeom prst="curvedConnector3">
            <a:avLst>
              <a:gd name="adj1" fmla="val 50001"/>
            </a:avLst>
          </a:prstGeom>
          <a:noFill/>
          <a:ln w="38100" cap="flat" cmpd="sng">
            <a:solidFill>
              <a:srgbClr val="93C47D"/>
            </a:solidFill>
            <a:prstDash val="solid"/>
            <a:round/>
            <a:headEnd type="triangle" w="med" len="med"/>
            <a:tailEnd type="diamond" w="med" len="med"/>
          </a:ln>
        </p:spPr>
      </p:cxnSp>
      <p:cxnSp>
        <p:nvCxnSpPr>
          <p:cNvPr id="1284" name="Google Shape;1284;p93"/>
          <p:cNvCxnSpPr>
            <a:stCxn id="1268" idx="0"/>
            <a:endCxn id="1279" idx="1"/>
          </p:cNvCxnSpPr>
          <p:nvPr/>
        </p:nvCxnSpPr>
        <p:spPr>
          <a:xfrm rot="-5400000">
            <a:off x="5940919" y="1001125"/>
            <a:ext cx="777600" cy="1039600"/>
          </a:xfrm>
          <a:prstGeom prst="curvedConnector2">
            <a:avLst/>
          </a:prstGeom>
          <a:noFill/>
          <a:ln w="38100" cap="flat" cmpd="sng">
            <a:solidFill>
              <a:srgbClr val="E06666"/>
            </a:solidFill>
            <a:prstDash val="solid"/>
            <a:round/>
            <a:headEnd type="diamond" w="med" len="med"/>
            <a:tailEnd type="triangle" w="med" len="med"/>
          </a:ln>
        </p:spPr>
      </p:cxnSp>
      <p:cxnSp>
        <p:nvCxnSpPr>
          <p:cNvPr id="1285" name="Google Shape;1285;p93"/>
          <p:cNvCxnSpPr>
            <a:stCxn id="1270" idx="0"/>
            <a:endCxn id="1279" idx="3"/>
          </p:cNvCxnSpPr>
          <p:nvPr/>
        </p:nvCxnSpPr>
        <p:spPr>
          <a:xfrm rot="-5400000">
            <a:off x="5964491" y="1902425"/>
            <a:ext cx="3027200" cy="1486400"/>
          </a:xfrm>
          <a:prstGeom prst="curvedConnector4">
            <a:avLst>
              <a:gd name="adj1" fmla="val 30522"/>
              <a:gd name="adj2" fmla="val 159199"/>
            </a:avLst>
          </a:prstGeom>
          <a:noFill/>
          <a:ln w="38100" cap="flat" cmpd="sng">
            <a:solidFill>
              <a:srgbClr val="E06666"/>
            </a:solidFill>
            <a:prstDash val="solid"/>
            <a:round/>
            <a:headEnd type="diamond" w="med" len="med"/>
            <a:tailEnd type="triangle" w="med" len="med"/>
          </a:ln>
        </p:spPr>
      </p:cxnSp>
      <p:cxnSp>
        <p:nvCxnSpPr>
          <p:cNvPr id="1286" name="Google Shape;1286;p93"/>
          <p:cNvCxnSpPr>
            <a:stCxn id="1266" idx="5"/>
            <a:endCxn id="1279" idx="2"/>
          </p:cNvCxnSpPr>
          <p:nvPr/>
        </p:nvCxnSpPr>
        <p:spPr>
          <a:xfrm rot="-5400000">
            <a:off x="3694680" y="148857"/>
            <a:ext cx="2142800" cy="5538400"/>
          </a:xfrm>
          <a:prstGeom prst="curvedConnector3">
            <a:avLst>
              <a:gd name="adj1" fmla="val -18998"/>
            </a:avLst>
          </a:prstGeom>
          <a:noFill/>
          <a:ln w="38100" cap="flat" cmpd="sng">
            <a:solidFill>
              <a:srgbClr val="E06666"/>
            </a:solidFill>
            <a:prstDash val="solid"/>
            <a:round/>
            <a:headEnd type="diamond" w="med" len="med"/>
            <a:tailEnd type="triangle" w="med" len="med"/>
          </a:ln>
        </p:spPr>
      </p:cxnSp>
      <p:pic>
        <p:nvPicPr>
          <p:cNvPr id="29" name="Google Shape;1281;p93">
            <a:extLst>
              <a:ext uri="{FF2B5EF4-FFF2-40B4-BE49-F238E27FC236}">
                <a16:creationId xmlns:a16="http://schemas.microsoft.com/office/drawing/2014/main" id="{CAE63B45-1BD4-4A47-A8AB-F2DA7B32759C}"/>
              </a:ext>
            </a:extLst>
          </p:cNvPr>
          <p:cNvPicPr preferRelativeResize="0"/>
          <p:nvPr/>
        </p:nvPicPr>
        <p:blipFill>
          <a:blip r:embed="rId3">
            <a:alphaModFix/>
          </a:blip>
          <a:stretch>
            <a:fillRect/>
          </a:stretch>
        </p:blipFill>
        <p:spPr>
          <a:xfrm>
            <a:off x="900872" y="4643689"/>
            <a:ext cx="1371600" cy="142875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4735"/>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xfrm>
            <a:off x="839650" y="2784657"/>
            <a:ext cx="10515600" cy="1325563"/>
          </a:xfrm>
        </p:spPr>
        <p:txBody>
          <a:bodyPr/>
          <a:lstStyle/>
          <a:p>
            <a:pPr algn="ctr"/>
            <a:r>
              <a:rPr lang="hu-HU" dirty="0" err="1">
                <a:solidFill>
                  <a:srgbClr val="FFAB0D"/>
                </a:solidFill>
                <a:latin typeface="Verdana" panose="020B0604030504040204" pitchFamily="34" charset="0"/>
                <a:ea typeface="Verdana" panose="020B0604030504040204" pitchFamily="34" charset="0"/>
                <a:cs typeface="Verdana" panose="020B0604030504040204" pitchFamily="34" charset="0"/>
              </a:rPr>
              <a:t>Thank</a:t>
            </a:r>
            <a:r>
              <a:rPr lang="hu-HU" dirty="0">
                <a:solidFill>
                  <a:srgbClr val="FFAB0D"/>
                </a:solidFill>
                <a:latin typeface="Verdana" panose="020B0604030504040204" pitchFamily="34" charset="0"/>
                <a:ea typeface="Verdana" panose="020B0604030504040204" pitchFamily="34" charset="0"/>
                <a:cs typeface="Verdana" panose="020B0604030504040204" pitchFamily="34" charset="0"/>
              </a:rPr>
              <a:t> </a:t>
            </a:r>
            <a:r>
              <a:rPr lang="hu-HU" dirty="0" err="1">
                <a:solidFill>
                  <a:srgbClr val="FFAB0D"/>
                </a:solidFill>
                <a:latin typeface="Verdana" panose="020B0604030504040204" pitchFamily="34" charset="0"/>
                <a:ea typeface="Verdana" panose="020B0604030504040204" pitchFamily="34" charset="0"/>
                <a:cs typeface="Verdana" panose="020B0604030504040204" pitchFamily="34" charset="0"/>
              </a:rPr>
              <a:t>you</a:t>
            </a:r>
            <a:r>
              <a:rPr lang="hu-HU" dirty="0">
                <a:solidFill>
                  <a:srgbClr val="FFAB0D"/>
                </a:solidFill>
                <a:latin typeface="Verdana" panose="020B0604030504040204" pitchFamily="34" charset="0"/>
                <a:ea typeface="Verdana" panose="020B0604030504040204" pitchFamily="34" charset="0"/>
                <a:cs typeface="Verdana" panose="020B0604030504040204" pitchFamily="34" charset="0"/>
              </a:rPr>
              <a:t> </a:t>
            </a:r>
            <a:r>
              <a:rPr lang="hu-HU" dirty="0" err="1">
                <a:solidFill>
                  <a:srgbClr val="FFAB0D"/>
                </a:solidFill>
                <a:latin typeface="Verdana" panose="020B0604030504040204" pitchFamily="34" charset="0"/>
                <a:ea typeface="Verdana" panose="020B0604030504040204" pitchFamily="34" charset="0"/>
                <a:cs typeface="Verdana" panose="020B0604030504040204" pitchFamily="34" charset="0"/>
              </a:rPr>
              <a:t>for</a:t>
            </a:r>
            <a:r>
              <a:rPr lang="hu-HU" dirty="0">
                <a:solidFill>
                  <a:srgbClr val="FFAB0D"/>
                </a:solidFill>
                <a:latin typeface="Verdana" panose="020B0604030504040204" pitchFamily="34" charset="0"/>
                <a:ea typeface="Verdana" panose="020B0604030504040204" pitchFamily="34" charset="0"/>
                <a:cs typeface="Verdana" panose="020B0604030504040204" pitchFamily="34" charset="0"/>
              </a:rPr>
              <a:t> </a:t>
            </a:r>
            <a:r>
              <a:rPr lang="hu-HU" dirty="0" err="1">
                <a:solidFill>
                  <a:srgbClr val="FFAB0D"/>
                </a:solidFill>
                <a:latin typeface="Verdana" panose="020B0604030504040204" pitchFamily="34" charset="0"/>
                <a:ea typeface="Verdana" panose="020B0604030504040204" pitchFamily="34" charset="0"/>
                <a:cs typeface="Verdana" panose="020B0604030504040204" pitchFamily="34" charset="0"/>
              </a:rPr>
              <a:t>your</a:t>
            </a:r>
            <a:r>
              <a:rPr lang="hu-HU" dirty="0">
                <a:solidFill>
                  <a:srgbClr val="FFAB0D"/>
                </a:solidFill>
                <a:latin typeface="Verdana" panose="020B0604030504040204" pitchFamily="34" charset="0"/>
                <a:ea typeface="Verdana" panose="020B0604030504040204" pitchFamily="34" charset="0"/>
                <a:cs typeface="Verdana" panose="020B0604030504040204" pitchFamily="34" charset="0"/>
              </a:rPr>
              <a:t> </a:t>
            </a:r>
            <a:r>
              <a:rPr lang="hu-HU" dirty="0" err="1">
                <a:solidFill>
                  <a:srgbClr val="FFAB0D"/>
                </a:solidFill>
                <a:latin typeface="Verdana" panose="020B0604030504040204" pitchFamily="34" charset="0"/>
                <a:ea typeface="Verdana" panose="020B0604030504040204" pitchFamily="34" charset="0"/>
                <a:cs typeface="Verdana" panose="020B0604030504040204" pitchFamily="34" charset="0"/>
              </a:rPr>
              <a:t>attention</a:t>
            </a:r>
            <a:r>
              <a:rPr lang="hu-HU" dirty="0">
                <a:solidFill>
                  <a:srgbClr val="FFAB0D"/>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422604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xfrm>
            <a:off x="739726" y="2103437"/>
            <a:ext cx="10515600" cy="1325563"/>
          </a:xfrm>
        </p:spPr>
        <p:txBody>
          <a:bodyPr>
            <a:normAutofit/>
          </a:bodyPr>
          <a:lstStyle/>
          <a:p>
            <a:pPr algn="ctr"/>
            <a:r>
              <a:rPr lang="en" sz="6600" b="1" cap="small" dirty="0">
                <a:solidFill>
                  <a:srgbClr val="C00000"/>
                </a:solidFill>
              </a:rPr>
              <a:t>What is</a:t>
            </a:r>
            <a:r>
              <a:rPr lang="hu-HU" sz="6600" b="1" cap="small" dirty="0">
                <a:solidFill>
                  <a:srgbClr val="C00000"/>
                </a:solidFill>
              </a:rPr>
              <a:t> </a:t>
            </a:r>
            <a:r>
              <a:rPr lang="hu-HU" sz="6600" b="1" cap="small" dirty="0" err="1">
                <a:solidFill>
                  <a:srgbClr val="C00000"/>
                </a:solidFill>
              </a:rPr>
              <a:t>Blockchain</a:t>
            </a:r>
            <a:r>
              <a:rPr lang="en" sz="6600" b="1" cap="small" dirty="0">
                <a:solidFill>
                  <a:srgbClr val="C00000"/>
                </a:solidFill>
              </a:rPr>
              <a:t>?</a:t>
            </a:r>
            <a:endParaRPr lang="hu-HU" sz="6600" b="1" cap="small" dirty="0">
              <a:solidFill>
                <a:srgbClr val="C00000"/>
              </a:solidFill>
            </a:endParaRPr>
          </a:p>
        </p:txBody>
      </p:sp>
    </p:spTree>
    <p:extLst>
      <p:ext uri="{BB962C8B-B14F-4D97-AF65-F5344CB8AC3E}">
        <p14:creationId xmlns:p14="http://schemas.microsoft.com/office/powerpoint/2010/main" val="127093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xfrm>
            <a:off x="475892" y="55212"/>
            <a:ext cx="10515600" cy="1325563"/>
          </a:xfrm>
          <a:solidFill>
            <a:srgbClr val="004735"/>
          </a:solidFill>
        </p:spPr>
        <p:txBody>
          <a:bodyPr/>
          <a:lstStyle/>
          <a:p>
            <a:r>
              <a:rPr lang="en-US" dirty="0">
                <a:solidFill>
                  <a:srgbClr val="FFAB0D"/>
                </a:solidFill>
              </a:rPr>
              <a:t> What do you know about the Blockchain? Write some things that come to your mind:</a:t>
            </a:r>
            <a:endParaRPr lang="hu-HU" dirty="0">
              <a:solidFill>
                <a:srgbClr val="FFAB0D"/>
              </a:solidFill>
            </a:endParaRPr>
          </a:p>
        </p:txBody>
      </p:sp>
      <p:pic>
        <p:nvPicPr>
          <p:cNvPr id="4" name="Tartalom helye 3">
            <a:extLst>
              <a:ext uri="{FF2B5EF4-FFF2-40B4-BE49-F238E27FC236}">
                <a16:creationId xmlns:a16="http://schemas.microsoft.com/office/drawing/2014/main" id="{D481C81A-3F4F-44E7-9802-3A105529A5E7}"/>
              </a:ext>
            </a:extLst>
          </p:cNvPr>
          <p:cNvPicPr>
            <a:picLocks noGrp="1" noChangeAspect="1"/>
          </p:cNvPicPr>
          <p:nvPr>
            <p:ph idx="1"/>
          </p:nvPr>
        </p:nvPicPr>
        <p:blipFill>
          <a:blip r:embed="rId3"/>
          <a:stretch>
            <a:fillRect/>
          </a:stretch>
        </p:blipFill>
        <p:spPr>
          <a:xfrm>
            <a:off x="9224262" y="4219575"/>
            <a:ext cx="2628433" cy="2583213"/>
          </a:xfrm>
          <a:prstGeom prst="rect">
            <a:avLst/>
          </a:prstGeom>
        </p:spPr>
      </p:pic>
      <p:sp>
        <p:nvSpPr>
          <p:cNvPr id="5" name="Szövegdoboz 4">
            <a:extLst>
              <a:ext uri="{FF2B5EF4-FFF2-40B4-BE49-F238E27FC236}">
                <a16:creationId xmlns:a16="http://schemas.microsoft.com/office/drawing/2014/main" id="{B6321A1C-A6D9-464D-9F50-B5F76A113FE6}"/>
              </a:ext>
            </a:extLst>
          </p:cNvPr>
          <p:cNvSpPr txBox="1"/>
          <p:nvPr/>
        </p:nvSpPr>
        <p:spPr>
          <a:xfrm>
            <a:off x="172528" y="4986068"/>
            <a:ext cx="9051734" cy="769441"/>
          </a:xfrm>
          <a:prstGeom prst="rect">
            <a:avLst/>
          </a:prstGeom>
          <a:noFill/>
        </p:spPr>
        <p:txBody>
          <a:bodyPr wrap="square" rtlCol="0">
            <a:spAutoFit/>
          </a:bodyPr>
          <a:lstStyle/>
          <a:p>
            <a:r>
              <a:rPr lang="hu-HU" sz="4400" dirty="0"/>
              <a:t>https://www.menti.com/al6h2kqda6zg</a:t>
            </a:r>
          </a:p>
        </p:txBody>
      </p:sp>
      <p:pic>
        <p:nvPicPr>
          <p:cNvPr id="6" name="Kép 5">
            <a:extLst>
              <a:ext uri="{FF2B5EF4-FFF2-40B4-BE49-F238E27FC236}">
                <a16:creationId xmlns:a16="http://schemas.microsoft.com/office/drawing/2014/main" id="{3FF45279-1095-4993-B8C8-34DD391E9D05}"/>
              </a:ext>
            </a:extLst>
          </p:cNvPr>
          <p:cNvPicPr>
            <a:picLocks noChangeAspect="1"/>
          </p:cNvPicPr>
          <p:nvPr/>
        </p:nvPicPr>
        <p:blipFill>
          <a:blip r:embed="rId4"/>
          <a:stretch>
            <a:fillRect/>
          </a:stretch>
        </p:blipFill>
        <p:spPr>
          <a:xfrm>
            <a:off x="339305" y="1690688"/>
            <a:ext cx="7959306" cy="3207725"/>
          </a:xfrm>
          <a:prstGeom prst="rect">
            <a:avLst/>
          </a:prstGeom>
        </p:spPr>
      </p:pic>
    </p:spTree>
    <p:extLst>
      <p:ext uri="{BB962C8B-B14F-4D97-AF65-F5344CB8AC3E}">
        <p14:creationId xmlns:p14="http://schemas.microsoft.com/office/powerpoint/2010/main" val="2300359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solidFill>
            <a:srgbClr val="004735"/>
          </a:solidFill>
        </p:spPr>
        <p:txBody>
          <a:bodyPr/>
          <a:lstStyle/>
          <a:p>
            <a:r>
              <a:rPr lang="hu-HU" b="1" cap="small" dirty="0" err="1">
                <a:solidFill>
                  <a:schemeClr val="bg1"/>
                </a:solidFill>
              </a:rPr>
              <a:t>Increasing</a:t>
            </a:r>
            <a:r>
              <a:rPr lang="hu-HU" b="1" cap="small" dirty="0">
                <a:solidFill>
                  <a:schemeClr val="bg1"/>
                </a:solidFill>
              </a:rPr>
              <a:t> interest</a:t>
            </a:r>
            <a:endParaRPr lang="hu-HU" cap="small" dirty="0">
              <a:solidFill>
                <a:schemeClr val="bg1"/>
              </a:solidFill>
            </a:endParaRPr>
          </a:p>
        </p:txBody>
      </p:sp>
      <p:pic>
        <p:nvPicPr>
          <p:cNvPr id="4" name="Kép 3">
            <a:extLst>
              <a:ext uri="{FF2B5EF4-FFF2-40B4-BE49-F238E27FC236}">
                <a16:creationId xmlns:a16="http://schemas.microsoft.com/office/drawing/2014/main" id="{18E9C2B6-6D63-42DE-8753-807BCC328F86}"/>
              </a:ext>
            </a:extLst>
          </p:cNvPr>
          <p:cNvPicPr>
            <a:picLocks noChangeAspect="1"/>
          </p:cNvPicPr>
          <p:nvPr/>
        </p:nvPicPr>
        <p:blipFill>
          <a:blip r:embed="rId4"/>
          <a:stretch>
            <a:fillRect/>
          </a:stretch>
        </p:blipFill>
        <p:spPr>
          <a:xfrm>
            <a:off x="262451" y="2014760"/>
            <a:ext cx="11351164" cy="3538025"/>
          </a:xfrm>
          <a:prstGeom prst="rect">
            <a:avLst/>
          </a:prstGeom>
        </p:spPr>
      </p:pic>
    </p:spTree>
    <p:extLst>
      <p:ext uri="{BB962C8B-B14F-4D97-AF65-F5344CB8AC3E}">
        <p14:creationId xmlns:p14="http://schemas.microsoft.com/office/powerpoint/2010/main" val="389567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D18A23B-4C6B-4063-9B3F-02F74DDEE412}"/>
              </a:ext>
            </a:extLst>
          </p:cNvPr>
          <p:cNvSpPr>
            <a:spLocks noGrp="1"/>
          </p:cNvSpPr>
          <p:nvPr>
            <p:ph type="title"/>
          </p:nvPr>
        </p:nvSpPr>
        <p:spPr>
          <a:xfrm>
            <a:off x="838200" y="0"/>
            <a:ext cx="10515600" cy="1325563"/>
          </a:xfrm>
          <a:solidFill>
            <a:srgbClr val="004735"/>
          </a:solidFill>
        </p:spPr>
        <p:txBody>
          <a:bodyPr/>
          <a:lstStyle/>
          <a:p>
            <a:r>
              <a:rPr lang="hu-HU" b="1" dirty="0" err="1">
                <a:solidFill>
                  <a:schemeClr val="bg1"/>
                </a:solidFill>
              </a:rPr>
              <a:t>Increasing</a:t>
            </a:r>
            <a:r>
              <a:rPr lang="hu-HU" b="1" dirty="0">
                <a:solidFill>
                  <a:schemeClr val="bg1"/>
                </a:solidFill>
              </a:rPr>
              <a:t> interest</a:t>
            </a:r>
            <a:endParaRPr lang="hu-HU" dirty="0">
              <a:solidFill>
                <a:schemeClr val="bg1"/>
              </a:solidFill>
            </a:endParaRPr>
          </a:p>
        </p:txBody>
      </p:sp>
      <p:pic>
        <p:nvPicPr>
          <p:cNvPr id="3" name="Kép 2">
            <a:extLst>
              <a:ext uri="{FF2B5EF4-FFF2-40B4-BE49-F238E27FC236}">
                <a16:creationId xmlns:a16="http://schemas.microsoft.com/office/drawing/2014/main" id="{6F021FB8-F0B9-4B87-AD89-0C20EB7F85DB}"/>
              </a:ext>
            </a:extLst>
          </p:cNvPr>
          <p:cNvPicPr>
            <a:picLocks noChangeAspect="1"/>
          </p:cNvPicPr>
          <p:nvPr/>
        </p:nvPicPr>
        <p:blipFill>
          <a:blip r:embed="rId4"/>
          <a:stretch>
            <a:fillRect/>
          </a:stretch>
        </p:blipFill>
        <p:spPr>
          <a:xfrm>
            <a:off x="349347" y="1211897"/>
            <a:ext cx="11493306" cy="4434205"/>
          </a:xfrm>
          <a:prstGeom prst="rect">
            <a:avLst/>
          </a:prstGeom>
        </p:spPr>
      </p:pic>
    </p:spTree>
    <p:extLst>
      <p:ext uri="{BB962C8B-B14F-4D97-AF65-F5344CB8AC3E}">
        <p14:creationId xmlns:p14="http://schemas.microsoft.com/office/powerpoint/2010/main" val="150018369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413</TotalTime>
  <Words>4022</Words>
  <Application>Microsoft Office PowerPoint</Application>
  <PresentationFormat>Szélesvásznú</PresentationFormat>
  <Paragraphs>473</Paragraphs>
  <Slides>54</Slides>
  <Notes>33</Notes>
  <HiddenSlides>0</HiddenSlides>
  <MMClips>0</MMClips>
  <ScaleCrop>false</ScaleCrop>
  <HeadingPairs>
    <vt:vector size="6" baseType="variant">
      <vt:variant>
        <vt:lpstr>Használt betűtípusok</vt:lpstr>
      </vt:variant>
      <vt:variant>
        <vt:i4>13</vt:i4>
      </vt:variant>
      <vt:variant>
        <vt:lpstr>Téma</vt:lpstr>
      </vt:variant>
      <vt:variant>
        <vt:i4>1</vt:i4>
      </vt:variant>
      <vt:variant>
        <vt:lpstr>Diacímek</vt:lpstr>
      </vt:variant>
      <vt:variant>
        <vt:i4>54</vt:i4>
      </vt:variant>
    </vt:vector>
  </HeadingPairs>
  <TitlesOfParts>
    <vt:vector size="68" baseType="lpstr">
      <vt:lpstr>Arial</vt:lpstr>
      <vt:lpstr>Binance Plex</vt:lpstr>
      <vt:lpstr>Calibri</vt:lpstr>
      <vt:lpstr>Calibri Light</vt:lpstr>
      <vt:lpstr>Comic Sans MS</vt:lpstr>
      <vt:lpstr>Lato</vt:lpstr>
      <vt:lpstr>Montserrat</vt:lpstr>
      <vt:lpstr>Poppins</vt:lpstr>
      <vt:lpstr>Poppins Medium</vt:lpstr>
      <vt:lpstr>Poppins SemiBold</vt:lpstr>
      <vt:lpstr>Poppins Thin</vt:lpstr>
      <vt:lpstr>Proxima Nova</vt:lpstr>
      <vt:lpstr>Verdana</vt:lpstr>
      <vt:lpstr>Office-téma</vt:lpstr>
      <vt:lpstr>Blockchain course A HIGH-LEVEL OVERVIEW</vt:lpstr>
      <vt:lpstr>Table of Contents</vt:lpstr>
      <vt:lpstr>Syllabus part 1</vt:lpstr>
      <vt:lpstr>Syllabus part 2</vt:lpstr>
      <vt:lpstr>Requirements</vt:lpstr>
      <vt:lpstr>What is Blockchain?</vt:lpstr>
      <vt:lpstr> What do you know about the Blockchain? Write some things that come to your mind:</vt:lpstr>
      <vt:lpstr>Increasing interest</vt:lpstr>
      <vt:lpstr>Increasing interest</vt:lpstr>
      <vt:lpstr>Basic concepts and definitions</vt:lpstr>
      <vt:lpstr>Distributed systems</vt:lpstr>
      <vt:lpstr>Definitions</vt:lpstr>
      <vt:lpstr>PowerPoint-bemutató</vt:lpstr>
      <vt:lpstr>What are the key Characteristics of a Currency?</vt:lpstr>
      <vt:lpstr>Key Characteristics of a Currency</vt:lpstr>
      <vt:lpstr>Electronic cash</vt:lpstr>
      <vt:lpstr>Blockchain definition</vt:lpstr>
      <vt:lpstr>Keywords from the technical definition</vt:lpstr>
      <vt:lpstr>Keywords from the technical definition</vt:lpstr>
      <vt:lpstr>Keywords from the technical definition</vt:lpstr>
      <vt:lpstr>Keywords from the technical definition</vt:lpstr>
      <vt:lpstr>Keywords from the technical definition</vt:lpstr>
      <vt:lpstr>What is Centralization?</vt:lpstr>
      <vt:lpstr>What is Blockchain?</vt:lpstr>
      <vt:lpstr>What is Blockchain?</vt:lpstr>
      <vt:lpstr>PowerPoint-bemutató</vt:lpstr>
      <vt:lpstr>Cryptocurrency vs. currency</vt:lpstr>
      <vt:lpstr>PowerPoint-bemutató</vt:lpstr>
      <vt:lpstr>PowerPoint-bemutató</vt:lpstr>
      <vt:lpstr>Identity</vt:lpstr>
      <vt:lpstr>Identity</vt:lpstr>
      <vt:lpstr>Identity</vt:lpstr>
      <vt:lpstr>Identity</vt:lpstr>
      <vt:lpstr>Transactions</vt:lpstr>
      <vt:lpstr>Transactions</vt:lpstr>
      <vt:lpstr>Transactions</vt:lpstr>
      <vt:lpstr>Transactions</vt:lpstr>
      <vt:lpstr>Distributed Ledger</vt:lpstr>
      <vt:lpstr>Distributed Ledger</vt:lpstr>
      <vt:lpstr>PowerPoint-bemutató</vt:lpstr>
      <vt:lpstr>PowerPoint-bemutató</vt:lpstr>
      <vt:lpstr>Trustless Consensus</vt:lpstr>
      <vt:lpstr>Trustless Consensus</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Előadás címe</dc:title>
  <dc:creator>Atte</dc:creator>
  <cp:lastModifiedBy>Oláh Norbi</cp:lastModifiedBy>
  <cp:revision>27</cp:revision>
  <dcterms:created xsi:type="dcterms:W3CDTF">2017-11-07T12:57:53Z</dcterms:created>
  <dcterms:modified xsi:type="dcterms:W3CDTF">2024-02-18T19:44:23Z</dcterms:modified>
</cp:coreProperties>
</file>