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1" r:id="rId8"/>
    <p:sldId id="272" r:id="rId9"/>
    <p:sldId id="280" r:id="rId10"/>
    <p:sldId id="278" r:id="rId11"/>
    <p:sldId id="279" r:id="rId12"/>
    <p:sldId id="270" r:id="rId13"/>
    <p:sldId id="269" r:id="rId14"/>
    <p:sldId id="273" r:id="rId15"/>
    <p:sldId id="274" r:id="rId16"/>
    <p:sldId id="275" r:id="rId17"/>
    <p:sldId id="276" r:id="rId18"/>
    <p:sldId id="277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79EF9-8115-43A4-A6E6-9541E2EC2212}">
          <p14:sldIdLst>
            <p14:sldId id="256"/>
          </p14:sldIdLst>
        </p14:section>
        <p14:section name="Assignment 1" id="{02B2287B-110E-4E17-BF38-19EC4601D625}">
          <p14:sldIdLst>
            <p14:sldId id="257"/>
            <p14:sldId id="258"/>
            <p14:sldId id="259"/>
          </p14:sldIdLst>
        </p14:section>
        <p14:section name="Assignment 2" id="{EF7E509B-B1B2-44CB-AE97-9211D944036F}">
          <p14:sldIdLst>
            <p14:sldId id="260"/>
            <p14:sldId id="267"/>
            <p14:sldId id="271"/>
            <p14:sldId id="272"/>
            <p14:sldId id="280"/>
            <p14:sldId id="278"/>
            <p14:sldId id="279"/>
            <p14:sldId id="270"/>
            <p14:sldId id="269"/>
          </p14:sldIdLst>
        </p14:section>
        <p14:section name="Assignment 3" id="{19F6481E-4EF8-470B-9BDB-2BBEFAE1CA3E}">
          <p14:sldIdLst>
            <p14:sldId id="273"/>
            <p14:sldId id="274"/>
            <p14:sldId id="275"/>
            <p14:sldId id="276"/>
            <p14:sldId id="27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62" d="100"/>
          <a:sy n="62" d="100"/>
        </p:scale>
        <p:origin x="7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D650-19A3-43C6-9594-0F0E8B7FB5F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37F8-9789-4157-A770-C42E04BCAC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093243cc835d52c8ee385da7" descr="{&quot;HashCode&quot;:-2112476407,&quot;Placement&quot;:&quot;Footer&quot;,&quot;Top&quot;:519.343,&quot;Left&quot;:790.804565,&quot;SlideWidth&quot;:960,&quot;SlideHeight&quot;:540}"/>
          <p:cNvSpPr txBox="1"/>
          <p:nvPr userDrawn="1"/>
        </p:nvSpPr>
        <p:spPr>
          <a:xfrm>
            <a:off x="10043218" y="6595656"/>
            <a:ext cx="214878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</a:rPr>
              <a:t>C3 - Safaricom Confidential Internal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3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Safaricom Digital Academy</a:t>
            </a:r>
            <a:br>
              <a:rPr lang="en-US" b="1" dirty="0" smtClean="0"/>
            </a:br>
            <a:r>
              <a:rPr lang="en-US" b="1" smtClean="0"/>
              <a:t>Data Science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GIS Assignments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ubmitted by 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Barbara Akelo </a:t>
            </a:r>
            <a:r>
              <a:rPr lang="en-US" dirty="0" err="1" smtClean="0"/>
              <a:t>osiro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419100"/>
            <a:ext cx="10899222" cy="62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1" y="76200"/>
            <a:ext cx="11861088" cy="62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4245"/>
              </p:ext>
            </p:extLst>
          </p:nvPr>
        </p:nvGraphicFramePr>
        <p:xfrm>
          <a:off x="372166" y="371795"/>
          <a:ext cx="11415644" cy="2690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424">
                  <a:extLst>
                    <a:ext uri="{9D8B030D-6E8A-4147-A177-3AD203B41FA5}">
                      <a16:colId xmlns:a16="http://schemas.microsoft.com/office/drawing/2014/main" val="3398990145"/>
                    </a:ext>
                  </a:extLst>
                </a:gridCol>
                <a:gridCol w="4351940">
                  <a:extLst>
                    <a:ext uri="{9D8B030D-6E8A-4147-A177-3AD203B41FA5}">
                      <a16:colId xmlns:a16="http://schemas.microsoft.com/office/drawing/2014/main" val="1245985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53248"/>
                    </a:ext>
                  </a:extLst>
                </a:gridCol>
              </a:tblGrid>
              <a:tr h="50284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#Setting out the various per unit costs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34731"/>
                  </a:ext>
                </a:extLst>
              </a:tr>
              <a:tr h="487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Total_hours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34hrs 0min'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34546"/>
                  </a:ext>
                </a:extLst>
              </a:tr>
              <a:tr h="420896"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Total_distance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2062kms'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15761"/>
                  </a:ext>
                </a:extLst>
              </a:tr>
              <a:tr h="639788"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'Absolute Rules:15 min break after every 2 hours, driving is between 5am and 10pm 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17 hours per day 2 hours of rest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22803"/>
                  </a:ext>
                </a:extLst>
              </a:tr>
              <a:tr h="639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34 hours to cover in 15 hours per day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2.26 days approximately 3 days</a:t>
                      </a:r>
                    </a:p>
                    <a:p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2459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89656"/>
              </p:ext>
            </p:extLst>
          </p:nvPr>
        </p:nvGraphicFramePr>
        <p:xfrm>
          <a:off x="372166" y="3413168"/>
          <a:ext cx="11415644" cy="269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338">
                  <a:extLst>
                    <a:ext uri="{9D8B030D-6E8A-4147-A177-3AD203B41FA5}">
                      <a16:colId xmlns:a16="http://schemas.microsoft.com/office/drawing/2014/main" val="3524755052"/>
                    </a:ext>
                  </a:extLst>
                </a:gridCol>
                <a:gridCol w="4522306">
                  <a:extLst>
                    <a:ext uri="{9D8B030D-6E8A-4147-A177-3AD203B41FA5}">
                      <a16:colId xmlns:a16="http://schemas.microsoft.com/office/drawing/2014/main" val="1683707254"/>
                    </a:ext>
                  </a:extLst>
                </a:gridCol>
              </a:tblGrid>
              <a:tr h="471097">
                <a:tc>
                  <a:txBody>
                    <a:bodyPr/>
                    <a:lstStyle/>
                    <a:p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12022"/>
                  </a:ext>
                </a:extLst>
              </a:tr>
              <a:tr h="471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'Mileage allowance (Ksh.30 / km) by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distance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'Total per diem rate of 8,000/ = per night for 3 days/2 nights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2062kms= Ksh.61,860',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Ksh.16,000',</a:t>
                      </a:r>
                    </a:p>
                    <a:p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524120"/>
                  </a:ext>
                </a:extLst>
              </a:tr>
              <a:tr h="471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'Accommodation of 7,000/ = per night for 3 days/2 nights =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 Ksh.14,000',</a:t>
                      </a:r>
                    </a:p>
                    <a:p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36552"/>
                  </a:ext>
                </a:extLst>
              </a:tr>
              <a:tr h="471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'Total Fuel consumption Total distance = 2062kms*(0.1Litres/km)=206.2Litres (fuel is Ksh.98/ l)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anose="020B0502020202020204" pitchFamily="34" charset="0"/>
                        </a:rPr>
                        <a:t>Ksh.20207.60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6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53926"/>
              </p:ext>
            </p:extLst>
          </p:nvPr>
        </p:nvGraphicFramePr>
        <p:xfrm>
          <a:off x="258414" y="719666"/>
          <a:ext cx="1177787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936">
                  <a:extLst>
                    <a:ext uri="{9D8B030D-6E8A-4147-A177-3AD203B41FA5}">
                      <a16:colId xmlns:a16="http://schemas.microsoft.com/office/drawing/2014/main" val="2633743014"/>
                    </a:ext>
                  </a:extLst>
                </a:gridCol>
                <a:gridCol w="5888936">
                  <a:extLst>
                    <a:ext uri="{9D8B030D-6E8A-4147-A177-3AD203B41FA5}">
                      <a16:colId xmlns:a16="http://schemas.microsoft.com/office/drawing/2014/main" val="38741803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#Setting out the various overall journey costs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6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'Mileage allowance as per AA rates for Kenya FY2018 (Ksh.30 / km)',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Ksh.30 / 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'Fuel consumption per km. Assume the company only uses long chase Land cruisers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10Litres/100 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7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'Accommodation of not more than 7,000/ = per night',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7,000/ = per night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4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'Standard per diem rate of 8,000/ = per night')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8,000/ = per night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3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6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80" y="66150"/>
            <a:ext cx="8041240" cy="6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5" y="515046"/>
            <a:ext cx="11900362" cy="5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257" y="233095"/>
            <a:ext cx="12181940" cy="24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38125"/>
            <a:ext cx="112299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5" y="626564"/>
            <a:ext cx="11478043" cy="54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2311" y="1590195"/>
            <a:ext cx="8368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https://github.com/Bosiro/GIS-Exercise</a:t>
            </a:r>
          </a:p>
        </p:txBody>
      </p:sp>
    </p:spTree>
    <p:extLst>
      <p:ext uri="{BB962C8B-B14F-4D97-AF65-F5344CB8AC3E}">
        <p14:creationId xmlns:p14="http://schemas.microsoft.com/office/powerpoint/2010/main" val="33043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59" y="81166"/>
            <a:ext cx="6602856" cy="6776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1933" y="1089061"/>
            <a:ext cx="324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screen shot of raster population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626" y="71664"/>
            <a:ext cx="6911084" cy="6786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789" y="934948"/>
            <a:ext cx="419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screen shot of County </a:t>
            </a:r>
            <a:r>
              <a:rPr lang="en-US" sz="3600" dirty="0" smtClean="0"/>
              <a:t>Layer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46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10" y="64686"/>
            <a:ext cx="7013822" cy="6793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2063" y="667820"/>
            <a:ext cx="4417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screen shot of </a:t>
            </a:r>
            <a:r>
              <a:rPr lang="en-US" sz="4000" dirty="0" smtClean="0"/>
              <a:t>street map layer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01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24" y="840063"/>
            <a:ext cx="765810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549" y="570708"/>
            <a:ext cx="2519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Saf</a:t>
            </a:r>
            <a:r>
              <a:rPr lang="en-US" sz="3600" dirty="0"/>
              <a:t> HQ3 to </a:t>
            </a:r>
            <a:r>
              <a:rPr lang="en-US" sz="3600" dirty="0" err="1"/>
              <a:t>Mandera</a:t>
            </a:r>
            <a:r>
              <a:rPr lang="en-US" sz="3600" dirty="0"/>
              <a:t> one way trip pic 1</a:t>
            </a:r>
          </a:p>
        </p:txBody>
      </p:sp>
    </p:spTree>
    <p:extLst>
      <p:ext uri="{BB962C8B-B14F-4D97-AF65-F5344CB8AC3E}">
        <p14:creationId xmlns:p14="http://schemas.microsoft.com/office/powerpoint/2010/main" val="4041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70" y="601524"/>
            <a:ext cx="8001000" cy="5495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2706" y="1008030"/>
            <a:ext cx="21417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Saf</a:t>
            </a:r>
            <a:r>
              <a:rPr lang="en-US" sz="3200" dirty="0"/>
              <a:t> HQ3 to </a:t>
            </a:r>
            <a:r>
              <a:rPr lang="en-US" sz="3200" dirty="0" err="1"/>
              <a:t>Mandera</a:t>
            </a:r>
            <a:r>
              <a:rPr lang="en-US" sz="3200" dirty="0"/>
              <a:t> </a:t>
            </a:r>
            <a:r>
              <a:rPr lang="en-US" sz="3200" dirty="0" smtClean="0"/>
              <a:t>return trip </a:t>
            </a:r>
            <a:r>
              <a:rPr lang="en-US" sz="3200" dirty="0"/>
              <a:t>pic </a:t>
            </a:r>
            <a:r>
              <a:rPr lang="en-US" sz="3200" dirty="0" smtClean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9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31" y="191778"/>
            <a:ext cx="6705598" cy="6534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549" y="570707"/>
            <a:ext cx="27878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Saf</a:t>
            </a:r>
            <a:r>
              <a:rPr lang="en-US" sz="3200" dirty="0"/>
              <a:t> HQ3 to </a:t>
            </a:r>
            <a:r>
              <a:rPr lang="en-US" sz="3200" dirty="0" err="1"/>
              <a:t>Mandera</a:t>
            </a:r>
            <a:r>
              <a:rPr lang="en-US" sz="3200" dirty="0"/>
              <a:t> </a:t>
            </a:r>
            <a:r>
              <a:rPr lang="en-US" sz="3200" dirty="0" smtClean="0"/>
              <a:t>return trip against the county layer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48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05" y="367104"/>
            <a:ext cx="6546572" cy="63026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549" y="570707"/>
            <a:ext cx="25691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Saf</a:t>
            </a:r>
            <a:r>
              <a:rPr lang="en-US" sz="3200" dirty="0"/>
              <a:t> HQ3 to </a:t>
            </a:r>
            <a:r>
              <a:rPr lang="en-US" sz="3200" dirty="0" err="1"/>
              <a:t>Mandera</a:t>
            </a:r>
            <a:r>
              <a:rPr lang="en-US" sz="3200" dirty="0"/>
              <a:t> </a:t>
            </a:r>
            <a:r>
              <a:rPr lang="en-US" sz="3200" dirty="0" smtClean="0"/>
              <a:t>return trip against the BTS layer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56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820" y="616449"/>
            <a:ext cx="718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COST SAVING STRATEGIES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9802" y="1765442"/>
            <a:ext cx="9597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Cheaper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Maximize on available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Source for cheaper accommodation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Employ team work and work with colleagues stationed at this points to reduce travel costs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53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286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Courier New</vt:lpstr>
      <vt:lpstr>Office Theme</vt:lpstr>
      <vt:lpstr>Safaricom Digital Academy Data Science GIS Assignments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Akelo Osiro</dc:creator>
  <cp:lastModifiedBy>Barbara Akelo Osiro</cp:lastModifiedBy>
  <cp:revision>25</cp:revision>
  <dcterms:created xsi:type="dcterms:W3CDTF">2019-04-08T11:33:12Z</dcterms:created>
  <dcterms:modified xsi:type="dcterms:W3CDTF">2019-04-23T11:54:47Z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7a6da8-cc4b-4ad4-9c5c-493d3fea8a87_Enabled">
    <vt:lpwstr>True</vt:lpwstr>
  </property>
  <property fmtid="{D5CDD505-2E9C-101B-9397-08002B2CF9AE}" pid="3" name="MSIP_Label_df7a6da8-cc4b-4ad4-9c5c-493d3fea8a87_SiteId">
    <vt:lpwstr>19a4db07-607d-475f-a518-0e3b699ac7d0</vt:lpwstr>
  </property>
  <property fmtid="{D5CDD505-2E9C-101B-9397-08002B2CF9AE}" pid="4" name="MSIP_Label_df7a6da8-cc4b-4ad4-9c5c-493d3fea8a87_Owner">
    <vt:lpwstr>BOsiro@safaricom.co.ke</vt:lpwstr>
  </property>
  <property fmtid="{D5CDD505-2E9C-101B-9397-08002B2CF9AE}" pid="5" name="MSIP_Label_df7a6da8-cc4b-4ad4-9c5c-493d3fea8a87_SetDate">
    <vt:lpwstr>2019-04-08T11:40:33.4216836Z</vt:lpwstr>
  </property>
  <property fmtid="{D5CDD505-2E9C-101B-9397-08002B2CF9AE}" pid="6" name="MSIP_Label_df7a6da8-cc4b-4ad4-9c5c-493d3fea8a87_Name">
    <vt:lpwstr>C3 - Safaricom Confidential</vt:lpwstr>
  </property>
  <property fmtid="{D5CDD505-2E9C-101B-9397-08002B2CF9AE}" pid="7" name="MSIP_Label_df7a6da8-cc4b-4ad4-9c5c-493d3fea8a87_Application">
    <vt:lpwstr>Microsoft Azure Information Protection</vt:lpwstr>
  </property>
  <property fmtid="{D5CDD505-2E9C-101B-9397-08002B2CF9AE}" pid="8" name="MSIP_Label_df7a6da8-cc4b-4ad4-9c5c-493d3fea8a87_Extended_MSFT_Method">
    <vt:lpwstr>Automatic</vt:lpwstr>
  </property>
  <property fmtid="{D5CDD505-2E9C-101B-9397-08002B2CF9AE}" pid="9" name="MSIP_Label_82c0a4aa-8a3d-464e-a6be-9b4d98058257_Enabled">
    <vt:lpwstr>True</vt:lpwstr>
  </property>
  <property fmtid="{D5CDD505-2E9C-101B-9397-08002B2CF9AE}" pid="10" name="MSIP_Label_82c0a4aa-8a3d-464e-a6be-9b4d98058257_SiteId">
    <vt:lpwstr>19a4db07-607d-475f-a518-0e3b699ac7d0</vt:lpwstr>
  </property>
  <property fmtid="{D5CDD505-2E9C-101B-9397-08002B2CF9AE}" pid="11" name="MSIP_Label_82c0a4aa-8a3d-464e-a6be-9b4d98058257_Owner">
    <vt:lpwstr>BOsiro@safaricom.co.ke</vt:lpwstr>
  </property>
  <property fmtid="{D5CDD505-2E9C-101B-9397-08002B2CF9AE}" pid="12" name="MSIP_Label_82c0a4aa-8a3d-464e-a6be-9b4d98058257_SetDate">
    <vt:lpwstr>2019-04-08T11:40:33.4216836Z</vt:lpwstr>
  </property>
  <property fmtid="{D5CDD505-2E9C-101B-9397-08002B2CF9AE}" pid="13" name="MSIP_Label_82c0a4aa-8a3d-464e-a6be-9b4d98058257_Name">
    <vt:lpwstr>C3 - Safaricom Confidential Internal</vt:lpwstr>
  </property>
  <property fmtid="{D5CDD505-2E9C-101B-9397-08002B2CF9AE}" pid="14" name="MSIP_Label_82c0a4aa-8a3d-464e-a6be-9b4d98058257_Application">
    <vt:lpwstr>Microsoft Azure Information Protection</vt:lpwstr>
  </property>
  <property fmtid="{D5CDD505-2E9C-101B-9397-08002B2CF9AE}" pid="15" name="MSIP_Label_82c0a4aa-8a3d-464e-a6be-9b4d98058257_Parent">
    <vt:lpwstr>df7a6da8-cc4b-4ad4-9c5c-493d3fea8a87</vt:lpwstr>
  </property>
  <property fmtid="{D5CDD505-2E9C-101B-9397-08002B2CF9AE}" pid="16" name="MSIP_Label_82c0a4aa-8a3d-464e-a6be-9b4d98058257_Extended_MSFT_Method">
    <vt:lpwstr>Automatic</vt:lpwstr>
  </property>
  <property fmtid="{D5CDD505-2E9C-101B-9397-08002B2CF9AE}" pid="17" name="Sensitivity">
    <vt:lpwstr>C3 - Safaricom Confidential C3 - Safaricom Confidential Internal</vt:lpwstr>
  </property>
</Properties>
</file>