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4" r:id="rId4"/>
    <p:sldId id="275" r:id="rId5"/>
    <p:sldId id="263" r:id="rId6"/>
    <p:sldId id="261" r:id="rId7"/>
    <p:sldId id="276" r:id="rId8"/>
    <p:sldId id="265" r:id="rId9"/>
    <p:sldId id="266" r:id="rId10"/>
    <p:sldId id="277" r:id="rId11"/>
    <p:sldId id="267" r:id="rId12"/>
    <p:sldId id="268" r:id="rId13"/>
    <p:sldId id="278" r:id="rId14"/>
    <p:sldId id="269" r:id="rId15"/>
    <p:sldId id="270" r:id="rId16"/>
    <p:sldId id="279" r:id="rId17"/>
    <p:sldId id="271" r:id="rId18"/>
    <p:sldId id="272" r:id="rId19"/>
    <p:sldId id="280" r:id="rId20"/>
    <p:sldId id="273" r:id="rId21"/>
    <p:sldId id="274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4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5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3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83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9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7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2675ECA9-F043-309F-A6F6-9C0B4864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25" r="-1" b="988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CA57-DE14-E118-E193-0CE73F4B1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Clustering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C97E2-D845-6F5F-4B4C-DAF227A62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E6445-222A-7A83-917B-ADC914B02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57EC6A-75A1-4C69-17E3-9F550DA6D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8641D7-C2ED-2589-F96A-5C8BFF340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C01DEC-0378-BA71-8BDA-7DB0BB49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4C020-80E4-CFC8-7A5A-FD4074FCD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BAB14-AFC6-574B-E41A-1F609B3A5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F3DA526-E832-17E3-4D62-5B1909D28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33CF82-DA92-5761-84F0-7AA08FE7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1" y="442913"/>
            <a:ext cx="7584440" cy="1344612"/>
          </a:xfrm>
        </p:spPr>
        <p:txBody>
          <a:bodyPr anchor="b">
            <a:normAutofit/>
          </a:bodyPr>
          <a:lstStyle/>
          <a:p>
            <a:r>
              <a:rPr lang="en-US" b="1" dirty="0"/>
              <a:t>Agglomerative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1459-1EA7-2CCD-9BA3-91EDC3ECB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968649"/>
            <a:ext cx="9685866" cy="3995589"/>
          </a:xfrm>
        </p:spPr>
        <p:txBody>
          <a:bodyPr>
            <a:normAutofit/>
          </a:bodyPr>
          <a:lstStyle/>
          <a:p>
            <a:r>
              <a:rPr lang="en-US" sz="1600" b="1" dirty="0"/>
              <a:t>Cons: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to Noise and Outliers: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Outliers can significantly affect the clustering process, leading to misleading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Linkage Criteria Limitations: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choice of linkage method (single, complete, average, etc.) can drastically affect the clustering results, and the best method often depends on the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Large Dendrograms: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Interpreting dendrograms can become challenging for large datasets with many points.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Global Objective Function: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Unlike k-means or other clustering algorithms, it doesn’t optimize a specific objective function, which can lead to inconsistencies. 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996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74F93-4835-B475-F6DE-91DB2026D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0C391A-43FC-7211-96A6-D90F4184B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C770C3-EE84-C03E-F65A-6DD5F0947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BAF1A0-8ECE-FEF2-D1FA-BA85ADED5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97C00C-FF28-6C7D-90EA-0A1B78D37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C8DC4E-2466-560A-54F0-42419C47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CFCE36-5F7D-B266-E30F-936B347A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0A754-A713-5567-8D4B-73640C42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67" y="442913"/>
            <a:ext cx="7550573" cy="1344612"/>
          </a:xfrm>
        </p:spPr>
        <p:txBody>
          <a:bodyPr anchor="b">
            <a:normAutofit/>
          </a:bodyPr>
          <a:lstStyle/>
          <a:p>
            <a:r>
              <a:rPr lang="en-US" b="1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32DB-2FAC-072D-1302-16C0B5E1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33" y="1968649"/>
            <a:ext cx="9558867" cy="3995589"/>
          </a:xfrm>
        </p:spPr>
        <p:txBody>
          <a:bodyPr>
            <a:normAutofit/>
          </a:bodyPr>
          <a:lstStyle/>
          <a:p>
            <a:r>
              <a:rPr lang="en-US" sz="1600" b="1" dirty="0"/>
              <a:t>Overview: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k-means algorithm</a:t>
            </a:r>
            <a:r>
              <a:rPr lang="en-US" sz="1600" dirty="0"/>
              <a:t> is a popular partition-based clustering technique used to divide a dataset into </a:t>
            </a:r>
            <a:r>
              <a:rPr lang="en-US" sz="1600" dirty="0" err="1"/>
              <a:t>kkk</a:t>
            </a:r>
            <a:r>
              <a:rPr lang="en-US" sz="1600" dirty="0"/>
              <a:t> clusters. It minimizes the variance within each cluster by iteratively refining cluster assignments and cluster centers.</a:t>
            </a:r>
          </a:p>
        </p:txBody>
      </p:sp>
    </p:spTree>
    <p:extLst>
      <p:ext uri="{BB962C8B-B14F-4D97-AF65-F5344CB8AC3E}">
        <p14:creationId xmlns:p14="http://schemas.microsoft.com/office/powerpoint/2010/main" val="66384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188C57-3D44-DA16-7078-77E77A1EE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FA48A9-C377-755E-F458-55124EB4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5A9F9-BAC2-E997-EA67-130E77CDC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2B65C6-E273-B369-5E91-9F068A8CC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104E153-F8E9-A3F0-6B07-186EEF62F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034E2D-53BE-9FC3-6EF2-2060EC645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FFC87B-DD00-68C1-80DD-DB10D122F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278C88-E38E-8F74-8835-6BC6DA2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67" y="442913"/>
            <a:ext cx="7525173" cy="1140354"/>
          </a:xfrm>
        </p:spPr>
        <p:txBody>
          <a:bodyPr anchor="b">
            <a:normAutofit/>
          </a:bodyPr>
          <a:lstStyle/>
          <a:p>
            <a:r>
              <a:rPr lang="en-US" b="1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A3D5-CDF0-02FD-9E99-50C1B62E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761067"/>
            <a:ext cx="8576733" cy="4203171"/>
          </a:xfrm>
        </p:spPr>
        <p:txBody>
          <a:bodyPr>
            <a:normAutofit/>
          </a:bodyPr>
          <a:lstStyle/>
          <a:p>
            <a:r>
              <a:rPr lang="en-US" sz="1600" b="1" dirty="0"/>
              <a:t>Pros: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algorithm is straightforward and easy to implement.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converges relatively quickly, making it suitable for large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Objective 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minimizes the within-cluster sum of squares (WCSS), providing a clear optimization goal.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Applicable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K-means is used in various domains like image segmentation, customer segmentation, and recommendation systems.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447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BACF0-5B7F-F43E-B296-E7CAD171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1E9789-F852-A81B-1E62-841FEA433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770A15-674C-A4FB-CEE9-4004EAE98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D00B3D-0FD0-0D87-81DF-487111076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2D5407-CA8B-3870-B4E3-881244330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4E08C4-B4B3-97DF-0AB9-298CA4E38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8DBBA3-03DC-4216-ABFB-5C10F1FD5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FE09F1-8AB4-92C5-EDEA-C46FA9B7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442913"/>
            <a:ext cx="7491307" cy="877887"/>
          </a:xfrm>
        </p:spPr>
        <p:txBody>
          <a:bodyPr anchor="b">
            <a:normAutofit/>
          </a:bodyPr>
          <a:lstStyle/>
          <a:p>
            <a:r>
              <a:rPr lang="en-US" b="1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14C4-4251-7FFE-B6DF-D6C7612C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867" y="1430867"/>
            <a:ext cx="8678333" cy="4533371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/>
              <a:t>Cons:</a:t>
            </a:r>
          </a:p>
          <a:p>
            <a:endParaRPr lang="en-US" sz="16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Predefined Number of Clusters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number of clusters must be specified in advance, which can be challenging without prior knowledge.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to Initialization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Poor initialization of centroids can lead to suboptimal clustering. Techniques like k-means++ can mitigate this.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Assumes Spherical Clusters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K-means assumes clusters are spherical and of similar size, making it unsuitable for datasets with irregular or varying-sized clusters.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to Outliers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Outliers can distort cluster centroids and lead to poor clustering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Convergence to Local Optima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algorithm may converge to a local minimum, depending on the initial centroids.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Best with Numerical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struggles with categorical data unless additional preprocessing is applied.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254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50875-6FD6-454E-1DA8-5B8E85E65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FCAFA6-F875-B8BA-06D6-C3F521F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573A36-E37D-87B2-59B0-A483D49A2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1AF6B9-651A-98AC-26D4-30B3695F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2F090E-703D-01D5-5436-DB1B6141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467858-3204-0CCB-08B9-0F9C59BB6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7AD3C0-4440-612D-CAE6-7B6201D68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56948-CBF6-A17F-44D4-B8423FC4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1" y="442913"/>
            <a:ext cx="7508240" cy="920220"/>
          </a:xfrm>
        </p:spPr>
        <p:txBody>
          <a:bodyPr anchor="b">
            <a:normAutofit/>
          </a:bodyPr>
          <a:lstStyle/>
          <a:p>
            <a:r>
              <a:rPr lang="en-US" b="1" dirty="0"/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720E-F3C8-C52F-90D7-8CEE7A92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30867"/>
            <a:ext cx="9711266" cy="4533371"/>
          </a:xfrm>
        </p:spPr>
        <p:txBody>
          <a:bodyPr>
            <a:normAutofit/>
          </a:bodyPr>
          <a:lstStyle/>
          <a:p>
            <a:r>
              <a:rPr lang="en-US" sz="1600" b="1" dirty="0"/>
              <a:t>Overview:</a:t>
            </a:r>
          </a:p>
          <a:p>
            <a:r>
              <a:rPr lang="en-US" sz="1600" dirty="0"/>
              <a:t>Spectral clustering is a graph-based clustering technique that uses the eigenvalues of a similarity matrix (or its graph Laplacian) to reduce dimensionality before applying a traditional clustering method like k-means. It is particularly effective for identifying clusters that are not linearly separable or have complex structures.</a:t>
            </a:r>
          </a:p>
        </p:txBody>
      </p:sp>
    </p:spTree>
    <p:extLst>
      <p:ext uri="{BB962C8B-B14F-4D97-AF65-F5344CB8AC3E}">
        <p14:creationId xmlns:p14="http://schemas.microsoft.com/office/powerpoint/2010/main" val="202081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7ED49-C53E-0752-B65E-135C47A9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E58026-F1D8-4E94-FBF7-8AACFE9C4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BEFC5E-9986-E0C0-5A8A-92E607F7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A96CDF-2527-0CB8-3239-345FE246C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259395-00DF-EE12-8498-27FA3212E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3EE561-8262-1EFC-ADD4-58AA9C51A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52A4DE-0D1E-9ABA-13CC-593433CC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139147-30B2-6808-DEE6-9B546088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42914"/>
            <a:ext cx="7482840" cy="810154"/>
          </a:xfrm>
        </p:spPr>
        <p:txBody>
          <a:bodyPr anchor="b">
            <a:normAutofit/>
          </a:bodyPr>
          <a:lstStyle/>
          <a:p>
            <a:r>
              <a:rPr lang="en-US" b="1" dirty="0"/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C416-E0AF-262A-8F44-DFAE2B0D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1" y="1405467"/>
            <a:ext cx="9000066" cy="4558772"/>
          </a:xfrm>
        </p:spPr>
        <p:txBody>
          <a:bodyPr>
            <a:normAutofit/>
          </a:bodyPr>
          <a:lstStyle/>
          <a:p>
            <a:r>
              <a:rPr lang="en-US" sz="1600" b="1" dirty="0"/>
              <a:t>Pros: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Non-Linear Boundaries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can identify clusters of arbitrary shapes and sizes, making it suitable for complex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on Graphs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Spectral clustering is naturally suited for graph-based data, such as social networks or molecular structures.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Reduction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By working in the reduced-dimensional space of eigenvectors, it avoids high-dimensional challenges.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similarity matrix can be customized for specific problems, allowing the algorithm to adapt to various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for Sparse Clusters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excels at finding clusters in datasets where the cluster density varies significantly.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954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882EA6-E440-D3B5-02E5-99CEB7A61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C7C098-5243-CA07-41E4-2C97DDF11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C6A299-A23D-EFD6-79FC-DC31A577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6A9570-8E93-754B-2547-5BC5DA15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0980D8-91F0-A36B-0342-1C7CAAF04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BAD0ED9-A250-B2AE-FF89-405F0F172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965E39-027F-D286-A8F8-859F7D5BC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4581CD-4A46-1EC8-7E1C-82DE532C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42914"/>
            <a:ext cx="7482840" cy="810154"/>
          </a:xfrm>
        </p:spPr>
        <p:txBody>
          <a:bodyPr anchor="b">
            <a:normAutofit/>
          </a:bodyPr>
          <a:lstStyle/>
          <a:p>
            <a:r>
              <a:rPr lang="en-US" b="1" dirty="0"/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4D54-EBCB-CE6D-CA4C-082D0DE99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1" y="1405467"/>
            <a:ext cx="9000066" cy="4558772"/>
          </a:xfrm>
        </p:spPr>
        <p:txBody>
          <a:bodyPr>
            <a:normAutofit/>
          </a:bodyPr>
          <a:lstStyle/>
          <a:p>
            <a:r>
              <a:rPr lang="en-US" sz="1600" b="1" dirty="0"/>
              <a:t>Cons:</a:t>
            </a:r>
          </a:p>
          <a:p>
            <a:endParaRPr lang="en-US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Similarity Matrix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Constructing the similarity matrix can be computationally expensive and memory-intensive for large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 of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algorithm depends on hyperparameters like the similarity metric, graph construction method, and the number of clusters.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Interpretability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eigenvectors and graph Laplacian are mathematical constructs that can be hard to interpret in real-world terms.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to Noise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Noisy or sparse datasets can produce unreliable similarity matrices, leading to poor clustering results.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551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79D51-CA93-B677-374C-D0757429F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E29A5D-D036-2D26-D7C5-28E863005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3C4148-95C0-3929-3E42-D8D5F741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540A75-6885-06AA-5048-82F4F2EDE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E7CEA7-387F-D902-3DA6-EC902F343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6C183D-FDF1-CD81-7F55-5E5037867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12E668-D21C-5B17-4297-52683EDF2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141C49-2657-3F63-2E96-300AA143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2" y="442913"/>
            <a:ext cx="9330267" cy="1131887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DBSCAN (Density-Based Spatial Clustering of Applications with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7283A-8C8D-D2CB-314A-A2402A4F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8" y="1557867"/>
            <a:ext cx="9296400" cy="4495800"/>
          </a:xfrm>
        </p:spPr>
        <p:txBody>
          <a:bodyPr>
            <a:normAutofit/>
          </a:bodyPr>
          <a:lstStyle/>
          <a:p>
            <a:r>
              <a:rPr lang="en-US" sz="1600" b="1" dirty="0"/>
              <a:t>Overview:</a:t>
            </a:r>
          </a:p>
          <a:p>
            <a:r>
              <a:rPr lang="en-US" sz="1600" b="1" dirty="0"/>
              <a:t>DBSCAN</a:t>
            </a:r>
            <a:r>
              <a:rPr lang="en-US" sz="1600" dirty="0"/>
              <a:t> is a density-based clustering algorithm that groups points based on the density of their neighborhood. It identifies clusters as dense regions separated by areas of lower density and can classify points as </a:t>
            </a:r>
            <a:r>
              <a:rPr lang="en-US" sz="1600" b="1" dirty="0"/>
              <a:t>core points</a:t>
            </a:r>
            <a:r>
              <a:rPr lang="en-US" sz="1600" dirty="0"/>
              <a:t>, </a:t>
            </a:r>
            <a:r>
              <a:rPr lang="en-US" sz="1600" b="1" dirty="0"/>
              <a:t>border points</a:t>
            </a:r>
            <a:r>
              <a:rPr lang="en-US" sz="1600" dirty="0"/>
              <a:t>, or </a:t>
            </a:r>
            <a:r>
              <a:rPr lang="en-US" sz="1600" b="1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16539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61AF55-76B5-1D9A-0E81-F025BB535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958724-22C4-C266-F94A-EEA27C4C7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AC4D81-9021-C7C6-B560-845077F9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3DC4F8-A6D4-45A7-D6AE-389CAD9F7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AC8CD08-73C3-63CB-F30B-D22754BF0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7232FF-7A46-18EA-9DE4-E44DE8497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304AC3-4C0B-C5E1-D3F3-5A1F8D5A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60F2D3-B749-184C-7861-D755899A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442913"/>
            <a:ext cx="9383955" cy="1095431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DBSCAN (Density-Based Spatial Clustering of Applications with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C2E0-72A7-44A7-CE2D-50A09A56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34067"/>
            <a:ext cx="9287932" cy="4330172"/>
          </a:xfrm>
        </p:spPr>
        <p:txBody>
          <a:bodyPr>
            <a:normAutofit/>
          </a:bodyPr>
          <a:lstStyle/>
          <a:p>
            <a:r>
              <a:rPr lang="en-US" sz="1600" b="1" dirty="0"/>
              <a:t>Pros: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to Predefine Number of Clusters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Unlike k-means, DBSCAN automatically determines the number of clusters.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Arbitrary-Shaped Clusters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is effective at discovering clusters of varying shapes, even when they are not linearly separable.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to Noise and Outliers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can identify noise points and exclude them from clusters.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Scales Well for Low-Dimensional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DBSCAN is efficient for datasets with lower dimensions and can handle moderate-sized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with Varying Cluster Sizes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does not assume clusters are of equal size or density.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72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6C135E-BE0D-14F8-6E9D-24D123603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C570E-4858-397C-903A-A9A21C3C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7A5291-7903-7CDD-68A2-6473B910D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F4E59C-78F5-E36B-8207-51E693B3D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6463CF-B2A7-5E9E-D41B-5EF44E0E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83B0D05-DEB1-0F72-B3E1-A29ACD5E8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20F42B-2680-0721-373B-5536A94E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AA6ACE-A768-02C8-3E1D-43DABEAB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33" y="442913"/>
            <a:ext cx="9417822" cy="1095431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DBSCAN (Density-Based Spatial Clustering of Applications with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26D9-EFEB-CA54-3420-0EC2DD920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1" y="1515533"/>
            <a:ext cx="9516532" cy="4448706"/>
          </a:xfrm>
        </p:spPr>
        <p:txBody>
          <a:bodyPr>
            <a:normAutofit/>
          </a:bodyPr>
          <a:lstStyle/>
          <a:p>
            <a:r>
              <a:rPr lang="en-US" sz="1600" b="1" dirty="0"/>
              <a:t>Cons: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Scalable for High Dimensions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distance computation becomes expensive in high-dimensional spaces, and performance degrades.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Struggles with Varying Densities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assumes clusters have similar densities, so it may fail if the dataset contains clusters with varying densities.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for Large Datasets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DBSCAN can be slow for very large datasets due to the need to compute distances between all points.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to Interpret Noise Points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While DBSCAN identifies noise points, their interpretation in real-world contexts can be unclear. 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959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6648C-B4B4-4B27-B0F6-3A0FC1AB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59FAB5-A3EE-A613-3C47-8E31BDB4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A18D79-4853-5703-FA7C-6CCA2779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B00A42-46C3-B4B3-5B64-C0ABF4FC4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7534E2E-814B-7BC8-3F97-F6EF9864E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473BD4-91DC-78A9-3D90-32096702D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161A5A-C761-81C9-CD73-56F626C1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C883AE-BB29-5817-CC02-A59BF4DC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611" y="473337"/>
            <a:ext cx="7761387" cy="1012973"/>
          </a:xfrm>
        </p:spPr>
        <p:txBody>
          <a:bodyPr anchor="b">
            <a:normAutofit/>
          </a:bodyPr>
          <a:lstStyle/>
          <a:p>
            <a:r>
              <a:rPr lang="en-US" dirty="0"/>
              <a:t>Affinity Propagation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DD85-DFEC-4E07-2415-7BAC28E7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1" y="1515533"/>
            <a:ext cx="8693816" cy="444870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/>
              <a:t>Overview: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Affinity Propagation (AP) is a clustering algorithm that identifies exemplars (representative data points) from a dataset and assigns other points to these exemplars based on a similarity measure. Unlike traditional clustering algorithms like k-means, AP does not require the number of clusters to be predefined. 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Instead, it takes a similarity matrix as input, where each entry represents the similarity between two data points, and iteratively refines the clusters through message passing between data points</a:t>
            </a:r>
          </a:p>
        </p:txBody>
      </p:sp>
    </p:spTree>
    <p:extLst>
      <p:ext uri="{BB962C8B-B14F-4D97-AF65-F5344CB8AC3E}">
        <p14:creationId xmlns:p14="http://schemas.microsoft.com/office/powerpoint/2010/main" val="176210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52B6E8-05F0-44A7-B2AF-A2639755C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C79C5-32DD-FB8B-8632-95BB1786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320713-A229-C68E-26C2-1FC80C547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18885CD-2B91-A631-99FF-35043C0FD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D1E215-7D3D-8FD3-4BE7-DB18ACDB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180022-90B5-94B3-9A25-459D7D48F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17A878-9CEE-C41D-AE5B-5CD51958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51F882-19EC-1824-E200-1C2E212C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8" y="442913"/>
            <a:ext cx="11213552" cy="1072620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HDBSCAN (Hierarchical Density-Based Spatial Clustering of Applications with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330A-CA71-8068-0541-2C39396C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498601"/>
            <a:ext cx="10032999" cy="4465638"/>
          </a:xfrm>
        </p:spPr>
        <p:txBody>
          <a:bodyPr>
            <a:normAutofit/>
          </a:bodyPr>
          <a:lstStyle/>
          <a:p>
            <a:r>
              <a:rPr lang="en-US" sz="1600" b="1" dirty="0"/>
              <a:t>Overview:</a:t>
            </a:r>
          </a:p>
          <a:p>
            <a:r>
              <a:rPr lang="en-US" sz="1600" b="1" dirty="0"/>
              <a:t>HDBSCAN</a:t>
            </a:r>
            <a:r>
              <a:rPr lang="en-US" sz="1600" dirty="0"/>
              <a:t> is an extension of the DBSCAN algorithm that improves its ability to identify clusters of varying densities. It builds a hierarchical clustering structure based on the density of data points and then extracts stable clusters from this hierarchy. Unlike DBSCAN, HDBSCAN doesn’t require a fixed density threshold and automatically determines 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250995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72C20C-1BAD-1450-A18A-049B2DC10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F2B7AC-3817-0E96-052B-4EF7C61EF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4FE4D0-8931-97A5-3719-8FB9E990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E9F775-3635-A409-5414-AA2F1117E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4D2EAC-C9B2-444A-2D38-D89F585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90B163-35DD-E35D-6AF0-D9270245A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326B40-A5E3-E780-B971-FBAAFE53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C67C3-C328-01FC-51E7-22FDFA6C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28601"/>
            <a:ext cx="10852373" cy="1092199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HDBSCAN (Hierarchical Density-Based Spatial Clustering of Applications with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ECE5-3C4A-F356-490B-A53E4B81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7" y="1337733"/>
            <a:ext cx="9660466" cy="4626506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Pros: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to Predefine Clusters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automatically determines the number of clusters, unlike k-means or DBSCAN.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Varying Densities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HDBSCAN is robust to clusters with different densities, unlike DBSCAN.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Robust Noise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provides better handling of outliers and noise points.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Produces a Hierarchy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dendrogram can reveal relationships between clusters at various levels of granularity.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for Large Datasets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 efficient implementations, HDBSCAN can handle larger datasets compared to DBSCAN.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Output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HDBSCAN offers both flat clustering (a single set of clusters) and hierarchical clustering for deeper analysis.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134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B7F9E-93A8-E320-559F-94C3B112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D2C559-8FEC-63D1-D7DC-AF48FDF3A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A7E604-F3BF-26C1-1651-FF4961663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56F63A-2EB8-4240-DEE1-3F8B0BC5B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225D93-5935-8C85-249D-48E31FD7F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1D9740-48E8-009D-589C-1C070C19C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6AAFDE-3D27-D87B-B55A-695AF2759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57CC28-0CE5-409A-8C99-D48C0AC5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28601"/>
            <a:ext cx="10852373" cy="1092199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HDBSCAN (Hierarchical Density-Based Spatial Clustering of Applications with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287-6383-F93C-2705-0A542178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7" y="1337733"/>
            <a:ext cx="9660466" cy="4626506"/>
          </a:xfrm>
        </p:spPr>
        <p:txBody>
          <a:bodyPr>
            <a:normAutofit/>
          </a:bodyPr>
          <a:lstStyle/>
          <a:p>
            <a:r>
              <a:rPr lang="en-US" sz="1600" b="1" dirty="0"/>
              <a:t>Cons: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Parameter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setting parameters like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min_cluster_size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(minimum size for a cluster)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min_samples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(density threshold).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Computationally Intensive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While more scalable than DBSCAN, it can still be slower for extremely large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Dimensionality Issues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Similar to DBSCAN, HDBSCAN struggles in high-dimensional spaces due to the curse of dimensionality affecting distance calculations.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dendrogram can be complex to interpret, and users may need domain knowledge to make sense of hierarchical structures.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to Noisy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better than DBSCAN at handling noise, its performance can still degrade if the dataset is overly noisy or sparse.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470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DCC47-212B-CBD0-DF7A-5B9751601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828940-6E74-CC79-8C85-CA8F174D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04316E-E33E-EA90-3F7B-076F978F3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D6F8C-96E8-FA86-A789-8C215C116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B78615-BB85-7B95-1776-EF66B5CD0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11C0DC-7F48-1679-B998-E9F24EF99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63E3B3-C87B-42CA-FCD3-D54888C5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12497E-08A9-1765-1806-45F623C5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03" y="442913"/>
            <a:ext cx="7759337" cy="987854"/>
          </a:xfrm>
        </p:spPr>
        <p:txBody>
          <a:bodyPr anchor="b">
            <a:normAutofit/>
          </a:bodyPr>
          <a:lstStyle/>
          <a:p>
            <a:r>
              <a:rPr lang="en-US" dirty="0"/>
              <a:t>Affinity Propagation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C538-6B6C-E719-10F3-5B514FDC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77" y="1410789"/>
            <a:ext cx="7785463" cy="4553449"/>
          </a:xfrm>
        </p:spPr>
        <p:txBody>
          <a:bodyPr>
            <a:normAutofit lnSpcReduction="10000"/>
          </a:bodyPr>
          <a:lstStyle/>
          <a:p>
            <a:pPr marL="0" indent="0" rtl="0" eaLnBrk="1" latinLnBrk="0" hangingPunct="1">
              <a:lnSpc>
                <a:spcPct val="130000"/>
              </a:lnSpc>
              <a:spcBef>
                <a:spcPts val="930"/>
              </a:spcBef>
            </a:pPr>
            <a:r>
              <a:rPr lang="en-US" sz="1600" b="1" kern="1200" spc="150" baseline="0" dirty="0">
                <a:effectLst/>
                <a:latin typeface="Meiryo" panose="020B0604030504040204" pitchFamily="34" charset="-128"/>
                <a:ea typeface="+mn-ea"/>
                <a:cs typeface="+mn-cs"/>
              </a:rPr>
              <a:t>Pros</a:t>
            </a:r>
            <a:r>
              <a:rPr lang="en-US" sz="1600" b="0" kern="1200" spc="150" baseline="0" dirty="0">
                <a:effectLst/>
                <a:latin typeface="Meiryo" panose="020B0604030504040204" pitchFamily="34" charset="-128"/>
                <a:ea typeface="+mn-ea"/>
                <a:cs typeface="+mn-cs"/>
              </a:rPr>
              <a:t>:</a:t>
            </a:r>
          </a:p>
          <a:p>
            <a:pPr marL="0" indent="0" rtl="0" eaLnBrk="1" latinLnBrk="0" hangingPunct="1">
              <a:lnSpc>
                <a:spcPct val="130000"/>
              </a:lnSpc>
              <a:spcBef>
                <a:spcPts val="930"/>
              </a:spcBef>
            </a:pPr>
            <a:endParaRPr lang="en-US" sz="1600" b="0" kern="1200" spc="150" baseline="0" dirty="0">
              <a:effectLst/>
              <a:latin typeface="Meiryo" panose="020B0604030504040204" pitchFamily="34" charset="-128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Predefined Cluster 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Automatically determines the number of clusters based on the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 in Similarity Measure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with any similarity metric, making it versatile for diverse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Asymmetric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handle situations where similarities between points are not symmetric.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Exemplar-Based Clustering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actual data points as cluster centers, which are easier to interpret than abstract centroids.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for Small Datasets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well for smaller datasets with meaningful similarity matrices. </a:t>
            </a:r>
          </a:p>
          <a:p>
            <a:pPr marL="0" indent="0" rtl="0" eaLnBrk="1" latinLnBrk="0" hangingPunct="1">
              <a:lnSpc>
                <a:spcPct val="130000"/>
              </a:lnSpc>
              <a:spcBef>
                <a:spcPts val="930"/>
              </a:spcBef>
            </a:pPr>
            <a:endParaRPr lang="en-US" sz="1600" dirty="0">
              <a:effectLst/>
            </a:endParaRPr>
          </a:p>
          <a:p>
            <a:pPr>
              <a:lnSpc>
                <a:spcPct val="13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09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909D9-CC06-DE1C-0046-D31681ABE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BA99BB-ABFA-A077-8352-F6E22B0B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22F3A9-2747-CA7A-3A03-0A9D675EF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57FFA8-A97E-EAA2-467B-664C62E87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DBBA10-DC2A-8E12-B3AE-22C4A16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DFF7D6-28AC-A8D2-0F9F-BDD3F34A3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AB6AD2-0958-2ACF-16BA-EEC9B2695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DD3616-D186-D2C0-16DC-C34BB828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89" y="442913"/>
            <a:ext cx="7672251" cy="987854"/>
          </a:xfrm>
        </p:spPr>
        <p:txBody>
          <a:bodyPr anchor="b">
            <a:normAutofit/>
          </a:bodyPr>
          <a:lstStyle/>
          <a:p>
            <a:r>
              <a:rPr lang="en-US" dirty="0"/>
              <a:t>Affinity Propagation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4E39-5B96-BEA8-6182-AE26A286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08667"/>
            <a:ext cx="9850119" cy="43555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/>
              <a:t>Cons:</a:t>
            </a:r>
          </a:p>
          <a:p>
            <a:pPr>
              <a:lnSpc>
                <a:spcPct val="130000"/>
              </a:lnSpc>
            </a:pPr>
            <a:endParaRPr lang="en-US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to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choice of the preference parameter (which influences the number of clusters) and damping factor significantly affects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Usage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storing a full similarity matrix in memory, making it impractical for very large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Convergence Issues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May not converge or can converge to suboptimal solutions depending on the initialization and parameter choices.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Matrix Requirement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the user to define a meaningful similarity measure, which can be challenging for high-dimensional or unstructured data. </a:t>
            </a:r>
          </a:p>
          <a:p>
            <a:pPr>
              <a:lnSpc>
                <a:spcPct val="13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4516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F9D120-E48A-2867-9C0A-AFEDE38E7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406FF6-7FC7-1809-5780-D21E5AA25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C3E53C-472A-A3DE-41A2-15BC6C668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154F93-68D8-074F-B57F-6C835D5A0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FEBA7E-6826-A60C-C78B-D8CF0A7FF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A52372-90FA-9086-8114-9B527814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5314D2-4754-1A0A-29D6-F9B840460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44815D-4BC0-E357-1912-504CA64F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42913"/>
            <a:ext cx="7482840" cy="1267553"/>
          </a:xfrm>
        </p:spPr>
        <p:txBody>
          <a:bodyPr anchor="b">
            <a:normAutofit/>
          </a:bodyPr>
          <a:lstStyle/>
          <a:p>
            <a:r>
              <a:rPr lang="en-US" b="1" dirty="0"/>
              <a:t>Mean-Shift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3698-3EB4-82CB-BF8A-0BAC145A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52600"/>
            <a:ext cx="8153400" cy="4445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/>
              <a:t>Overview: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The </a:t>
            </a:r>
            <a:r>
              <a:rPr lang="en-US" sz="1600" b="1" dirty="0"/>
              <a:t>mean-shift algorithm</a:t>
            </a:r>
            <a:r>
              <a:rPr lang="en-US" sz="1600" dirty="0"/>
              <a:t> is a non-parametric clustering technique often used in computer vision and pattern recognition. It works by iteratively shifting data points toward the mode (peak) of the density of points in a feature space, effectively identifying clusters based on the density of data points.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504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B847B8-C8D5-528D-67F8-8216E7DB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3" y="442913"/>
            <a:ext cx="7516707" cy="1344612"/>
          </a:xfrm>
        </p:spPr>
        <p:txBody>
          <a:bodyPr anchor="b">
            <a:normAutofit/>
          </a:bodyPr>
          <a:lstStyle/>
          <a:p>
            <a:r>
              <a:rPr lang="en-US" b="1" dirty="0"/>
              <a:t>Mean-Shift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B2E1-7107-9704-1477-27D82484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68649"/>
            <a:ext cx="8847666" cy="399558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b="1" dirty="0"/>
              <a:t>Pros</a:t>
            </a:r>
            <a:r>
              <a:rPr lang="en-US" sz="1500" dirty="0"/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Non-Parametric: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doesn't require predefining the number of clusters, unlike k-means.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Cluster Shapes: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identify clusters of arbitrary shapes, as it relies on the density of points rather than geometric assumptions.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to Noise: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focusing on high-density regions, the algorithm is less influenced by outliers.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bandwidth parameter allows tuning for different densities in the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Applicable to Various Domains: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is widely used in applications like image segmentation, object tracking, and mode detection. </a:t>
            </a:r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7246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C24D2-19E3-7F02-02BE-4D226AB82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B3E3AA-6C45-925F-1F94-BEBF9FAA0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6BFA56-1028-8159-D1A6-267F82A4B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365C6C-EA77-810B-90CB-7082B6975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4C517B-AF43-DBA1-F75C-F2253B6E7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38A345-9898-C91A-3D64-B7D9916E3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4BCAD7-3D91-0C20-C1BF-A54667652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7ED7E-9559-9831-B681-88850CDB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3" y="442913"/>
            <a:ext cx="7516707" cy="1344612"/>
          </a:xfrm>
        </p:spPr>
        <p:txBody>
          <a:bodyPr anchor="b">
            <a:normAutofit/>
          </a:bodyPr>
          <a:lstStyle/>
          <a:p>
            <a:r>
              <a:rPr lang="en-US" b="1" dirty="0"/>
              <a:t>Mean-Shift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8FD2-AB37-CC52-FAD4-F00B3F31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1968649"/>
            <a:ext cx="9135534" cy="399558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b="1" dirty="0"/>
              <a:t>Cons:</a:t>
            </a:r>
            <a:endParaRPr lang="en-US" sz="15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Bandwidth Selection: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Choosing the right bandwidth is critical and non-trivial, as it heavily influences the clustering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Computational Cost: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be computationally expensive, especially for large datasets, as each point requires kernel evaluation for every iteration.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to Initialization: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 initialization can lead to suboptimal clustering or longer convergence times.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Issues: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Mean-shift struggles with very large datasets due to its iterative and density-based approach.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Merging: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Nearby clusters might be merged if the bandwidth is too large, making it challenging to separate distinct groups. </a:t>
            </a:r>
          </a:p>
          <a:p>
            <a:pPr>
              <a:lnSpc>
                <a:spcPct val="13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4406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62FBD-4FFB-6759-DAB8-EA6D8C147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BB5909-7CB9-8799-FF93-A2ABE9174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09E092-D20E-B14A-9658-22059FD3C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442B846-CC91-3E89-DC95-66B22FD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9D2A62-4FE4-E16E-490A-D85D4E282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492CA4B-A8FE-9EFE-F097-CC2811C9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273E59-BF9D-CEAF-F484-AEC30D28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2987D7-5BF1-AF7E-976F-839BB253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1" y="442913"/>
            <a:ext cx="7457440" cy="1344612"/>
          </a:xfrm>
        </p:spPr>
        <p:txBody>
          <a:bodyPr anchor="b">
            <a:normAutofit/>
          </a:bodyPr>
          <a:lstStyle/>
          <a:p>
            <a:r>
              <a:rPr lang="en-US" b="1" dirty="0"/>
              <a:t>Agglomerative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A05B-CE1D-8C2F-833A-C13034580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267" y="1968649"/>
            <a:ext cx="8991600" cy="3995589"/>
          </a:xfrm>
        </p:spPr>
        <p:txBody>
          <a:bodyPr>
            <a:normAutofit/>
          </a:bodyPr>
          <a:lstStyle/>
          <a:p>
            <a:r>
              <a:rPr lang="en-US" sz="1600" b="1" dirty="0"/>
              <a:t>Overview:</a:t>
            </a:r>
          </a:p>
          <a:p>
            <a:r>
              <a:rPr lang="en-US" sz="1600" dirty="0"/>
              <a:t>Agglomerative clustering is a hierarchical clustering method that builds clusters in a </a:t>
            </a:r>
            <a:r>
              <a:rPr lang="en-US" sz="1600" b="1" dirty="0"/>
              <a:t>bottom-up</a:t>
            </a:r>
            <a:r>
              <a:rPr lang="en-US" sz="1600" dirty="0"/>
              <a:t> approach. It starts with each data point as its own cluster and iteratively merges the closest clusters until all points are grouped into a single cluster (or until a predefined stopping condition is met). The result is represented as a </a:t>
            </a:r>
            <a:r>
              <a:rPr lang="en-US" sz="1600" b="1" dirty="0"/>
              <a:t>dendrogram</a:t>
            </a:r>
            <a:r>
              <a:rPr lang="en-US" sz="1600" dirty="0"/>
              <a:t>, a tree-like structure showing how clusters were merged at each step.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40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E11A86-33DD-5B55-7521-883CB268E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292600-9BA4-A300-2C02-E7F814309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EA0732-277C-1626-8754-87B89C7F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4E2941-B664-A032-2116-EFF9E4A07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6E2C1C-6878-2668-3267-B6C753AD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0AD7A3-FCC2-7417-F9EF-6456B476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31327B-99AC-F608-8F4D-ACFBF80A8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9ABAB8-A977-CF78-5018-2A73FF13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1" y="442913"/>
            <a:ext cx="7533640" cy="1021820"/>
          </a:xfrm>
        </p:spPr>
        <p:txBody>
          <a:bodyPr anchor="b">
            <a:normAutofit/>
          </a:bodyPr>
          <a:lstStyle/>
          <a:p>
            <a:r>
              <a:rPr lang="en-US" b="1" dirty="0"/>
              <a:t>Agglomerative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8D72-A32F-76FC-10DF-23BC79DC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490133"/>
            <a:ext cx="9719733" cy="4474105"/>
          </a:xfrm>
        </p:spPr>
        <p:txBody>
          <a:bodyPr>
            <a:normAutofit/>
          </a:bodyPr>
          <a:lstStyle/>
          <a:p>
            <a:r>
              <a:rPr lang="en-US" sz="1600" b="1" dirty="0"/>
              <a:t>Pros: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to Predefine Cluster Numbers: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Unlike k-means, it does not require the number of clusters to be specified upfront.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Arbitrary Shapes: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form clusters of arbitrary shapes and sizes, depending on the linkage criteria.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Produces a Dendrogram: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dendrogram provides a visual representation of the clustering process, allowing for exploration of cluster relationships and hierarchical structures.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Distance Metrics: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supports a variety of distance measures and linkage methods, making it adaptable to different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with Small Datasets: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performs well for datasets with fewer data points where interpretability is important.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938382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1890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Meiryo</vt:lpstr>
      <vt:lpstr>Arial</vt:lpstr>
      <vt:lpstr>Corbel</vt:lpstr>
      <vt:lpstr>SketchLinesVTI</vt:lpstr>
      <vt:lpstr>Clustering Algorithms</vt:lpstr>
      <vt:lpstr>Affinity Propagation Algorithm</vt:lpstr>
      <vt:lpstr>Affinity Propagation Algorithm</vt:lpstr>
      <vt:lpstr>Affinity Propagation Algorithm</vt:lpstr>
      <vt:lpstr>Mean-Shift Clustering</vt:lpstr>
      <vt:lpstr>Mean-Shift Clustering</vt:lpstr>
      <vt:lpstr>Mean-Shift Clustering</vt:lpstr>
      <vt:lpstr>Agglomerative Clustering</vt:lpstr>
      <vt:lpstr>Agglomerative Clustering</vt:lpstr>
      <vt:lpstr>Agglomerative Clustering</vt:lpstr>
      <vt:lpstr>K-Means Clustering</vt:lpstr>
      <vt:lpstr>K-Means Clustering</vt:lpstr>
      <vt:lpstr>K-Means Clustering</vt:lpstr>
      <vt:lpstr>Spectral Clustering</vt:lpstr>
      <vt:lpstr>Spectral Clustering</vt:lpstr>
      <vt:lpstr>Spectral Clustering</vt:lpstr>
      <vt:lpstr>DBSCAN (Density-Based Spatial Clustering of Applications with Noise)</vt:lpstr>
      <vt:lpstr>DBSCAN (Density-Based Spatial Clustering of Applications with Noise)</vt:lpstr>
      <vt:lpstr>DBSCAN (Density-Based Spatial Clustering of Applications with Noise)</vt:lpstr>
      <vt:lpstr>HDBSCAN (Hierarchical Density-Based Spatial Clustering of Applications with Noise)</vt:lpstr>
      <vt:lpstr>HDBSCAN (Hierarchical Density-Based Spatial Clustering of Applications with Noise)</vt:lpstr>
      <vt:lpstr>HDBSCAN (Hierarchical Density-Based Spatial Clustering of Applications with Noise)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Prakash Baskaran</dc:creator>
  <cp:lastModifiedBy>Prakash Baskaran</cp:lastModifiedBy>
  <cp:revision>8</cp:revision>
  <dcterms:created xsi:type="dcterms:W3CDTF">2025-01-23T16:23:53Z</dcterms:created>
  <dcterms:modified xsi:type="dcterms:W3CDTF">2025-01-26T07:05:02Z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47b51a-9c8c-4a2a-bc58-97fee1f38c81_Enabled">
    <vt:lpwstr>true</vt:lpwstr>
  </property>
  <property fmtid="{D5CDD505-2E9C-101B-9397-08002B2CF9AE}" pid="3" name="MSIP_Label_9947b51a-9c8c-4a2a-bc58-97fee1f38c81_SetDate">
    <vt:lpwstr>2025-01-23T16:25:38Z</vt:lpwstr>
  </property>
  <property fmtid="{D5CDD505-2E9C-101B-9397-08002B2CF9AE}" pid="4" name="MSIP_Label_9947b51a-9c8c-4a2a-bc58-97fee1f38c81_Method">
    <vt:lpwstr>Standard</vt:lpwstr>
  </property>
  <property fmtid="{D5CDD505-2E9C-101B-9397-08002B2CF9AE}" pid="5" name="MSIP_Label_9947b51a-9c8c-4a2a-bc58-97fee1f38c81_Name">
    <vt:lpwstr>Email Encryption</vt:lpwstr>
  </property>
  <property fmtid="{D5CDD505-2E9C-101B-9397-08002B2CF9AE}" pid="6" name="MSIP_Label_9947b51a-9c8c-4a2a-bc58-97fee1f38c81_SiteId">
    <vt:lpwstr>d445ccd6-bf7a-4095-a798-9ea23145a249</vt:lpwstr>
  </property>
  <property fmtid="{D5CDD505-2E9C-101B-9397-08002B2CF9AE}" pid="7" name="MSIP_Label_9947b51a-9c8c-4a2a-bc58-97fee1f38c81_ActionId">
    <vt:lpwstr>f8ea0767-87d3-4d24-988c-f0776463cac1</vt:lpwstr>
  </property>
  <property fmtid="{D5CDD505-2E9C-101B-9397-08002B2CF9AE}" pid="8" name="MSIP_Label_9947b51a-9c8c-4a2a-bc58-97fee1f38c81_ContentBits">
    <vt:lpwstr>0</vt:lpwstr>
  </property>
</Properties>
</file>