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2" r:id="rId3"/>
    <p:sldId id="264" r:id="rId4"/>
    <p:sldId id="275" r:id="rId5"/>
    <p:sldId id="282" r:id="rId6"/>
    <p:sldId id="263" r:id="rId7"/>
    <p:sldId id="261" r:id="rId8"/>
    <p:sldId id="276" r:id="rId9"/>
    <p:sldId id="283" r:id="rId10"/>
    <p:sldId id="265" r:id="rId11"/>
    <p:sldId id="266" r:id="rId12"/>
    <p:sldId id="277" r:id="rId13"/>
    <p:sldId id="284" r:id="rId14"/>
    <p:sldId id="267" r:id="rId15"/>
    <p:sldId id="268" r:id="rId16"/>
    <p:sldId id="278" r:id="rId17"/>
    <p:sldId id="285" r:id="rId18"/>
    <p:sldId id="269" r:id="rId19"/>
    <p:sldId id="270" r:id="rId20"/>
    <p:sldId id="279" r:id="rId21"/>
    <p:sldId id="286" r:id="rId22"/>
    <p:sldId id="271" r:id="rId23"/>
    <p:sldId id="272" r:id="rId24"/>
    <p:sldId id="280" r:id="rId25"/>
    <p:sldId id="287" r:id="rId26"/>
    <p:sldId id="273" r:id="rId27"/>
    <p:sldId id="274" r:id="rId28"/>
    <p:sldId id="281" r:id="rId29"/>
    <p:sldId id="288" r:id="rId30"/>
    <p:sldId id="289" r:id="rId31"/>
    <p:sldId id="290" r:id="rId32"/>
    <p:sldId id="291" r:id="rId33"/>
    <p:sldId id="292" r:id="rId34"/>
    <p:sldId id="293" r:id="rId35"/>
    <p:sldId id="294" r:id="rId36"/>
    <p:sldId id="295" r:id="rId37"/>
    <p:sldId id="29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5" d="100"/>
          <a:sy n="75" d="100"/>
        </p:scale>
        <p:origin x="58" y="3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1/30/2025</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080438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1/30/2025</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192455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1/30/2025</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7196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1/30/2025</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424384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1/30/2025</a:t>
            </a:fld>
            <a:endParaRPr lang="en-US" dirty="0"/>
          </a:p>
        </p:txBody>
      </p:sp>
    </p:spTree>
    <p:extLst>
      <p:ext uri="{BB962C8B-B14F-4D97-AF65-F5344CB8AC3E}">
        <p14:creationId xmlns:p14="http://schemas.microsoft.com/office/powerpoint/2010/main" val="3795904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1/30/2025</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416735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1/30/2025</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32830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1/30/2025</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54290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1/30/2025</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778547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1/30/2025</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24073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1/30/2025</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55183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1/30/2025</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3483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Pastel colors in gradient surface design">
            <a:extLst>
              <a:ext uri="{FF2B5EF4-FFF2-40B4-BE49-F238E27FC236}">
                <a16:creationId xmlns:a16="http://schemas.microsoft.com/office/drawing/2014/main" id="{2675ECA9-F043-309F-A6F6-9C0B48643646}"/>
              </a:ext>
            </a:extLst>
          </p:cNvPr>
          <p:cNvPicPr>
            <a:picLocks noChangeAspect="1"/>
          </p:cNvPicPr>
          <p:nvPr/>
        </p:nvPicPr>
        <p:blipFill>
          <a:blip r:embed="rId2"/>
          <a:srcRect t="5825" r="-1" b="9884"/>
          <a:stretch/>
        </p:blipFill>
        <p:spPr>
          <a:xfrm>
            <a:off x="1524" y="10"/>
            <a:ext cx="12188952" cy="6857990"/>
          </a:xfrm>
          <a:prstGeom prst="rect">
            <a:avLst/>
          </a:prstGeom>
        </p:spPr>
      </p:pic>
      <p:sp>
        <p:nvSpPr>
          <p:cNvPr id="18" name="Freeform: Shape 17">
            <a:extLst>
              <a:ext uri="{FF2B5EF4-FFF2-40B4-BE49-F238E27FC236}">
                <a16:creationId xmlns:a16="http://schemas.microsoft.com/office/drawing/2014/main" id="{391F8D69-709A-4575-A393-B4C26481A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66083" y="0"/>
            <a:ext cx="9841377"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C87A50C4-1191-461A-9E09-C8057F2AF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035" y="0"/>
            <a:ext cx="2265453" cy="6858000"/>
          </a:xfrm>
          <a:custGeom>
            <a:avLst/>
            <a:gdLst>
              <a:gd name="connsiteX0" fmla="*/ 1117108 w 2265453"/>
              <a:gd name="connsiteY0" fmla="*/ 0 h 6858000"/>
              <a:gd name="connsiteX1" fmla="*/ 1099628 w 2265453"/>
              <a:gd name="connsiteY1" fmla="*/ 0 h 6858000"/>
              <a:gd name="connsiteX2" fmla="*/ 1175238 w 2265453"/>
              <a:gd name="connsiteY2" fmla="*/ 82371 h 6858000"/>
              <a:gd name="connsiteX3" fmla="*/ 2240276 w 2265453"/>
              <a:gd name="connsiteY3" fmla="*/ 3734791 h 6858000"/>
              <a:gd name="connsiteX4" fmla="*/ 274951 w 2265453"/>
              <a:gd name="connsiteY4" fmla="*/ 6634678 h 6858000"/>
              <a:gd name="connsiteX5" fmla="*/ 12802 w 2265453"/>
              <a:gd name="connsiteY5" fmla="*/ 6848127 h 6858000"/>
              <a:gd name="connsiteX6" fmla="*/ 0 w 2265453"/>
              <a:gd name="connsiteY6" fmla="*/ 6858000 h 6858000"/>
              <a:gd name="connsiteX7" fmla="*/ 19410 w 2265453"/>
              <a:gd name="connsiteY7" fmla="*/ 6858000 h 6858000"/>
              <a:gd name="connsiteX8" fmla="*/ 31082 w 2265453"/>
              <a:gd name="connsiteY8" fmla="*/ 6848998 h 6858000"/>
              <a:gd name="connsiteX9" fmla="*/ 293230 w 2265453"/>
              <a:gd name="connsiteY9" fmla="*/ 6635549 h 6858000"/>
              <a:gd name="connsiteX10" fmla="*/ 2258555 w 2265453"/>
              <a:gd name="connsiteY10" fmla="*/ 3735662 h 6858000"/>
              <a:gd name="connsiteX11" fmla="*/ 1193518 w 2265453"/>
              <a:gd name="connsiteY11" fmla="*/ 832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5453" h="6858000">
                <a:moveTo>
                  <a:pt x="1117108" y="0"/>
                </a:moveTo>
                <a:lnTo>
                  <a:pt x="1099628" y="0"/>
                </a:lnTo>
                <a:lnTo>
                  <a:pt x="1175238" y="82371"/>
                </a:lnTo>
                <a:cubicBezTo>
                  <a:pt x="1926546" y="957940"/>
                  <a:pt x="2303836" y="2277119"/>
                  <a:pt x="2240276" y="3734791"/>
                </a:cubicBezTo>
                <a:cubicBezTo>
                  <a:pt x="2176522" y="5196911"/>
                  <a:pt x="1237280" y="5841173"/>
                  <a:pt x="274951" y="6634678"/>
                </a:cubicBezTo>
                <a:cubicBezTo>
                  <a:pt x="187328" y="6706930"/>
                  <a:pt x="100126" y="6778421"/>
                  <a:pt x="12802" y="6848127"/>
                </a:cubicBezTo>
                <a:lnTo>
                  <a:pt x="0" y="6858000"/>
                </a:lnTo>
                <a:lnTo>
                  <a:pt x="19410" y="6858000"/>
                </a:lnTo>
                <a:lnTo>
                  <a:pt x="31082" y="6848998"/>
                </a:lnTo>
                <a:cubicBezTo>
                  <a:pt x="118405" y="6779292"/>
                  <a:pt x="205608" y="6707801"/>
                  <a:pt x="293230" y="6635549"/>
                </a:cubicBezTo>
                <a:cubicBezTo>
                  <a:pt x="1255560" y="5842045"/>
                  <a:pt x="2194802" y="5197782"/>
                  <a:pt x="2258555" y="3735662"/>
                </a:cubicBezTo>
                <a:cubicBezTo>
                  <a:pt x="2322115" y="2277991"/>
                  <a:pt x="1944825" y="958811"/>
                  <a:pt x="1193518" y="8324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BC87DA9F-8DB2-4D48-8716-A928FBB8A5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033"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195EA065-AC5D-431D-927E-87FF05884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619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6" name="Freeform: Shape 25">
            <a:extLst>
              <a:ext uri="{FF2B5EF4-FFF2-40B4-BE49-F238E27FC236}">
                <a16:creationId xmlns:a16="http://schemas.microsoft.com/office/drawing/2014/main" id="{46934B3C-D73F-4CD0-95B1-0244D662D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292"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D782CA57-DE14-E118-E193-0CE73F4B1FC3}"/>
              </a:ext>
            </a:extLst>
          </p:cNvPr>
          <p:cNvSpPr>
            <a:spLocks noGrp="1"/>
          </p:cNvSpPr>
          <p:nvPr>
            <p:ph type="ctrTitle"/>
          </p:nvPr>
        </p:nvSpPr>
        <p:spPr>
          <a:xfrm>
            <a:off x="2190750" y="1346268"/>
            <a:ext cx="7810500" cy="3125338"/>
          </a:xfrm>
        </p:spPr>
        <p:txBody>
          <a:bodyPr anchor="b">
            <a:normAutofit/>
          </a:bodyPr>
          <a:lstStyle/>
          <a:p>
            <a:pPr algn="ctr"/>
            <a:r>
              <a:rPr lang="en-US" sz="7200" dirty="0"/>
              <a:t>Clustering Algorithms</a:t>
            </a:r>
          </a:p>
        </p:txBody>
      </p:sp>
      <p:sp>
        <p:nvSpPr>
          <p:cNvPr id="3" name="Subtitle 2">
            <a:extLst>
              <a:ext uri="{FF2B5EF4-FFF2-40B4-BE49-F238E27FC236}">
                <a16:creationId xmlns:a16="http://schemas.microsoft.com/office/drawing/2014/main" id="{02BC97E2-D845-6F5F-4B4C-DAF227A62434}"/>
              </a:ext>
            </a:extLst>
          </p:cNvPr>
          <p:cNvSpPr>
            <a:spLocks noGrp="1"/>
          </p:cNvSpPr>
          <p:nvPr>
            <p:ph type="subTitle" idx="1"/>
          </p:nvPr>
        </p:nvSpPr>
        <p:spPr>
          <a:xfrm>
            <a:off x="2619375" y="4471607"/>
            <a:ext cx="6953250" cy="862394"/>
          </a:xfrm>
        </p:spPr>
        <p:txBody>
          <a:bodyPr anchor="t">
            <a:normAutofit/>
          </a:bodyPr>
          <a:lstStyle/>
          <a:p>
            <a:pPr algn="ctr"/>
            <a:endParaRPr lang="en-US"/>
          </a:p>
        </p:txBody>
      </p:sp>
    </p:spTree>
    <p:extLst>
      <p:ext uri="{BB962C8B-B14F-4D97-AF65-F5344CB8AC3E}">
        <p14:creationId xmlns:p14="http://schemas.microsoft.com/office/powerpoint/2010/main" val="700545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A762FBD-4FFB-6759-DAB8-EA6D8C147F2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9BB5909-7CB9-8799-FF93-A2ABE9174D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D609E092-D20E-B14A-9658-22059FD3C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D442B846-CC91-3E89-DC95-66B22FD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89D2A62-4FE4-E16E-490A-D85D4E282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B492CA4B-A8FE-9EFE-F097-CC2811C90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B273E59-BF9D-CEAF-F484-AEC30D281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CD2987D7-5BF1-AF7E-976F-839BB2531550}"/>
              </a:ext>
            </a:extLst>
          </p:cNvPr>
          <p:cNvSpPr>
            <a:spLocks noGrp="1"/>
          </p:cNvSpPr>
          <p:nvPr>
            <p:ph type="title"/>
          </p:nvPr>
        </p:nvSpPr>
        <p:spPr>
          <a:xfrm>
            <a:off x="1320801" y="442913"/>
            <a:ext cx="7457440" cy="1344612"/>
          </a:xfrm>
        </p:spPr>
        <p:txBody>
          <a:bodyPr anchor="b">
            <a:normAutofit/>
          </a:bodyPr>
          <a:lstStyle/>
          <a:p>
            <a:r>
              <a:rPr lang="en-US" b="1" dirty="0"/>
              <a:t>Agglomerative Clustering</a:t>
            </a:r>
          </a:p>
        </p:txBody>
      </p:sp>
      <p:sp>
        <p:nvSpPr>
          <p:cNvPr id="3" name="Content Placeholder 2">
            <a:extLst>
              <a:ext uri="{FF2B5EF4-FFF2-40B4-BE49-F238E27FC236}">
                <a16:creationId xmlns:a16="http://schemas.microsoft.com/office/drawing/2014/main" id="{CA6EA05B-CE1D-8C2F-833A-C13034580471}"/>
              </a:ext>
            </a:extLst>
          </p:cNvPr>
          <p:cNvSpPr>
            <a:spLocks noGrp="1"/>
          </p:cNvSpPr>
          <p:nvPr>
            <p:ph idx="1"/>
          </p:nvPr>
        </p:nvSpPr>
        <p:spPr>
          <a:xfrm>
            <a:off x="1329267" y="1968649"/>
            <a:ext cx="8991600" cy="3995589"/>
          </a:xfrm>
        </p:spPr>
        <p:txBody>
          <a:bodyPr>
            <a:normAutofit/>
          </a:bodyPr>
          <a:lstStyle/>
          <a:p>
            <a:r>
              <a:rPr lang="en-US" sz="1600" b="1" dirty="0"/>
              <a:t>Overview:</a:t>
            </a:r>
          </a:p>
          <a:p>
            <a:r>
              <a:rPr lang="en-US" sz="1600" dirty="0"/>
              <a:t>Agglomerative clustering is a hierarchical clustering method that builds clusters in a </a:t>
            </a:r>
            <a:r>
              <a:rPr lang="en-US" sz="1600" b="1" dirty="0"/>
              <a:t>bottom-up</a:t>
            </a:r>
            <a:r>
              <a:rPr lang="en-US" sz="1600" dirty="0"/>
              <a:t> approach. It starts with each data point as its own cluster and iteratively merges the closest clusters until all points are grouped into a single cluster (or until a predefined stopping condition is met). The result is represented as a </a:t>
            </a:r>
            <a:r>
              <a:rPr lang="en-US" sz="1600" b="1" dirty="0"/>
              <a:t>dendrogram</a:t>
            </a:r>
            <a:r>
              <a:rPr lang="en-US" sz="1600" dirty="0"/>
              <a:t>, a tree-like structure showing how clusters were merged at each step.</a:t>
            </a:r>
            <a:endParaRPr lang="en-US" sz="1600" b="1" dirty="0"/>
          </a:p>
        </p:txBody>
      </p:sp>
    </p:spTree>
    <p:extLst>
      <p:ext uri="{BB962C8B-B14F-4D97-AF65-F5344CB8AC3E}">
        <p14:creationId xmlns:p14="http://schemas.microsoft.com/office/powerpoint/2010/main" val="4174025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CE11A86-33DD-5B55-7521-883CB268E05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292600-9BA4-A300-2C02-E7F814309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A6EA0732-277C-1626-8754-87B89C7F7D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C44E2941-B664-A032-2116-EFF9E4A07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726E2C1C-6878-2668-3267-B6C753AD1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300AD7A3-FCC2-7417-F9EF-6456B4760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1431327B-99AC-F608-8F4D-ACFBF80A86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E59ABAB8-A977-CF78-5018-2A73FF133520}"/>
              </a:ext>
            </a:extLst>
          </p:cNvPr>
          <p:cNvSpPr>
            <a:spLocks noGrp="1"/>
          </p:cNvSpPr>
          <p:nvPr>
            <p:ph type="title"/>
          </p:nvPr>
        </p:nvSpPr>
        <p:spPr>
          <a:xfrm>
            <a:off x="1244601" y="442913"/>
            <a:ext cx="7533640" cy="1021820"/>
          </a:xfrm>
        </p:spPr>
        <p:txBody>
          <a:bodyPr anchor="b">
            <a:normAutofit/>
          </a:bodyPr>
          <a:lstStyle/>
          <a:p>
            <a:r>
              <a:rPr lang="en-US" b="1" dirty="0"/>
              <a:t>Agglomerative Clustering</a:t>
            </a:r>
          </a:p>
        </p:txBody>
      </p:sp>
      <p:sp>
        <p:nvSpPr>
          <p:cNvPr id="3" name="Content Placeholder 2">
            <a:extLst>
              <a:ext uri="{FF2B5EF4-FFF2-40B4-BE49-F238E27FC236}">
                <a16:creationId xmlns:a16="http://schemas.microsoft.com/office/drawing/2014/main" id="{BEDD8D72-A32F-76FC-10DF-23BC79DC42C1}"/>
              </a:ext>
            </a:extLst>
          </p:cNvPr>
          <p:cNvSpPr>
            <a:spLocks noGrp="1"/>
          </p:cNvSpPr>
          <p:nvPr>
            <p:ph idx="1"/>
          </p:nvPr>
        </p:nvSpPr>
        <p:spPr>
          <a:xfrm>
            <a:off x="1270000" y="1490133"/>
            <a:ext cx="9719733" cy="4474105"/>
          </a:xfrm>
        </p:spPr>
        <p:txBody>
          <a:bodyPr>
            <a:normAutofit/>
          </a:bodyPr>
          <a:lstStyle/>
          <a:p>
            <a:r>
              <a:rPr lang="en-US" sz="1600" b="1" dirty="0"/>
              <a:t>Pros: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No Need to Predefine Cluster Numbers:</a:t>
            </a:r>
            <a:r>
              <a:rPr kumimoji="0" lang="en-US" altLang="en-US" sz="1600" b="0" i="0" u="none" strike="noStrike" cap="none" normalizeH="0" baseline="0" dirty="0">
                <a:ln>
                  <a:noFill/>
                </a:ln>
                <a:solidFill>
                  <a:schemeClr val="tx1"/>
                </a:solidFill>
                <a:effectLst/>
                <a:latin typeface="Arial" panose="020B0604020202020204" pitchFamily="34" charset="0"/>
              </a:rPr>
              <a:t> Unlike k-means, it does not require the number of clusters to be specified upfront.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Handles Arbitrary Shapes:</a:t>
            </a:r>
            <a:r>
              <a:rPr kumimoji="0" lang="en-US" altLang="en-US" sz="1600" b="0" i="0" u="none" strike="noStrike" cap="none" normalizeH="0" baseline="0" dirty="0">
                <a:ln>
                  <a:noFill/>
                </a:ln>
                <a:solidFill>
                  <a:schemeClr val="tx1"/>
                </a:solidFill>
                <a:effectLst/>
                <a:latin typeface="Arial" panose="020B0604020202020204" pitchFamily="34" charset="0"/>
              </a:rPr>
              <a:t> It can form clusters of arbitrary shapes and sizes, depending on the linkage criteria.</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Produces a Dendrogram:</a:t>
            </a:r>
            <a:r>
              <a:rPr kumimoji="0" lang="en-US" altLang="en-US" sz="1600" b="0" i="0" u="none" strike="noStrike" cap="none" normalizeH="0" baseline="0" dirty="0">
                <a:ln>
                  <a:noFill/>
                </a:ln>
                <a:solidFill>
                  <a:schemeClr val="tx1"/>
                </a:solidFill>
                <a:effectLst/>
                <a:latin typeface="Arial" panose="020B0604020202020204" pitchFamily="34" charset="0"/>
              </a:rPr>
              <a:t> The dendrogram provides a visual representation of the clustering process, allowing for exploration of cluster relationships and hierarchical structures.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Flexible Distance Metrics:</a:t>
            </a:r>
            <a:r>
              <a:rPr kumimoji="0" lang="en-US" altLang="en-US" sz="1600" b="0" i="0" u="none" strike="noStrike" cap="none" normalizeH="0" baseline="0" dirty="0">
                <a:ln>
                  <a:noFill/>
                </a:ln>
                <a:solidFill>
                  <a:schemeClr val="tx1"/>
                </a:solidFill>
                <a:effectLst/>
                <a:latin typeface="Arial" panose="020B0604020202020204" pitchFamily="34" charset="0"/>
              </a:rPr>
              <a:t> It supports a variety of distance measures and linkage methods, making it adaptable to different datasets.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Works Well with Small Datasets:</a:t>
            </a:r>
            <a:r>
              <a:rPr kumimoji="0" lang="en-US" altLang="en-US" sz="1600" b="0" i="0" u="none" strike="noStrike" cap="none" normalizeH="0" baseline="0" dirty="0">
                <a:ln>
                  <a:noFill/>
                </a:ln>
                <a:solidFill>
                  <a:schemeClr val="tx1"/>
                </a:solidFill>
                <a:effectLst/>
                <a:latin typeface="Arial" panose="020B0604020202020204" pitchFamily="34" charset="0"/>
              </a:rPr>
              <a:t> It performs well for datasets with fewer data points where interpretability is important. </a:t>
            </a:r>
          </a:p>
          <a:p>
            <a:endParaRPr lang="en-US" sz="1600" dirty="0"/>
          </a:p>
        </p:txBody>
      </p:sp>
    </p:spTree>
    <p:extLst>
      <p:ext uri="{BB962C8B-B14F-4D97-AF65-F5344CB8AC3E}">
        <p14:creationId xmlns:p14="http://schemas.microsoft.com/office/powerpoint/2010/main" val="2259383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76E6445-222A-7A83-917B-ADC914B0277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557EC6A-75A1-4C69-17E3-9F550DA6D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AA8641D7-C2ED-2589-F96A-5C8BFF3404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F8C01DEC-0378-BA71-8BDA-7DB0BB498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9984C020-80E4-CFC8-7A5A-FD4074FCDF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CA8BAB14-AFC6-574B-E41A-1F609B3A5D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8F3DA526-E832-17E3-4D62-5B1909D28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5433CF82-DA92-5761-84F0-7AA08FE7A98D}"/>
              </a:ext>
            </a:extLst>
          </p:cNvPr>
          <p:cNvSpPr>
            <a:spLocks noGrp="1"/>
          </p:cNvSpPr>
          <p:nvPr>
            <p:ph type="title"/>
          </p:nvPr>
        </p:nvSpPr>
        <p:spPr>
          <a:xfrm>
            <a:off x="1193801" y="442913"/>
            <a:ext cx="7584440" cy="1344612"/>
          </a:xfrm>
        </p:spPr>
        <p:txBody>
          <a:bodyPr anchor="b">
            <a:normAutofit/>
          </a:bodyPr>
          <a:lstStyle/>
          <a:p>
            <a:r>
              <a:rPr lang="en-US" b="1" dirty="0"/>
              <a:t>Agglomerative Clustering</a:t>
            </a:r>
          </a:p>
        </p:txBody>
      </p:sp>
      <p:sp>
        <p:nvSpPr>
          <p:cNvPr id="3" name="Content Placeholder 2">
            <a:extLst>
              <a:ext uri="{FF2B5EF4-FFF2-40B4-BE49-F238E27FC236}">
                <a16:creationId xmlns:a16="http://schemas.microsoft.com/office/drawing/2014/main" id="{DFE11459-1EA7-2CCD-9BA3-91EDC3ECBA12}"/>
              </a:ext>
            </a:extLst>
          </p:cNvPr>
          <p:cNvSpPr>
            <a:spLocks noGrp="1"/>
          </p:cNvSpPr>
          <p:nvPr>
            <p:ph idx="1"/>
          </p:nvPr>
        </p:nvSpPr>
        <p:spPr>
          <a:xfrm>
            <a:off x="1219201" y="1968649"/>
            <a:ext cx="9685866" cy="3995589"/>
          </a:xfrm>
        </p:spPr>
        <p:txBody>
          <a:bodyPr>
            <a:normAutofit/>
          </a:bodyPr>
          <a:lstStyle/>
          <a:p>
            <a:r>
              <a:rPr lang="en-US" sz="1600" b="1" dirty="0"/>
              <a:t>Cons: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Sensitive to Noise and Outliers:</a:t>
            </a:r>
            <a:r>
              <a:rPr kumimoji="0" lang="en-US" altLang="en-US" sz="1600" b="0" i="0" u="none" strike="noStrike" cap="none" normalizeH="0" baseline="0" dirty="0">
                <a:ln>
                  <a:noFill/>
                </a:ln>
                <a:solidFill>
                  <a:schemeClr val="tx1"/>
                </a:solidFill>
                <a:effectLst/>
                <a:latin typeface="Arial" panose="020B0604020202020204" pitchFamily="34" charset="0"/>
              </a:rPr>
              <a:t> Outliers can significantly affect the clustering process, leading to misleading results.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Linkage Criteria Limitations:</a:t>
            </a:r>
            <a:r>
              <a:rPr kumimoji="0" lang="en-US" altLang="en-US" sz="1600" b="0" i="0" u="none" strike="noStrike" cap="none" normalizeH="0" baseline="0" dirty="0">
                <a:ln>
                  <a:noFill/>
                </a:ln>
                <a:solidFill>
                  <a:schemeClr val="tx1"/>
                </a:solidFill>
                <a:effectLst/>
                <a:latin typeface="Arial" panose="020B0604020202020204" pitchFamily="34" charset="0"/>
              </a:rPr>
              <a:t> The choice of linkage method (single, complete, average, etc.) can drastically affect the clustering results, and the best method often depends on the dataset.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Difficulty in Large Dendrograms:</a:t>
            </a:r>
            <a:r>
              <a:rPr kumimoji="0" lang="en-US" altLang="en-US" sz="1600" b="0" i="0" u="none" strike="noStrike" cap="none" normalizeH="0" baseline="0" dirty="0">
                <a:ln>
                  <a:noFill/>
                </a:ln>
                <a:solidFill>
                  <a:schemeClr val="tx1"/>
                </a:solidFill>
                <a:effectLst/>
                <a:latin typeface="Arial" panose="020B0604020202020204" pitchFamily="34" charset="0"/>
              </a:rPr>
              <a:t> Interpreting dendrograms can become challenging for large datasets with many points.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No Global Objective Function:</a:t>
            </a:r>
            <a:r>
              <a:rPr kumimoji="0" lang="en-US" altLang="en-US" sz="1600" b="0" i="0" u="none" strike="noStrike" cap="none" normalizeH="0" baseline="0" dirty="0">
                <a:ln>
                  <a:noFill/>
                </a:ln>
                <a:solidFill>
                  <a:schemeClr val="tx1"/>
                </a:solidFill>
                <a:effectLst/>
                <a:latin typeface="Arial" panose="020B0604020202020204" pitchFamily="34" charset="0"/>
              </a:rPr>
              <a:t> Unlike k-means or other clustering algorithms, it doesn’t optimize a specific objective function, which can lead to inconsistencies. </a:t>
            </a:r>
          </a:p>
          <a:p>
            <a:endParaRPr lang="en-US" sz="1600" b="1" dirty="0"/>
          </a:p>
        </p:txBody>
      </p:sp>
    </p:spTree>
    <p:extLst>
      <p:ext uri="{BB962C8B-B14F-4D97-AF65-F5344CB8AC3E}">
        <p14:creationId xmlns:p14="http://schemas.microsoft.com/office/powerpoint/2010/main" val="639965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3AADF0FF-A2CC-CF3C-8AE0-B72DB1B5B32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84F7BEC-33A1-3000-AC54-C11C68B73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DE9DF40E-A462-816F-F911-C459545224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A1041FB3-A061-CED1-B893-312765E91B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34D1EE44-5DC7-CA58-EE61-AFA9BEED0F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3D546CC9-6DBB-9304-5BDE-17579FBB9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A8381FB4-E824-4CD7-DDE2-F3DBAF32B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6CE113A2-A95A-0DFF-D774-3C1BA345D810}"/>
              </a:ext>
            </a:extLst>
          </p:cNvPr>
          <p:cNvSpPr>
            <a:spLocks noGrp="1"/>
          </p:cNvSpPr>
          <p:nvPr>
            <p:ph type="title"/>
          </p:nvPr>
        </p:nvSpPr>
        <p:spPr>
          <a:xfrm>
            <a:off x="1100668" y="112713"/>
            <a:ext cx="7584440" cy="640820"/>
          </a:xfrm>
        </p:spPr>
        <p:txBody>
          <a:bodyPr anchor="b">
            <a:normAutofit fontScale="90000"/>
          </a:bodyPr>
          <a:lstStyle/>
          <a:p>
            <a:r>
              <a:rPr lang="en-US" b="1" dirty="0"/>
              <a:t>Agglomerative Clustering</a:t>
            </a:r>
          </a:p>
        </p:txBody>
      </p:sp>
      <p:pic>
        <p:nvPicPr>
          <p:cNvPr id="5" name="Content Placeholder 4">
            <a:extLst>
              <a:ext uri="{FF2B5EF4-FFF2-40B4-BE49-F238E27FC236}">
                <a16:creationId xmlns:a16="http://schemas.microsoft.com/office/drawing/2014/main" id="{D0344BF0-B9D7-29A9-2D2B-5672CA89C317}"/>
              </a:ext>
            </a:extLst>
          </p:cNvPr>
          <p:cNvPicPr>
            <a:picLocks noGrp="1" noChangeAspect="1"/>
          </p:cNvPicPr>
          <p:nvPr>
            <p:ph idx="1"/>
          </p:nvPr>
        </p:nvPicPr>
        <p:blipFill>
          <a:blip r:embed="rId2"/>
          <a:stretch>
            <a:fillRect/>
          </a:stretch>
        </p:blipFill>
        <p:spPr>
          <a:xfrm>
            <a:off x="1142206" y="794014"/>
            <a:ext cx="4810125" cy="638175"/>
          </a:xfrm>
        </p:spPr>
      </p:pic>
      <p:pic>
        <p:nvPicPr>
          <p:cNvPr id="7" name="Picture 6">
            <a:extLst>
              <a:ext uri="{FF2B5EF4-FFF2-40B4-BE49-F238E27FC236}">
                <a16:creationId xmlns:a16="http://schemas.microsoft.com/office/drawing/2014/main" id="{A5838CF5-7AB7-4B5A-227E-7DBA3987B8B7}"/>
              </a:ext>
            </a:extLst>
          </p:cNvPr>
          <p:cNvPicPr>
            <a:picLocks noChangeAspect="1"/>
          </p:cNvPicPr>
          <p:nvPr/>
        </p:nvPicPr>
        <p:blipFill>
          <a:blip r:embed="rId3"/>
          <a:stretch>
            <a:fillRect/>
          </a:stretch>
        </p:blipFill>
        <p:spPr>
          <a:xfrm>
            <a:off x="1214437" y="1788160"/>
            <a:ext cx="4708843" cy="4065270"/>
          </a:xfrm>
          <a:prstGeom prst="rect">
            <a:avLst/>
          </a:prstGeom>
        </p:spPr>
      </p:pic>
      <p:pic>
        <p:nvPicPr>
          <p:cNvPr id="15" name="Picture 14">
            <a:extLst>
              <a:ext uri="{FF2B5EF4-FFF2-40B4-BE49-F238E27FC236}">
                <a16:creationId xmlns:a16="http://schemas.microsoft.com/office/drawing/2014/main" id="{6EE126DF-275B-B5CA-FD23-A653D6C0B9C4}"/>
              </a:ext>
            </a:extLst>
          </p:cNvPr>
          <p:cNvPicPr>
            <a:picLocks noChangeAspect="1"/>
          </p:cNvPicPr>
          <p:nvPr/>
        </p:nvPicPr>
        <p:blipFill>
          <a:blip r:embed="rId4"/>
          <a:stretch>
            <a:fillRect/>
          </a:stretch>
        </p:blipFill>
        <p:spPr>
          <a:xfrm>
            <a:off x="6563360" y="1778000"/>
            <a:ext cx="4328477" cy="4074160"/>
          </a:xfrm>
          <a:prstGeom prst="rect">
            <a:avLst/>
          </a:prstGeom>
        </p:spPr>
      </p:pic>
    </p:spTree>
    <p:extLst>
      <p:ext uri="{BB962C8B-B14F-4D97-AF65-F5344CB8AC3E}">
        <p14:creationId xmlns:p14="http://schemas.microsoft.com/office/powerpoint/2010/main" val="1379588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CAF74F93-4835-B475-F6DE-91DB2026D03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0C391A-43FC-7211-96A6-D90F4184B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17C770C3-EE84-C03E-F65A-6DD5F0947B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F4BAF1A0-8ECE-FEF2-D1FA-BA85ADED5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1597C00C-FF28-6C7D-90EA-0A1B78D37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11C8DC4E-2466-560A-54F0-42419C47C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83CFCE36-5F7D-B266-E30F-936B347A0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1150A754-A713-5567-8D4B-73640C4210A0}"/>
              </a:ext>
            </a:extLst>
          </p:cNvPr>
          <p:cNvSpPr>
            <a:spLocks noGrp="1"/>
          </p:cNvSpPr>
          <p:nvPr>
            <p:ph type="title"/>
          </p:nvPr>
        </p:nvSpPr>
        <p:spPr>
          <a:xfrm>
            <a:off x="1227667" y="442913"/>
            <a:ext cx="7550573" cy="1344612"/>
          </a:xfrm>
        </p:spPr>
        <p:txBody>
          <a:bodyPr anchor="b">
            <a:normAutofit/>
          </a:bodyPr>
          <a:lstStyle/>
          <a:p>
            <a:r>
              <a:rPr lang="en-US" b="1" dirty="0"/>
              <a:t>K-Means Clustering</a:t>
            </a:r>
          </a:p>
        </p:txBody>
      </p:sp>
      <p:sp>
        <p:nvSpPr>
          <p:cNvPr id="3" name="Content Placeholder 2">
            <a:extLst>
              <a:ext uri="{FF2B5EF4-FFF2-40B4-BE49-F238E27FC236}">
                <a16:creationId xmlns:a16="http://schemas.microsoft.com/office/drawing/2014/main" id="{B41832DB-2FAC-072D-1302-16C0B5E12E2E}"/>
              </a:ext>
            </a:extLst>
          </p:cNvPr>
          <p:cNvSpPr>
            <a:spLocks noGrp="1"/>
          </p:cNvSpPr>
          <p:nvPr>
            <p:ph idx="1"/>
          </p:nvPr>
        </p:nvSpPr>
        <p:spPr>
          <a:xfrm>
            <a:off x="1261533" y="1968649"/>
            <a:ext cx="9558867" cy="3995589"/>
          </a:xfrm>
        </p:spPr>
        <p:txBody>
          <a:bodyPr>
            <a:normAutofit/>
          </a:bodyPr>
          <a:lstStyle/>
          <a:p>
            <a:r>
              <a:rPr lang="en-US" sz="1600" b="1" dirty="0"/>
              <a:t>Overview:</a:t>
            </a:r>
          </a:p>
          <a:p>
            <a:r>
              <a:rPr lang="en-US" sz="1600" dirty="0"/>
              <a:t>The </a:t>
            </a:r>
            <a:r>
              <a:rPr lang="en-US" sz="1600" b="1" dirty="0"/>
              <a:t>k-means algorithm</a:t>
            </a:r>
            <a:r>
              <a:rPr lang="en-US" sz="1600" dirty="0"/>
              <a:t> is a popular partition-based clustering technique used to divide a dataset into </a:t>
            </a:r>
            <a:r>
              <a:rPr lang="en-US" sz="1600" dirty="0" err="1"/>
              <a:t>kkk</a:t>
            </a:r>
            <a:r>
              <a:rPr lang="en-US" sz="1600" dirty="0"/>
              <a:t> clusters. It minimizes the variance within each cluster by iteratively refining cluster assignments and cluster centers.</a:t>
            </a:r>
          </a:p>
        </p:txBody>
      </p:sp>
    </p:spTree>
    <p:extLst>
      <p:ext uri="{BB962C8B-B14F-4D97-AF65-F5344CB8AC3E}">
        <p14:creationId xmlns:p14="http://schemas.microsoft.com/office/powerpoint/2010/main" val="663842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43188C57-3D44-DA16-7078-77E77A1EE40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5FA48A9-C377-755E-F458-55124EB49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83F5A9F9-BAC2-E997-EA67-130E77CDCE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222B65C6-E273-B369-5E91-9F068A8CC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2104E153-F8E9-A3F0-6B07-186EEF62F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C0034E2D-53BE-9FC3-6EF2-2060EC6457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FFFFC87B-DD00-68C1-80DD-DB10D122F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DA278C88-E38E-8F74-8835-6BC6DA29E15E}"/>
              </a:ext>
            </a:extLst>
          </p:cNvPr>
          <p:cNvSpPr>
            <a:spLocks noGrp="1"/>
          </p:cNvSpPr>
          <p:nvPr>
            <p:ph type="title"/>
          </p:nvPr>
        </p:nvSpPr>
        <p:spPr>
          <a:xfrm>
            <a:off x="1253067" y="442913"/>
            <a:ext cx="7525173" cy="1140354"/>
          </a:xfrm>
        </p:spPr>
        <p:txBody>
          <a:bodyPr anchor="b">
            <a:normAutofit/>
          </a:bodyPr>
          <a:lstStyle/>
          <a:p>
            <a:r>
              <a:rPr lang="en-US" b="1" dirty="0"/>
              <a:t>K-Means Clustering</a:t>
            </a:r>
          </a:p>
        </p:txBody>
      </p:sp>
      <p:sp>
        <p:nvSpPr>
          <p:cNvPr id="3" name="Content Placeholder 2">
            <a:extLst>
              <a:ext uri="{FF2B5EF4-FFF2-40B4-BE49-F238E27FC236}">
                <a16:creationId xmlns:a16="http://schemas.microsoft.com/office/drawing/2014/main" id="{4AABA3D5-CDF0-02FD-9E99-50C1B62EC19D}"/>
              </a:ext>
            </a:extLst>
          </p:cNvPr>
          <p:cNvSpPr>
            <a:spLocks noGrp="1"/>
          </p:cNvSpPr>
          <p:nvPr>
            <p:ph idx="1"/>
          </p:nvPr>
        </p:nvSpPr>
        <p:spPr>
          <a:xfrm>
            <a:off x="1270000" y="1761067"/>
            <a:ext cx="8576733" cy="4203171"/>
          </a:xfrm>
        </p:spPr>
        <p:txBody>
          <a:bodyPr>
            <a:normAutofit/>
          </a:bodyPr>
          <a:lstStyle/>
          <a:p>
            <a:r>
              <a:rPr lang="en-US" sz="1600" b="1" dirty="0"/>
              <a:t>Pros: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Simplicity</a:t>
            </a:r>
            <a:r>
              <a:rPr kumimoji="0" lang="en-US" altLang="en-US" sz="1600" b="0" i="0" u="none" strike="noStrike" cap="none" normalizeH="0" baseline="0" dirty="0">
                <a:ln>
                  <a:noFill/>
                </a:ln>
                <a:solidFill>
                  <a:schemeClr val="tx1"/>
                </a:solidFill>
                <a:effectLst/>
                <a:latin typeface="Arial" panose="020B0604020202020204" pitchFamily="34" charset="0"/>
              </a:rPr>
              <a:t>: The algorithm is straightforward and easy to implement.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Speed</a:t>
            </a:r>
            <a:r>
              <a:rPr kumimoji="0" lang="en-US" altLang="en-US" sz="1600" b="0" i="0" u="none" strike="noStrike" cap="none" normalizeH="0" baseline="0" dirty="0">
                <a:ln>
                  <a:noFill/>
                </a:ln>
                <a:solidFill>
                  <a:schemeClr val="tx1"/>
                </a:solidFill>
                <a:effectLst/>
                <a:latin typeface="Arial" panose="020B0604020202020204" pitchFamily="34" charset="0"/>
              </a:rPr>
              <a:t>: It converges relatively quickly, making it suitable for large datasets.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Clear Objective Function</a:t>
            </a:r>
            <a:r>
              <a:rPr kumimoji="0" lang="en-US" altLang="en-US" sz="1600" b="0" i="0" u="none" strike="noStrike" cap="none" normalizeH="0" baseline="0" dirty="0">
                <a:ln>
                  <a:noFill/>
                </a:ln>
                <a:solidFill>
                  <a:schemeClr val="tx1"/>
                </a:solidFill>
                <a:effectLst/>
                <a:latin typeface="Arial" panose="020B0604020202020204" pitchFamily="34" charset="0"/>
              </a:rPr>
              <a:t>: It minimizes the within-cluster sum of squares (WCSS), providing a clear optimization goal.</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Widely Applicable</a:t>
            </a:r>
            <a:r>
              <a:rPr kumimoji="0" lang="en-US" altLang="en-US" sz="1600" b="0" i="0" u="none" strike="noStrike" cap="none" normalizeH="0" baseline="0" dirty="0">
                <a:ln>
                  <a:noFill/>
                </a:ln>
                <a:solidFill>
                  <a:schemeClr val="tx1"/>
                </a:solidFill>
                <a:effectLst/>
                <a:latin typeface="Arial" panose="020B0604020202020204" pitchFamily="34" charset="0"/>
              </a:rPr>
              <a:t>: K-means is used in various domains like image segmentation, customer segmentation, and recommendation systems. </a:t>
            </a:r>
          </a:p>
          <a:p>
            <a:endParaRPr lang="en-US" sz="1600" dirty="0"/>
          </a:p>
        </p:txBody>
      </p:sp>
    </p:spTree>
    <p:extLst>
      <p:ext uri="{BB962C8B-B14F-4D97-AF65-F5344CB8AC3E}">
        <p14:creationId xmlns:p14="http://schemas.microsoft.com/office/powerpoint/2010/main" val="2634476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A13BACF0-5B7F-F43E-B296-E7CAD171C55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E1E9789-F852-A81B-1E62-841FEA433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CD770A15-674C-A4FB-CEE9-4004EAE984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E4D00B3D-0FD0-0D87-81DF-487111076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222D5407-CA8B-3870-B4E3-8812443301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3A4E08C4-B4B3-97DF-0AB9-298CA4E382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828DBBA3-03DC-4216-ABFB-5C10F1FD54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02FE09F1-8AB4-92C5-EDEA-C46FA9B723EC}"/>
              </a:ext>
            </a:extLst>
          </p:cNvPr>
          <p:cNvSpPr>
            <a:spLocks noGrp="1"/>
          </p:cNvSpPr>
          <p:nvPr>
            <p:ph type="title"/>
          </p:nvPr>
        </p:nvSpPr>
        <p:spPr>
          <a:xfrm>
            <a:off x="1286933" y="442913"/>
            <a:ext cx="7491307" cy="877887"/>
          </a:xfrm>
        </p:spPr>
        <p:txBody>
          <a:bodyPr anchor="b">
            <a:normAutofit/>
          </a:bodyPr>
          <a:lstStyle/>
          <a:p>
            <a:r>
              <a:rPr lang="en-US" b="1" dirty="0"/>
              <a:t>K-Means Clustering</a:t>
            </a:r>
          </a:p>
        </p:txBody>
      </p:sp>
      <p:sp>
        <p:nvSpPr>
          <p:cNvPr id="3" name="Content Placeholder 2">
            <a:extLst>
              <a:ext uri="{FF2B5EF4-FFF2-40B4-BE49-F238E27FC236}">
                <a16:creationId xmlns:a16="http://schemas.microsoft.com/office/drawing/2014/main" id="{1AD114C4-4251-7FFE-B6DF-D6C7612CB477}"/>
              </a:ext>
            </a:extLst>
          </p:cNvPr>
          <p:cNvSpPr>
            <a:spLocks noGrp="1"/>
          </p:cNvSpPr>
          <p:nvPr>
            <p:ph idx="1"/>
          </p:nvPr>
        </p:nvSpPr>
        <p:spPr>
          <a:xfrm>
            <a:off x="1303867" y="1430867"/>
            <a:ext cx="8678333" cy="4533371"/>
          </a:xfrm>
        </p:spPr>
        <p:txBody>
          <a:bodyPr>
            <a:normAutofit fontScale="92500" lnSpcReduction="20000"/>
          </a:bodyPr>
          <a:lstStyle/>
          <a:p>
            <a:r>
              <a:rPr lang="en-US" sz="1600" b="1" dirty="0"/>
              <a:t>Cons:</a:t>
            </a:r>
          </a:p>
          <a:p>
            <a:endParaRPr lang="en-US" sz="1600" dirty="0"/>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Predefined Number of Clusters</a:t>
            </a:r>
            <a:r>
              <a:rPr kumimoji="0" lang="en-US" altLang="en-US" sz="1600" b="0" i="0" u="none" strike="noStrike" cap="none" normalizeH="0" baseline="0" dirty="0">
                <a:ln>
                  <a:noFill/>
                </a:ln>
                <a:solidFill>
                  <a:schemeClr val="tx1"/>
                </a:solidFill>
                <a:effectLst/>
                <a:latin typeface="Arial" panose="020B0604020202020204" pitchFamily="34" charset="0"/>
              </a:rPr>
              <a:t>: The number of clusters must be specified in advance, which can be challenging without prior knowledge.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Sensitive to Initialization</a:t>
            </a:r>
            <a:r>
              <a:rPr kumimoji="0" lang="en-US" altLang="en-US" sz="1600" b="0" i="0" u="none" strike="noStrike" cap="none" normalizeH="0" baseline="0" dirty="0">
                <a:ln>
                  <a:noFill/>
                </a:ln>
                <a:solidFill>
                  <a:schemeClr val="tx1"/>
                </a:solidFill>
                <a:effectLst/>
                <a:latin typeface="Arial" panose="020B0604020202020204" pitchFamily="34" charset="0"/>
              </a:rPr>
              <a:t>: Poor initialization of centroids can lead to suboptimal clustering. Techniques like k-means++ can mitigate this.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Assumes Spherical Clusters</a:t>
            </a:r>
            <a:r>
              <a:rPr kumimoji="0" lang="en-US" altLang="en-US" sz="1600" b="0" i="0" u="none" strike="noStrike" cap="none" normalizeH="0" baseline="0" dirty="0">
                <a:ln>
                  <a:noFill/>
                </a:ln>
                <a:solidFill>
                  <a:schemeClr val="tx1"/>
                </a:solidFill>
                <a:effectLst/>
                <a:latin typeface="Arial" panose="020B0604020202020204" pitchFamily="34" charset="0"/>
              </a:rPr>
              <a:t>: K-means assumes clusters are spherical and of similar size, making it unsuitable for datasets with irregular or varying-sized clusters.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Sensitive to Outliers</a:t>
            </a:r>
            <a:r>
              <a:rPr kumimoji="0" lang="en-US" altLang="en-US" sz="1600" b="0" i="0" u="none" strike="noStrike" cap="none" normalizeH="0" baseline="0" dirty="0">
                <a:ln>
                  <a:noFill/>
                </a:ln>
                <a:solidFill>
                  <a:schemeClr val="tx1"/>
                </a:solidFill>
                <a:effectLst/>
                <a:latin typeface="Arial" panose="020B0604020202020204" pitchFamily="34" charset="0"/>
              </a:rPr>
              <a:t>: Outliers can distort cluster centroids and lead to poor clustering results.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Convergence to Local Optima</a:t>
            </a:r>
            <a:r>
              <a:rPr kumimoji="0" lang="en-US" altLang="en-US" sz="1600" b="0" i="0" u="none" strike="noStrike" cap="none" normalizeH="0" baseline="0" dirty="0">
                <a:ln>
                  <a:noFill/>
                </a:ln>
                <a:solidFill>
                  <a:schemeClr val="tx1"/>
                </a:solidFill>
                <a:effectLst/>
                <a:latin typeface="Arial" panose="020B0604020202020204" pitchFamily="34" charset="0"/>
              </a:rPr>
              <a:t>: The algorithm may converge to a local minimum, depending on the initial centroids.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Works Best with Numerical Data</a:t>
            </a:r>
            <a:r>
              <a:rPr kumimoji="0" lang="en-US" altLang="en-US" sz="1600" b="0" i="0" u="none" strike="noStrike" cap="none" normalizeH="0" baseline="0" dirty="0">
                <a:ln>
                  <a:noFill/>
                </a:ln>
                <a:solidFill>
                  <a:schemeClr val="tx1"/>
                </a:solidFill>
                <a:effectLst/>
                <a:latin typeface="Arial" panose="020B0604020202020204" pitchFamily="34" charset="0"/>
              </a:rPr>
              <a:t>: It struggles with categorical data unless additional preprocessing is applied. </a:t>
            </a:r>
          </a:p>
          <a:p>
            <a:endParaRPr lang="en-US" sz="1600" dirty="0"/>
          </a:p>
        </p:txBody>
      </p:sp>
    </p:spTree>
    <p:extLst>
      <p:ext uri="{BB962C8B-B14F-4D97-AF65-F5344CB8AC3E}">
        <p14:creationId xmlns:p14="http://schemas.microsoft.com/office/powerpoint/2010/main" val="1692543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90A49D86-5B09-DB77-0AB5-292822A2419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CFA4E4E-69B0-E0EE-44DD-3C92C5BBD6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C69D551F-95BE-0572-2268-8A6D46270C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A787EA21-1B3D-57B9-B670-51415F567D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E70C4005-6E71-B59F-DC13-F55B238406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D3B49FA7-26E6-6DFF-502F-EABCEC5FE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BD912E23-9667-736A-1B58-2C38CAB23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3AA87AED-5701-B105-4DA9-8D0EAC381614}"/>
              </a:ext>
            </a:extLst>
          </p:cNvPr>
          <p:cNvSpPr>
            <a:spLocks noGrp="1"/>
          </p:cNvSpPr>
          <p:nvPr>
            <p:ph type="title"/>
          </p:nvPr>
        </p:nvSpPr>
        <p:spPr>
          <a:xfrm>
            <a:off x="1266613" y="97473"/>
            <a:ext cx="7491307" cy="644207"/>
          </a:xfrm>
        </p:spPr>
        <p:txBody>
          <a:bodyPr anchor="b">
            <a:normAutofit fontScale="90000"/>
          </a:bodyPr>
          <a:lstStyle/>
          <a:p>
            <a:r>
              <a:rPr lang="en-US" b="1" dirty="0"/>
              <a:t>K-Means Clustering</a:t>
            </a:r>
          </a:p>
        </p:txBody>
      </p:sp>
      <p:pic>
        <p:nvPicPr>
          <p:cNvPr id="5" name="Content Placeholder 4">
            <a:extLst>
              <a:ext uri="{FF2B5EF4-FFF2-40B4-BE49-F238E27FC236}">
                <a16:creationId xmlns:a16="http://schemas.microsoft.com/office/drawing/2014/main" id="{475127B6-F071-47FD-C4FB-2ABCC5B66E09}"/>
              </a:ext>
            </a:extLst>
          </p:cNvPr>
          <p:cNvPicPr>
            <a:picLocks noGrp="1" noChangeAspect="1"/>
          </p:cNvPicPr>
          <p:nvPr>
            <p:ph idx="1"/>
          </p:nvPr>
        </p:nvPicPr>
        <p:blipFill>
          <a:blip r:embed="rId2"/>
          <a:stretch>
            <a:fillRect/>
          </a:stretch>
        </p:blipFill>
        <p:spPr>
          <a:xfrm>
            <a:off x="1365409" y="713423"/>
            <a:ext cx="6400800" cy="1314450"/>
          </a:xfrm>
        </p:spPr>
      </p:pic>
      <p:pic>
        <p:nvPicPr>
          <p:cNvPr id="7" name="Picture 6">
            <a:extLst>
              <a:ext uri="{FF2B5EF4-FFF2-40B4-BE49-F238E27FC236}">
                <a16:creationId xmlns:a16="http://schemas.microsoft.com/office/drawing/2014/main" id="{21B10509-F3D6-C52C-135C-7574260C418B}"/>
              </a:ext>
            </a:extLst>
          </p:cNvPr>
          <p:cNvPicPr>
            <a:picLocks noChangeAspect="1"/>
          </p:cNvPicPr>
          <p:nvPr/>
        </p:nvPicPr>
        <p:blipFill>
          <a:blip r:embed="rId3"/>
          <a:stretch>
            <a:fillRect/>
          </a:stretch>
        </p:blipFill>
        <p:spPr>
          <a:xfrm>
            <a:off x="1404937" y="2164081"/>
            <a:ext cx="4812983" cy="3891280"/>
          </a:xfrm>
          <a:prstGeom prst="rect">
            <a:avLst/>
          </a:prstGeom>
        </p:spPr>
      </p:pic>
      <p:pic>
        <p:nvPicPr>
          <p:cNvPr id="15" name="Picture 14">
            <a:extLst>
              <a:ext uri="{FF2B5EF4-FFF2-40B4-BE49-F238E27FC236}">
                <a16:creationId xmlns:a16="http://schemas.microsoft.com/office/drawing/2014/main" id="{1785E1F1-D924-9B57-B2BA-D9A0CE807001}"/>
              </a:ext>
            </a:extLst>
          </p:cNvPr>
          <p:cNvPicPr>
            <a:picLocks noChangeAspect="1"/>
          </p:cNvPicPr>
          <p:nvPr/>
        </p:nvPicPr>
        <p:blipFill>
          <a:blip r:embed="rId4"/>
          <a:stretch>
            <a:fillRect/>
          </a:stretch>
        </p:blipFill>
        <p:spPr>
          <a:xfrm>
            <a:off x="6898640" y="2153920"/>
            <a:ext cx="4104640" cy="3870960"/>
          </a:xfrm>
          <a:prstGeom prst="rect">
            <a:avLst/>
          </a:prstGeom>
        </p:spPr>
      </p:pic>
    </p:spTree>
    <p:extLst>
      <p:ext uri="{BB962C8B-B14F-4D97-AF65-F5344CB8AC3E}">
        <p14:creationId xmlns:p14="http://schemas.microsoft.com/office/powerpoint/2010/main" val="3325397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D0A50875-6FD6-454E-1DA8-5B8E85E65A5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FCAFA6-F875-B8BA-06D6-C3F521FFF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38573A36-E37D-87B2-59B0-A483D49A27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0E1AF6B9-651A-98AC-26D4-30B3695FF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CD2F090E-703D-01D5-5436-DB1B61419B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6A467858-3204-0CCB-08B9-0F9C59BB6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C77AD3C0-4440-612D-CAE6-7B6201D683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DA556948-CBF6-A17F-44D4-B8423FC4A48D}"/>
              </a:ext>
            </a:extLst>
          </p:cNvPr>
          <p:cNvSpPr>
            <a:spLocks noGrp="1"/>
          </p:cNvSpPr>
          <p:nvPr>
            <p:ph type="title"/>
          </p:nvPr>
        </p:nvSpPr>
        <p:spPr>
          <a:xfrm>
            <a:off x="1270001" y="442913"/>
            <a:ext cx="7508240" cy="920220"/>
          </a:xfrm>
        </p:spPr>
        <p:txBody>
          <a:bodyPr anchor="b">
            <a:normAutofit/>
          </a:bodyPr>
          <a:lstStyle/>
          <a:p>
            <a:r>
              <a:rPr lang="en-US" b="1" dirty="0"/>
              <a:t>Spectral Clustering</a:t>
            </a:r>
          </a:p>
        </p:txBody>
      </p:sp>
      <p:sp>
        <p:nvSpPr>
          <p:cNvPr id="3" name="Content Placeholder 2">
            <a:extLst>
              <a:ext uri="{FF2B5EF4-FFF2-40B4-BE49-F238E27FC236}">
                <a16:creationId xmlns:a16="http://schemas.microsoft.com/office/drawing/2014/main" id="{59B5720E-F3C8-C52F-90D7-8CEE7A9205E6}"/>
              </a:ext>
            </a:extLst>
          </p:cNvPr>
          <p:cNvSpPr>
            <a:spLocks noGrp="1"/>
          </p:cNvSpPr>
          <p:nvPr>
            <p:ph idx="1"/>
          </p:nvPr>
        </p:nvSpPr>
        <p:spPr>
          <a:xfrm>
            <a:off x="1295401" y="1430867"/>
            <a:ext cx="9711266" cy="4533371"/>
          </a:xfrm>
        </p:spPr>
        <p:txBody>
          <a:bodyPr>
            <a:normAutofit/>
          </a:bodyPr>
          <a:lstStyle/>
          <a:p>
            <a:r>
              <a:rPr lang="en-US" sz="1600" b="1" dirty="0"/>
              <a:t>Overview:</a:t>
            </a:r>
          </a:p>
          <a:p>
            <a:r>
              <a:rPr lang="en-US" sz="1600" dirty="0"/>
              <a:t>Spectral clustering is a graph-based clustering technique that uses the eigenvalues of a similarity matrix (or its graph Laplacian) to reduce dimensionality before applying a traditional clustering method like k-means. It is particularly effective for identifying clusters that are not linearly separable or have complex structures.</a:t>
            </a:r>
          </a:p>
        </p:txBody>
      </p:sp>
    </p:spTree>
    <p:extLst>
      <p:ext uri="{BB962C8B-B14F-4D97-AF65-F5344CB8AC3E}">
        <p14:creationId xmlns:p14="http://schemas.microsoft.com/office/powerpoint/2010/main" val="2020815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26D7ED49-C53E-0752-B65E-135C47A9335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EE58026-F1D8-4E94-FBF7-8AACFE9C4E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86BEFC5E-9986-E0C0-5A8A-92E607F7C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91A96CDF-2527-0CB8-3239-345FE246C9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F8259395-00DF-EE12-8498-27FA3212E2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D53EE561-8262-1EFC-ADD4-58AA9C51AF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0F52A4DE-0D1E-9ABA-13CC-593433CC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1E139147-30B2-6808-DEE6-9B546088E0B5}"/>
              </a:ext>
            </a:extLst>
          </p:cNvPr>
          <p:cNvSpPr>
            <a:spLocks noGrp="1"/>
          </p:cNvSpPr>
          <p:nvPr>
            <p:ph type="title"/>
          </p:nvPr>
        </p:nvSpPr>
        <p:spPr>
          <a:xfrm>
            <a:off x="1295401" y="442914"/>
            <a:ext cx="7482840" cy="810154"/>
          </a:xfrm>
        </p:spPr>
        <p:txBody>
          <a:bodyPr anchor="b">
            <a:normAutofit/>
          </a:bodyPr>
          <a:lstStyle/>
          <a:p>
            <a:r>
              <a:rPr lang="en-US" b="1" dirty="0"/>
              <a:t>Spectral Clustering</a:t>
            </a:r>
          </a:p>
        </p:txBody>
      </p:sp>
      <p:sp>
        <p:nvSpPr>
          <p:cNvPr id="3" name="Content Placeholder 2">
            <a:extLst>
              <a:ext uri="{FF2B5EF4-FFF2-40B4-BE49-F238E27FC236}">
                <a16:creationId xmlns:a16="http://schemas.microsoft.com/office/drawing/2014/main" id="{C1D0C416-E0AF-262A-8F44-DFAE2B0DFED2}"/>
              </a:ext>
            </a:extLst>
          </p:cNvPr>
          <p:cNvSpPr>
            <a:spLocks noGrp="1"/>
          </p:cNvSpPr>
          <p:nvPr>
            <p:ph idx="1"/>
          </p:nvPr>
        </p:nvSpPr>
        <p:spPr>
          <a:xfrm>
            <a:off x="1346201" y="1405467"/>
            <a:ext cx="9000066" cy="4558772"/>
          </a:xfrm>
        </p:spPr>
        <p:txBody>
          <a:bodyPr>
            <a:normAutofit/>
          </a:bodyPr>
          <a:lstStyle/>
          <a:p>
            <a:r>
              <a:rPr lang="en-US" sz="1600" b="1" dirty="0"/>
              <a:t>Pros: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Handles Non-Linear Boundaries</a:t>
            </a:r>
            <a:r>
              <a:rPr kumimoji="0" lang="en-US" altLang="en-US" sz="1600" b="0" i="0" u="none" strike="noStrike" cap="none" normalizeH="0" baseline="0" dirty="0">
                <a:ln>
                  <a:noFill/>
                </a:ln>
                <a:solidFill>
                  <a:schemeClr val="tx1"/>
                </a:solidFill>
                <a:effectLst/>
                <a:latin typeface="Arial" panose="020B0604020202020204" pitchFamily="34" charset="0"/>
              </a:rPr>
              <a:t>: It can identify clusters of arbitrary shapes and sizes, making it suitable for complex datasets.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Works Well on Graphs</a:t>
            </a:r>
            <a:r>
              <a:rPr kumimoji="0" lang="en-US" altLang="en-US" sz="1600" b="0" i="0" u="none" strike="noStrike" cap="none" normalizeH="0" baseline="0" dirty="0">
                <a:ln>
                  <a:noFill/>
                </a:ln>
                <a:solidFill>
                  <a:schemeClr val="tx1"/>
                </a:solidFill>
                <a:effectLst/>
                <a:latin typeface="Arial" panose="020B0604020202020204" pitchFamily="34" charset="0"/>
              </a:rPr>
              <a:t>: Spectral clustering is naturally suited for graph-based data, such as social networks or molecular structures.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Dimensionality Reduction</a:t>
            </a:r>
            <a:r>
              <a:rPr kumimoji="0" lang="en-US" altLang="en-US" sz="1600" b="0" i="0" u="none" strike="noStrike" cap="none" normalizeH="0" baseline="0" dirty="0">
                <a:ln>
                  <a:noFill/>
                </a:ln>
                <a:solidFill>
                  <a:schemeClr val="tx1"/>
                </a:solidFill>
                <a:effectLst/>
                <a:latin typeface="Arial" panose="020B0604020202020204" pitchFamily="34" charset="0"/>
              </a:rPr>
              <a:t>: By working in the reduced-dimensional space of eigenvectors, it avoids high-dimensional challenges.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Flexibility</a:t>
            </a:r>
            <a:r>
              <a:rPr kumimoji="0" lang="en-US" altLang="en-US" sz="1600" b="0" i="0" u="none" strike="noStrike" cap="none" normalizeH="0" baseline="0" dirty="0">
                <a:ln>
                  <a:noFill/>
                </a:ln>
                <a:solidFill>
                  <a:schemeClr val="tx1"/>
                </a:solidFill>
                <a:effectLst/>
                <a:latin typeface="Arial" panose="020B0604020202020204" pitchFamily="34" charset="0"/>
              </a:rPr>
              <a:t>: The similarity matrix can be customized for specific problems, allowing the algorithm to adapt to various datasets.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Effective for Sparse Clusters</a:t>
            </a:r>
            <a:r>
              <a:rPr kumimoji="0" lang="en-US" altLang="en-US" sz="1600" b="0" i="0" u="none" strike="noStrike" cap="none" normalizeH="0" baseline="0" dirty="0">
                <a:ln>
                  <a:noFill/>
                </a:ln>
                <a:solidFill>
                  <a:schemeClr val="tx1"/>
                </a:solidFill>
                <a:effectLst/>
                <a:latin typeface="Arial" panose="020B0604020202020204" pitchFamily="34" charset="0"/>
              </a:rPr>
              <a:t>: It excels at finding clusters in datasets where the cluster density varies significantly. </a:t>
            </a:r>
          </a:p>
          <a:p>
            <a:endParaRPr lang="en-US" sz="1600" dirty="0"/>
          </a:p>
        </p:txBody>
      </p:sp>
    </p:spTree>
    <p:extLst>
      <p:ext uri="{BB962C8B-B14F-4D97-AF65-F5344CB8AC3E}">
        <p14:creationId xmlns:p14="http://schemas.microsoft.com/office/powerpoint/2010/main" val="2259548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F0E6648C-B4B4-4B27-B0F6-3A0FC1AB532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759FAB5-A3EE-A613-3C47-8E31BDB49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F2A18D79-4853-5703-FA7C-6CCA277956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D1B00A42-46C3-B4B3-5B64-C0ABF4FC4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C7534E2E-814B-7BC8-3F97-F6EF9864E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81473BD4-91DC-78A9-3D90-32096702DA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11161A5A-C761-81C9-CD73-56F626C1C3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49C883AE-BB29-5817-CC02-A59BF4DCE424}"/>
              </a:ext>
            </a:extLst>
          </p:cNvPr>
          <p:cNvSpPr>
            <a:spLocks noGrp="1"/>
          </p:cNvSpPr>
          <p:nvPr>
            <p:ph type="title"/>
          </p:nvPr>
        </p:nvSpPr>
        <p:spPr>
          <a:xfrm>
            <a:off x="1027611" y="473337"/>
            <a:ext cx="7761387" cy="1012973"/>
          </a:xfrm>
        </p:spPr>
        <p:txBody>
          <a:bodyPr anchor="b">
            <a:normAutofit/>
          </a:bodyPr>
          <a:lstStyle/>
          <a:p>
            <a:r>
              <a:rPr lang="en-US" dirty="0"/>
              <a:t>Affinity Propagation Algorithm</a:t>
            </a:r>
          </a:p>
        </p:txBody>
      </p:sp>
      <p:sp>
        <p:nvSpPr>
          <p:cNvPr id="3" name="Content Placeholder 2">
            <a:extLst>
              <a:ext uri="{FF2B5EF4-FFF2-40B4-BE49-F238E27FC236}">
                <a16:creationId xmlns:a16="http://schemas.microsoft.com/office/drawing/2014/main" id="{C671DD85-DFEC-4E07-2415-7BAC28E7C12B}"/>
              </a:ext>
            </a:extLst>
          </p:cNvPr>
          <p:cNvSpPr>
            <a:spLocks noGrp="1"/>
          </p:cNvSpPr>
          <p:nvPr>
            <p:ph idx="1"/>
          </p:nvPr>
        </p:nvSpPr>
        <p:spPr>
          <a:xfrm>
            <a:off x="966651" y="1515533"/>
            <a:ext cx="8693816" cy="4448705"/>
          </a:xfrm>
        </p:spPr>
        <p:txBody>
          <a:bodyPr>
            <a:normAutofit/>
          </a:bodyPr>
          <a:lstStyle/>
          <a:p>
            <a:pPr>
              <a:lnSpc>
                <a:spcPct val="130000"/>
              </a:lnSpc>
            </a:pPr>
            <a:r>
              <a:rPr lang="en-US" sz="1600" b="1" dirty="0"/>
              <a:t>Overview:</a:t>
            </a:r>
          </a:p>
          <a:p>
            <a:pPr>
              <a:lnSpc>
                <a:spcPct val="130000"/>
              </a:lnSpc>
            </a:pPr>
            <a:r>
              <a:rPr lang="en-US" sz="1600" dirty="0"/>
              <a:t>Affinity Propagation (AP) is a clustering algorithm that identifies exemplars (representative data points) from a dataset and assigns other points to these exemplars based on a similarity measure. Unlike traditional clustering algorithms like k-means, AP does not require the number of clusters to be predefined. </a:t>
            </a:r>
          </a:p>
          <a:p>
            <a:pPr>
              <a:lnSpc>
                <a:spcPct val="130000"/>
              </a:lnSpc>
            </a:pPr>
            <a:r>
              <a:rPr lang="en-US" sz="1600" dirty="0"/>
              <a:t>Instead, it takes a similarity matrix as input, where each entry represents the similarity between two data points, and iteratively refines the clusters through message passing between data points</a:t>
            </a:r>
          </a:p>
        </p:txBody>
      </p:sp>
    </p:spTree>
    <p:extLst>
      <p:ext uri="{BB962C8B-B14F-4D97-AF65-F5344CB8AC3E}">
        <p14:creationId xmlns:p14="http://schemas.microsoft.com/office/powerpoint/2010/main" val="176210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C882EA6-E440-D3B5-02E5-99CEB7A617A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C7C098-5243-CA07-41E4-2C97DDF11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3BC6A299-A23D-EFD6-79FC-DC31A577D2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656A9570-8E93-754B-2547-5BC5DA154E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9C0980D8-91F0-A36B-0342-1C7CAAF04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4BAD0ED9-A250-B2AE-FF89-405F0F172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22965E39-027F-D286-A8F8-859F7D5BC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AA4581CD-4A46-1EC8-7E1C-82DE532C9133}"/>
              </a:ext>
            </a:extLst>
          </p:cNvPr>
          <p:cNvSpPr>
            <a:spLocks noGrp="1"/>
          </p:cNvSpPr>
          <p:nvPr>
            <p:ph type="title"/>
          </p:nvPr>
        </p:nvSpPr>
        <p:spPr>
          <a:xfrm>
            <a:off x="1295401" y="442914"/>
            <a:ext cx="7482840" cy="810154"/>
          </a:xfrm>
        </p:spPr>
        <p:txBody>
          <a:bodyPr anchor="b">
            <a:normAutofit/>
          </a:bodyPr>
          <a:lstStyle/>
          <a:p>
            <a:r>
              <a:rPr lang="en-US" b="1" dirty="0"/>
              <a:t>Spectral Clustering</a:t>
            </a:r>
          </a:p>
        </p:txBody>
      </p:sp>
      <p:sp>
        <p:nvSpPr>
          <p:cNvPr id="3" name="Content Placeholder 2">
            <a:extLst>
              <a:ext uri="{FF2B5EF4-FFF2-40B4-BE49-F238E27FC236}">
                <a16:creationId xmlns:a16="http://schemas.microsoft.com/office/drawing/2014/main" id="{FD414D54-EBCB-CE6D-CA4C-082D0DE99551}"/>
              </a:ext>
            </a:extLst>
          </p:cNvPr>
          <p:cNvSpPr>
            <a:spLocks noGrp="1"/>
          </p:cNvSpPr>
          <p:nvPr>
            <p:ph idx="1"/>
          </p:nvPr>
        </p:nvSpPr>
        <p:spPr>
          <a:xfrm>
            <a:off x="1346201" y="1405467"/>
            <a:ext cx="9000066" cy="4558772"/>
          </a:xfrm>
        </p:spPr>
        <p:txBody>
          <a:bodyPr>
            <a:normAutofit/>
          </a:bodyPr>
          <a:lstStyle/>
          <a:p>
            <a:r>
              <a:rPr lang="en-US" sz="1600" b="1" dirty="0"/>
              <a:t>Cons:</a:t>
            </a:r>
          </a:p>
          <a:p>
            <a:endParaRPr lang="en-US" sz="1600" b="1" dirty="0"/>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Requires Similarity Matrix</a:t>
            </a:r>
            <a:r>
              <a:rPr kumimoji="0" lang="en-US" altLang="en-US" sz="1600" b="0" i="0" u="none" strike="noStrike" cap="none" normalizeH="0" baseline="0" dirty="0">
                <a:ln>
                  <a:noFill/>
                </a:ln>
                <a:solidFill>
                  <a:schemeClr val="tx1"/>
                </a:solidFill>
                <a:effectLst/>
                <a:latin typeface="Arial" panose="020B0604020202020204" pitchFamily="34" charset="0"/>
              </a:rPr>
              <a:t>: Constructing the similarity matrix can be computationally expensive and memory-intensive for large datasets.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Choice of Parameters</a:t>
            </a:r>
            <a:r>
              <a:rPr kumimoji="0" lang="en-US" altLang="en-US" sz="1600" b="0" i="0" u="none" strike="noStrike" cap="none" normalizeH="0" baseline="0" dirty="0">
                <a:ln>
                  <a:noFill/>
                </a:ln>
                <a:solidFill>
                  <a:schemeClr val="tx1"/>
                </a:solidFill>
                <a:effectLst/>
                <a:latin typeface="Arial" panose="020B0604020202020204" pitchFamily="34" charset="0"/>
              </a:rPr>
              <a:t>: The algorithm depends on hyperparameters like the similarity metric, graph construction method, and the number of clusters.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Lack of Interpretability</a:t>
            </a:r>
            <a:r>
              <a:rPr kumimoji="0" lang="en-US" altLang="en-US" sz="1600" b="0" i="0" u="none" strike="noStrike" cap="none" normalizeH="0" baseline="0" dirty="0">
                <a:ln>
                  <a:noFill/>
                </a:ln>
                <a:solidFill>
                  <a:schemeClr val="tx1"/>
                </a:solidFill>
                <a:effectLst/>
                <a:latin typeface="Arial" panose="020B0604020202020204" pitchFamily="34" charset="0"/>
              </a:rPr>
              <a:t>: The eigenvectors and graph Laplacian are mathematical constructs that can be hard to interpret in real-world terms.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Sensitive to Noise</a:t>
            </a:r>
            <a:r>
              <a:rPr kumimoji="0" lang="en-US" altLang="en-US" sz="1600" b="0" i="0" u="none" strike="noStrike" cap="none" normalizeH="0" baseline="0" dirty="0">
                <a:ln>
                  <a:noFill/>
                </a:ln>
                <a:solidFill>
                  <a:schemeClr val="tx1"/>
                </a:solidFill>
                <a:effectLst/>
                <a:latin typeface="Arial" panose="020B0604020202020204" pitchFamily="34" charset="0"/>
              </a:rPr>
              <a:t>: Noisy or sparse datasets can produce unreliable similarity matrices, leading to poor clustering results. </a:t>
            </a:r>
          </a:p>
          <a:p>
            <a:endParaRPr lang="en-US" sz="1600" dirty="0"/>
          </a:p>
        </p:txBody>
      </p:sp>
    </p:spTree>
    <p:extLst>
      <p:ext uri="{BB962C8B-B14F-4D97-AF65-F5344CB8AC3E}">
        <p14:creationId xmlns:p14="http://schemas.microsoft.com/office/powerpoint/2010/main" val="495516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3527630-6620-442D-C4F5-9EF84CFD88B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1EC4931-976C-6E56-6701-B0BFD5BED3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D8F1B78C-40A4-16E0-A90D-87CB2B5021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E636E594-051D-3A7F-18D9-4654B54DB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09244108-272C-A81D-8618-F5A86D9DD5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30A01A48-AB21-C054-A0D5-D193B18D1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72027701-F61D-AD51-F304-B43DB70BE2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EABB90D3-AF17-0A77-60DF-C15536191362}"/>
              </a:ext>
            </a:extLst>
          </p:cNvPr>
          <p:cNvSpPr>
            <a:spLocks noGrp="1"/>
          </p:cNvSpPr>
          <p:nvPr>
            <p:ph type="title"/>
          </p:nvPr>
        </p:nvSpPr>
        <p:spPr>
          <a:xfrm>
            <a:off x="1285241" y="0"/>
            <a:ext cx="7482840" cy="593406"/>
          </a:xfrm>
        </p:spPr>
        <p:txBody>
          <a:bodyPr anchor="b">
            <a:normAutofit fontScale="90000"/>
          </a:bodyPr>
          <a:lstStyle/>
          <a:p>
            <a:r>
              <a:rPr lang="en-US" b="1" dirty="0"/>
              <a:t>Spectral Clustering</a:t>
            </a:r>
          </a:p>
        </p:txBody>
      </p:sp>
      <p:pic>
        <p:nvPicPr>
          <p:cNvPr id="5" name="Content Placeholder 4">
            <a:extLst>
              <a:ext uri="{FF2B5EF4-FFF2-40B4-BE49-F238E27FC236}">
                <a16:creationId xmlns:a16="http://schemas.microsoft.com/office/drawing/2014/main" id="{410E8D17-BCF8-7ED1-08A1-48CD35A3D5C9}"/>
              </a:ext>
            </a:extLst>
          </p:cNvPr>
          <p:cNvPicPr>
            <a:picLocks noGrp="1" noChangeAspect="1"/>
          </p:cNvPicPr>
          <p:nvPr>
            <p:ph idx="1"/>
          </p:nvPr>
        </p:nvPicPr>
        <p:blipFill>
          <a:blip r:embed="rId2"/>
          <a:stretch>
            <a:fillRect/>
          </a:stretch>
        </p:blipFill>
        <p:spPr>
          <a:xfrm>
            <a:off x="1370171" y="588328"/>
            <a:ext cx="6086475" cy="685800"/>
          </a:xfrm>
        </p:spPr>
      </p:pic>
      <p:pic>
        <p:nvPicPr>
          <p:cNvPr id="7" name="Picture 6">
            <a:extLst>
              <a:ext uri="{FF2B5EF4-FFF2-40B4-BE49-F238E27FC236}">
                <a16:creationId xmlns:a16="http://schemas.microsoft.com/office/drawing/2014/main" id="{31E9214F-FF69-3F84-DDAB-74876ACCD91B}"/>
              </a:ext>
            </a:extLst>
          </p:cNvPr>
          <p:cNvPicPr>
            <a:picLocks noChangeAspect="1"/>
          </p:cNvPicPr>
          <p:nvPr/>
        </p:nvPicPr>
        <p:blipFill>
          <a:blip r:embed="rId3"/>
          <a:stretch>
            <a:fillRect/>
          </a:stretch>
        </p:blipFill>
        <p:spPr>
          <a:xfrm>
            <a:off x="1434783" y="1717040"/>
            <a:ext cx="4793298" cy="3982402"/>
          </a:xfrm>
          <a:prstGeom prst="rect">
            <a:avLst/>
          </a:prstGeom>
        </p:spPr>
      </p:pic>
      <p:pic>
        <p:nvPicPr>
          <p:cNvPr id="15" name="Picture 14">
            <a:extLst>
              <a:ext uri="{FF2B5EF4-FFF2-40B4-BE49-F238E27FC236}">
                <a16:creationId xmlns:a16="http://schemas.microsoft.com/office/drawing/2014/main" id="{A9F7E78F-61D5-8519-F200-9F351508C056}"/>
              </a:ext>
            </a:extLst>
          </p:cNvPr>
          <p:cNvPicPr>
            <a:picLocks noChangeAspect="1"/>
          </p:cNvPicPr>
          <p:nvPr/>
        </p:nvPicPr>
        <p:blipFill>
          <a:blip r:embed="rId4"/>
          <a:stretch>
            <a:fillRect/>
          </a:stretch>
        </p:blipFill>
        <p:spPr>
          <a:xfrm>
            <a:off x="6725920" y="1737360"/>
            <a:ext cx="4289742" cy="3921760"/>
          </a:xfrm>
          <a:prstGeom prst="rect">
            <a:avLst/>
          </a:prstGeom>
        </p:spPr>
      </p:pic>
    </p:spTree>
    <p:extLst>
      <p:ext uri="{BB962C8B-B14F-4D97-AF65-F5344CB8AC3E}">
        <p14:creationId xmlns:p14="http://schemas.microsoft.com/office/powerpoint/2010/main" val="533442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4279D51-CA93-B677-374C-D0757429FD9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E29A5D-D036-2D26-D7C5-28E863005C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D03C4148-95C0-3929-3E42-D8D5F741D1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B2540A75-6885-06AA-5048-82F4F2EDE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1EE7CEA7-387F-D902-3DA6-EC902F3436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C36C183D-FDF1-CD81-7F55-5E5037867F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7A12E668-D21C-5B17-4297-52683EDF2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38141C49-2657-3F63-2E96-300AA143B046}"/>
              </a:ext>
            </a:extLst>
          </p:cNvPr>
          <p:cNvSpPr>
            <a:spLocks noGrp="1"/>
          </p:cNvSpPr>
          <p:nvPr>
            <p:ph type="title"/>
          </p:nvPr>
        </p:nvSpPr>
        <p:spPr>
          <a:xfrm>
            <a:off x="1185332" y="442913"/>
            <a:ext cx="9330267" cy="1131887"/>
          </a:xfrm>
        </p:spPr>
        <p:txBody>
          <a:bodyPr anchor="b">
            <a:normAutofit fontScale="90000"/>
          </a:bodyPr>
          <a:lstStyle/>
          <a:p>
            <a:r>
              <a:rPr lang="en-US" b="1" dirty="0"/>
              <a:t>DBSCAN (Density-Based Spatial Clustering of Applications with Noise)</a:t>
            </a:r>
          </a:p>
        </p:txBody>
      </p:sp>
      <p:sp>
        <p:nvSpPr>
          <p:cNvPr id="3" name="Content Placeholder 2">
            <a:extLst>
              <a:ext uri="{FF2B5EF4-FFF2-40B4-BE49-F238E27FC236}">
                <a16:creationId xmlns:a16="http://schemas.microsoft.com/office/drawing/2014/main" id="{20F7283A-8C8D-D2CB-314A-A2402A4F582C}"/>
              </a:ext>
            </a:extLst>
          </p:cNvPr>
          <p:cNvSpPr>
            <a:spLocks noGrp="1"/>
          </p:cNvSpPr>
          <p:nvPr>
            <p:ph idx="1"/>
          </p:nvPr>
        </p:nvSpPr>
        <p:spPr>
          <a:xfrm>
            <a:off x="1176868" y="1557867"/>
            <a:ext cx="9296400" cy="4495800"/>
          </a:xfrm>
        </p:spPr>
        <p:txBody>
          <a:bodyPr>
            <a:normAutofit/>
          </a:bodyPr>
          <a:lstStyle/>
          <a:p>
            <a:r>
              <a:rPr lang="en-US" sz="1600" b="1" dirty="0"/>
              <a:t>Overview:</a:t>
            </a:r>
          </a:p>
          <a:p>
            <a:r>
              <a:rPr lang="en-US" sz="1600" b="1" dirty="0"/>
              <a:t>DBSCAN</a:t>
            </a:r>
            <a:r>
              <a:rPr lang="en-US" sz="1600" dirty="0"/>
              <a:t> is a density-based clustering algorithm that groups points based on the density of their neighborhood. It identifies clusters as dense regions separated by areas of lower density and can classify points as </a:t>
            </a:r>
            <a:r>
              <a:rPr lang="en-US" sz="1600" b="1" dirty="0"/>
              <a:t>core points</a:t>
            </a:r>
            <a:r>
              <a:rPr lang="en-US" sz="1600" dirty="0"/>
              <a:t>, </a:t>
            </a:r>
            <a:r>
              <a:rPr lang="en-US" sz="1600" b="1" dirty="0"/>
              <a:t>border points</a:t>
            </a:r>
            <a:r>
              <a:rPr lang="en-US" sz="1600" dirty="0"/>
              <a:t>, or </a:t>
            </a:r>
            <a:r>
              <a:rPr lang="en-US" sz="1600" b="1" dirty="0"/>
              <a:t>noise</a:t>
            </a:r>
          </a:p>
        </p:txBody>
      </p:sp>
    </p:spTree>
    <p:extLst>
      <p:ext uri="{BB962C8B-B14F-4D97-AF65-F5344CB8AC3E}">
        <p14:creationId xmlns:p14="http://schemas.microsoft.com/office/powerpoint/2010/main" val="2165394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A961AF55-76B5-1D9A-0E81-F025BB53547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3958724-22C4-C266-F94A-EEA27C4C79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F5AC4D81-9021-C7C6-B560-845077F9E4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403DC4F8-A6D4-45A7-D6AE-389CAD9F7D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0AC8CD08-73C3-63CB-F30B-D22754BF0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AB7232FF-7A46-18EA-9DE4-E44DE8497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5B304AC3-4C0B-C5E1-D3F3-5A1F8D5AA0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4360F2D3-B749-184C-7861-D755899A07E9}"/>
              </a:ext>
            </a:extLst>
          </p:cNvPr>
          <p:cNvSpPr>
            <a:spLocks noGrp="1"/>
          </p:cNvSpPr>
          <p:nvPr>
            <p:ph type="title"/>
          </p:nvPr>
        </p:nvSpPr>
        <p:spPr>
          <a:xfrm>
            <a:off x="1244600" y="442913"/>
            <a:ext cx="9383955" cy="1095431"/>
          </a:xfrm>
        </p:spPr>
        <p:txBody>
          <a:bodyPr anchor="b">
            <a:normAutofit fontScale="90000"/>
          </a:bodyPr>
          <a:lstStyle/>
          <a:p>
            <a:r>
              <a:rPr lang="en-US" b="1" dirty="0"/>
              <a:t>DBSCAN (Density-Based Spatial Clustering of Applications with Noise)</a:t>
            </a:r>
          </a:p>
        </p:txBody>
      </p:sp>
      <p:sp>
        <p:nvSpPr>
          <p:cNvPr id="3" name="Content Placeholder 2">
            <a:extLst>
              <a:ext uri="{FF2B5EF4-FFF2-40B4-BE49-F238E27FC236}">
                <a16:creationId xmlns:a16="http://schemas.microsoft.com/office/drawing/2014/main" id="{2F8BC2E0-72A7-44A7-CE2D-50A09A568565}"/>
              </a:ext>
            </a:extLst>
          </p:cNvPr>
          <p:cNvSpPr>
            <a:spLocks noGrp="1"/>
          </p:cNvSpPr>
          <p:nvPr>
            <p:ph idx="1"/>
          </p:nvPr>
        </p:nvSpPr>
        <p:spPr>
          <a:xfrm>
            <a:off x="1295401" y="1634067"/>
            <a:ext cx="9287932" cy="4330172"/>
          </a:xfrm>
        </p:spPr>
        <p:txBody>
          <a:bodyPr>
            <a:normAutofit/>
          </a:bodyPr>
          <a:lstStyle/>
          <a:p>
            <a:r>
              <a:rPr lang="en-US" sz="1600" b="1" dirty="0"/>
              <a:t>Pros: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No Need to Predefine Number of Clusters</a:t>
            </a:r>
            <a:r>
              <a:rPr kumimoji="0" lang="en-US" altLang="en-US" sz="1600" b="0" i="0" u="none" strike="noStrike" cap="none" normalizeH="0" baseline="0" dirty="0">
                <a:ln>
                  <a:noFill/>
                </a:ln>
                <a:solidFill>
                  <a:schemeClr val="tx1"/>
                </a:solidFill>
                <a:effectLst/>
                <a:latin typeface="Arial" panose="020B0604020202020204" pitchFamily="34" charset="0"/>
              </a:rPr>
              <a:t>: Unlike k-means, DBSCAN automatically determines the number of clusters.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Identifies Arbitrary-Shaped Clusters</a:t>
            </a:r>
            <a:r>
              <a:rPr kumimoji="0" lang="en-US" altLang="en-US" sz="1600" b="0" i="0" u="none" strike="noStrike" cap="none" normalizeH="0" baseline="0" dirty="0">
                <a:ln>
                  <a:noFill/>
                </a:ln>
                <a:solidFill>
                  <a:schemeClr val="tx1"/>
                </a:solidFill>
                <a:effectLst/>
                <a:latin typeface="Arial" panose="020B0604020202020204" pitchFamily="34" charset="0"/>
              </a:rPr>
              <a:t>: It is effective at discovering clusters of varying shapes, even when they are not linearly separable.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Robust to Noise and Outliers</a:t>
            </a:r>
            <a:r>
              <a:rPr kumimoji="0" lang="en-US" altLang="en-US" sz="1600" b="0" i="0" u="none" strike="noStrike" cap="none" normalizeH="0" baseline="0" dirty="0">
                <a:ln>
                  <a:noFill/>
                </a:ln>
                <a:solidFill>
                  <a:schemeClr val="tx1"/>
                </a:solidFill>
                <a:effectLst/>
                <a:latin typeface="Arial" panose="020B0604020202020204" pitchFamily="34" charset="0"/>
              </a:rPr>
              <a:t>: It can identify noise points and exclude them from clusters.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Scales Well for Low-Dimensional Data</a:t>
            </a:r>
            <a:r>
              <a:rPr kumimoji="0" lang="en-US" altLang="en-US" sz="1600" b="0" i="0" u="none" strike="noStrike" cap="none" normalizeH="0" baseline="0" dirty="0">
                <a:ln>
                  <a:noFill/>
                </a:ln>
                <a:solidFill>
                  <a:schemeClr val="tx1"/>
                </a:solidFill>
                <a:effectLst/>
                <a:latin typeface="Arial" panose="020B0604020202020204" pitchFamily="34" charset="0"/>
              </a:rPr>
              <a:t>: DBSCAN is efficient for datasets with lower dimensions and can handle moderate-sized datasets.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Works Well with Varying Cluster Sizes</a:t>
            </a:r>
            <a:r>
              <a:rPr kumimoji="0" lang="en-US" altLang="en-US" sz="1600" b="0" i="0" u="none" strike="noStrike" cap="none" normalizeH="0" baseline="0" dirty="0">
                <a:ln>
                  <a:noFill/>
                </a:ln>
                <a:solidFill>
                  <a:schemeClr val="tx1"/>
                </a:solidFill>
                <a:effectLst/>
                <a:latin typeface="Arial" panose="020B0604020202020204" pitchFamily="34" charset="0"/>
              </a:rPr>
              <a:t>: It does not assume clusters are of equal size or density. </a:t>
            </a:r>
          </a:p>
          <a:p>
            <a:endParaRPr lang="en-US" sz="1600" dirty="0"/>
          </a:p>
        </p:txBody>
      </p:sp>
    </p:spTree>
    <p:extLst>
      <p:ext uri="{BB962C8B-B14F-4D97-AF65-F5344CB8AC3E}">
        <p14:creationId xmlns:p14="http://schemas.microsoft.com/office/powerpoint/2010/main" val="1497242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FB6C135E-BE0D-14F8-6E9D-24D123603AF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C570E-4858-397C-903A-A9A21C3CB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5A7A5291-7903-7CDD-68A2-6473B910D4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9AF4E59C-78F5-E36B-8207-51E693B3D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6D6463CF-B2A7-5E9E-D41B-5EF44E0EB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D83B0D05-DEB1-0F72-B3E1-A29ACD5E8A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3320F42B-2680-0721-373B-5536A94EE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2EAA6ACE-A768-02C8-3E1D-43DABEAB4797}"/>
              </a:ext>
            </a:extLst>
          </p:cNvPr>
          <p:cNvSpPr>
            <a:spLocks noGrp="1"/>
          </p:cNvSpPr>
          <p:nvPr>
            <p:ph type="title"/>
          </p:nvPr>
        </p:nvSpPr>
        <p:spPr>
          <a:xfrm>
            <a:off x="1210733" y="442913"/>
            <a:ext cx="9417822" cy="1095431"/>
          </a:xfrm>
        </p:spPr>
        <p:txBody>
          <a:bodyPr anchor="b">
            <a:normAutofit fontScale="90000"/>
          </a:bodyPr>
          <a:lstStyle/>
          <a:p>
            <a:r>
              <a:rPr lang="en-US" b="1" dirty="0"/>
              <a:t>DBSCAN (Density-Based Spatial Clustering of Applications with Noise)</a:t>
            </a:r>
          </a:p>
        </p:txBody>
      </p:sp>
      <p:sp>
        <p:nvSpPr>
          <p:cNvPr id="3" name="Content Placeholder 2">
            <a:extLst>
              <a:ext uri="{FF2B5EF4-FFF2-40B4-BE49-F238E27FC236}">
                <a16:creationId xmlns:a16="http://schemas.microsoft.com/office/drawing/2014/main" id="{92F726D9-EFEB-CA54-3420-0EC2DD9207BD}"/>
              </a:ext>
            </a:extLst>
          </p:cNvPr>
          <p:cNvSpPr>
            <a:spLocks noGrp="1"/>
          </p:cNvSpPr>
          <p:nvPr>
            <p:ph idx="1"/>
          </p:nvPr>
        </p:nvSpPr>
        <p:spPr>
          <a:xfrm>
            <a:off x="1244601" y="1515533"/>
            <a:ext cx="9516532" cy="4448706"/>
          </a:xfrm>
        </p:spPr>
        <p:txBody>
          <a:bodyPr>
            <a:normAutofit/>
          </a:bodyPr>
          <a:lstStyle/>
          <a:p>
            <a:r>
              <a:rPr lang="en-US" sz="1600" b="1" dirty="0"/>
              <a:t>Cons: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Not Scalable for High Dimensions</a:t>
            </a:r>
            <a:r>
              <a:rPr kumimoji="0" lang="en-US" altLang="en-US" sz="1600" b="0" i="0" u="none" strike="noStrike" cap="none" normalizeH="0" baseline="0" dirty="0">
                <a:ln>
                  <a:noFill/>
                </a:ln>
                <a:solidFill>
                  <a:schemeClr val="tx1"/>
                </a:solidFill>
                <a:effectLst/>
                <a:latin typeface="Arial" panose="020B0604020202020204" pitchFamily="34" charset="0"/>
              </a:rPr>
              <a:t>: The distance computation becomes expensive in high-dimensional spaces, and performance degrades.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Struggles with Varying Densities</a:t>
            </a:r>
            <a:r>
              <a:rPr kumimoji="0" lang="en-US" altLang="en-US" sz="1600" b="0" i="0" u="none" strike="noStrike" cap="none" normalizeH="0" baseline="0" dirty="0">
                <a:ln>
                  <a:noFill/>
                </a:ln>
                <a:solidFill>
                  <a:schemeClr val="tx1"/>
                </a:solidFill>
                <a:effectLst/>
                <a:latin typeface="Arial" panose="020B0604020202020204" pitchFamily="34" charset="0"/>
              </a:rPr>
              <a:t>: It assumes clusters have similar densities, so it may fail if the dataset contains clusters with varying densities.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Limited for Large Datasets</a:t>
            </a:r>
            <a:r>
              <a:rPr kumimoji="0" lang="en-US" altLang="en-US" sz="1600" b="0" i="0" u="none" strike="noStrike" cap="none" normalizeH="0" baseline="0" dirty="0">
                <a:ln>
                  <a:noFill/>
                </a:ln>
                <a:solidFill>
                  <a:schemeClr val="tx1"/>
                </a:solidFill>
                <a:effectLst/>
                <a:latin typeface="Arial" panose="020B0604020202020204" pitchFamily="34" charset="0"/>
              </a:rPr>
              <a:t>: DBSCAN can be slow for very large datasets due to the need to compute distances between all points.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Hard to Interpret Noise Points</a:t>
            </a:r>
            <a:r>
              <a:rPr kumimoji="0" lang="en-US" altLang="en-US" sz="1600" b="0" i="0" u="none" strike="noStrike" cap="none" normalizeH="0" baseline="0" dirty="0">
                <a:ln>
                  <a:noFill/>
                </a:ln>
                <a:solidFill>
                  <a:schemeClr val="tx1"/>
                </a:solidFill>
                <a:effectLst/>
                <a:latin typeface="Arial" panose="020B0604020202020204" pitchFamily="34" charset="0"/>
              </a:rPr>
              <a:t>: While DBSCAN identifies noise points, their interpretation in real-world contexts can be unclear. </a:t>
            </a:r>
          </a:p>
          <a:p>
            <a:endParaRPr lang="en-US" sz="1600" b="1" dirty="0"/>
          </a:p>
        </p:txBody>
      </p:sp>
    </p:spTree>
    <p:extLst>
      <p:ext uri="{BB962C8B-B14F-4D97-AF65-F5344CB8AC3E}">
        <p14:creationId xmlns:p14="http://schemas.microsoft.com/office/powerpoint/2010/main" val="4195954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61C3F979-AFFA-31CE-DD42-AE0F2BC8CD5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95E502-1ACB-F913-994E-5B580964E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CCEF1030-C6C3-3CEA-D4B2-6279558A42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51E48C2D-FAEB-199B-B588-77037FA780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7740F7B0-77EB-88A8-DBB9-50A5706C6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261FD55D-E8D0-ABA3-F10D-8A55EA051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2549166E-B3CA-3EE0-AA13-FBE376422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8790E78D-9B7C-2D4A-50B9-9974B2324372}"/>
              </a:ext>
            </a:extLst>
          </p:cNvPr>
          <p:cNvSpPr>
            <a:spLocks noGrp="1"/>
          </p:cNvSpPr>
          <p:nvPr>
            <p:ph type="title"/>
          </p:nvPr>
        </p:nvSpPr>
        <p:spPr>
          <a:xfrm>
            <a:off x="281092" y="145628"/>
            <a:ext cx="12073468" cy="567265"/>
          </a:xfrm>
        </p:spPr>
        <p:txBody>
          <a:bodyPr anchor="b">
            <a:normAutofit fontScale="90000"/>
          </a:bodyPr>
          <a:lstStyle/>
          <a:p>
            <a:r>
              <a:rPr lang="en-US" sz="2100" b="1" dirty="0"/>
              <a:t>DBSCAN (Density-Based Spatial Clustering of Applications with Noise)</a:t>
            </a:r>
          </a:p>
        </p:txBody>
      </p:sp>
      <p:pic>
        <p:nvPicPr>
          <p:cNvPr id="5" name="Content Placeholder 4">
            <a:extLst>
              <a:ext uri="{FF2B5EF4-FFF2-40B4-BE49-F238E27FC236}">
                <a16:creationId xmlns:a16="http://schemas.microsoft.com/office/drawing/2014/main" id="{42FE86A5-8365-5390-8009-0A9D3C4D716C}"/>
              </a:ext>
            </a:extLst>
          </p:cNvPr>
          <p:cNvPicPr>
            <a:picLocks noGrp="1" noChangeAspect="1"/>
          </p:cNvPicPr>
          <p:nvPr>
            <p:ph idx="1"/>
          </p:nvPr>
        </p:nvPicPr>
        <p:blipFill>
          <a:blip r:embed="rId2"/>
          <a:stretch>
            <a:fillRect/>
          </a:stretch>
        </p:blipFill>
        <p:spPr>
          <a:xfrm>
            <a:off x="375020" y="802429"/>
            <a:ext cx="3724275" cy="666750"/>
          </a:xfrm>
        </p:spPr>
      </p:pic>
      <p:pic>
        <p:nvPicPr>
          <p:cNvPr id="7" name="Picture 6">
            <a:extLst>
              <a:ext uri="{FF2B5EF4-FFF2-40B4-BE49-F238E27FC236}">
                <a16:creationId xmlns:a16="http://schemas.microsoft.com/office/drawing/2014/main" id="{C191DE15-8D63-D9DA-8F17-79B5B7A34616}"/>
              </a:ext>
            </a:extLst>
          </p:cNvPr>
          <p:cNvPicPr>
            <a:picLocks noChangeAspect="1"/>
          </p:cNvPicPr>
          <p:nvPr/>
        </p:nvPicPr>
        <p:blipFill>
          <a:blip r:embed="rId3"/>
          <a:stretch>
            <a:fillRect/>
          </a:stretch>
        </p:blipFill>
        <p:spPr>
          <a:xfrm>
            <a:off x="293687" y="2225040"/>
            <a:ext cx="4959033" cy="3690937"/>
          </a:xfrm>
          <a:prstGeom prst="rect">
            <a:avLst/>
          </a:prstGeom>
        </p:spPr>
      </p:pic>
      <p:pic>
        <p:nvPicPr>
          <p:cNvPr id="15" name="Picture 14">
            <a:extLst>
              <a:ext uri="{FF2B5EF4-FFF2-40B4-BE49-F238E27FC236}">
                <a16:creationId xmlns:a16="http://schemas.microsoft.com/office/drawing/2014/main" id="{CBEC1DA6-CB61-3C64-FAA2-B0C42134391D}"/>
              </a:ext>
            </a:extLst>
          </p:cNvPr>
          <p:cNvPicPr>
            <a:picLocks noChangeAspect="1"/>
          </p:cNvPicPr>
          <p:nvPr/>
        </p:nvPicPr>
        <p:blipFill>
          <a:blip r:embed="rId4"/>
          <a:stretch>
            <a:fillRect/>
          </a:stretch>
        </p:blipFill>
        <p:spPr>
          <a:xfrm>
            <a:off x="5994400" y="2225041"/>
            <a:ext cx="4577397" cy="3688080"/>
          </a:xfrm>
          <a:prstGeom prst="rect">
            <a:avLst/>
          </a:prstGeom>
        </p:spPr>
      </p:pic>
    </p:spTree>
    <p:extLst>
      <p:ext uri="{BB962C8B-B14F-4D97-AF65-F5344CB8AC3E}">
        <p14:creationId xmlns:p14="http://schemas.microsoft.com/office/powerpoint/2010/main" val="282907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6352B6E8-05F0-44A7-B2AF-A2639755CD5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C79C5-32DD-FB8B-8632-95BB1786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28320713-A229-C68E-26C2-1FC80C5470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B18885CD-2B91-A631-99FF-35043C0FD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DED1E215-7D3D-8FD3-4BE7-DB18ACDB1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70180022-90B5-94B3-9A25-459D7D48F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B417A878-9CEE-C41D-AE5B-5CD51958C0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D651F882-19EC-1824-E200-1C2E212C1300}"/>
              </a:ext>
            </a:extLst>
          </p:cNvPr>
          <p:cNvSpPr>
            <a:spLocks noGrp="1"/>
          </p:cNvSpPr>
          <p:nvPr>
            <p:ph type="title"/>
          </p:nvPr>
        </p:nvSpPr>
        <p:spPr>
          <a:xfrm>
            <a:off x="770468" y="442913"/>
            <a:ext cx="11213552" cy="1072620"/>
          </a:xfrm>
        </p:spPr>
        <p:txBody>
          <a:bodyPr anchor="b">
            <a:normAutofit fontScale="90000"/>
          </a:bodyPr>
          <a:lstStyle/>
          <a:p>
            <a:r>
              <a:rPr lang="en-US" b="1" dirty="0"/>
              <a:t>HDBSCAN (Hierarchical Density-Based Spatial Clustering of Applications with Noise)</a:t>
            </a:r>
          </a:p>
        </p:txBody>
      </p:sp>
      <p:sp>
        <p:nvSpPr>
          <p:cNvPr id="3" name="Content Placeholder 2">
            <a:extLst>
              <a:ext uri="{FF2B5EF4-FFF2-40B4-BE49-F238E27FC236}">
                <a16:creationId xmlns:a16="http://schemas.microsoft.com/office/drawing/2014/main" id="{1B1B330A-CA71-8068-0541-2C39396C16B0}"/>
              </a:ext>
            </a:extLst>
          </p:cNvPr>
          <p:cNvSpPr>
            <a:spLocks noGrp="1"/>
          </p:cNvSpPr>
          <p:nvPr>
            <p:ph idx="1"/>
          </p:nvPr>
        </p:nvSpPr>
        <p:spPr>
          <a:xfrm>
            <a:off x="889000" y="1498601"/>
            <a:ext cx="10032999" cy="4465638"/>
          </a:xfrm>
        </p:spPr>
        <p:txBody>
          <a:bodyPr>
            <a:normAutofit/>
          </a:bodyPr>
          <a:lstStyle/>
          <a:p>
            <a:r>
              <a:rPr lang="en-US" sz="1600" b="1" dirty="0"/>
              <a:t>Overview:</a:t>
            </a:r>
          </a:p>
          <a:p>
            <a:r>
              <a:rPr lang="en-US" sz="1600" b="1" dirty="0"/>
              <a:t>HDBSCAN</a:t>
            </a:r>
            <a:r>
              <a:rPr lang="en-US" sz="1600" dirty="0"/>
              <a:t> is an extension of the DBSCAN algorithm that improves its ability to identify clusters of varying densities. It builds a hierarchical clustering structure based on the density of data points and then extracts stable clusters from this hierarchy. Unlike DBSCAN, HDBSCAN doesn’t require a fixed density threshold and automatically determines the number of clusters.</a:t>
            </a:r>
          </a:p>
        </p:txBody>
      </p:sp>
    </p:spTree>
    <p:extLst>
      <p:ext uri="{BB962C8B-B14F-4D97-AF65-F5344CB8AC3E}">
        <p14:creationId xmlns:p14="http://schemas.microsoft.com/office/powerpoint/2010/main" val="2509953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6472C20C-1BAD-1450-A18A-049B2DC105E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2F2B7AC-3817-0E96-052B-4EF7C61EF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E54FE4D0-8931-97A5-3719-8FB9E99056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38E9F775-3635-A409-5414-AA2F1117E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0D4D2EAC-C9B2-444A-2D38-D89F585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3090B163-35DD-E35D-6AF0-D9270245A0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79326B40-A5E3-E780-B971-FBAAFE53FF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EE0C67C3-C328-01FC-51E7-22FDFA6C18E6}"/>
              </a:ext>
            </a:extLst>
          </p:cNvPr>
          <p:cNvSpPr>
            <a:spLocks noGrp="1"/>
          </p:cNvSpPr>
          <p:nvPr>
            <p:ph type="title"/>
          </p:nvPr>
        </p:nvSpPr>
        <p:spPr>
          <a:xfrm>
            <a:off x="787400" y="228601"/>
            <a:ext cx="10852373" cy="1092199"/>
          </a:xfrm>
        </p:spPr>
        <p:txBody>
          <a:bodyPr anchor="b">
            <a:normAutofit fontScale="90000"/>
          </a:bodyPr>
          <a:lstStyle/>
          <a:p>
            <a:r>
              <a:rPr lang="en-US" b="1" dirty="0"/>
              <a:t>HDBSCAN (Hierarchical Density-Based Spatial Clustering of Applications with Noise)</a:t>
            </a:r>
          </a:p>
        </p:txBody>
      </p:sp>
      <p:sp>
        <p:nvSpPr>
          <p:cNvPr id="3" name="Content Placeholder 2">
            <a:extLst>
              <a:ext uri="{FF2B5EF4-FFF2-40B4-BE49-F238E27FC236}">
                <a16:creationId xmlns:a16="http://schemas.microsoft.com/office/drawing/2014/main" id="{B1E1ECE5-3C4A-F356-490B-A53E4B819922}"/>
              </a:ext>
            </a:extLst>
          </p:cNvPr>
          <p:cNvSpPr>
            <a:spLocks noGrp="1"/>
          </p:cNvSpPr>
          <p:nvPr>
            <p:ph idx="1"/>
          </p:nvPr>
        </p:nvSpPr>
        <p:spPr>
          <a:xfrm>
            <a:off x="821267" y="1337733"/>
            <a:ext cx="9660466" cy="4626506"/>
          </a:xfrm>
        </p:spPr>
        <p:txBody>
          <a:bodyPr>
            <a:normAutofit lnSpcReduction="10000"/>
          </a:bodyPr>
          <a:lstStyle/>
          <a:p>
            <a:r>
              <a:rPr lang="en-US" sz="1600" b="1" dirty="0"/>
              <a:t>Pros: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No Need to Predefine Clusters</a:t>
            </a:r>
            <a:r>
              <a:rPr kumimoji="0" lang="en-US" altLang="en-US" sz="1600" b="0" i="0" u="none" strike="noStrike" cap="none" normalizeH="0" baseline="0" dirty="0">
                <a:ln>
                  <a:noFill/>
                </a:ln>
                <a:solidFill>
                  <a:schemeClr val="tx1"/>
                </a:solidFill>
                <a:effectLst/>
                <a:latin typeface="Arial" panose="020B0604020202020204" pitchFamily="34" charset="0"/>
              </a:rPr>
              <a:t>: It automatically determines the number of clusters, unlike k-means or DBSCAN.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Handles Varying Densities</a:t>
            </a:r>
            <a:r>
              <a:rPr kumimoji="0" lang="en-US" altLang="en-US" sz="1600" b="0" i="0" u="none" strike="noStrike" cap="none" normalizeH="0" baseline="0" dirty="0">
                <a:ln>
                  <a:noFill/>
                </a:ln>
                <a:solidFill>
                  <a:schemeClr val="tx1"/>
                </a:solidFill>
                <a:effectLst/>
                <a:latin typeface="Arial" panose="020B0604020202020204" pitchFamily="34" charset="0"/>
              </a:rPr>
              <a:t>: HDBSCAN is robust to clusters with different densities, unlike DBSCAN.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More Robust Noise Detection</a:t>
            </a:r>
            <a:r>
              <a:rPr kumimoji="0" lang="en-US" altLang="en-US" sz="1600" b="0" i="0" u="none" strike="noStrike" cap="none" normalizeH="0" baseline="0" dirty="0">
                <a:ln>
                  <a:noFill/>
                </a:ln>
                <a:solidFill>
                  <a:schemeClr val="tx1"/>
                </a:solidFill>
                <a:effectLst/>
                <a:latin typeface="Arial" panose="020B0604020202020204" pitchFamily="34" charset="0"/>
              </a:rPr>
              <a:t>: It provides better handling of outliers and noise points.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Produces a Hierarchy</a:t>
            </a:r>
            <a:r>
              <a:rPr kumimoji="0" lang="en-US" altLang="en-US" sz="1600" b="0" i="0" u="none" strike="noStrike" cap="none" normalizeH="0" baseline="0" dirty="0">
                <a:ln>
                  <a:noFill/>
                </a:ln>
                <a:solidFill>
                  <a:schemeClr val="tx1"/>
                </a:solidFill>
                <a:effectLst/>
                <a:latin typeface="Arial" panose="020B0604020202020204" pitchFamily="34" charset="0"/>
              </a:rPr>
              <a:t>: The dendrogram can reveal relationships between clusters at various levels of granularity.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Scalable for Large Datasets</a:t>
            </a:r>
            <a:r>
              <a:rPr kumimoji="0" lang="en-US" altLang="en-US" sz="1600" b="0" i="0" u="none" strike="noStrike" cap="none" normalizeH="0" baseline="0" dirty="0">
                <a:ln>
                  <a:noFill/>
                </a:ln>
                <a:solidFill>
                  <a:schemeClr val="tx1"/>
                </a:solidFill>
                <a:effectLst/>
                <a:latin typeface="Arial" panose="020B0604020202020204" pitchFamily="34" charset="0"/>
              </a:rPr>
              <a:t>: With efficient implementations, HDBSCAN can handle larger datasets compared to DBSCAN.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Customizable Output</a:t>
            </a:r>
            <a:r>
              <a:rPr kumimoji="0" lang="en-US" altLang="en-US" sz="1600" b="0" i="0" u="none" strike="noStrike" cap="none" normalizeH="0" baseline="0" dirty="0">
                <a:ln>
                  <a:noFill/>
                </a:ln>
                <a:solidFill>
                  <a:schemeClr val="tx1"/>
                </a:solidFill>
                <a:effectLst/>
                <a:latin typeface="Arial" panose="020B0604020202020204" pitchFamily="34" charset="0"/>
              </a:rPr>
              <a:t>: HDBSCAN offers both flat clustering (a single set of clusters) and hierarchical clustering for deeper analysis. </a:t>
            </a:r>
          </a:p>
          <a:p>
            <a:endParaRPr lang="en-US" sz="1600" dirty="0"/>
          </a:p>
        </p:txBody>
      </p:sp>
    </p:spTree>
    <p:extLst>
      <p:ext uri="{BB962C8B-B14F-4D97-AF65-F5344CB8AC3E}">
        <p14:creationId xmlns:p14="http://schemas.microsoft.com/office/powerpoint/2010/main" val="1081344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2C6B7F9E-93A8-E320-559F-94C3B112951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FD2C559-8FEC-63D1-D7DC-AF48FDF3A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9CA7E604-F3BF-26C1-1651-FF4961663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2256F63A-2EB8-4240-DEE1-3F8B0BC5BA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79225D93-5935-8C85-249D-48E31FD7F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BE1D9740-48E8-009D-589C-1C070C19C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576AAFDE-3D27-D87B-B55A-695AF27590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C457CC28-0CE5-409A-8C99-D48C0AC573EC}"/>
              </a:ext>
            </a:extLst>
          </p:cNvPr>
          <p:cNvSpPr>
            <a:spLocks noGrp="1"/>
          </p:cNvSpPr>
          <p:nvPr>
            <p:ph type="title"/>
          </p:nvPr>
        </p:nvSpPr>
        <p:spPr>
          <a:xfrm>
            <a:off x="787400" y="228601"/>
            <a:ext cx="10852373" cy="1092199"/>
          </a:xfrm>
        </p:spPr>
        <p:txBody>
          <a:bodyPr anchor="b">
            <a:normAutofit fontScale="90000"/>
          </a:bodyPr>
          <a:lstStyle/>
          <a:p>
            <a:r>
              <a:rPr lang="en-US" b="1" dirty="0"/>
              <a:t>HDBSCAN (Hierarchical Density-Based Spatial Clustering of Applications with Noise)</a:t>
            </a:r>
          </a:p>
        </p:txBody>
      </p:sp>
      <p:sp>
        <p:nvSpPr>
          <p:cNvPr id="3" name="Content Placeholder 2">
            <a:extLst>
              <a:ext uri="{FF2B5EF4-FFF2-40B4-BE49-F238E27FC236}">
                <a16:creationId xmlns:a16="http://schemas.microsoft.com/office/drawing/2014/main" id="{910F2287-6383-F93C-2705-0A542178C902}"/>
              </a:ext>
            </a:extLst>
          </p:cNvPr>
          <p:cNvSpPr>
            <a:spLocks noGrp="1"/>
          </p:cNvSpPr>
          <p:nvPr>
            <p:ph idx="1"/>
          </p:nvPr>
        </p:nvSpPr>
        <p:spPr>
          <a:xfrm>
            <a:off x="821267" y="1337733"/>
            <a:ext cx="9660466" cy="4626506"/>
          </a:xfrm>
        </p:spPr>
        <p:txBody>
          <a:bodyPr>
            <a:normAutofit/>
          </a:bodyPr>
          <a:lstStyle/>
          <a:p>
            <a:r>
              <a:rPr lang="en-US" sz="1600" b="1" dirty="0"/>
              <a:t>Cons: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Complex Parameter Selection</a:t>
            </a:r>
            <a:r>
              <a:rPr kumimoji="0" lang="en-US" altLang="en-US" sz="1600" b="0" i="0" u="none" strike="noStrike" cap="none" normalizeH="0" baseline="0" dirty="0">
                <a:ln>
                  <a:noFill/>
                </a:ln>
                <a:solidFill>
                  <a:schemeClr val="tx1"/>
                </a:solidFill>
                <a:effectLst/>
                <a:latin typeface="Arial" panose="020B0604020202020204" pitchFamily="34" charset="0"/>
              </a:rPr>
              <a:t>: Requires setting parameters like </a:t>
            </a:r>
            <a:r>
              <a:rPr kumimoji="0" lang="en-US" altLang="en-US" sz="1600" b="1" i="0" u="none" strike="noStrike" cap="none" normalizeH="0" baseline="0" dirty="0" err="1">
                <a:ln>
                  <a:noFill/>
                </a:ln>
                <a:solidFill>
                  <a:schemeClr val="tx1"/>
                </a:solidFill>
                <a:effectLst/>
                <a:latin typeface="Arial" panose="020B0604020202020204" pitchFamily="34" charset="0"/>
              </a:rPr>
              <a:t>min_cluster_size</a:t>
            </a:r>
            <a:r>
              <a:rPr kumimoji="0" lang="en-US" altLang="en-US" sz="1600" b="0" i="0" u="none" strike="noStrike" cap="none" normalizeH="0" baseline="0" dirty="0">
                <a:ln>
                  <a:noFill/>
                </a:ln>
                <a:solidFill>
                  <a:schemeClr val="tx1"/>
                </a:solidFill>
                <a:effectLst/>
                <a:latin typeface="Arial" panose="020B0604020202020204" pitchFamily="34" charset="0"/>
              </a:rPr>
              <a:t> (minimum size for a cluster) and </a:t>
            </a:r>
            <a:r>
              <a:rPr kumimoji="0" lang="en-US" altLang="en-US" sz="1600" b="1" i="0" u="none" strike="noStrike" cap="none" normalizeH="0" baseline="0" dirty="0" err="1">
                <a:ln>
                  <a:noFill/>
                </a:ln>
                <a:solidFill>
                  <a:schemeClr val="tx1"/>
                </a:solidFill>
                <a:effectLst/>
                <a:latin typeface="Arial" panose="020B0604020202020204" pitchFamily="34" charset="0"/>
              </a:rPr>
              <a:t>min_samples</a:t>
            </a:r>
            <a:r>
              <a:rPr kumimoji="0" lang="en-US" altLang="en-US" sz="1600" b="0" i="0" u="none" strike="noStrike" cap="none" normalizeH="0" baseline="0" dirty="0">
                <a:ln>
                  <a:noFill/>
                </a:ln>
                <a:solidFill>
                  <a:schemeClr val="tx1"/>
                </a:solidFill>
                <a:effectLst/>
                <a:latin typeface="Arial" panose="020B0604020202020204" pitchFamily="34" charset="0"/>
              </a:rPr>
              <a:t> (density threshold).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Computationally Intensive</a:t>
            </a:r>
            <a:r>
              <a:rPr kumimoji="0" lang="en-US" altLang="en-US" sz="1600" b="0" i="0" u="none" strike="noStrike" cap="none" normalizeH="0" baseline="0" dirty="0">
                <a:ln>
                  <a:noFill/>
                </a:ln>
                <a:solidFill>
                  <a:schemeClr val="tx1"/>
                </a:solidFill>
                <a:effectLst/>
                <a:latin typeface="Arial" panose="020B0604020202020204" pitchFamily="34" charset="0"/>
              </a:rPr>
              <a:t>: While more scalable than DBSCAN, it can still be slower for extremely large datasets.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High Dimensionality Issues</a:t>
            </a:r>
            <a:r>
              <a:rPr kumimoji="0" lang="en-US" altLang="en-US" sz="1600" b="0" i="0" u="none" strike="noStrike" cap="none" normalizeH="0" baseline="0" dirty="0">
                <a:ln>
                  <a:noFill/>
                </a:ln>
                <a:solidFill>
                  <a:schemeClr val="tx1"/>
                </a:solidFill>
                <a:effectLst/>
                <a:latin typeface="Arial" panose="020B0604020202020204" pitchFamily="34" charset="0"/>
              </a:rPr>
              <a:t>: Similar to DBSCAN, HDBSCAN struggles in high-dimensional spaces due to the curse of dimensionality affecting distance calculations.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Interpretation </a:t>
            </a:r>
            <a:r>
              <a:rPr kumimoji="0" lang="en-US" altLang="en-US" sz="1600" b="1" i="0" u="none" strike="noStrike" cap="none" normalizeH="0" baseline="0" dirty="0" err="1">
                <a:ln>
                  <a:noFill/>
                </a:ln>
                <a:solidFill>
                  <a:schemeClr val="tx1"/>
                </a:solidFill>
                <a:effectLst/>
                <a:latin typeface="Arial" panose="020B0604020202020204" pitchFamily="34" charset="0"/>
              </a:rPr>
              <a:t>Challenges</a:t>
            </a:r>
            <a:r>
              <a:rPr kumimoji="0" lang="en-US" altLang="en-US" sz="1600" b="0" i="0" u="none" strike="noStrike" cap="none" normalizeH="0" baseline="0" dirty="0" err="1">
                <a:ln>
                  <a:noFill/>
                </a:ln>
                <a:solidFill>
                  <a:schemeClr val="tx1"/>
                </a:solidFill>
                <a:effectLst/>
                <a:latin typeface="Arial" panose="020B0604020202020204" pitchFamily="34" charset="0"/>
              </a:rPr>
              <a:t>:The</a:t>
            </a:r>
            <a:r>
              <a:rPr kumimoji="0" lang="en-US" altLang="en-US" sz="1600" b="0" i="0" u="none" strike="noStrike" cap="none" normalizeH="0" baseline="0" dirty="0">
                <a:ln>
                  <a:noFill/>
                </a:ln>
                <a:solidFill>
                  <a:schemeClr val="tx1"/>
                </a:solidFill>
                <a:effectLst/>
                <a:latin typeface="Arial" panose="020B0604020202020204" pitchFamily="34" charset="0"/>
              </a:rPr>
              <a:t> dendrogram can be complex to interpret, and users may need domain knowledge to make sense of hierarchical structures.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Sensitive to Noisy Data</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While better than DBSCAN at handling noise, its performance can still degrade if the dataset is overly noisy or sparse.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endParaRPr lang="en-US" sz="1600" dirty="0"/>
          </a:p>
        </p:txBody>
      </p:sp>
    </p:spTree>
    <p:extLst>
      <p:ext uri="{BB962C8B-B14F-4D97-AF65-F5344CB8AC3E}">
        <p14:creationId xmlns:p14="http://schemas.microsoft.com/office/powerpoint/2010/main" val="2294700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A10FD70-4FF4-DCEC-08AC-79CF93CBC13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D828AC2-A4DA-D87E-6506-C0ACD4A54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5A84DFE8-3685-968C-D7CC-B32C1AC032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74431F25-1E42-A966-C147-9214E26E2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67DC007C-4A93-1B4C-D983-A390260795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41B51BF3-8339-8687-8301-9BD20DE3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6F2C4EE2-D212-4E3B-7D72-D04ABED022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0D375568-DAB6-FAFD-1F1F-4BEADDF2CB02}"/>
              </a:ext>
            </a:extLst>
          </p:cNvPr>
          <p:cNvSpPr>
            <a:spLocks noGrp="1"/>
          </p:cNvSpPr>
          <p:nvPr>
            <p:ph type="title"/>
          </p:nvPr>
        </p:nvSpPr>
        <p:spPr>
          <a:xfrm>
            <a:off x="762000" y="228601"/>
            <a:ext cx="11328400" cy="1092199"/>
          </a:xfrm>
        </p:spPr>
        <p:txBody>
          <a:bodyPr anchor="b">
            <a:normAutofit/>
          </a:bodyPr>
          <a:lstStyle/>
          <a:p>
            <a:r>
              <a:rPr lang="en-US" sz="2100" b="1" dirty="0"/>
              <a:t>HDBSCAN (Hierarchical Density-Based Spatial Clustering of Applications with Noise)</a:t>
            </a:r>
          </a:p>
        </p:txBody>
      </p:sp>
      <p:sp>
        <p:nvSpPr>
          <p:cNvPr id="3" name="Content Placeholder 2">
            <a:extLst>
              <a:ext uri="{FF2B5EF4-FFF2-40B4-BE49-F238E27FC236}">
                <a16:creationId xmlns:a16="http://schemas.microsoft.com/office/drawing/2014/main" id="{45F553C0-E3C7-6886-03AE-3A10FC74253A}"/>
              </a:ext>
            </a:extLst>
          </p:cNvPr>
          <p:cNvSpPr>
            <a:spLocks noGrp="1"/>
          </p:cNvSpPr>
          <p:nvPr>
            <p:ph idx="1"/>
          </p:nvPr>
        </p:nvSpPr>
        <p:spPr>
          <a:xfrm>
            <a:off x="821267" y="1337733"/>
            <a:ext cx="9660466" cy="4626506"/>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endParaRPr lang="en-US" sz="1600" dirty="0"/>
          </a:p>
        </p:txBody>
      </p:sp>
      <p:pic>
        <p:nvPicPr>
          <p:cNvPr id="5" name="Picture 4">
            <a:extLst>
              <a:ext uri="{FF2B5EF4-FFF2-40B4-BE49-F238E27FC236}">
                <a16:creationId xmlns:a16="http://schemas.microsoft.com/office/drawing/2014/main" id="{29F76C07-11B7-8AFD-5A90-AB721D71A1ED}"/>
              </a:ext>
            </a:extLst>
          </p:cNvPr>
          <p:cNvPicPr>
            <a:picLocks noChangeAspect="1"/>
          </p:cNvPicPr>
          <p:nvPr/>
        </p:nvPicPr>
        <p:blipFill>
          <a:blip r:embed="rId2"/>
          <a:stretch>
            <a:fillRect/>
          </a:stretch>
        </p:blipFill>
        <p:spPr>
          <a:xfrm>
            <a:off x="846772" y="1339215"/>
            <a:ext cx="2695575" cy="704850"/>
          </a:xfrm>
          <a:prstGeom prst="rect">
            <a:avLst/>
          </a:prstGeom>
        </p:spPr>
      </p:pic>
      <p:pic>
        <p:nvPicPr>
          <p:cNvPr id="7" name="Picture 6">
            <a:extLst>
              <a:ext uri="{FF2B5EF4-FFF2-40B4-BE49-F238E27FC236}">
                <a16:creationId xmlns:a16="http://schemas.microsoft.com/office/drawing/2014/main" id="{D15C276D-9840-5398-CF73-A518D8F0E5F9}"/>
              </a:ext>
            </a:extLst>
          </p:cNvPr>
          <p:cNvPicPr>
            <a:picLocks noChangeAspect="1"/>
          </p:cNvPicPr>
          <p:nvPr/>
        </p:nvPicPr>
        <p:blipFill>
          <a:blip r:embed="rId3"/>
          <a:stretch>
            <a:fillRect/>
          </a:stretch>
        </p:blipFill>
        <p:spPr>
          <a:xfrm>
            <a:off x="914400" y="2255519"/>
            <a:ext cx="6035040" cy="3336925"/>
          </a:xfrm>
          <a:prstGeom prst="rect">
            <a:avLst/>
          </a:prstGeom>
        </p:spPr>
      </p:pic>
      <p:pic>
        <p:nvPicPr>
          <p:cNvPr id="15" name="Picture 14">
            <a:extLst>
              <a:ext uri="{FF2B5EF4-FFF2-40B4-BE49-F238E27FC236}">
                <a16:creationId xmlns:a16="http://schemas.microsoft.com/office/drawing/2014/main" id="{5FC696B6-2837-74E1-48B9-51BC3814B7A3}"/>
              </a:ext>
            </a:extLst>
          </p:cNvPr>
          <p:cNvPicPr>
            <a:picLocks noChangeAspect="1"/>
          </p:cNvPicPr>
          <p:nvPr/>
        </p:nvPicPr>
        <p:blipFill>
          <a:blip r:embed="rId4"/>
          <a:stretch>
            <a:fillRect/>
          </a:stretch>
        </p:blipFill>
        <p:spPr>
          <a:xfrm>
            <a:off x="7142480" y="2255520"/>
            <a:ext cx="3838892" cy="3332480"/>
          </a:xfrm>
          <a:prstGeom prst="rect">
            <a:avLst/>
          </a:prstGeom>
        </p:spPr>
      </p:pic>
    </p:spTree>
    <p:extLst>
      <p:ext uri="{BB962C8B-B14F-4D97-AF65-F5344CB8AC3E}">
        <p14:creationId xmlns:p14="http://schemas.microsoft.com/office/powerpoint/2010/main" val="1670494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DF7DCC47-212B-CBD0-DF7A-5B9751601B2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1828940-6E74-CC79-8C85-CA8F174D31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B404316E-E33E-EA90-3F7B-076F978F36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27FD6F8C-96E8-FA86-A789-8C215C116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FCB78615-BB85-7B95-1776-EF66B5CD08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D111C0DC-7F48-1679-B998-E9F24EF99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ED63E3B3-C87B-42CA-FCD3-D54888C59C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AD12497E-08A9-1765-1806-45F623C59FE4}"/>
              </a:ext>
            </a:extLst>
          </p:cNvPr>
          <p:cNvSpPr>
            <a:spLocks noGrp="1"/>
          </p:cNvSpPr>
          <p:nvPr>
            <p:ph type="title"/>
          </p:nvPr>
        </p:nvSpPr>
        <p:spPr>
          <a:xfrm>
            <a:off x="1018903" y="442913"/>
            <a:ext cx="7759337" cy="987854"/>
          </a:xfrm>
        </p:spPr>
        <p:txBody>
          <a:bodyPr anchor="b">
            <a:normAutofit/>
          </a:bodyPr>
          <a:lstStyle/>
          <a:p>
            <a:r>
              <a:rPr lang="en-US" dirty="0"/>
              <a:t>Affinity Propagation Algorithm</a:t>
            </a:r>
          </a:p>
        </p:txBody>
      </p:sp>
      <p:sp>
        <p:nvSpPr>
          <p:cNvPr id="3" name="Content Placeholder 2">
            <a:extLst>
              <a:ext uri="{FF2B5EF4-FFF2-40B4-BE49-F238E27FC236}">
                <a16:creationId xmlns:a16="http://schemas.microsoft.com/office/drawing/2014/main" id="{2139C538-6B6C-E719-10F3-5B514FDCF485}"/>
              </a:ext>
            </a:extLst>
          </p:cNvPr>
          <p:cNvSpPr>
            <a:spLocks noGrp="1"/>
          </p:cNvSpPr>
          <p:nvPr>
            <p:ph idx="1"/>
          </p:nvPr>
        </p:nvSpPr>
        <p:spPr>
          <a:xfrm>
            <a:off x="992777" y="1410789"/>
            <a:ext cx="7785463" cy="4553449"/>
          </a:xfrm>
        </p:spPr>
        <p:txBody>
          <a:bodyPr>
            <a:normAutofit lnSpcReduction="10000"/>
          </a:bodyPr>
          <a:lstStyle/>
          <a:p>
            <a:pPr marL="0" indent="0" rtl="0" eaLnBrk="1" latinLnBrk="0" hangingPunct="1">
              <a:lnSpc>
                <a:spcPct val="130000"/>
              </a:lnSpc>
              <a:spcBef>
                <a:spcPts val="930"/>
              </a:spcBef>
            </a:pPr>
            <a:r>
              <a:rPr lang="en-US" sz="1600" b="1" kern="1200" spc="150" baseline="0" dirty="0">
                <a:effectLst/>
                <a:latin typeface="Meiryo" panose="020B0604030504040204" pitchFamily="34" charset="-128"/>
                <a:ea typeface="+mn-ea"/>
                <a:cs typeface="+mn-cs"/>
              </a:rPr>
              <a:t>Pros</a:t>
            </a:r>
            <a:r>
              <a:rPr lang="en-US" sz="1600" b="0" kern="1200" spc="150" baseline="0" dirty="0">
                <a:effectLst/>
                <a:latin typeface="Meiryo" panose="020B0604030504040204" pitchFamily="34" charset="-128"/>
                <a:ea typeface="+mn-ea"/>
                <a:cs typeface="+mn-cs"/>
              </a:rPr>
              <a:t>:</a:t>
            </a:r>
          </a:p>
          <a:p>
            <a:pPr marL="0" indent="0" rtl="0" eaLnBrk="1" latinLnBrk="0" hangingPunct="1">
              <a:lnSpc>
                <a:spcPct val="130000"/>
              </a:lnSpc>
              <a:spcBef>
                <a:spcPts val="930"/>
              </a:spcBef>
            </a:pPr>
            <a:endParaRPr lang="en-US" sz="1600" b="0" kern="1200" spc="150" baseline="0" dirty="0">
              <a:effectLst/>
              <a:latin typeface="Meiryo" panose="020B0604030504040204" pitchFamily="34" charset="-128"/>
              <a:ea typeface="+mn-ea"/>
              <a:cs typeface="+mn-cs"/>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No Predefined Cluster Number</a:t>
            </a:r>
            <a:r>
              <a:rPr kumimoji="0" lang="en-US" altLang="en-US" sz="1600" b="0" i="0" u="none" strike="noStrike" cap="none" normalizeH="0" baseline="0" dirty="0">
                <a:ln>
                  <a:noFill/>
                </a:ln>
                <a:solidFill>
                  <a:schemeClr val="tx1"/>
                </a:solidFill>
                <a:effectLst/>
                <a:latin typeface="Arial" panose="020B0604020202020204" pitchFamily="34" charset="0"/>
              </a:rPr>
              <a:t>: Automatically determines the number of clusters based on the data.</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Flexibility in Similarity Measure</a:t>
            </a:r>
            <a:r>
              <a:rPr kumimoji="0" lang="en-US" altLang="en-US" sz="1600" b="0" i="0" u="none" strike="noStrike" cap="none" normalizeH="0" baseline="0" dirty="0">
                <a:ln>
                  <a:noFill/>
                </a:ln>
                <a:solidFill>
                  <a:schemeClr val="tx1"/>
                </a:solidFill>
                <a:effectLst/>
                <a:latin typeface="Arial" panose="020B0604020202020204" pitchFamily="34" charset="0"/>
              </a:rPr>
              <a:t>: Works with any similarity metric, making it versatile for diverse datasets.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Handles Asymmetric Data</a:t>
            </a:r>
            <a:r>
              <a:rPr kumimoji="0" lang="en-US" altLang="en-US" sz="1600" b="0" i="0" u="none" strike="noStrike" cap="none" normalizeH="0" baseline="0" dirty="0">
                <a:ln>
                  <a:noFill/>
                </a:ln>
                <a:solidFill>
                  <a:schemeClr val="tx1"/>
                </a:solidFill>
                <a:effectLst/>
                <a:latin typeface="Arial" panose="020B0604020202020204" pitchFamily="34" charset="0"/>
              </a:rPr>
              <a:t>: Can handle situations where similarities between points are not symmetric.</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Exemplar-Based Clustering</a:t>
            </a:r>
            <a:r>
              <a:rPr kumimoji="0" lang="en-US" altLang="en-US" sz="1600" b="0" i="0" u="none" strike="noStrike" cap="none" normalizeH="0" baseline="0" dirty="0">
                <a:ln>
                  <a:noFill/>
                </a:ln>
                <a:solidFill>
                  <a:schemeClr val="tx1"/>
                </a:solidFill>
                <a:effectLst/>
                <a:latin typeface="Arial" panose="020B0604020202020204" pitchFamily="34" charset="0"/>
              </a:rPr>
              <a:t>: Provides actual data points as cluster centers, which are easier to interpret than abstract centroids.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Efficient for Small Datasets</a:t>
            </a:r>
            <a:r>
              <a:rPr kumimoji="0" lang="en-US" altLang="en-US" sz="1600" b="0" i="0" u="none" strike="noStrike" cap="none" normalizeH="0" baseline="0" dirty="0">
                <a:ln>
                  <a:noFill/>
                </a:ln>
                <a:solidFill>
                  <a:schemeClr val="tx1"/>
                </a:solidFill>
                <a:effectLst/>
                <a:latin typeface="Arial" panose="020B0604020202020204" pitchFamily="34" charset="0"/>
              </a:rPr>
              <a:t>: Works well for smaller datasets with meaningful similarity matrices. </a:t>
            </a:r>
          </a:p>
          <a:p>
            <a:pPr marL="0" indent="0" rtl="0" eaLnBrk="1" latinLnBrk="0" hangingPunct="1">
              <a:lnSpc>
                <a:spcPct val="130000"/>
              </a:lnSpc>
              <a:spcBef>
                <a:spcPts val="930"/>
              </a:spcBef>
            </a:pPr>
            <a:endParaRPr lang="en-US" sz="1600" dirty="0">
              <a:effectLst/>
            </a:endParaRPr>
          </a:p>
          <a:p>
            <a:pPr>
              <a:lnSpc>
                <a:spcPct val="130000"/>
              </a:lnSpc>
            </a:pPr>
            <a:endParaRPr lang="en-US" sz="1600" dirty="0"/>
          </a:p>
        </p:txBody>
      </p:sp>
    </p:spTree>
    <p:extLst>
      <p:ext uri="{BB962C8B-B14F-4D97-AF65-F5344CB8AC3E}">
        <p14:creationId xmlns:p14="http://schemas.microsoft.com/office/powerpoint/2010/main" val="28560985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28F71D25-A403-D215-5E78-5A260C75569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89E3A3-4EFD-8F75-362E-DD6CF59DAA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DC16675F-F5DB-5854-6C2C-0FB6D14593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3196936D-0F03-9847-05FA-A6B8BF3044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091F7448-A819-7FE4-8AE4-6CD017BB2A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9DA04824-AD26-3175-82AC-B92DB82A1B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62D88D30-AA2A-557B-82CA-C574B3596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8E3E5162-3C6A-090F-3698-438460B43EE8}"/>
              </a:ext>
            </a:extLst>
          </p:cNvPr>
          <p:cNvSpPr>
            <a:spLocks noGrp="1"/>
          </p:cNvSpPr>
          <p:nvPr>
            <p:ph type="title"/>
          </p:nvPr>
        </p:nvSpPr>
        <p:spPr>
          <a:xfrm>
            <a:off x="770468" y="442913"/>
            <a:ext cx="11213552" cy="1072620"/>
          </a:xfrm>
        </p:spPr>
        <p:txBody>
          <a:bodyPr anchor="b">
            <a:normAutofit/>
          </a:bodyPr>
          <a:lstStyle/>
          <a:p>
            <a:r>
              <a:rPr lang="en-US" b="1" dirty="0"/>
              <a:t>OPTIC</a:t>
            </a:r>
          </a:p>
        </p:txBody>
      </p:sp>
      <p:sp>
        <p:nvSpPr>
          <p:cNvPr id="3" name="Content Placeholder 2">
            <a:extLst>
              <a:ext uri="{FF2B5EF4-FFF2-40B4-BE49-F238E27FC236}">
                <a16:creationId xmlns:a16="http://schemas.microsoft.com/office/drawing/2014/main" id="{E8C62A01-3F1B-A00E-D9B0-8ECD4290A951}"/>
              </a:ext>
            </a:extLst>
          </p:cNvPr>
          <p:cNvSpPr>
            <a:spLocks noGrp="1"/>
          </p:cNvSpPr>
          <p:nvPr>
            <p:ph idx="1"/>
          </p:nvPr>
        </p:nvSpPr>
        <p:spPr>
          <a:xfrm>
            <a:off x="889000" y="1498601"/>
            <a:ext cx="10032999" cy="4465638"/>
          </a:xfrm>
        </p:spPr>
        <p:txBody>
          <a:bodyPr>
            <a:normAutofit/>
          </a:bodyPr>
          <a:lstStyle/>
          <a:p>
            <a:r>
              <a:rPr lang="en-US" sz="1600" b="1" dirty="0"/>
              <a:t>Overview:</a:t>
            </a:r>
          </a:p>
          <a:p>
            <a:r>
              <a:rPr lang="en-US" sz="1600" dirty="0"/>
              <a:t>OPTICS (Ordering Points To Identify the Clustering Structure) is a density-based clustering algorithm. It is an extension of DBSCAN (Density-Based Spatial Clustering of Applications with Noise) that overcomes DBSCAN's limitation of requiring a fixed density threshold. OPTICS generates a reachability plot, which captures the hierarchical clustering structure based on varying density levels.</a:t>
            </a:r>
          </a:p>
          <a:p>
            <a:r>
              <a:rPr lang="en-US" sz="1600" dirty="0"/>
              <a:t>The algorithm processes data points to form clusters by analyzing their density connectivity. Instead of explicitly assigning points to clusters, it maintains an ordering of the data points that reveals the clustering structure at different density levels.</a:t>
            </a:r>
          </a:p>
        </p:txBody>
      </p:sp>
    </p:spTree>
    <p:extLst>
      <p:ext uri="{BB962C8B-B14F-4D97-AF65-F5344CB8AC3E}">
        <p14:creationId xmlns:p14="http://schemas.microsoft.com/office/powerpoint/2010/main" val="2494175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99DE8D5A-268C-C71C-9FBC-DC27C9A9D78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8D86871-7370-2BD2-A647-5FA38DFB3B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EBB53CEA-B715-EC65-4D56-F806B54628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C4A7E783-1773-CE86-D95F-506C32E32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D89E6679-0E1F-BFB8-50D4-B372B6400C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48897979-D40B-B52E-F676-64EA4F182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F37DF229-BC62-E0C8-68C6-306DA066B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FFF8FFC3-8384-78F6-DF05-D78C2A10BE23}"/>
              </a:ext>
            </a:extLst>
          </p:cNvPr>
          <p:cNvSpPr>
            <a:spLocks noGrp="1"/>
          </p:cNvSpPr>
          <p:nvPr>
            <p:ph type="title"/>
          </p:nvPr>
        </p:nvSpPr>
        <p:spPr>
          <a:xfrm>
            <a:off x="770468" y="442913"/>
            <a:ext cx="11213552" cy="1072620"/>
          </a:xfrm>
        </p:spPr>
        <p:txBody>
          <a:bodyPr anchor="b">
            <a:normAutofit/>
          </a:bodyPr>
          <a:lstStyle/>
          <a:p>
            <a:r>
              <a:rPr lang="en-US" b="1" dirty="0"/>
              <a:t>OPTIC</a:t>
            </a:r>
          </a:p>
        </p:txBody>
      </p:sp>
      <p:sp>
        <p:nvSpPr>
          <p:cNvPr id="3" name="Content Placeholder 2">
            <a:extLst>
              <a:ext uri="{FF2B5EF4-FFF2-40B4-BE49-F238E27FC236}">
                <a16:creationId xmlns:a16="http://schemas.microsoft.com/office/drawing/2014/main" id="{40FBD12C-8D90-6238-00C6-7E777ACE73BB}"/>
              </a:ext>
            </a:extLst>
          </p:cNvPr>
          <p:cNvSpPr>
            <a:spLocks noGrp="1"/>
          </p:cNvSpPr>
          <p:nvPr>
            <p:ph idx="1"/>
          </p:nvPr>
        </p:nvSpPr>
        <p:spPr>
          <a:xfrm>
            <a:off x="889000" y="1498601"/>
            <a:ext cx="10032999" cy="4465638"/>
          </a:xfrm>
        </p:spPr>
        <p:txBody>
          <a:bodyPr>
            <a:normAutofit/>
          </a:bodyPr>
          <a:lstStyle/>
          <a:p>
            <a:r>
              <a:rPr lang="en-US" sz="1600" b="1" dirty="0"/>
              <a:t>Pros:</a:t>
            </a:r>
          </a:p>
          <a:p>
            <a:endParaRPr lang="en-US" sz="1600" b="1" dirty="0"/>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Handles Varying Densities:</a:t>
            </a:r>
            <a:r>
              <a:rPr kumimoji="0" lang="en-US" altLang="en-US" sz="1600" b="0" i="0" u="none" strike="noStrike" cap="none" normalizeH="0" baseline="0" dirty="0">
                <a:ln>
                  <a:noFill/>
                </a:ln>
                <a:solidFill>
                  <a:schemeClr val="tx1"/>
                </a:solidFill>
                <a:effectLst/>
                <a:latin typeface="Arial" panose="020B0604020202020204" pitchFamily="34" charset="0"/>
              </a:rPr>
              <a:t> Unlike DBSCAN, OPTICS can detect clusters of varying density by analyzing the reachability plot.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Noise Handling:</a:t>
            </a:r>
            <a:r>
              <a:rPr kumimoji="0" lang="en-US" altLang="en-US" sz="1600" b="0" i="0" u="none" strike="noStrike" cap="none" normalizeH="0" baseline="0" dirty="0">
                <a:ln>
                  <a:noFill/>
                </a:ln>
                <a:solidFill>
                  <a:schemeClr val="tx1"/>
                </a:solidFill>
                <a:effectLst/>
                <a:latin typeface="Arial" panose="020B0604020202020204" pitchFamily="34" charset="0"/>
              </a:rPr>
              <a:t> Like DBSCAN, it can identify and exclude noise from clusters.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No Fixed Density Threshold:</a:t>
            </a:r>
            <a:r>
              <a:rPr kumimoji="0" lang="en-US" altLang="en-US" sz="1600" b="0" i="0" u="none" strike="noStrike" cap="none" normalizeH="0" baseline="0" dirty="0">
                <a:ln>
                  <a:noFill/>
                </a:ln>
                <a:solidFill>
                  <a:schemeClr val="tx1"/>
                </a:solidFill>
                <a:effectLst/>
                <a:latin typeface="Arial" panose="020B0604020202020204" pitchFamily="34" charset="0"/>
              </a:rPr>
              <a:t> OPTICS does not require the user to specify a single global density threshold.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Hierarchical Clustering:</a:t>
            </a:r>
            <a:r>
              <a:rPr kumimoji="0" lang="en-US" altLang="en-US" sz="1600" b="0" i="0" u="none" strike="noStrike" cap="none" normalizeH="0" baseline="0" dirty="0">
                <a:ln>
                  <a:noFill/>
                </a:ln>
                <a:solidFill>
                  <a:schemeClr val="tx1"/>
                </a:solidFill>
                <a:effectLst/>
                <a:latin typeface="Arial" panose="020B0604020202020204" pitchFamily="34" charset="0"/>
              </a:rPr>
              <a:t> Provides a hierarchical view of clusters, making it easier to visualize and explore data.</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Scalability:</a:t>
            </a:r>
            <a:r>
              <a:rPr kumimoji="0" lang="en-US" altLang="en-US" sz="1600" b="0" i="0" u="none" strike="noStrike" cap="none" normalizeH="0" baseline="0" dirty="0">
                <a:ln>
                  <a:noFill/>
                </a:ln>
                <a:solidFill>
                  <a:schemeClr val="tx1"/>
                </a:solidFill>
                <a:effectLst/>
                <a:latin typeface="Arial" panose="020B0604020202020204" pitchFamily="34" charset="0"/>
              </a:rPr>
              <a:t> Efficient for large datasets compared to traditional clustering algorithms. </a:t>
            </a:r>
          </a:p>
        </p:txBody>
      </p:sp>
    </p:spTree>
    <p:extLst>
      <p:ext uri="{BB962C8B-B14F-4D97-AF65-F5344CB8AC3E}">
        <p14:creationId xmlns:p14="http://schemas.microsoft.com/office/powerpoint/2010/main" val="31158350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0DF491CD-CDF3-72A1-A9E4-0F47589400D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8185DA3-3DA4-E62B-786A-F849EC623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89589B62-70B5-DD41-39CB-A9531A7989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4A22CCFC-2D1D-2C9E-3F1E-7BEDF844D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34214AF-9695-197A-69E0-4D0612DC4A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1ED3CA57-A708-BA96-2137-2BF17EE3A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4DF5C7D6-5C64-A3FB-2173-7ACBC02DD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970EE8E9-DC1F-34CA-779F-CF40985528C6}"/>
              </a:ext>
            </a:extLst>
          </p:cNvPr>
          <p:cNvSpPr>
            <a:spLocks noGrp="1"/>
          </p:cNvSpPr>
          <p:nvPr>
            <p:ph type="title"/>
          </p:nvPr>
        </p:nvSpPr>
        <p:spPr>
          <a:xfrm>
            <a:off x="770468" y="442913"/>
            <a:ext cx="11213552" cy="1072620"/>
          </a:xfrm>
        </p:spPr>
        <p:txBody>
          <a:bodyPr anchor="b">
            <a:normAutofit/>
          </a:bodyPr>
          <a:lstStyle/>
          <a:p>
            <a:r>
              <a:rPr lang="en-US" b="1" dirty="0"/>
              <a:t>OPTIC</a:t>
            </a:r>
          </a:p>
        </p:txBody>
      </p:sp>
      <p:sp>
        <p:nvSpPr>
          <p:cNvPr id="3" name="Content Placeholder 2">
            <a:extLst>
              <a:ext uri="{FF2B5EF4-FFF2-40B4-BE49-F238E27FC236}">
                <a16:creationId xmlns:a16="http://schemas.microsoft.com/office/drawing/2014/main" id="{8FFA7C59-A055-9703-A9EA-E64A15E44112}"/>
              </a:ext>
            </a:extLst>
          </p:cNvPr>
          <p:cNvSpPr>
            <a:spLocks noGrp="1"/>
          </p:cNvSpPr>
          <p:nvPr>
            <p:ph idx="1"/>
          </p:nvPr>
        </p:nvSpPr>
        <p:spPr>
          <a:xfrm>
            <a:off x="889000" y="1498601"/>
            <a:ext cx="10032999" cy="4465638"/>
          </a:xfrm>
        </p:spPr>
        <p:txBody>
          <a:bodyPr>
            <a:normAutofit/>
          </a:bodyPr>
          <a:lstStyle/>
          <a:p>
            <a:r>
              <a:rPr lang="en-US" sz="1600" b="1" dirty="0"/>
              <a:t>Cons:</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Complex Interpretation:</a:t>
            </a:r>
            <a:r>
              <a:rPr kumimoji="0" lang="en-US" altLang="en-US" sz="1600" b="0" i="0" u="none" strike="noStrike" cap="none" normalizeH="0" baseline="0" dirty="0">
                <a:ln>
                  <a:noFill/>
                </a:ln>
                <a:solidFill>
                  <a:schemeClr val="tx1"/>
                </a:solidFill>
                <a:effectLst/>
                <a:latin typeface="Arial" panose="020B0604020202020204" pitchFamily="34" charset="0"/>
              </a:rPr>
              <a:t> Analyzing the reachability plot can be subjective and challenging.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High Complexity:</a:t>
            </a:r>
            <a:r>
              <a:rPr kumimoji="0" lang="en-US" altLang="en-US" sz="1600" b="0" i="0" u="none" strike="noStrike" cap="none" normalizeH="0" baseline="0" dirty="0">
                <a:ln>
                  <a:noFill/>
                </a:ln>
                <a:solidFill>
                  <a:schemeClr val="tx1"/>
                </a:solidFill>
                <a:effectLst/>
                <a:latin typeface="Arial" panose="020B0604020202020204" pitchFamily="34" charset="0"/>
              </a:rPr>
              <a:t> Higher computational complexity compared to DBSCAN due to maintaining additional structures for reachability distances.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Cluster Shape Dependence:</a:t>
            </a:r>
            <a:r>
              <a:rPr kumimoji="0" lang="en-US" altLang="en-US" sz="1600" b="0" i="0" u="none" strike="noStrike" cap="none" normalizeH="0" baseline="0" dirty="0">
                <a:ln>
                  <a:noFill/>
                </a:ln>
                <a:solidFill>
                  <a:schemeClr val="tx1"/>
                </a:solidFill>
                <a:effectLst/>
                <a:latin typeface="Arial" panose="020B0604020202020204" pitchFamily="34" charset="0"/>
              </a:rPr>
              <a:t> Struggles with non-convex cluster shapes if the reachability plot does not clearly distinguish clusters.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Visualization Dependency:</a:t>
            </a:r>
            <a:r>
              <a:rPr kumimoji="0" lang="en-US" altLang="en-US" sz="1600" b="0" i="0" u="none" strike="noStrike" cap="none" normalizeH="0" baseline="0" dirty="0">
                <a:ln>
                  <a:noFill/>
                </a:ln>
                <a:solidFill>
                  <a:schemeClr val="tx1"/>
                </a:solidFill>
                <a:effectLst/>
                <a:latin typeface="Arial" panose="020B0604020202020204" pitchFamily="34" charset="0"/>
              </a:rPr>
              <a:t> Requires manual inspection of the reachability plot for optimal cluster identification. </a:t>
            </a:r>
          </a:p>
          <a:p>
            <a:endParaRPr lang="en-US" sz="1600" b="1" dirty="0"/>
          </a:p>
        </p:txBody>
      </p:sp>
    </p:spTree>
    <p:extLst>
      <p:ext uri="{BB962C8B-B14F-4D97-AF65-F5344CB8AC3E}">
        <p14:creationId xmlns:p14="http://schemas.microsoft.com/office/powerpoint/2010/main" val="4534732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C8009BDE-B3CC-5565-EA47-F18F39FF71C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6C50FE8-95EA-F3E7-DEA2-ABAEDB6954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4B462964-BAB8-524E-0868-0C9F82A79B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08217037-7F4E-B89E-1EBC-003C538FA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58FF1144-4409-8BD8-9A28-B6C25C0691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17CE3F45-FED2-DD8E-A3D0-87A700BAE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2D7AAD83-B357-5A11-1637-5AE951C45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7769B4EC-7D81-47DB-33B2-2D4090793B29}"/>
              </a:ext>
            </a:extLst>
          </p:cNvPr>
          <p:cNvSpPr>
            <a:spLocks noGrp="1"/>
          </p:cNvSpPr>
          <p:nvPr>
            <p:ph type="title"/>
          </p:nvPr>
        </p:nvSpPr>
        <p:spPr>
          <a:xfrm>
            <a:off x="770468" y="442913"/>
            <a:ext cx="11213552" cy="606954"/>
          </a:xfrm>
        </p:spPr>
        <p:txBody>
          <a:bodyPr anchor="b">
            <a:normAutofit fontScale="90000"/>
          </a:bodyPr>
          <a:lstStyle/>
          <a:p>
            <a:r>
              <a:rPr lang="en-US" b="1" dirty="0"/>
              <a:t>OPTIC</a:t>
            </a:r>
          </a:p>
        </p:txBody>
      </p:sp>
      <p:pic>
        <p:nvPicPr>
          <p:cNvPr id="5" name="Content Placeholder 4">
            <a:extLst>
              <a:ext uri="{FF2B5EF4-FFF2-40B4-BE49-F238E27FC236}">
                <a16:creationId xmlns:a16="http://schemas.microsoft.com/office/drawing/2014/main" id="{75D5B979-0D18-A429-454B-CF63CB52B458}"/>
              </a:ext>
            </a:extLst>
          </p:cNvPr>
          <p:cNvPicPr>
            <a:picLocks noGrp="1" noChangeAspect="1"/>
          </p:cNvPicPr>
          <p:nvPr>
            <p:ph idx="1"/>
          </p:nvPr>
        </p:nvPicPr>
        <p:blipFill>
          <a:blip r:embed="rId2"/>
          <a:stretch>
            <a:fillRect/>
          </a:stretch>
        </p:blipFill>
        <p:spPr>
          <a:xfrm>
            <a:off x="912812" y="1027378"/>
            <a:ext cx="5362575" cy="666750"/>
          </a:xfrm>
        </p:spPr>
      </p:pic>
      <p:pic>
        <p:nvPicPr>
          <p:cNvPr id="7" name="Picture 6">
            <a:extLst>
              <a:ext uri="{FF2B5EF4-FFF2-40B4-BE49-F238E27FC236}">
                <a16:creationId xmlns:a16="http://schemas.microsoft.com/office/drawing/2014/main" id="{F74BE547-FA37-C1AA-23D8-22395E3CB652}"/>
              </a:ext>
            </a:extLst>
          </p:cNvPr>
          <p:cNvPicPr>
            <a:picLocks noChangeAspect="1"/>
          </p:cNvPicPr>
          <p:nvPr/>
        </p:nvPicPr>
        <p:blipFill>
          <a:blip r:embed="rId3"/>
          <a:stretch>
            <a:fillRect/>
          </a:stretch>
        </p:blipFill>
        <p:spPr>
          <a:xfrm>
            <a:off x="959802" y="2143760"/>
            <a:ext cx="4562475" cy="3533140"/>
          </a:xfrm>
          <a:prstGeom prst="rect">
            <a:avLst/>
          </a:prstGeom>
        </p:spPr>
      </p:pic>
      <p:pic>
        <p:nvPicPr>
          <p:cNvPr id="15" name="Picture 14">
            <a:extLst>
              <a:ext uri="{FF2B5EF4-FFF2-40B4-BE49-F238E27FC236}">
                <a16:creationId xmlns:a16="http://schemas.microsoft.com/office/drawing/2014/main" id="{5DE74E2F-BBF1-972D-BCBB-121315694D1D}"/>
              </a:ext>
            </a:extLst>
          </p:cNvPr>
          <p:cNvPicPr>
            <a:picLocks noChangeAspect="1"/>
          </p:cNvPicPr>
          <p:nvPr/>
        </p:nvPicPr>
        <p:blipFill>
          <a:blip r:embed="rId4"/>
          <a:stretch>
            <a:fillRect/>
          </a:stretch>
        </p:blipFill>
        <p:spPr>
          <a:xfrm>
            <a:off x="6065520" y="2164080"/>
            <a:ext cx="3997960" cy="3495039"/>
          </a:xfrm>
          <a:prstGeom prst="rect">
            <a:avLst/>
          </a:prstGeom>
        </p:spPr>
      </p:pic>
    </p:spTree>
    <p:extLst>
      <p:ext uri="{BB962C8B-B14F-4D97-AF65-F5344CB8AC3E}">
        <p14:creationId xmlns:p14="http://schemas.microsoft.com/office/powerpoint/2010/main" val="3075684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009F0305-B1B0-0B63-BB0A-21718086AD2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51895DD-035D-70AB-A2B3-C473938670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8333361F-EE59-DB8B-7BBF-D50ACBE9BE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70E0BC5F-4F23-339D-BC15-7811111F96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CEDE6FD3-19A4-35E5-AED2-21CC0362A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C00E8F07-E064-07F0-4960-925E62EE0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601775FE-58D7-F0D9-B0C7-5D95A29CDC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0A0DB887-B4D4-9008-DA32-F461D2E71613}"/>
              </a:ext>
            </a:extLst>
          </p:cNvPr>
          <p:cNvSpPr>
            <a:spLocks noGrp="1"/>
          </p:cNvSpPr>
          <p:nvPr>
            <p:ph type="title"/>
          </p:nvPr>
        </p:nvSpPr>
        <p:spPr>
          <a:xfrm>
            <a:off x="770468" y="442913"/>
            <a:ext cx="11213552" cy="1072620"/>
          </a:xfrm>
        </p:spPr>
        <p:txBody>
          <a:bodyPr anchor="b">
            <a:normAutofit/>
          </a:bodyPr>
          <a:lstStyle/>
          <a:p>
            <a:r>
              <a:rPr lang="en-US" b="1" dirty="0"/>
              <a:t>BIRCH</a:t>
            </a:r>
          </a:p>
        </p:txBody>
      </p:sp>
      <p:sp>
        <p:nvSpPr>
          <p:cNvPr id="3" name="Content Placeholder 2">
            <a:extLst>
              <a:ext uri="{FF2B5EF4-FFF2-40B4-BE49-F238E27FC236}">
                <a16:creationId xmlns:a16="http://schemas.microsoft.com/office/drawing/2014/main" id="{A19FC69B-627C-49B9-BAF2-20E716A9D127}"/>
              </a:ext>
            </a:extLst>
          </p:cNvPr>
          <p:cNvSpPr>
            <a:spLocks noGrp="1"/>
          </p:cNvSpPr>
          <p:nvPr>
            <p:ph idx="1"/>
          </p:nvPr>
        </p:nvSpPr>
        <p:spPr>
          <a:xfrm>
            <a:off x="889000" y="1498601"/>
            <a:ext cx="10032999" cy="4465638"/>
          </a:xfrm>
        </p:spPr>
        <p:txBody>
          <a:bodyPr>
            <a:normAutofit/>
          </a:bodyPr>
          <a:lstStyle/>
          <a:p>
            <a:r>
              <a:rPr lang="en-US" sz="1600" b="1" dirty="0"/>
              <a:t>Overview:</a:t>
            </a:r>
          </a:p>
          <a:p>
            <a:r>
              <a:rPr lang="en-US" sz="1600" dirty="0"/>
              <a:t>BIRCH (Balanced Iterative Reducing and Clustering using Hierarchies) is a hierarchical and scalable clustering algorithm designed for large datasets. It incrementally builds a hierarchical clustering structure called a </a:t>
            </a:r>
            <a:r>
              <a:rPr lang="en-US" sz="1600" b="1" dirty="0"/>
              <a:t>Clustering Feature Tree (CF Tree)</a:t>
            </a:r>
            <a:r>
              <a:rPr lang="en-US" sz="1600" dirty="0"/>
              <a:t> while scanning the data. The CF Tree is a height-balanced tree structure that summarizes the data points into compact representations, reducing memory and computational complexity.</a:t>
            </a:r>
          </a:p>
        </p:txBody>
      </p:sp>
    </p:spTree>
    <p:extLst>
      <p:ext uri="{BB962C8B-B14F-4D97-AF65-F5344CB8AC3E}">
        <p14:creationId xmlns:p14="http://schemas.microsoft.com/office/powerpoint/2010/main" val="9914764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7367CBD3-71A5-E83D-291A-D5A331D41D7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31FBA61-606E-8C99-6B52-DF1691D91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C112BAA4-25D5-A6C2-9C44-3FCB59F27E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8AC35669-2DBE-111B-CE4B-5D00912AE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BB71EE46-F2ED-3454-B9D9-F4D66A579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AF293A68-9130-A818-B506-0BB6D4785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4B65D523-684B-D8E1-039F-67DC2C634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386D7E49-A61F-DC3E-0E27-87D40D68C701}"/>
              </a:ext>
            </a:extLst>
          </p:cNvPr>
          <p:cNvSpPr>
            <a:spLocks noGrp="1"/>
          </p:cNvSpPr>
          <p:nvPr>
            <p:ph type="title"/>
          </p:nvPr>
        </p:nvSpPr>
        <p:spPr>
          <a:xfrm>
            <a:off x="770468" y="442913"/>
            <a:ext cx="11213552" cy="1072620"/>
          </a:xfrm>
        </p:spPr>
        <p:txBody>
          <a:bodyPr anchor="b">
            <a:normAutofit/>
          </a:bodyPr>
          <a:lstStyle/>
          <a:p>
            <a:r>
              <a:rPr lang="en-US" b="1" dirty="0"/>
              <a:t>BIRCH</a:t>
            </a:r>
          </a:p>
        </p:txBody>
      </p:sp>
      <p:sp>
        <p:nvSpPr>
          <p:cNvPr id="3" name="Content Placeholder 2">
            <a:extLst>
              <a:ext uri="{FF2B5EF4-FFF2-40B4-BE49-F238E27FC236}">
                <a16:creationId xmlns:a16="http://schemas.microsoft.com/office/drawing/2014/main" id="{AAA47C25-E1A0-20B8-2903-C191B353D1F1}"/>
              </a:ext>
            </a:extLst>
          </p:cNvPr>
          <p:cNvSpPr>
            <a:spLocks noGrp="1"/>
          </p:cNvSpPr>
          <p:nvPr>
            <p:ph idx="1"/>
          </p:nvPr>
        </p:nvSpPr>
        <p:spPr>
          <a:xfrm>
            <a:off x="889000" y="1498601"/>
            <a:ext cx="10032999" cy="4465638"/>
          </a:xfrm>
        </p:spPr>
        <p:txBody>
          <a:bodyPr>
            <a:normAutofit/>
          </a:bodyPr>
          <a:lstStyle/>
          <a:p>
            <a:r>
              <a:rPr lang="en-US" sz="1600" b="1" dirty="0"/>
              <a:t>Pros:</a:t>
            </a:r>
          </a:p>
          <a:p>
            <a:endParaRPr lang="en-US" sz="1600" b="1" dirty="0"/>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Scalability:</a:t>
            </a:r>
            <a:r>
              <a:rPr kumimoji="0" lang="en-US" altLang="en-US" sz="1600" b="0" i="0" u="none" strike="noStrike" cap="none" normalizeH="0" baseline="0" dirty="0">
                <a:ln>
                  <a:noFill/>
                </a:ln>
                <a:solidFill>
                  <a:schemeClr val="tx1"/>
                </a:solidFill>
                <a:effectLst/>
                <a:latin typeface="Arial" panose="020B0604020202020204" pitchFamily="34" charset="0"/>
              </a:rPr>
              <a:t> Efficient for large datasets because it builds a compact representation incrementally.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Memory Efficiency:</a:t>
            </a:r>
            <a:r>
              <a:rPr kumimoji="0" lang="en-US" altLang="en-US" sz="1600" b="0" i="0" u="none" strike="noStrike" cap="none" normalizeH="0" baseline="0" dirty="0">
                <a:ln>
                  <a:noFill/>
                </a:ln>
                <a:solidFill>
                  <a:schemeClr val="tx1"/>
                </a:solidFill>
                <a:effectLst/>
                <a:latin typeface="Arial" panose="020B0604020202020204" pitchFamily="34" charset="0"/>
              </a:rPr>
              <a:t> Stores only summary statistics rather than all data points.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Speed:</a:t>
            </a:r>
            <a:r>
              <a:rPr kumimoji="0" lang="en-US" altLang="en-US" sz="1600" b="0" i="0" u="none" strike="noStrike" cap="none" normalizeH="0" baseline="0" dirty="0">
                <a:ln>
                  <a:noFill/>
                </a:ln>
                <a:solidFill>
                  <a:schemeClr val="tx1"/>
                </a:solidFill>
                <a:effectLst/>
                <a:latin typeface="Arial" panose="020B0604020202020204" pitchFamily="34" charset="0"/>
              </a:rPr>
              <a:t> Fast due to the single pass required to build the CF Tree.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Hierarchical Clustering:</a:t>
            </a:r>
            <a:r>
              <a:rPr kumimoji="0" lang="en-US" altLang="en-US" sz="1600" b="0" i="0" u="none" strike="noStrike" cap="none" normalizeH="0" baseline="0" dirty="0">
                <a:ln>
                  <a:noFill/>
                </a:ln>
                <a:solidFill>
                  <a:schemeClr val="tx1"/>
                </a:solidFill>
                <a:effectLst/>
                <a:latin typeface="Arial" panose="020B0604020202020204" pitchFamily="34" charset="0"/>
              </a:rPr>
              <a:t> Can adapt to dynamic data with incremental clustering.</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Noise Handling:</a:t>
            </a:r>
            <a:r>
              <a:rPr kumimoji="0" lang="en-US" altLang="en-US" sz="1600" b="0" i="0" u="none" strike="noStrike" cap="none" normalizeH="0" baseline="0" dirty="0">
                <a:ln>
                  <a:noFill/>
                </a:ln>
                <a:solidFill>
                  <a:schemeClr val="tx1"/>
                </a:solidFill>
                <a:effectLst/>
                <a:latin typeface="Arial" panose="020B0604020202020204" pitchFamily="34" charset="0"/>
              </a:rPr>
              <a:t> Capable of handling noise by not merging points that are too far from clusters. </a:t>
            </a:r>
          </a:p>
        </p:txBody>
      </p:sp>
    </p:spTree>
    <p:extLst>
      <p:ext uri="{BB962C8B-B14F-4D97-AF65-F5344CB8AC3E}">
        <p14:creationId xmlns:p14="http://schemas.microsoft.com/office/powerpoint/2010/main" val="11670610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CD8EDE62-AE5D-2450-E9C5-13A3B6DC955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76C066-D3B5-19EF-ADC5-CA472AAD79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46E9E121-E0D8-BF4C-AE90-E21B27D75F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38D9CD99-D735-BE57-76D5-C1F1524398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B7C179D6-5DFB-C7A7-7BA4-B6E1E8CE55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2D8903AA-C031-27FF-8EA1-81A5AEEC4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25AE57FE-436C-0AA0-C50E-261289405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45FB9F5A-FF94-9C4F-0C2A-B38CFCC6A560}"/>
              </a:ext>
            </a:extLst>
          </p:cNvPr>
          <p:cNvSpPr>
            <a:spLocks noGrp="1"/>
          </p:cNvSpPr>
          <p:nvPr>
            <p:ph type="title"/>
          </p:nvPr>
        </p:nvSpPr>
        <p:spPr>
          <a:xfrm>
            <a:off x="770468" y="442913"/>
            <a:ext cx="11213552" cy="1072620"/>
          </a:xfrm>
        </p:spPr>
        <p:txBody>
          <a:bodyPr anchor="b">
            <a:normAutofit/>
          </a:bodyPr>
          <a:lstStyle/>
          <a:p>
            <a:r>
              <a:rPr lang="en-US" b="1" dirty="0"/>
              <a:t>BIRCH</a:t>
            </a:r>
          </a:p>
        </p:txBody>
      </p:sp>
      <p:sp>
        <p:nvSpPr>
          <p:cNvPr id="3" name="Content Placeholder 2">
            <a:extLst>
              <a:ext uri="{FF2B5EF4-FFF2-40B4-BE49-F238E27FC236}">
                <a16:creationId xmlns:a16="http://schemas.microsoft.com/office/drawing/2014/main" id="{9C873422-EB02-B534-46E3-FDF55848FC29}"/>
              </a:ext>
            </a:extLst>
          </p:cNvPr>
          <p:cNvSpPr>
            <a:spLocks noGrp="1"/>
          </p:cNvSpPr>
          <p:nvPr>
            <p:ph idx="1"/>
          </p:nvPr>
        </p:nvSpPr>
        <p:spPr>
          <a:xfrm>
            <a:off x="889000" y="1498601"/>
            <a:ext cx="10032999" cy="4465638"/>
          </a:xfrm>
        </p:spPr>
        <p:txBody>
          <a:bodyPr>
            <a:normAutofit/>
          </a:bodyPr>
          <a:lstStyle/>
          <a:p>
            <a:r>
              <a:rPr lang="en-US" sz="1600" b="1" dirty="0"/>
              <a:t>Cons:</a:t>
            </a:r>
          </a:p>
          <a:p>
            <a:endParaRPr lang="en-US" sz="1600" b="1" dirty="0"/>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Parameter Sensitivity:</a:t>
            </a:r>
            <a:r>
              <a:rPr kumimoji="0" lang="en-US" altLang="en-US" sz="1600" b="0" i="0" u="none" strike="noStrike" cap="none" normalizeH="0" baseline="0" dirty="0">
                <a:ln>
                  <a:noFill/>
                </a:ln>
                <a:solidFill>
                  <a:schemeClr val="tx1"/>
                </a:solidFill>
                <a:effectLst/>
                <a:latin typeface="Arial" panose="020B0604020202020204" pitchFamily="34" charset="0"/>
              </a:rPr>
              <a:t> Performance depends on the branching factor and the threshold parameter.</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Shape Limitation:</a:t>
            </a:r>
            <a:r>
              <a:rPr kumimoji="0" lang="en-US" altLang="en-US" sz="1600" b="0" i="0" u="none" strike="noStrike" cap="none" normalizeH="0" baseline="0" dirty="0">
                <a:ln>
                  <a:noFill/>
                </a:ln>
                <a:solidFill>
                  <a:schemeClr val="tx1"/>
                </a:solidFill>
                <a:effectLst/>
                <a:latin typeface="Arial" panose="020B0604020202020204" pitchFamily="34" charset="0"/>
              </a:rPr>
              <a:t> Works best for convex-shaped clusters; struggles with more complex cluster shapes.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Memory Limitation for CF Tree:</a:t>
            </a:r>
            <a:r>
              <a:rPr kumimoji="0" lang="en-US" altLang="en-US" sz="1600" b="0" i="0" u="none" strike="noStrike" cap="none" normalizeH="0" baseline="0" dirty="0">
                <a:ln>
                  <a:noFill/>
                </a:ln>
                <a:solidFill>
                  <a:schemeClr val="tx1"/>
                </a:solidFill>
                <a:effectLst/>
                <a:latin typeface="Arial" panose="020B0604020202020204" pitchFamily="34" charset="0"/>
              </a:rPr>
              <a:t> Limited by the size of the CF Tree in memory; requires careful parameter tuning to avoid tree overflow.</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Dependency on Initial Threshold:</a:t>
            </a:r>
            <a:r>
              <a:rPr kumimoji="0" lang="en-US" altLang="en-US" sz="1600" b="0" i="0" u="none" strike="noStrike" cap="none" normalizeH="0" baseline="0" dirty="0">
                <a:ln>
                  <a:noFill/>
                </a:ln>
                <a:solidFill>
                  <a:schemeClr val="tx1"/>
                </a:solidFill>
                <a:effectLst/>
                <a:latin typeface="Arial" panose="020B0604020202020204" pitchFamily="34" charset="0"/>
              </a:rPr>
              <a:t> Poor choice of threshold can lead to poor clustering results. </a:t>
            </a:r>
          </a:p>
          <a:p>
            <a:endParaRPr lang="en-US" sz="1600" b="1" dirty="0"/>
          </a:p>
        </p:txBody>
      </p:sp>
    </p:spTree>
    <p:extLst>
      <p:ext uri="{BB962C8B-B14F-4D97-AF65-F5344CB8AC3E}">
        <p14:creationId xmlns:p14="http://schemas.microsoft.com/office/powerpoint/2010/main" val="37132911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85508E84-D964-74C6-1482-BC6BAB89296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045E399-5C72-909A-0447-22A75A674A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1E72717B-C4BC-D3AE-7E51-AF4FA39287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579F4D31-09CD-1628-8AA0-CEC171823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26D1A06-707D-C3B7-0B25-31603E18F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EDADCA9F-0671-B118-CDAB-E5F987277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B2ACD4EC-411C-6A63-22D7-40FEB4FA1B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B4A972BC-241B-F119-90A2-6003C7D819A0}"/>
              </a:ext>
            </a:extLst>
          </p:cNvPr>
          <p:cNvSpPr>
            <a:spLocks noGrp="1"/>
          </p:cNvSpPr>
          <p:nvPr>
            <p:ph type="title"/>
          </p:nvPr>
        </p:nvSpPr>
        <p:spPr>
          <a:xfrm>
            <a:off x="770468" y="442913"/>
            <a:ext cx="11213552" cy="632354"/>
          </a:xfrm>
        </p:spPr>
        <p:txBody>
          <a:bodyPr anchor="b">
            <a:normAutofit fontScale="90000"/>
          </a:bodyPr>
          <a:lstStyle/>
          <a:p>
            <a:r>
              <a:rPr lang="en-US" b="1" dirty="0"/>
              <a:t>BIRCH</a:t>
            </a:r>
          </a:p>
        </p:txBody>
      </p:sp>
      <p:pic>
        <p:nvPicPr>
          <p:cNvPr id="5" name="Content Placeholder 4">
            <a:extLst>
              <a:ext uri="{FF2B5EF4-FFF2-40B4-BE49-F238E27FC236}">
                <a16:creationId xmlns:a16="http://schemas.microsoft.com/office/drawing/2014/main" id="{978A6F97-9987-48EA-A231-D580FE1C87A2}"/>
              </a:ext>
            </a:extLst>
          </p:cNvPr>
          <p:cNvPicPr>
            <a:picLocks noGrp="1" noChangeAspect="1"/>
          </p:cNvPicPr>
          <p:nvPr>
            <p:ph idx="1"/>
          </p:nvPr>
        </p:nvPicPr>
        <p:blipFill>
          <a:blip r:embed="rId2"/>
          <a:stretch>
            <a:fillRect/>
          </a:stretch>
        </p:blipFill>
        <p:spPr>
          <a:xfrm>
            <a:off x="861695" y="1043146"/>
            <a:ext cx="6267450" cy="885825"/>
          </a:xfrm>
        </p:spPr>
      </p:pic>
      <p:pic>
        <p:nvPicPr>
          <p:cNvPr id="7" name="Picture 6">
            <a:extLst>
              <a:ext uri="{FF2B5EF4-FFF2-40B4-BE49-F238E27FC236}">
                <a16:creationId xmlns:a16="http://schemas.microsoft.com/office/drawing/2014/main" id="{7BC3505D-4618-5CFD-5910-89EC415E041E}"/>
              </a:ext>
            </a:extLst>
          </p:cNvPr>
          <p:cNvPicPr>
            <a:picLocks noChangeAspect="1"/>
          </p:cNvPicPr>
          <p:nvPr/>
        </p:nvPicPr>
        <p:blipFill>
          <a:blip r:embed="rId3"/>
          <a:stretch>
            <a:fillRect/>
          </a:stretch>
        </p:blipFill>
        <p:spPr>
          <a:xfrm>
            <a:off x="899160" y="2296160"/>
            <a:ext cx="3967480" cy="3505517"/>
          </a:xfrm>
          <a:prstGeom prst="rect">
            <a:avLst/>
          </a:prstGeom>
        </p:spPr>
      </p:pic>
      <p:pic>
        <p:nvPicPr>
          <p:cNvPr id="15" name="Picture 14">
            <a:extLst>
              <a:ext uri="{FF2B5EF4-FFF2-40B4-BE49-F238E27FC236}">
                <a16:creationId xmlns:a16="http://schemas.microsoft.com/office/drawing/2014/main" id="{90D375D3-0445-8738-8369-DD3EC9052C92}"/>
              </a:ext>
            </a:extLst>
          </p:cNvPr>
          <p:cNvPicPr>
            <a:picLocks noChangeAspect="1"/>
          </p:cNvPicPr>
          <p:nvPr/>
        </p:nvPicPr>
        <p:blipFill>
          <a:blip r:embed="rId4"/>
          <a:stretch>
            <a:fillRect/>
          </a:stretch>
        </p:blipFill>
        <p:spPr>
          <a:xfrm>
            <a:off x="5435600" y="2326641"/>
            <a:ext cx="4285297" cy="3393440"/>
          </a:xfrm>
          <a:prstGeom prst="rect">
            <a:avLst/>
          </a:prstGeom>
        </p:spPr>
      </p:pic>
    </p:spTree>
    <p:extLst>
      <p:ext uri="{BB962C8B-B14F-4D97-AF65-F5344CB8AC3E}">
        <p14:creationId xmlns:p14="http://schemas.microsoft.com/office/powerpoint/2010/main" val="2267066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9D0909D9-CC06-DE1C-0046-D31681ABE8D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7BA99BB-ABFA-A077-8352-F6E22B0B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1F22F3A9-2747-CA7A-3A03-0A9D675EFE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AD57FFA8-A97E-EAA2-467B-664C62E87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2ADBBA10-DC2A-8E12-B3AE-22C4A1641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94DFF7D6-28AC-A8D2-0F9F-BDD3F34A3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39AB6AD2-0958-2ACF-16BA-EEC9B26955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80DD3616-D186-D2C0-16DC-C34BB8287969}"/>
              </a:ext>
            </a:extLst>
          </p:cNvPr>
          <p:cNvSpPr>
            <a:spLocks noGrp="1"/>
          </p:cNvSpPr>
          <p:nvPr>
            <p:ph type="title"/>
          </p:nvPr>
        </p:nvSpPr>
        <p:spPr>
          <a:xfrm>
            <a:off x="1105989" y="442913"/>
            <a:ext cx="7672251" cy="987854"/>
          </a:xfrm>
        </p:spPr>
        <p:txBody>
          <a:bodyPr anchor="b">
            <a:normAutofit/>
          </a:bodyPr>
          <a:lstStyle/>
          <a:p>
            <a:r>
              <a:rPr lang="en-US" dirty="0"/>
              <a:t>Affinity Propagation Algorithm</a:t>
            </a:r>
          </a:p>
        </p:txBody>
      </p:sp>
      <p:sp>
        <p:nvSpPr>
          <p:cNvPr id="3" name="Content Placeholder 2">
            <a:extLst>
              <a:ext uri="{FF2B5EF4-FFF2-40B4-BE49-F238E27FC236}">
                <a16:creationId xmlns:a16="http://schemas.microsoft.com/office/drawing/2014/main" id="{630D4E39-5B96-BEA8-6182-AE26A286C13B}"/>
              </a:ext>
            </a:extLst>
          </p:cNvPr>
          <p:cNvSpPr>
            <a:spLocks noGrp="1"/>
          </p:cNvSpPr>
          <p:nvPr>
            <p:ph idx="1"/>
          </p:nvPr>
        </p:nvSpPr>
        <p:spPr>
          <a:xfrm>
            <a:off x="1097280" y="1608667"/>
            <a:ext cx="9850119" cy="4355571"/>
          </a:xfrm>
        </p:spPr>
        <p:txBody>
          <a:bodyPr>
            <a:normAutofit/>
          </a:bodyPr>
          <a:lstStyle/>
          <a:p>
            <a:pPr>
              <a:lnSpc>
                <a:spcPct val="130000"/>
              </a:lnSpc>
            </a:pPr>
            <a:r>
              <a:rPr lang="en-US" sz="1600" b="1" dirty="0"/>
              <a:t>Cons:</a:t>
            </a:r>
          </a:p>
          <a:p>
            <a:pPr>
              <a:lnSpc>
                <a:spcPct val="130000"/>
              </a:lnSpc>
            </a:pPr>
            <a:endParaRPr lang="en-US" sz="1600" b="1" dirty="0"/>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Sensitive to Parameters</a:t>
            </a:r>
            <a:r>
              <a:rPr kumimoji="0" lang="en-US" altLang="en-US" sz="1600" b="0" i="0" u="none" strike="noStrike" cap="none" normalizeH="0" baseline="0" dirty="0">
                <a:ln>
                  <a:noFill/>
                </a:ln>
                <a:solidFill>
                  <a:schemeClr val="tx1"/>
                </a:solidFill>
                <a:effectLst/>
                <a:latin typeface="Arial" panose="020B0604020202020204" pitchFamily="34" charset="0"/>
              </a:rPr>
              <a:t>: The choice of the preference parameter (which influences the number of clusters) and damping factor significantly affects results.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Memory Usage</a:t>
            </a:r>
            <a:r>
              <a:rPr kumimoji="0" lang="en-US" altLang="en-US" sz="1600" b="0" i="0" u="none" strike="noStrike" cap="none" normalizeH="0" baseline="0" dirty="0">
                <a:ln>
                  <a:noFill/>
                </a:ln>
                <a:solidFill>
                  <a:schemeClr val="tx1"/>
                </a:solidFill>
                <a:effectLst/>
                <a:latin typeface="Arial" panose="020B0604020202020204" pitchFamily="34" charset="0"/>
              </a:rPr>
              <a:t>: Requires storing a full similarity matrix in memory, making it impractical for very large datasets.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Convergence Issues</a:t>
            </a:r>
            <a:r>
              <a:rPr kumimoji="0" lang="en-US" altLang="en-US" sz="1600" b="0" i="0" u="none" strike="noStrike" cap="none" normalizeH="0" baseline="0" dirty="0">
                <a:ln>
                  <a:noFill/>
                </a:ln>
                <a:solidFill>
                  <a:schemeClr val="tx1"/>
                </a:solidFill>
                <a:effectLst/>
                <a:latin typeface="Arial" panose="020B0604020202020204" pitchFamily="34" charset="0"/>
              </a:rPr>
              <a:t>: May not converge or can converge to suboptimal solutions depending on the initialization and parameter choices.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Similarity Matrix Requirement</a:t>
            </a:r>
            <a:r>
              <a:rPr kumimoji="0" lang="en-US" altLang="en-US" sz="1600" b="0" i="0" u="none" strike="noStrike" cap="none" normalizeH="0" baseline="0" dirty="0">
                <a:ln>
                  <a:noFill/>
                </a:ln>
                <a:solidFill>
                  <a:schemeClr val="tx1"/>
                </a:solidFill>
                <a:effectLst/>
                <a:latin typeface="Arial" panose="020B0604020202020204" pitchFamily="34" charset="0"/>
              </a:rPr>
              <a:t>: Requires the user to define a meaningful similarity measure, which can be challenging for high-dimensional or unstructured data. </a:t>
            </a:r>
          </a:p>
          <a:p>
            <a:pPr>
              <a:lnSpc>
                <a:spcPct val="130000"/>
              </a:lnSpc>
            </a:pPr>
            <a:endParaRPr lang="en-US" sz="1600" b="1" dirty="0"/>
          </a:p>
        </p:txBody>
      </p:sp>
    </p:spTree>
    <p:extLst>
      <p:ext uri="{BB962C8B-B14F-4D97-AF65-F5344CB8AC3E}">
        <p14:creationId xmlns:p14="http://schemas.microsoft.com/office/powerpoint/2010/main" val="1445167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92A4F8D4-1593-DA09-4F44-EAEB1A90BCB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252671-01C6-EB81-74FF-4007BE947F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152D9B74-BFCB-EC82-4AC3-26DC6AB022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ED5D92B2-AE4E-6C86-5E74-2783FA0452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75537180-D3F7-7D52-9674-6605ED987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112383E4-664F-7B7E-666B-21858152C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7AEF1C02-D03A-37D5-673F-2CD8692691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20E77D2D-B5A5-CF9E-61E0-9CE554D938C4}"/>
              </a:ext>
            </a:extLst>
          </p:cNvPr>
          <p:cNvSpPr>
            <a:spLocks noGrp="1"/>
          </p:cNvSpPr>
          <p:nvPr>
            <p:ph type="title"/>
          </p:nvPr>
        </p:nvSpPr>
        <p:spPr>
          <a:xfrm>
            <a:off x="1116149" y="168593"/>
            <a:ext cx="7672251" cy="674687"/>
          </a:xfrm>
        </p:spPr>
        <p:txBody>
          <a:bodyPr anchor="b">
            <a:normAutofit fontScale="90000"/>
          </a:bodyPr>
          <a:lstStyle/>
          <a:p>
            <a:r>
              <a:rPr lang="en-US" dirty="0"/>
              <a:t>Affinity Propagation Algorithm</a:t>
            </a:r>
          </a:p>
        </p:txBody>
      </p:sp>
      <p:pic>
        <p:nvPicPr>
          <p:cNvPr id="7" name="Content Placeholder 6">
            <a:extLst>
              <a:ext uri="{FF2B5EF4-FFF2-40B4-BE49-F238E27FC236}">
                <a16:creationId xmlns:a16="http://schemas.microsoft.com/office/drawing/2014/main" id="{BCEBD82B-9110-653A-3800-14A31326E062}"/>
              </a:ext>
            </a:extLst>
          </p:cNvPr>
          <p:cNvPicPr>
            <a:picLocks noGrp="1" noChangeAspect="1"/>
          </p:cNvPicPr>
          <p:nvPr>
            <p:ph idx="1"/>
          </p:nvPr>
        </p:nvPicPr>
        <p:blipFill>
          <a:blip r:embed="rId2"/>
          <a:stretch>
            <a:fillRect/>
          </a:stretch>
        </p:blipFill>
        <p:spPr>
          <a:xfrm>
            <a:off x="1179247" y="1180360"/>
            <a:ext cx="5486400" cy="666750"/>
          </a:xfrm>
        </p:spPr>
      </p:pic>
      <p:pic>
        <p:nvPicPr>
          <p:cNvPr id="15" name="Picture 14">
            <a:extLst>
              <a:ext uri="{FF2B5EF4-FFF2-40B4-BE49-F238E27FC236}">
                <a16:creationId xmlns:a16="http://schemas.microsoft.com/office/drawing/2014/main" id="{0B5AB8B0-3930-515D-98AE-FF8ED9006115}"/>
              </a:ext>
            </a:extLst>
          </p:cNvPr>
          <p:cNvPicPr>
            <a:picLocks noChangeAspect="1"/>
          </p:cNvPicPr>
          <p:nvPr/>
        </p:nvPicPr>
        <p:blipFill>
          <a:blip r:embed="rId3"/>
          <a:stretch>
            <a:fillRect/>
          </a:stretch>
        </p:blipFill>
        <p:spPr>
          <a:xfrm>
            <a:off x="6024879" y="2153919"/>
            <a:ext cx="4064001" cy="3556001"/>
          </a:xfrm>
          <a:prstGeom prst="rect">
            <a:avLst/>
          </a:prstGeom>
        </p:spPr>
      </p:pic>
      <p:pic>
        <p:nvPicPr>
          <p:cNvPr id="17" name="Picture 16">
            <a:extLst>
              <a:ext uri="{FF2B5EF4-FFF2-40B4-BE49-F238E27FC236}">
                <a16:creationId xmlns:a16="http://schemas.microsoft.com/office/drawing/2014/main" id="{E2ADAD2C-184A-B1A2-ACF7-4725A5E0423E}"/>
              </a:ext>
            </a:extLst>
          </p:cNvPr>
          <p:cNvPicPr>
            <a:picLocks noChangeAspect="1"/>
          </p:cNvPicPr>
          <p:nvPr/>
        </p:nvPicPr>
        <p:blipFill>
          <a:blip r:embed="rId4"/>
          <a:stretch>
            <a:fillRect/>
          </a:stretch>
        </p:blipFill>
        <p:spPr>
          <a:xfrm>
            <a:off x="1239520" y="2174239"/>
            <a:ext cx="3777932" cy="3535681"/>
          </a:xfrm>
          <a:prstGeom prst="rect">
            <a:avLst/>
          </a:prstGeom>
        </p:spPr>
      </p:pic>
    </p:spTree>
    <p:extLst>
      <p:ext uri="{BB962C8B-B14F-4D97-AF65-F5344CB8AC3E}">
        <p14:creationId xmlns:p14="http://schemas.microsoft.com/office/powerpoint/2010/main" val="1771367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CDF9D120-E48A-2867-9C0A-AFEDE38E7FA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406FF6-7FC7-1809-5780-D21E5AA25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06C3E53C-472A-A3DE-41A2-15BC6C668F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E7154F93-68D8-074F-B57F-6C835D5A04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CEFEBA7E-6826-A60C-C78B-D8CF0A7FF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C2A52372-90FA-9086-8114-9B527814C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5B5314D2-4754-1A0A-29D6-F9B8404606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6A44815D-4BC0-E357-1912-504CA64F0620}"/>
              </a:ext>
            </a:extLst>
          </p:cNvPr>
          <p:cNvSpPr>
            <a:spLocks noGrp="1"/>
          </p:cNvSpPr>
          <p:nvPr>
            <p:ph type="title"/>
          </p:nvPr>
        </p:nvSpPr>
        <p:spPr>
          <a:xfrm>
            <a:off x="1295401" y="442913"/>
            <a:ext cx="7482840" cy="1267553"/>
          </a:xfrm>
        </p:spPr>
        <p:txBody>
          <a:bodyPr anchor="b">
            <a:normAutofit/>
          </a:bodyPr>
          <a:lstStyle/>
          <a:p>
            <a:r>
              <a:rPr lang="en-US" b="1" dirty="0"/>
              <a:t>Mean-Shift Clustering</a:t>
            </a:r>
            <a:endParaRPr lang="en-US" dirty="0"/>
          </a:p>
        </p:txBody>
      </p:sp>
      <p:sp>
        <p:nvSpPr>
          <p:cNvPr id="3" name="Content Placeholder 2">
            <a:extLst>
              <a:ext uri="{FF2B5EF4-FFF2-40B4-BE49-F238E27FC236}">
                <a16:creationId xmlns:a16="http://schemas.microsoft.com/office/drawing/2014/main" id="{6A043698-3EB4-82CB-BF8A-0BAC145A868B}"/>
              </a:ext>
            </a:extLst>
          </p:cNvPr>
          <p:cNvSpPr>
            <a:spLocks noGrp="1"/>
          </p:cNvSpPr>
          <p:nvPr>
            <p:ph idx="1"/>
          </p:nvPr>
        </p:nvSpPr>
        <p:spPr>
          <a:xfrm>
            <a:off x="1295401" y="1752600"/>
            <a:ext cx="8153400" cy="4445000"/>
          </a:xfrm>
        </p:spPr>
        <p:txBody>
          <a:bodyPr>
            <a:normAutofit/>
          </a:bodyPr>
          <a:lstStyle/>
          <a:p>
            <a:pPr>
              <a:lnSpc>
                <a:spcPct val="130000"/>
              </a:lnSpc>
            </a:pPr>
            <a:r>
              <a:rPr lang="en-US" sz="1600" b="1" dirty="0"/>
              <a:t>Overview:</a:t>
            </a:r>
          </a:p>
          <a:p>
            <a:pPr>
              <a:lnSpc>
                <a:spcPct val="130000"/>
              </a:lnSpc>
            </a:pPr>
            <a:r>
              <a:rPr lang="en-US" sz="1600" dirty="0"/>
              <a:t>The </a:t>
            </a:r>
            <a:r>
              <a:rPr lang="en-US" sz="1600" b="1" dirty="0"/>
              <a:t>mean-shift algorithm</a:t>
            </a:r>
            <a:r>
              <a:rPr lang="en-US" sz="1600" dirty="0"/>
              <a:t> is a non-parametric clustering technique often used in computer vision and pattern recognition. It works by iteratively shifting data points toward the mode (peak) of the density of points in a feature space, effectively identifying clusters based on the density of data points.</a:t>
            </a:r>
            <a:endParaRPr lang="en-US" sz="1600" b="1" dirty="0"/>
          </a:p>
        </p:txBody>
      </p:sp>
    </p:spTree>
    <p:extLst>
      <p:ext uri="{BB962C8B-B14F-4D97-AF65-F5344CB8AC3E}">
        <p14:creationId xmlns:p14="http://schemas.microsoft.com/office/powerpoint/2010/main" val="2350448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EAB847B8-C8D5-528D-67F8-8216E7DBA5B8}"/>
              </a:ext>
            </a:extLst>
          </p:cNvPr>
          <p:cNvSpPr>
            <a:spLocks noGrp="1"/>
          </p:cNvSpPr>
          <p:nvPr>
            <p:ph type="title"/>
          </p:nvPr>
        </p:nvSpPr>
        <p:spPr>
          <a:xfrm>
            <a:off x="1261533" y="442913"/>
            <a:ext cx="7516707" cy="1344612"/>
          </a:xfrm>
        </p:spPr>
        <p:txBody>
          <a:bodyPr anchor="b">
            <a:normAutofit/>
          </a:bodyPr>
          <a:lstStyle/>
          <a:p>
            <a:r>
              <a:rPr lang="en-US" b="1" dirty="0"/>
              <a:t>Mean-Shift Clustering</a:t>
            </a:r>
            <a:endParaRPr lang="en-US" dirty="0"/>
          </a:p>
        </p:txBody>
      </p:sp>
      <p:sp>
        <p:nvSpPr>
          <p:cNvPr id="3" name="Content Placeholder 2">
            <a:extLst>
              <a:ext uri="{FF2B5EF4-FFF2-40B4-BE49-F238E27FC236}">
                <a16:creationId xmlns:a16="http://schemas.microsoft.com/office/drawing/2014/main" id="{869EB2E1-7107-9704-1477-27D82484F804}"/>
              </a:ext>
            </a:extLst>
          </p:cNvPr>
          <p:cNvSpPr>
            <a:spLocks noGrp="1"/>
          </p:cNvSpPr>
          <p:nvPr>
            <p:ph idx="1"/>
          </p:nvPr>
        </p:nvSpPr>
        <p:spPr>
          <a:xfrm>
            <a:off x="1295401" y="1968649"/>
            <a:ext cx="8847666" cy="3995589"/>
          </a:xfrm>
        </p:spPr>
        <p:txBody>
          <a:bodyPr>
            <a:normAutofit/>
          </a:bodyPr>
          <a:lstStyle/>
          <a:p>
            <a:pPr>
              <a:lnSpc>
                <a:spcPct val="130000"/>
              </a:lnSpc>
            </a:pPr>
            <a:r>
              <a:rPr lang="en-US" sz="1500" b="1" dirty="0"/>
              <a:t>Pros</a:t>
            </a:r>
            <a:r>
              <a:rPr lang="en-US" sz="1500" dirty="0"/>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Non-Parametric:</a:t>
            </a:r>
            <a:r>
              <a:rPr kumimoji="0" lang="en-US" altLang="en-US" sz="1600" b="0" i="0" u="none" strike="noStrike" cap="none" normalizeH="0" baseline="0" dirty="0">
                <a:ln>
                  <a:noFill/>
                </a:ln>
                <a:solidFill>
                  <a:schemeClr val="tx1"/>
                </a:solidFill>
                <a:effectLst/>
                <a:latin typeface="Arial" panose="020B0604020202020204" pitchFamily="34" charset="0"/>
              </a:rPr>
              <a:t> It doesn't require predefining the number of clusters, unlike k-means.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Flexible Cluster Shapes:</a:t>
            </a:r>
            <a:r>
              <a:rPr kumimoji="0" lang="en-US" altLang="en-US" sz="1600" b="0" i="0" u="none" strike="noStrike" cap="none" normalizeH="0" baseline="0" dirty="0">
                <a:ln>
                  <a:noFill/>
                </a:ln>
                <a:solidFill>
                  <a:schemeClr val="tx1"/>
                </a:solidFill>
                <a:effectLst/>
                <a:latin typeface="Arial" panose="020B0604020202020204" pitchFamily="34" charset="0"/>
              </a:rPr>
              <a:t> It can identify clusters of arbitrary shapes, as it relies on the density of points rather than geometric assumptions.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Robust to Noise:</a:t>
            </a:r>
            <a:r>
              <a:rPr kumimoji="0" lang="en-US" altLang="en-US" sz="1600" b="0" i="0" u="none" strike="noStrike" cap="none" normalizeH="0" baseline="0" dirty="0">
                <a:ln>
                  <a:noFill/>
                </a:ln>
                <a:solidFill>
                  <a:schemeClr val="tx1"/>
                </a:solidFill>
                <a:effectLst/>
                <a:latin typeface="Arial" panose="020B0604020202020204" pitchFamily="34" charset="0"/>
              </a:rPr>
              <a:t> By focusing on high-density regions, the algorithm is less influenced by outliers.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Adaptable:</a:t>
            </a:r>
            <a:r>
              <a:rPr kumimoji="0" lang="en-US" altLang="en-US" sz="1600" b="0" i="0" u="none" strike="noStrike" cap="none" normalizeH="0" baseline="0" dirty="0">
                <a:ln>
                  <a:noFill/>
                </a:ln>
                <a:solidFill>
                  <a:schemeClr val="tx1"/>
                </a:solidFill>
                <a:effectLst/>
                <a:latin typeface="Arial" panose="020B0604020202020204" pitchFamily="34" charset="0"/>
              </a:rPr>
              <a:t> The bandwidth parameter allows tuning for different densities in the dataset.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Applicable to Various Domains:</a:t>
            </a:r>
            <a:r>
              <a:rPr kumimoji="0" lang="en-US" altLang="en-US" sz="1600" b="0" i="0" u="none" strike="noStrike" cap="none" normalizeH="0" baseline="0" dirty="0">
                <a:ln>
                  <a:noFill/>
                </a:ln>
                <a:solidFill>
                  <a:schemeClr val="tx1"/>
                </a:solidFill>
                <a:effectLst/>
                <a:latin typeface="Arial" panose="020B0604020202020204" pitchFamily="34" charset="0"/>
              </a:rPr>
              <a:t> It is widely used in applications like image segmentation, object tracking, and mode detection. </a:t>
            </a:r>
          </a:p>
          <a:p>
            <a:pPr>
              <a:lnSpc>
                <a:spcPct val="130000"/>
              </a:lnSpc>
            </a:pPr>
            <a:endParaRPr lang="en-US" sz="1500" dirty="0"/>
          </a:p>
        </p:txBody>
      </p:sp>
    </p:spTree>
    <p:extLst>
      <p:ext uri="{BB962C8B-B14F-4D97-AF65-F5344CB8AC3E}">
        <p14:creationId xmlns:p14="http://schemas.microsoft.com/office/powerpoint/2010/main" val="672461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D14C24D2-19E3-7F02-02BE-4D226AB82F7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B3E3AA-6C45-925F-1F94-BEBF9FAA07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8F6BFA56-1028-8159-D1A6-267F82A4B3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CE365C6C-EA77-810B-90CB-7082B69750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5C4C517B-AF43-DBA1-F75C-F2253B6E71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AB38A345-9898-C91A-3D64-B7D9916E3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334BCAD7-3D91-0C20-C1BF-A546676521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D237ED7E-9559-9831-B681-88850CDB42D0}"/>
              </a:ext>
            </a:extLst>
          </p:cNvPr>
          <p:cNvSpPr>
            <a:spLocks noGrp="1"/>
          </p:cNvSpPr>
          <p:nvPr>
            <p:ph type="title"/>
          </p:nvPr>
        </p:nvSpPr>
        <p:spPr>
          <a:xfrm>
            <a:off x="1261533" y="442913"/>
            <a:ext cx="7516707" cy="1344612"/>
          </a:xfrm>
        </p:spPr>
        <p:txBody>
          <a:bodyPr anchor="b">
            <a:normAutofit/>
          </a:bodyPr>
          <a:lstStyle/>
          <a:p>
            <a:r>
              <a:rPr lang="en-US" b="1" dirty="0"/>
              <a:t>Mean-Shift Clustering</a:t>
            </a:r>
            <a:endParaRPr lang="en-US" dirty="0"/>
          </a:p>
        </p:txBody>
      </p:sp>
      <p:sp>
        <p:nvSpPr>
          <p:cNvPr id="3" name="Content Placeholder 2">
            <a:extLst>
              <a:ext uri="{FF2B5EF4-FFF2-40B4-BE49-F238E27FC236}">
                <a16:creationId xmlns:a16="http://schemas.microsoft.com/office/drawing/2014/main" id="{E8ED8FD2-AB37-CC52-FAD4-F00B3F31C85E}"/>
              </a:ext>
            </a:extLst>
          </p:cNvPr>
          <p:cNvSpPr>
            <a:spLocks noGrp="1"/>
          </p:cNvSpPr>
          <p:nvPr>
            <p:ph idx="1"/>
          </p:nvPr>
        </p:nvSpPr>
        <p:spPr>
          <a:xfrm>
            <a:off x="1286933" y="1968649"/>
            <a:ext cx="9135534" cy="3995589"/>
          </a:xfrm>
        </p:spPr>
        <p:txBody>
          <a:bodyPr>
            <a:normAutofit/>
          </a:bodyPr>
          <a:lstStyle/>
          <a:p>
            <a:pPr>
              <a:lnSpc>
                <a:spcPct val="130000"/>
              </a:lnSpc>
            </a:pPr>
            <a:r>
              <a:rPr lang="en-US" sz="1500" b="1" dirty="0"/>
              <a:t>Cons:</a:t>
            </a:r>
            <a:endParaRPr lang="en-US" sz="1500" dirty="0"/>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Bandwidth Selection:</a:t>
            </a:r>
            <a:r>
              <a:rPr kumimoji="0" lang="en-US" altLang="en-US" sz="1600" b="0" i="0" u="none" strike="noStrike" cap="none" normalizeH="0" baseline="0" dirty="0">
                <a:ln>
                  <a:noFill/>
                </a:ln>
                <a:solidFill>
                  <a:schemeClr val="tx1"/>
                </a:solidFill>
                <a:effectLst/>
                <a:latin typeface="Arial" panose="020B0604020202020204" pitchFamily="34" charset="0"/>
              </a:rPr>
              <a:t> Choosing the right bandwidth is critical and non-trivial, as it heavily influences the clustering results.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High Computational Cost:</a:t>
            </a:r>
            <a:r>
              <a:rPr kumimoji="0" lang="en-US" altLang="en-US" sz="1600" b="0" i="0" u="none" strike="noStrike" cap="none" normalizeH="0" baseline="0" dirty="0">
                <a:ln>
                  <a:noFill/>
                </a:ln>
                <a:solidFill>
                  <a:schemeClr val="tx1"/>
                </a:solidFill>
                <a:effectLst/>
                <a:latin typeface="Arial" panose="020B0604020202020204" pitchFamily="34" charset="0"/>
              </a:rPr>
              <a:t> It can be computationally expensive, especially for large datasets, as each point requires kernel evaluation for every iteration.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Sensitive to Initialization:</a:t>
            </a:r>
            <a:r>
              <a:rPr kumimoji="0" lang="en-US" altLang="en-US" sz="1600" b="0" i="0" u="none" strike="noStrike" cap="none" normalizeH="0" baseline="0" dirty="0">
                <a:ln>
                  <a:noFill/>
                </a:ln>
                <a:solidFill>
                  <a:schemeClr val="tx1"/>
                </a:solidFill>
                <a:effectLst/>
                <a:latin typeface="Arial" panose="020B0604020202020204" pitchFamily="34" charset="0"/>
              </a:rPr>
              <a:t> Poor initialization can lead to suboptimal clustering or longer convergence times.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Scalability Issues:</a:t>
            </a:r>
            <a:r>
              <a:rPr kumimoji="0" lang="en-US" altLang="en-US" sz="1600" b="0" i="0" u="none" strike="noStrike" cap="none" normalizeH="0" baseline="0" dirty="0">
                <a:ln>
                  <a:noFill/>
                </a:ln>
                <a:solidFill>
                  <a:schemeClr val="tx1"/>
                </a:solidFill>
                <a:effectLst/>
                <a:latin typeface="Arial" panose="020B0604020202020204" pitchFamily="34" charset="0"/>
              </a:rPr>
              <a:t> Mean-shift struggles with very large datasets due to its iterative and density-based approach.</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Cluster Merging:</a:t>
            </a:r>
            <a:r>
              <a:rPr kumimoji="0" lang="en-US" altLang="en-US" sz="1600" b="0" i="0" u="none" strike="noStrike" cap="none" normalizeH="0" baseline="0" dirty="0">
                <a:ln>
                  <a:noFill/>
                </a:ln>
                <a:solidFill>
                  <a:schemeClr val="tx1"/>
                </a:solidFill>
                <a:effectLst/>
                <a:latin typeface="Arial" panose="020B0604020202020204" pitchFamily="34" charset="0"/>
              </a:rPr>
              <a:t> Nearby clusters might be merged if the bandwidth is too large, making it challenging to separate distinct groups. </a:t>
            </a:r>
          </a:p>
          <a:p>
            <a:pPr>
              <a:lnSpc>
                <a:spcPct val="130000"/>
              </a:lnSpc>
            </a:pPr>
            <a:endParaRPr lang="en-US" sz="1500" dirty="0"/>
          </a:p>
        </p:txBody>
      </p:sp>
    </p:spTree>
    <p:extLst>
      <p:ext uri="{BB962C8B-B14F-4D97-AF65-F5344CB8AC3E}">
        <p14:creationId xmlns:p14="http://schemas.microsoft.com/office/powerpoint/2010/main" val="2744069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4F5BECBB-1C30-B715-61BA-4281FD7F8A6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D0D776-C5F8-C755-8C44-5E0121E8F0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CB22B4EF-9596-0FD6-0E2B-3F76293FB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04EE98A9-C5FD-B6F4-7F25-21B05CAC4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D0BC0A24-B22D-97E8-4BC0-70AF2F960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49FC4F08-349B-FB31-4828-E1AE2A8383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77BE397C-ADDD-3FFB-A200-4B4A8EB8AA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4F1A825F-C796-4327-4D65-5F7CE940C3DA}"/>
              </a:ext>
            </a:extLst>
          </p:cNvPr>
          <p:cNvSpPr>
            <a:spLocks noGrp="1"/>
          </p:cNvSpPr>
          <p:nvPr>
            <p:ph type="title"/>
          </p:nvPr>
        </p:nvSpPr>
        <p:spPr>
          <a:xfrm>
            <a:off x="1251373" y="107633"/>
            <a:ext cx="7516707" cy="664527"/>
          </a:xfrm>
        </p:spPr>
        <p:txBody>
          <a:bodyPr anchor="b">
            <a:normAutofit fontScale="90000"/>
          </a:bodyPr>
          <a:lstStyle/>
          <a:p>
            <a:r>
              <a:rPr lang="en-US" b="1" dirty="0"/>
              <a:t>Mean-Shift Clustering</a:t>
            </a:r>
            <a:endParaRPr lang="en-US" dirty="0"/>
          </a:p>
        </p:txBody>
      </p:sp>
      <p:pic>
        <p:nvPicPr>
          <p:cNvPr id="5" name="Content Placeholder 4">
            <a:extLst>
              <a:ext uri="{FF2B5EF4-FFF2-40B4-BE49-F238E27FC236}">
                <a16:creationId xmlns:a16="http://schemas.microsoft.com/office/drawing/2014/main" id="{F1193C21-B7AD-3788-5F16-6717AA5E3CCB}"/>
              </a:ext>
            </a:extLst>
          </p:cNvPr>
          <p:cNvPicPr>
            <a:picLocks noGrp="1" noChangeAspect="1"/>
          </p:cNvPicPr>
          <p:nvPr>
            <p:ph idx="1"/>
          </p:nvPr>
        </p:nvPicPr>
        <p:blipFill>
          <a:blip r:embed="rId2"/>
          <a:stretch>
            <a:fillRect/>
          </a:stretch>
        </p:blipFill>
        <p:spPr>
          <a:xfrm>
            <a:off x="1323975" y="724694"/>
            <a:ext cx="5505450" cy="895350"/>
          </a:xfrm>
        </p:spPr>
      </p:pic>
      <p:pic>
        <p:nvPicPr>
          <p:cNvPr id="7" name="Picture 6">
            <a:extLst>
              <a:ext uri="{FF2B5EF4-FFF2-40B4-BE49-F238E27FC236}">
                <a16:creationId xmlns:a16="http://schemas.microsoft.com/office/drawing/2014/main" id="{F0207056-7EAE-3E6D-A4B0-F6094E8CF3C9}"/>
              </a:ext>
            </a:extLst>
          </p:cNvPr>
          <p:cNvPicPr>
            <a:picLocks noChangeAspect="1"/>
          </p:cNvPicPr>
          <p:nvPr/>
        </p:nvPicPr>
        <p:blipFill>
          <a:blip r:embed="rId3"/>
          <a:stretch>
            <a:fillRect/>
          </a:stretch>
        </p:blipFill>
        <p:spPr>
          <a:xfrm>
            <a:off x="1384617" y="1747520"/>
            <a:ext cx="4802823" cy="4152900"/>
          </a:xfrm>
          <a:prstGeom prst="rect">
            <a:avLst/>
          </a:prstGeom>
        </p:spPr>
      </p:pic>
      <p:pic>
        <p:nvPicPr>
          <p:cNvPr id="15" name="Picture 14">
            <a:extLst>
              <a:ext uri="{FF2B5EF4-FFF2-40B4-BE49-F238E27FC236}">
                <a16:creationId xmlns:a16="http://schemas.microsoft.com/office/drawing/2014/main" id="{66CF50A4-CE9F-51AE-AB43-DCF93229BD86}"/>
              </a:ext>
            </a:extLst>
          </p:cNvPr>
          <p:cNvPicPr>
            <a:picLocks noChangeAspect="1"/>
          </p:cNvPicPr>
          <p:nvPr/>
        </p:nvPicPr>
        <p:blipFill>
          <a:blip r:embed="rId4"/>
          <a:stretch>
            <a:fillRect/>
          </a:stretch>
        </p:blipFill>
        <p:spPr>
          <a:xfrm>
            <a:off x="6634480" y="1747520"/>
            <a:ext cx="4616450" cy="4155440"/>
          </a:xfrm>
          <a:prstGeom prst="rect">
            <a:avLst/>
          </a:prstGeom>
        </p:spPr>
      </p:pic>
    </p:spTree>
    <p:extLst>
      <p:ext uri="{BB962C8B-B14F-4D97-AF65-F5344CB8AC3E}">
        <p14:creationId xmlns:p14="http://schemas.microsoft.com/office/powerpoint/2010/main" val="224535292"/>
      </p:ext>
    </p:extLst>
  </p:cSld>
  <p:clrMapOvr>
    <a:masterClrMapping/>
  </p:clrMapOvr>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171</TotalTime>
  <Words>2402</Words>
  <Application>Microsoft Office PowerPoint</Application>
  <PresentationFormat>Widescreen</PresentationFormat>
  <Paragraphs>236</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Meiryo</vt:lpstr>
      <vt:lpstr>Arial</vt:lpstr>
      <vt:lpstr>Corbel</vt:lpstr>
      <vt:lpstr>SketchLinesVTI</vt:lpstr>
      <vt:lpstr>Clustering Algorithms</vt:lpstr>
      <vt:lpstr>Affinity Propagation Algorithm</vt:lpstr>
      <vt:lpstr>Affinity Propagation Algorithm</vt:lpstr>
      <vt:lpstr>Affinity Propagation Algorithm</vt:lpstr>
      <vt:lpstr>Affinity Propagation Algorithm</vt:lpstr>
      <vt:lpstr>Mean-Shift Clustering</vt:lpstr>
      <vt:lpstr>Mean-Shift Clustering</vt:lpstr>
      <vt:lpstr>Mean-Shift Clustering</vt:lpstr>
      <vt:lpstr>Mean-Shift Clustering</vt:lpstr>
      <vt:lpstr>Agglomerative Clustering</vt:lpstr>
      <vt:lpstr>Agglomerative Clustering</vt:lpstr>
      <vt:lpstr>Agglomerative Clustering</vt:lpstr>
      <vt:lpstr>Agglomerative Clustering</vt:lpstr>
      <vt:lpstr>K-Means Clustering</vt:lpstr>
      <vt:lpstr>K-Means Clustering</vt:lpstr>
      <vt:lpstr>K-Means Clustering</vt:lpstr>
      <vt:lpstr>K-Means Clustering</vt:lpstr>
      <vt:lpstr>Spectral Clustering</vt:lpstr>
      <vt:lpstr>Spectral Clustering</vt:lpstr>
      <vt:lpstr>Spectral Clustering</vt:lpstr>
      <vt:lpstr>Spectral Clustering</vt:lpstr>
      <vt:lpstr>DBSCAN (Density-Based Spatial Clustering of Applications with Noise)</vt:lpstr>
      <vt:lpstr>DBSCAN (Density-Based Spatial Clustering of Applications with Noise)</vt:lpstr>
      <vt:lpstr>DBSCAN (Density-Based Spatial Clustering of Applications with Noise)</vt:lpstr>
      <vt:lpstr>DBSCAN (Density-Based Spatial Clustering of Applications with Noise)</vt:lpstr>
      <vt:lpstr>HDBSCAN (Hierarchical Density-Based Spatial Clustering of Applications with Noise)</vt:lpstr>
      <vt:lpstr>HDBSCAN (Hierarchical Density-Based Spatial Clustering of Applications with Noise)</vt:lpstr>
      <vt:lpstr>HDBSCAN (Hierarchical Density-Based Spatial Clustering of Applications with Noise)</vt:lpstr>
      <vt:lpstr>HDBSCAN (Hierarchical Density-Based Spatial Clustering of Applications with Noise)</vt:lpstr>
      <vt:lpstr>OPTIC</vt:lpstr>
      <vt:lpstr>OPTIC</vt:lpstr>
      <vt:lpstr>OPTIC</vt:lpstr>
      <vt:lpstr>OPTIC</vt:lpstr>
      <vt:lpstr>BIRCH</vt:lpstr>
      <vt:lpstr>BIRCH</vt:lpstr>
      <vt:lpstr>BIRCH</vt:lpstr>
      <vt:lpstr>BIRCH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Prakash Baskaran</dc:creator>
  <cp:lastModifiedBy>Prakash Baskaran</cp:lastModifiedBy>
  <cp:revision>19</cp:revision>
  <dcterms:created xsi:type="dcterms:W3CDTF">2025-01-23T16:23:53Z</dcterms:created>
  <dcterms:modified xsi:type="dcterms:W3CDTF">2025-01-30T05:11:50Z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947b51a-9c8c-4a2a-bc58-97fee1f38c81_Enabled">
    <vt:lpwstr>true</vt:lpwstr>
  </property>
  <property fmtid="{D5CDD505-2E9C-101B-9397-08002B2CF9AE}" pid="3" name="MSIP_Label_9947b51a-9c8c-4a2a-bc58-97fee1f38c81_SetDate">
    <vt:lpwstr>2025-01-23T16:25:38Z</vt:lpwstr>
  </property>
  <property fmtid="{D5CDD505-2E9C-101B-9397-08002B2CF9AE}" pid="4" name="MSIP_Label_9947b51a-9c8c-4a2a-bc58-97fee1f38c81_Method">
    <vt:lpwstr>Standard</vt:lpwstr>
  </property>
  <property fmtid="{D5CDD505-2E9C-101B-9397-08002B2CF9AE}" pid="5" name="MSIP_Label_9947b51a-9c8c-4a2a-bc58-97fee1f38c81_Name">
    <vt:lpwstr>Email Encryption</vt:lpwstr>
  </property>
  <property fmtid="{D5CDD505-2E9C-101B-9397-08002B2CF9AE}" pid="6" name="MSIP_Label_9947b51a-9c8c-4a2a-bc58-97fee1f38c81_SiteId">
    <vt:lpwstr>d445ccd6-bf7a-4095-a798-9ea23145a249</vt:lpwstr>
  </property>
  <property fmtid="{D5CDD505-2E9C-101B-9397-08002B2CF9AE}" pid="7" name="MSIP_Label_9947b51a-9c8c-4a2a-bc58-97fee1f38c81_ActionId">
    <vt:lpwstr>f8ea0767-87d3-4d24-988c-f0776463cac1</vt:lpwstr>
  </property>
  <property fmtid="{D5CDD505-2E9C-101B-9397-08002B2CF9AE}" pid="8" name="MSIP_Label_9947b51a-9c8c-4a2a-bc58-97fee1f38c81_ContentBits">
    <vt:lpwstr>0</vt:lpwstr>
  </property>
</Properties>
</file>