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5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61D3A92-003E-4401-A78B-9CFA0689D82A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ADC87F-DAA2-46D6-9737-CAE1FA16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4894"/>
            <a:ext cx="9144000" cy="1088968"/>
          </a:xfrm>
        </p:spPr>
        <p:txBody>
          <a:bodyPr>
            <a:normAutofit fontScale="90000"/>
          </a:bodyPr>
          <a:lstStyle/>
          <a:p>
            <a:r>
              <a:rPr lang="en-US" sz="4500" dirty="0" err="1" smtClean="0"/>
              <a:t>Следене</a:t>
            </a:r>
            <a:r>
              <a:rPr lang="en-US" sz="4500" dirty="0" smtClean="0"/>
              <a:t> </a:t>
            </a:r>
            <a:r>
              <a:rPr lang="en-US" sz="4500" dirty="0" err="1" smtClean="0"/>
              <a:t>на</a:t>
            </a:r>
            <a:r>
              <a:rPr lang="en-US" sz="4500" dirty="0" smtClean="0"/>
              <a:t> </a:t>
            </a:r>
            <a:r>
              <a:rPr lang="en-US" sz="4500" dirty="0" err="1" smtClean="0"/>
              <a:t>обекти</a:t>
            </a:r>
            <a:r>
              <a:rPr lang="en-US" sz="4500" dirty="0" smtClean="0"/>
              <a:t> </a:t>
            </a:r>
            <a:r>
              <a:rPr lang="en-US" sz="4500" dirty="0" err="1" smtClean="0"/>
              <a:t>във</a:t>
            </a:r>
            <a:r>
              <a:rPr lang="en-US" sz="4500" dirty="0" smtClean="0"/>
              <a:t> </a:t>
            </a:r>
            <a:r>
              <a:rPr lang="en-US" sz="4500" dirty="0" err="1" smtClean="0"/>
              <a:t>видео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1636"/>
            <a:ext cx="9144000" cy="2556164"/>
          </a:xfrm>
        </p:spPr>
        <p:txBody>
          <a:bodyPr/>
          <a:lstStyle/>
          <a:p>
            <a:r>
              <a:rPr lang="en-US" dirty="0" err="1" smtClean="0"/>
              <a:t>Изготвили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Данаил</a:t>
            </a:r>
            <a:r>
              <a:rPr lang="en-US" dirty="0" smtClean="0"/>
              <a:t> </a:t>
            </a:r>
            <a:r>
              <a:rPr lang="en-US" dirty="0" err="1" smtClean="0"/>
              <a:t>Койчев</a:t>
            </a:r>
            <a:r>
              <a:rPr lang="en-US" dirty="0" smtClean="0"/>
              <a:t>, ФН 80994</a:t>
            </a:r>
          </a:p>
          <a:p>
            <a:r>
              <a:rPr lang="en-US" dirty="0" err="1" smtClean="0"/>
              <a:t>Димитър</a:t>
            </a:r>
            <a:r>
              <a:rPr lang="en-US" dirty="0" smtClean="0"/>
              <a:t> </a:t>
            </a:r>
            <a:r>
              <a:rPr lang="en-US" dirty="0" err="1" smtClean="0"/>
              <a:t>Трендафилов</a:t>
            </a:r>
            <a:r>
              <a:rPr lang="en-US" dirty="0" smtClean="0"/>
              <a:t>, ФН 80976</a:t>
            </a:r>
          </a:p>
          <a:p>
            <a:r>
              <a:rPr lang="en-US" dirty="0" err="1" smtClean="0"/>
              <a:t>Кристиян</a:t>
            </a:r>
            <a:r>
              <a:rPr lang="en-US" dirty="0" smtClean="0"/>
              <a:t> </a:t>
            </a:r>
            <a:r>
              <a:rPr lang="en-US" dirty="0" err="1" smtClean="0"/>
              <a:t>Митов</a:t>
            </a:r>
            <a:r>
              <a:rPr lang="en-US" dirty="0" smtClean="0"/>
              <a:t>, ФН 80972</a:t>
            </a:r>
          </a:p>
          <a:p>
            <a:r>
              <a:rPr lang="en-US" dirty="0" err="1" smtClean="0"/>
              <a:t>Теодор</a:t>
            </a:r>
            <a:r>
              <a:rPr lang="en-US" dirty="0" smtClean="0"/>
              <a:t> </a:t>
            </a:r>
            <a:r>
              <a:rPr lang="en-US" dirty="0" err="1" smtClean="0"/>
              <a:t>Халваджиев</a:t>
            </a:r>
            <a:r>
              <a:rPr lang="en-US" dirty="0" smtClean="0"/>
              <a:t>, ФН 80992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8989" y="5855368"/>
            <a:ext cx="10154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Монте</a:t>
            </a:r>
            <a:r>
              <a:rPr lang="en-US" sz="2200" dirty="0" smtClean="0"/>
              <a:t> </a:t>
            </a:r>
            <a:r>
              <a:rPr lang="en-US" sz="2200" dirty="0" err="1" smtClean="0"/>
              <a:t>Карло</a:t>
            </a:r>
            <a:r>
              <a:rPr lang="en-US" sz="2200" dirty="0" smtClean="0"/>
              <a:t> </a:t>
            </a:r>
            <a:r>
              <a:rPr lang="en-US" sz="2200" dirty="0" err="1" smtClean="0"/>
              <a:t>алгоритми</a:t>
            </a:r>
            <a:r>
              <a:rPr lang="en-US" sz="2200" dirty="0" smtClean="0"/>
              <a:t> с Python, ФМИ, 2016-2017 </a:t>
            </a:r>
            <a:r>
              <a:rPr lang="en-US" sz="2200" dirty="0" err="1" smtClean="0"/>
              <a:t>год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04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0442"/>
          </a:xfrm>
        </p:spPr>
        <p:txBody>
          <a:bodyPr/>
          <a:lstStyle/>
          <a:p>
            <a:pPr algn="ctr"/>
            <a:r>
              <a:rPr lang="en-US" dirty="0" err="1" smtClean="0"/>
              <a:t>Заключителни</a:t>
            </a:r>
            <a:r>
              <a:rPr lang="en-US" dirty="0" smtClean="0"/>
              <a:t> </a:t>
            </a:r>
            <a:r>
              <a:rPr lang="en-US" dirty="0" err="1" smtClean="0"/>
              <a:t>думи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6717"/>
            <a:ext cx="9905998" cy="399448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Защо</a:t>
            </a:r>
            <a:r>
              <a:rPr lang="en-US" sz="2600" dirty="0" smtClean="0"/>
              <a:t> </a:t>
            </a:r>
            <a:r>
              <a:rPr lang="en-US" sz="2600" dirty="0" err="1" smtClean="0"/>
              <a:t>избрахме</a:t>
            </a:r>
            <a:r>
              <a:rPr lang="en-US" sz="2600" dirty="0" smtClean="0"/>
              <a:t> </a:t>
            </a:r>
            <a:r>
              <a:rPr lang="en-US" sz="2600" dirty="0" err="1" smtClean="0"/>
              <a:t>този</a:t>
            </a:r>
            <a:r>
              <a:rPr lang="en-US" sz="2600" dirty="0" smtClean="0"/>
              <a:t> </a:t>
            </a:r>
            <a:r>
              <a:rPr lang="en-US" sz="2600" dirty="0" err="1" smtClean="0"/>
              <a:t>подход</a:t>
            </a:r>
            <a:r>
              <a:rPr lang="en-US" sz="2600" dirty="0" smtClean="0"/>
              <a:t>?</a:t>
            </a:r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Постигнати</a:t>
            </a:r>
            <a:r>
              <a:rPr lang="en-US" sz="2600" dirty="0" smtClean="0"/>
              <a:t> </a:t>
            </a:r>
            <a:r>
              <a:rPr lang="en-US" sz="2600" dirty="0" err="1" smtClean="0"/>
              <a:t>резултати</a:t>
            </a:r>
            <a:endParaRPr lang="en-US" sz="26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Сравнение</a:t>
            </a:r>
            <a:r>
              <a:rPr lang="en-US" sz="2600" dirty="0" smtClean="0"/>
              <a:t> </a:t>
            </a:r>
            <a:r>
              <a:rPr lang="en-US" sz="2600" dirty="0" err="1" smtClean="0"/>
              <a:t>между</a:t>
            </a:r>
            <a:r>
              <a:rPr lang="en-US" sz="2600" dirty="0" smtClean="0"/>
              <a:t> </a:t>
            </a:r>
            <a:r>
              <a:rPr lang="en-US" sz="2600" dirty="0" err="1" smtClean="0"/>
              <a:t>генератори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псевдослучайни</a:t>
            </a:r>
            <a:r>
              <a:rPr lang="en-US" sz="2600" dirty="0" smtClean="0"/>
              <a:t> и </a:t>
            </a:r>
            <a:r>
              <a:rPr lang="en-US" sz="2600" dirty="0" err="1" smtClean="0"/>
              <a:t>квазислучайни</a:t>
            </a:r>
            <a:r>
              <a:rPr lang="en-US" sz="2600" dirty="0" smtClean="0"/>
              <a:t> </a:t>
            </a:r>
            <a:r>
              <a:rPr lang="en-US" sz="2600" dirty="0" err="1" smtClean="0"/>
              <a:t>числа</a:t>
            </a:r>
            <a:endParaRPr lang="en-US" sz="26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изводи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173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z-Cyrl-AZ" dirty="0" smtClean="0"/>
              <a:t>Б</a:t>
            </a:r>
            <a:r>
              <a:rPr lang="en-US" dirty="0" err="1" smtClean="0"/>
              <a:t>лагодарим</a:t>
            </a:r>
            <a:r>
              <a:rPr lang="en-US" dirty="0" smtClean="0"/>
              <a:t> </a:t>
            </a:r>
            <a:r>
              <a:rPr lang="en-US" dirty="0" err="1" smtClean="0"/>
              <a:t>ви</a:t>
            </a:r>
            <a:r>
              <a:rPr lang="en-US" dirty="0" smtClean="0"/>
              <a:t> </a:t>
            </a:r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вниманието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965171"/>
            <a:ext cx="9905998" cy="18260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Сорс</a:t>
            </a:r>
            <a:r>
              <a:rPr lang="en-US" dirty="0" smtClean="0"/>
              <a:t> </a:t>
            </a:r>
            <a:r>
              <a:rPr lang="en-US" dirty="0" err="1" smtClean="0"/>
              <a:t>кода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нашия</a:t>
            </a:r>
            <a:r>
              <a:rPr lang="en-US" dirty="0" smtClean="0"/>
              <a:t> </a:t>
            </a:r>
            <a:r>
              <a:rPr lang="en-US" dirty="0" err="1" smtClean="0"/>
              <a:t>проект</a:t>
            </a:r>
            <a:r>
              <a:rPr lang="en-US" dirty="0" smtClean="0"/>
              <a:t> </a:t>
            </a:r>
            <a:r>
              <a:rPr lang="en-US" dirty="0" err="1" smtClean="0"/>
              <a:t>може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намерите</a:t>
            </a:r>
            <a:r>
              <a:rPr lang="en-US" dirty="0" smtClean="0"/>
              <a:t> в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https://github.com/mitko0003/mccpy-project/</a:t>
            </a:r>
          </a:p>
        </p:txBody>
      </p:sp>
    </p:spTree>
    <p:extLst>
      <p:ext uri="{BB962C8B-B14F-4D97-AF65-F5344CB8AC3E}">
        <p14:creationId xmlns:p14="http://schemas.microsoft.com/office/powerpoint/2010/main" val="164976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41684"/>
          </a:xfrm>
        </p:spPr>
        <p:txBody>
          <a:bodyPr/>
          <a:lstStyle/>
          <a:p>
            <a:pPr algn="ctr"/>
            <a:r>
              <a:rPr lang="en-US" dirty="0" err="1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5683"/>
            <a:ext cx="9905998" cy="362551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Постановка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проблема</a:t>
            </a:r>
            <a:endParaRPr lang="en-US" sz="22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Монте</a:t>
            </a:r>
            <a:r>
              <a:rPr lang="en-US" sz="2200" dirty="0" smtClean="0"/>
              <a:t> </a:t>
            </a:r>
            <a:r>
              <a:rPr lang="en-US" sz="2200" dirty="0" err="1" smtClean="0"/>
              <a:t>Карло</a:t>
            </a:r>
            <a:r>
              <a:rPr lang="en-US" sz="2200" dirty="0" smtClean="0"/>
              <a:t> </a:t>
            </a:r>
            <a:r>
              <a:rPr lang="en-US" sz="2200" dirty="0" err="1" smtClean="0"/>
              <a:t>решение</a:t>
            </a:r>
            <a:endParaRPr lang="en-US" sz="22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Експериментация</a:t>
            </a:r>
            <a:r>
              <a:rPr lang="en-US" sz="2200" dirty="0" smtClean="0"/>
              <a:t> с </a:t>
            </a:r>
            <a:r>
              <a:rPr lang="en-US" sz="2200" dirty="0" err="1" smtClean="0"/>
              <a:t>генератори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квазислучайни</a:t>
            </a:r>
            <a:r>
              <a:rPr lang="en-US" sz="2200" dirty="0" smtClean="0"/>
              <a:t> </a:t>
            </a:r>
            <a:r>
              <a:rPr lang="en-US" sz="2200" dirty="0" err="1" smtClean="0"/>
              <a:t>числа</a:t>
            </a:r>
            <a:endParaRPr lang="en-US" sz="22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Резултати</a:t>
            </a:r>
            <a:r>
              <a:rPr lang="en-US" sz="2200" dirty="0" smtClean="0"/>
              <a:t>  и </a:t>
            </a:r>
            <a:r>
              <a:rPr lang="en-US" sz="2200" dirty="0" err="1" smtClean="0"/>
              <a:t>изводи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601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674"/>
            <a:ext cx="9905998" cy="770021"/>
          </a:xfrm>
        </p:spPr>
        <p:txBody>
          <a:bodyPr/>
          <a:lstStyle/>
          <a:p>
            <a:pPr algn="ctr"/>
            <a:r>
              <a:rPr lang="en-US" dirty="0" err="1" smtClean="0"/>
              <a:t>Постановка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1686426"/>
            <a:ext cx="5467934" cy="426720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2200" dirty="0" err="1" smtClean="0"/>
              <a:t>Цел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задачата</a:t>
            </a:r>
            <a:r>
              <a:rPr lang="en-US" sz="2200" dirty="0" smtClean="0"/>
              <a:t>: </a:t>
            </a:r>
            <a:r>
              <a:rPr lang="en-US" sz="2200" dirty="0" err="1" smtClean="0"/>
              <a:t>проследяване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предварително</a:t>
            </a:r>
            <a:r>
              <a:rPr lang="en-US" sz="2200" dirty="0" smtClean="0"/>
              <a:t> </a:t>
            </a:r>
            <a:r>
              <a:rPr lang="en-US" sz="2200" dirty="0" err="1" smtClean="0"/>
              <a:t>маркиран</a:t>
            </a:r>
            <a:r>
              <a:rPr lang="en-US" sz="2200" dirty="0" smtClean="0"/>
              <a:t> </a:t>
            </a:r>
            <a:r>
              <a:rPr lang="en-US" sz="2200" dirty="0" err="1" smtClean="0"/>
              <a:t>обект</a:t>
            </a:r>
            <a:r>
              <a:rPr lang="en-US" sz="2200" dirty="0" smtClean="0"/>
              <a:t> (</a:t>
            </a:r>
            <a:r>
              <a:rPr lang="en-US" sz="2200" dirty="0" err="1" smtClean="0"/>
              <a:t>избран</a:t>
            </a:r>
            <a:r>
              <a:rPr lang="en-US" sz="2200" dirty="0" smtClean="0"/>
              <a:t> </a:t>
            </a:r>
            <a:r>
              <a:rPr lang="en-US" sz="2200" dirty="0" err="1" smtClean="0"/>
              <a:t>от</a:t>
            </a:r>
            <a:r>
              <a:rPr lang="en-US" sz="2200" dirty="0" smtClean="0"/>
              <a:t> </a:t>
            </a:r>
            <a:r>
              <a:rPr lang="en-US" sz="2200" dirty="0" err="1" smtClean="0"/>
              <a:t>потребителя</a:t>
            </a:r>
            <a:r>
              <a:rPr lang="en-US" sz="2200" dirty="0" smtClean="0"/>
              <a:t>) </a:t>
            </a:r>
            <a:r>
              <a:rPr lang="en-US" sz="2200" dirty="0" err="1" smtClean="0"/>
              <a:t>във</a:t>
            </a:r>
            <a:r>
              <a:rPr lang="en-US" sz="2200" dirty="0" smtClean="0"/>
              <a:t> </a:t>
            </a:r>
            <a:r>
              <a:rPr lang="en-US" sz="2200" dirty="0" err="1" smtClean="0"/>
              <a:t>видео</a:t>
            </a:r>
            <a:endParaRPr lang="en-US" sz="2200" dirty="0" smtClean="0"/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2200" dirty="0" err="1" smtClean="0"/>
              <a:t>Допълнителни</a:t>
            </a:r>
            <a:r>
              <a:rPr lang="en-US" sz="2200" dirty="0" smtClean="0"/>
              <a:t> </a:t>
            </a:r>
            <a:r>
              <a:rPr lang="en-US" sz="2200" dirty="0" err="1" smtClean="0"/>
              <a:t>ограничения</a:t>
            </a:r>
            <a:r>
              <a:rPr lang="en-US" sz="2200" dirty="0" smtClean="0"/>
              <a:t>: </a:t>
            </a:r>
            <a:r>
              <a:rPr lang="en-US" sz="2200" dirty="0" err="1" smtClean="0"/>
              <a:t>без</a:t>
            </a:r>
            <a:r>
              <a:rPr lang="en-US" sz="2200" dirty="0" smtClean="0"/>
              <a:t> </a:t>
            </a:r>
            <a:r>
              <a:rPr lang="en-US" sz="2200" dirty="0" err="1" smtClean="0"/>
              <a:t>предварителна</a:t>
            </a:r>
            <a:r>
              <a:rPr lang="en-US" sz="2200" dirty="0" smtClean="0"/>
              <a:t> </a:t>
            </a:r>
            <a:r>
              <a:rPr lang="en-US" sz="2200" dirty="0" err="1" smtClean="0"/>
              <a:t>обработка</a:t>
            </a:r>
            <a:r>
              <a:rPr lang="en-US" sz="2200" dirty="0" smtClean="0"/>
              <a:t> и </a:t>
            </a:r>
            <a:r>
              <a:rPr lang="en-US" sz="2200" dirty="0" err="1" smtClean="0"/>
              <a:t>трениране</a:t>
            </a:r>
            <a:r>
              <a:rPr lang="en-US" sz="2200" dirty="0" smtClean="0"/>
              <a:t>, </a:t>
            </a:r>
            <a:r>
              <a:rPr lang="en-US" sz="2200" dirty="0" err="1" smtClean="0"/>
              <a:t>както</a:t>
            </a:r>
            <a:r>
              <a:rPr lang="en-US" sz="2200" dirty="0" smtClean="0"/>
              <a:t> и </a:t>
            </a:r>
            <a:r>
              <a:rPr lang="en-US" sz="2200" dirty="0" err="1" smtClean="0"/>
              <a:t>без</a:t>
            </a:r>
            <a:r>
              <a:rPr lang="en-US" sz="2200" dirty="0" smtClean="0"/>
              <a:t> </a:t>
            </a:r>
            <a:r>
              <a:rPr lang="en-US" sz="2200" dirty="0" err="1" smtClean="0"/>
              <a:t>предположения</a:t>
            </a:r>
            <a:r>
              <a:rPr lang="en-US" sz="2200" dirty="0" smtClean="0"/>
              <a:t> </a:t>
            </a:r>
            <a:r>
              <a:rPr lang="en-US" sz="2200" dirty="0" err="1" smtClean="0"/>
              <a:t>за</a:t>
            </a:r>
            <a:r>
              <a:rPr lang="en-US" sz="2200" dirty="0" smtClean="0"/>
              <a:t> </a:t>
            </a:r>
            <a:r>
              <a:rPr lang="en-US" sz="2200" dirty="0" err="1" smtClean="0"/>
              <a:t>типа</a:t>
            </a:r>
            <a:r>
              <a:rPr lang="en-US" sz="2200" dirty="0" smtClean="0"/>
              <a:t> и </a:t>
            </a:r>
            <a:r>
              <a:rPr lang="en-US" sz="2200" dirty="0" err="1" smtClean="0"/>
              <a:t>формата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обекта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48" y="2105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0232"/>
          </a:xfrm>
        </p:spPr>
        <p:txBody>
          <a:bodyPr/>
          <a:lstStyle/>
          <a:p>
            <a:pPr algn="ctr"/>
            <a:r>
              <a:rPr lang="en-US" dirty="0" err="1" smtClean="0"/>
              <a:t>Нашето</a:t>
            </a:r>
            <a:r>
              <a:rPr lang="en-US" dirty="0" smtClean="0"/>
              <a:t> </a:t>
            </a:r>
            <a:r>
              <a:rPr lang="en-US" dirty="0" err="1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044" y="1748589"/>
            <a:ext cx="9905998" cy="458804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200" dirty="0" smtClean="0"/>
              <a:t>Sequential Monte Carlo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Основни</a:t>
            </a:r>
            <a:r>
              <a:rPr lang="en-US" sz="2200" dirty="0" smtClean="0"/>
              <a:t> </a:t>
            </a:r>
            <a:r>
              <a:rPr lang="en-US" sz="2200" dirty="0" err="1" smtClean="0"/>
              <a:t>стъпки</a:t>
            </a:r>
            <a:r>
              <a:rPr lang="en-US" sz="2200" dirty="0" smtClean="0"/>
              <a:t> в </a:t>
            </a:r>
            <a:r>
              <a:rPr lang="en-US" sz="2200" dirty="0" err="1" smtClean="0"/>
              <a:t>алгоритъма</a:t>
            </a:r>
            <a:r>
              <a:rPr lang="en-US" dirty="0" smtClean="0"/>
              <a:t>: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Resampling</a:t>
            </a:r>
          </a:p>
          <a:p>
            <a:pPr lvl="1">
              <a:spcAft>
                <a:spcPts val="2400"/>
              </a:spcAft>
            </a:pPr>
            <a:r>
              <a:rPr lang="en-US" sz="2000" dirty="0" err="1" smtClean="0"/>
              <a:t>Обновяване</a:t>
            </a:r>
            <a:r>
              <a:rPr lang="en-US" sz="2000" dirty="0" smtClean="0"/>
              <a:t> </a:t>
            </a:r>
            <a:r>
              <a:rPr lang="en-US" sz="2000" dirty="0" err="1" smtClean="0"/>
              <a:t>според</a:t>
            </a:r>
            <a:r>
              <a:rPr lang="en-US" sz="2000" dirty="0" smtClean="0"/>
              <a:t> </a:t>
            </a:r>
            <a:r>
              <a:rPr lang="en-US" sz="2000" dirty="0" err="1" smtClean="0"/>
              <a:t>динамичния</a:t>
            </a:r>
            <a:r>
              <a:rPr lang="en-US" sz="2000" dirty="0" smtClean="0"/>
              <a:t> </a:t>
            </a:r>
            <a:r>
              <a:rPr lang="en-US" sz="2000" dirty="0" err="1" smtClean="0"/>
              <a:t>модел</a:t>
            </a:r>
            <a:endParaRPr lang="en-US" sz="2000" dirty="0" smtClean="0"/>
          </a:p>
          <a:p>
            <a:pPr lvl="1">
              <a:spcAft>
                <a:spcPts val="2400"/>
              </a:spcAft>
            </a:pPr>
            <a:r>
              <a:rPr lang="az-Cyrl-AZ" sz="2000" dirty="0" smtClean="0"/>
              <a:t>И</a:t>
            </a:r>
            <a:r>
              <a:rPr lang="en-US" sz="2000" dirty="0" err="1" smtClean="0"/>
              <a:t>зчисляване</a:t>
            </a:r>
            <a:r>
              <a:rPr lang="en-US" sz="2000" dirty="0" smtClean="0"/>
              <a:t> </a:t>
            </a:r>
            <a:r>
              <a:rPr lang="en-US" sz="2000" dirty="0" err="1" smtClean="0"/>
              <a:t>теглото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частицата</a:t>
            </a:r>
            <a:endParaRPr lang="en-US" sz="2000" dirty="0" smtClean="0"/>
          </a:p>
          <a:p>
            <a:pPr lvl="1">
              <a:spcAft>
                <a:spcPts val="2400"/>
              </a:spcAft>
            </a:pPr>
            <a:r>
              <a:rPr lang="en-US" sz="2000" dirty="0" err="1" smtClean="0"/>
              <a:t>Определяне</a:t>
            </a:r>
            <a:r>
              <a:rPr lang="en-US" sz="2000" dirty="0" smtClean="0"/>
              <a:t> </a:t>
            </a:r>
            <a:r>
              <a:rPr lang="en-US" sz="2000" dirty="0" err="1" smtClean="0"/>
              <a:t>местоположение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обекта</a:t>
            </a:r>
            <a:r>
              <a:rPr lang="en-US" sz="2000" dirty="0" smtClean="0"/>
              <a:t> </a:t>
            </a:r>
            <a:r>
              <a:rPr lang="en-US" sz="2000" dirty="0" err="1" smtClean="0"/>
              <a:t>чрез</a:t>
            </a:r>
            <a:r>
              <a:rPr lang="en-US" sz="2000" dirty="0" smtClean="0"/>
              <a:t> </a:t>
            </a:r>
            <a:r>
              <a:rPr lang="en-US" sz="2000" dirty="0" err="1" smtClean="0"/>
              <a:t>усредняване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1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641684"/>
          </a:xfrm>
        </p:spPr>
        <p:txBody>
          <a:bodyPr/>
          <a:lstStyle/>
          <a:p>
            <a:pPr algn="ctr"/>
            <a:r>
              <a:rPr lang="az-Cyrl-AZ" dirty="0" smtClean="0"/>
              <a:t>И</a:t>
            </a:r>
            <a:r>
              <a:rPr lang="en-US" dirty="0" err="1" smtClean="0"/>
              <a:t>нициализация</a:t>
            </a:r>
            <a:r>
              <a:rPr lang="en-US" dirty="0" smtClean="0"/>
              <a:t> и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05" y="1476657"/>
            <a:ext cx="5918632" cy="444366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Модел</a:t>
            </a:r>
            <a:r>
              <a:rPr lang="en-US" sz="2200" dirty="0" smtClean="0"/>
              <a:t> – </a:t>
            </a:r>
            <a:r>
              <a:rPr lang="en-US" sz="2200" dirty="0" err="1" smtClean="0"/>
              <a:t>всяка</a:t>
            </a:r>
            <a:r>
              <a:rPr lang="en-US" sz="2200" dirty="0" smtClean="0"/>
              <a:t> </a:t>
            </a:r>
            <a:r>
              <a:rPr lang="en-US" sz="2200" dirty="0" err="1" smtClean="0"/>
              <a:t>частица</a:t>
            </a:r>
            <a:r>
              <a:rPr lang="en-US" sz="2200" dirty="0" smtClean="0"/>
              <a:t> </a:t>
            </a:r>
            <a:r>
              <a:rPr lang="en-US" sz="2200" dirty="0" err="1" smtClean="0"/>
              <a:t>представяме</a:t>
            </a:r>
            <a:r>
              <a:rPr lang="en-US" sz="2200" dirty="0" smtClean="0"/>
              <a:t> </a:t>
            </a:r>
            <a:r>
              <a:rPr lang="en-US" sz="2200" dirty="0" err="1" smtClean="0"/>
              <a:t>като</a:t>
            </a:r>
            <a:r>
              <a:rPr lang="en-US" sz="2200" dirty="0" smtClean="0"/>
              <a:t> </a:t>
            </a:r>
            <a:r>
              <a:rPr lang="en-US" sz="2200" dirty="0" err="1" smtClean="0"/>
              <a:t>наредена</a:t>
            </a:r>
            <a:r>
              <a:rPr lang="en-US" sz="2200" dirty="0" smtClean="0"/>
              <a:t> </a:t>
            </a:r>
            <a:r>
              <a:rPr lang="en-US" sz="2200" dirty="0" err="1" smtClean="0"/>
              <a:t>седморка</a:t>
            </a:r>
            <a:r>
              <a:rPr lang="en-US" sz="2200" dirty="0" smtClean="0"/>
              <a:t> (x, y, </a:t>
            </a:r>
            <a:r>
              <a:rPr lang="en-US" sz="2200" dirty="0" err="1" smtClean="0"/>
              <a:t>vx</a:t>
            </a:r>
            <a:r>
              <a:rPr lang="en-US" sz="2200" dirty="0" smtClean="0"/>
              <a:t>, </a:t>
            </a:r>
            <a:r>
              <a:rPr lang="en-US" sz="2200" dirty="0" err="1" smtClean="0"/>
              <a:t>vy</a:t>
            </a:r>
            <a:r>
              <a:rPr lang="en-US" sz="2200" dirty="0" smtClean="0"/>
              <a:t>, </a:t>
            </a:r>
            <a:r>
              <a:rPr lang="en-US" sz="2200" dirty="0" err="1" smtClean="0"/>
              <a:t>hx</a:t>
            </a:r>
            <a:r>
              <a:rPr lang="en-US" sz="2200" dirty="0" smtClean="0"/>
              <a:t>, </a:t>
            </a:r>
            <a:r>
              <a:rPr lang="en-US" sz="2200" dirty="0" err="1" smtClean="0"/>
              <a:t>hy</a:t>
            </a:r>
            <a:r>
              <a:rPr lang="en-US" sz="2200" dirty="0" smtClean="0"/>
              <a:t>, a), с </a:t>
            </a:r>
            <a:r>
              <a:rPr lang="en-US" sz="2200" dirty="0" err="1" smtClean="0"/>
              <a:t>която</a:t>
            </a:r>
            <a:r>
              <a:rPr lang="en-US" sz="2200" dirty="0" smtClean="0"/>
              <a:t> е </a:t>
            </a:r>
            <a:r>
              <a:rPr lang="en-US" sz="2200" dirty="0" err="1" smtClean="0"/>
              <a:t>асоциирано</a:t>
            </a:r>
            <a:r>
              <a:rPr lang="en-US" sz="2200" dirty="0" smtClean="0"/>
              <a:t> и </a:t>
            </a:r>
            <a:r>
              <a:rPr lang="en-US" sz="2200" dirty="0" err="1" smtClean="0"/>
              <a:t>тегло</a:t>
            </a:r>
            <a:endParaRPr lang="en-US" sz="22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err="1" smtClean="0"/>
              <a:t>Инициализация</a:t>
            </a:r>
            <a:r>
              <a:rPr lang="en-US" sz="2200" dirty="0" smtClean="0"/>
              <a:t> – </a:t>
            </a:r>
            <a:r>
              <a:rPr lang="en-US" sz="2200" dirty="0" err="1" smtClean="0"/>
              <a:t>равномерно</a:t>
            </a:r>
            <a:r>
              <a:rPr lang="en-US" sz="2200" dirty="0" smtClean="0"/>
              <a:t> </a:t>
            </a:r>
            <a:r>
              <a:rPr lang="en-US" sz="2200" dirty="0" err="1" smtClean="0"/>
              <a:t>разпределение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скоростите</a:t>
            </a:r>
            <a:r>
              <a:rPr lang="en-US" sz="2200" dirty="0" smtClean="0"/>
              <a:t> и </a:t>
            </a:r>
            <a:r>
              <a:rPr lang="en-US" sz="2200" dirty="0" err="1" smtClean="0"/>
              <a:t>промяната</a:t>
            </a:r>
            <a:r>
              <a:rPr lang="en-US" sz="2200" dirty="0" smtClean="0"/>
              <a:t> в </a:t>
            </a:r>
            <a:r>
              <a:rPr lang="en-US" sz="2200" dirty="0" err="1" smtClean="0"/>
              <a:t>размера</a:t>
            </a:r>
            <a:endParaRPr lang="en-US" sz="22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200" dirty="0" smtClean="0"/>
              <a:t>Resampling – </a:t>
            </a:r>
            <a:r>
              <a:rPr lang="en-US" sz="2200" dirty="0" err="1" smtClean="0"/>
              <a:t>да</a:t>
            </a:r>
            <a:r>
              <a:rPr lang="en-US" sz="2200" dirty="0" smtClean="0"/>
              <a:t> </a:t>
            </a:r>
            <a:r>
              <a:rPr lang="en-US" sz="2200" dirty="0" err="1" smtClean="0"/>
              <a:t>увеличим</a:t>
            </a:r>
            <a:r>
              <a:rPr lang="en-US" sz="2200" dirty="0" smtClean="0"/>
              <a:t> </a:t>
            </a:r>
            <a:r>
              <a:rPr lang="en-US" sz="2200" dirty="0" err="1" smtClean="0"/>
              <a:t>броя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частиците</a:t>
            </a:r>
            <a:r>
              <a:rPr lang="en-US" sz="2200" dirty="0" smtClean="0"/>
              <a:t>, </a:t>
            </a:r>
            <a:r>
              <a:rPr lang="en-US" sz="2200" dirty="0" err="1" smtClean="0"/>
              <a:t>които</a:t>
            </a:r>
            <a:r>
              <a:rPr lang="en-US" sz="2200" dirty="0" smtClean="0"/>
              <a:t> </a:t>
            </a:r>
            <a:r>
              <a:rPr lang="en-US" sz="2200" dirty="0" err="1" smtClean="0"/>
              <a:t>са</a:t>
            </a:r>
            <a:r>
              <a:rPr lang="en-US" sz="2200" dirty="0" smtClean="0"/>
              <a:t> с </a:t>
            </a:r>
            <a:r>
              <a:rPr lang="en-US" sz="2200" dirty="0" err="1" smtClean="0"/>
              <a:t>по-високо</a:t>
            </a:r>
            <a:r>
              <a:rPr lang="en-US" sz="2200" dirty="0" smtClean="0"/>
              <a:t> </a:t>
            </a:r>
            <a:r>
              <a:rPr lang="en-US" sz="2200" dirty="0" err="1" smtClean="0"/>
              <a:t>тегло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05" y="5066076"/>
            <a:ext cx="5394879" cy="1355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60" y="1476657"/>
            <a:ext cx="2228571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63" y="294232"/>
            <a:ext cx="11030456" cy="1155032"/>
          </a:xfrm>
        </p:spPr>
        <p:txBody>
          <a:bodyPr/>
          <a:lstStyle/>
          <a:p>
            <a:r>
              <a:rPr lang="en-US" dirty="0" err="1" smtClean="0"/>
              <a:t>Прилагане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модела</a:t>
            </a:r>
            <a:r>
              <a:rPr lang="en-US" dirty="0" smtClean="0"/>
              <a:t> и </a:t>
            </a:r>
            <a:r>
              <a:rPr lang="en-US" dirty="0" err="1" smtClean="0"/>
              <a:t>пресмятане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теглото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05" y="1869091"/>
            <a:ext cx="3626589" cy="8433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39" y="4980897"/>
            <a:ext cx="5788680" cy="115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92" y="3132310"/>
            <a:ext cx="4523613" cy="1273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27" y="1917741"/>
            <a:ext cx="53099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en-US" sz="2000" dirty="0" err="1" smtClean="0"/>
              <a:t>Обновяване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състояние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частиците</a:t>
            </a:r>
            <a:r>
              <a:rPr lang="en-US" sz="2000" dirty="0" smtClean="0"/>
              <a:t> – </a:t>
            </a:r>
            <a:r>
              <a:rPr lang="en-US" sz="2000" dirty="0" err="1" smtClean="0"/>
              <a:t>прост</a:t>
            </a:r>
            <a:r>
              <a:rPr lang="en-US" sz="2000" dirty="0" smtClean="0"/>
              <a:t> </a:t>
            </a:r>
            <a:r>
              <a:rPr lang="en-US" sz="2000" dirty="0" err="1" smtClean="0"/>
              <a:t>динамичен</a:t>
            </a:r>
            <a:r>
              <a:rPr lang="en-US" sz="2000" dirty="0" smtClean="0"/>
              <a:t> </a:t>
            </a:r>
            <a:r>
              <a:rPr lang="en-US" sz="2000" dirty="0" err="1" smtClean="0"/>
              <a:t>модел</a:t>
            </a:r>
            <a:r>
              <a:rPr lang="en-US" sz="2000" dirty="0" smtClean="0"/>
              <a:t> с </a:t>
            </a:r>
            <a:r>
              <a:rPr lang="en-US" sz="2000" dirty="0" err="1" smtClean="0"/>
              <a:t>гаусов</a:t>
            </a:r>
            <a:r>
              <a:rPr lang="en-US" sz="2000" dirty="0" smtClean="0"/>
              <a:t> </a:t>
            </a:r>
            <a:r>
              <a:rPr lang="en-US" sz="2000" dirty="0" err="1" smtClean="0"/>
              <a:t>шум</a:t>
            </a:r>
            <a:endParaRPr lang="en-US" sz="2000" dirty="0" smtClean="0"/>
          </a:p>
          <a:p>
            <a:pPr marL="457200" indent="-457200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en-US" sz="2000" dirty="0" err="1" smtClean="0"/>
              <a:t>Оценка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частиците</a:t>
            </a:r>
            <a:r>
              <a:rPr lang="en-US" sz="2000" dirty="0" smtClean="0"/>
              <a:t> – </a:t>
            </a:r>
            <a:r>
              <a:rPr lang="en-US" sz="2000" dirty="0" err="1" smtClean="0"/>
              <a:t>чрез</a:t>
            </a:r>
            <a:r>
              <a:rPr lang="en-US" sz="2000" dirty="0" smtClean="0"/>
              <a:t> </a:t>
            </a:r>
            <a:r>
              <a:rPr lang="en-US" sz="2000" dirty="0" err="1" smtClean="0"/>
              <a:t>разстояние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/>
              <a:t> </a:t>
            </a:r>
            <a:r>
              <a:rPr lang="en-US" sz="2000" dirty="0" smtClean="0"/>
              <a:t>Bhattacharyya </a:t>
            </a:r>
            <a:r>
              <a:rPr lang="en-US" sz="2000" dirty="0" err="1" smtClean="0"/>
              <a:t>между</a:t>
            </a:r>
            <a:r>
              <a:rPr lang="en-US" sz="2000" dirty="0" smtClean="0"/>
              <a:t> </a:t>
            </a:r>
            <a:r>
              <a:rPr lang="en-US" sz="2000" dirty="0" err="1" smtClean="0"/>
              <a:t>съответните</a:t>
            </a:r>
            <a:r>
              <a:rPr lang="en-US" sz="2000" dirty="0" smtClean="0"/>
              <a:t> </a:t>
            </a:r>
            <a:r>
              <a:rPr lang="en-US" sz="2000" dirty="0" err="1" smtClean="0"/>
              <a:t>хистограми</a:t>
            </a:r>
            <a:endParaRPr lang="en-US" sz="2000" dirty="0" smtClean="0"/>
          </a:p>
          <a:p>
            <a:pPr marL="457200" indent="-457200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</a:pPr>
            <a:r>
              <a:rPr lang="en-US" sz="2000" dirty="0" err="1" smtClean="0"/>
              <a:t>Пресмятане</a:t>
            </a:r>
            <a:r>
              <a:rPr lang="en-US" sz="2000" dirty="0" smtClean="0"/>
              <a:t>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en-US" sz="2000" dirty="0" err="1" smtClean="0"/>
              <a:t>теглото</a:t>
            </a:r>
            <a:r>
              <a:rPr lang="en-US" sz="2000" dirty="0" smtClean="0"/>
              <a:t> – </a:t>
            </a:r>
            <a:r>
              <a:rPr lang="en-US" sz="2000" dirty="0" err="1" smtClean="0"/>
              <a:t>чрез</a:t>
            </a:r>
            <a:r>
              <a:rPr lang="en-US" sz="2000" dirty="0" smtClean="0"/>
              <a:t> </a:t>
            </a:r>
            <a:r>
              <a:rPr lang="en-US" sz="2000" dirty="0" err="1" smtClean="0"/>
              <a:t>гаусов</a:t>
            </a:r>
            <a:r>
              <a:rPr lang="en-US" sz="2000" dirty="0" smtClean="0"/>
              <a:t> </a:t>
            </a:r>
            <a:r>
              <a:rPr lang="en-US" sz="2000" dirty="0" err="1" smtClean="0"/>
              <a:t>модел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0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2105"/>
          </a:xfrm>
        </p:spPr>
        <p:txBody>
          <a:bodyPr/>
          <a:lstStyle/>
          <a:p>
            <a:pPr algn="ctr"/>
            <a:r>
              <a:rPr lang="en-US" dirty="0" err="1" smtClean="0"/>
              <a:t>Оценка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финалното</a:t>
            </a:r>
            <a:r>
              <a:rPr lang="en-US" dirty="0" smtClean="0"/>
              <a:t> </a:t>
            </a:r>
            <a:r>
              <a:rPr lang="en-US" dirty="0" err="1" smtClean="0"/>
              <a:t>положение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00" y="2037347"/>
            <a:ext cx="5694112" cy="4459706"/>
          </a:xfrm>
        </p:spPr>
        <p:txBody>
          <a:bodyPr/>
          <a:lstStyle/>
          <a:p>
            <a:pPr marL="457200" indent="-457200">
              <a:spcBef>
                <a:spcPts val="4200"/>
              </a:spcBef>
              <a:spcAft>
                <a:spcPts val="4200"/>
              </a:spcAft>
              <a:buFont typeface="+mj-lt"/>
              <a:buAutoNum type="arabicPeriod"/>
            </a:pPr>
            <a:r>
              <a:rPr lang="en-US" sz="2200" dirty="0" err="1" smtClean="0"/>
              <a:t>Първоначална</a:t>
            </a:r>
            <a:r>
              <a:rPr lang="en-US" sz="2200" dirty="0" smtClean="0"/>
              <a:t> </a:t>
            </a:r>
            <a:r>
              <a:rPr lang="en-US" sz="2200" dirty="0" err="1"/>
              <a:t>о</a:t>
            </a:r>
            <a:r>
              <a:rPr lang="en-US" sz="2200" dirty="0" err="1" smtClean="0"/>
              <a:t>ценка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положението</a:t>
            </a:r>
            <a:r>
              <a:rPr lang="en-US" sz="2200" dirty="0" smtClean="0"/>
              <a:t> </a:t>
            </a:r>
            <a:r>
              <a:rPr lang="en-US" sz="2200" dirty="0" err="1" smtClean="0"/>
              <a:t>като</a:t>
            </a:r>
            <a:r>
              <a:rPr lang="en-US" sz="2200" dirty="0"/>
              <a:t> </a:t>
            </a:r>
            <a:r>
              <a:rPr lang="en-US" sz="2200" dirty="0" err="1" smtClean="0"/>
              <a:t>претеглено</a:t>
            </a:r>
            <a:r>
              <a:rPr lang="en-US" sz="2200" dirty="0" smtClean="0"/>
              <a:t> </a:t>
            </a:r>
            <a:r>
              <a:rPr lang="en-US" sz="2200" dirty="0" err="1" smtClean="0"/>
              <a:t>средно</a:t>
            </a:r>
            <a:r>
              <a:rPr lang="en-US" sz="2200" dirty="0" smtClean="0"/>
              <a:t> </a:t>
            </a:r>
            <a:r>
              <a:rPr lang="en-US" sz="2200" dirty="0" err="1" smtClean="0"/>
              <a:t>от</a:t>
            </a:r>
            <a:r>
              <a:rPr lang="en-US" sz="2200" dirty="0" smtClean="0"/>
              <a:t> </a:t>
            </a:r>
            <a:r>
              <a:rPr lang="en-US" sz="2200" dirty="0" err="1" smtClean="0"/>
              <a:t>частиците</a:t>
            </a:r>
            <a:endParaRPr lang="en-US" sz="2200" dirty="0" smtClean="0"/>
          </a:p>
          <a:p>
            <a:pPr marL="457200" indent="-457200">
              <a:spcBef>
                <a:spcPts val="4200"/>
              </a:spcBef>
              <a:spcAft>
                <a:spcPts val="4200"/>
              </a:spcAft>
              <a:buFont typeface="+mj-lt"/>
              <a:buAutoNum type="arabicPeriod"/>
            </a:pPr>
            <a:r>
              <a:rPr lang="en-US" sz="2200" dirty="0" err="1" smtClean="0"/>
              <a:t>Визуализиране</a:t>
            </a:r>
            <a:r>
              <a:rPr lang="en-US" sz="2200" dirty="0" smtClean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 smtClean="0"/>
              <a:t>резултата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53" y="2821204"/>
            <a:ext cx="4800000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606" y="2887288"/>
            <a:ext cx="9905998" cy="1299411"/>
          </a:xfrm>
        </p:spPr>
        <p:txBody>
          <a:bodyPr/>
          <a:lstStyle/>
          <a:p>
            <a:pPr algn="ctr"/>
            <a:r>
              <a:rPr lang="en-US" dirty="0" err="1" smtClean="0"/>
              <a:t>Демонстрация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живо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84" y="593558"/>
            <a:ext cx="10678443" cy="1155032"/>
          </a:xfrm>
        </p:spPr>
        <p:txBody>
          <a:bodyPr/>
          <a:lstStyle/>
          <a:p>
            <a:pPr algn="ctr"/>
            <a:r>
              <a:rPr lang="en-US" dirty="0" smtClean="0"/>
              <a:t>… и </a:t>
            </a:r>
            <a:r>
              <a:rPr lang="en-US" dirty="0" err="1" smtClean="0"/>
              <a:t>още</a:t>
            </a:r>
            <a:r>
              <a:rPr lang="en-US" dirty="0" smtClean="0"/>
              <a:t> </a:t>
            </a:r>
            <a:r>
              <a:rPr lang="en-US" dirty="0" err="1" smtClean="0"/>
              <a:t>малко</a:t>
            </a:r>
            <a:r>
              <a:rPr lang="en-US" dirty="0" smtClean="0"/>
              <a:t> </a:t>
            </a:r>
            <a:r>
              <a:rPr lang="en-US" dirty="0" err="1" smtClean="0"/>
              <a:t>примери</a:t>
            </a:r>
            <a:r>
              <a:rPr lang="en-US" dirty="0" smtClean="0"/>
              <a:t> (С </a:t>
            </a:r>
            <a:r>
              <a:rPr lang="en-US" dirty="0" err="1" smtClean="0"/>
              <a:t>квазислучайни</a:t>
            </a:r>
            <a:r>
              <a:rPr lang="en-US" dirty="0" smtClean="0"/>
              <a:t> </a:t>
            </a:r>
            <a:r>
              <a:rPr lang="en-US" dirty="0" err="1" smtClean="0"/>
              <a:t>числа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84" y="2165686"/>
            <a:ext cx="10213222" cy="404261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Числа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Faure</a:t>
            </a:r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Числа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Halton</a:t>
            </a:r>
            <a:endParaRPr lang="en-US" sz="26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Числа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Sobol</a:t>
            </a:r>
            <a:endParaRPr lang="en-US" sz="2600" dirty="0" smtClean="0"/>
          </a:p>
          <a:p>
            <a:pPr marL="457200" indent="-457200">
              <a:spcBef>
                <a:spcPts val="240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US" sz="2600" dirty="0" err="1" smtClean="0"/>
              <a:t>Числа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Niederreiter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92" y="2520116"/>
            <a:ext cx="3238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155</TotalTime>
  <Words>291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Следене на обекти във видео</vt:lpstr>
      <vt:lpstr>Съдържание</vt:lpstr>
      <vt:lpstr>Постановка на проблема</vt:lpstr>
      <vt:lpstr>Нашето решение</vt:lpstr>
      <vt:lpstr>Инициализация и resampling</vt:lpstr>
      <vt:lpstr>Прилагане на модела и пресмятане на теглото</vt:lpstr>
      <vt:lpstr>Оценка на финалното положение</vt:lpstr>
      <vt:lpstr>Демонстрация на живо</vt:lpstr>
      <vt:lpstr>… и още малко примери (С квазислучайни числа)</vt:lpstr>
      <vt:lpstr>Заключителни думи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Следене на обекти във видео</dc:title>
  <dc:creator>Kristiyan Mitov</dc:creator>
  <cp:lastModifiedBy>Kristiyan Mitov</cp:lastModifiedBy>
  <cp:revision>13</cp:revision>
  <dcterms:created xsi:type="dcterms:W3CDTF">2017-01-23T18:47:30Z</dcterms:created>
  <dcterms:modified xsi:type="dcterms:W3CDTF">2017-01-23T21:22:40Z</dcterms:modified>
</cp:coreProperties>
</file>