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2"/>
  </p:notesMasterIdLst>
  <p:sldIdLst>
    <p:sldId id="257" r:id="rId5"/>
    <p:sldId id="2372" r:id="rId6"/>
    <p:sldId id="2382" r:id="rId7"/>
    <p:sldId id="274" r:id="rId8"/>
    <p:sldId id="2381" r:id="rId9"/>
    <p:sldId id="2377" r:id="rId10"/>
    <p:sldId id="2374" r:id="rId11"/>
    <p:sldId id="2373" r:id="rId12"/>
    <p:sldId id="2375" r:id="rId13"/>
    <p:sldId id="2379" r:id="rId14"/>
    <p:sldId id="2380" r:id="rId15"/>
    <p:sldId id="2383" r:id="rId16"/>
    <p:sldId id="2386" r:id="rId17"/>
    <p:sldId id="267" r:id="rId18"/>
    <p:sldId id="2389" r:id="rId19"/>
    <p:sldId id="2390" r:id="rId20"/>
    <p:sldId id="2391" r:id="rId21"/>
    <p:sldId id="2392" r:id="rId22"/>
    <p:sldId id="2397" r:id="rId23"/>
    <p:sldId id="2394" r:id="rId24"/>
    <p:sldId id="2388" r:id="rId25"/>
    <p:sldId id="2396" r:id="rId26"/>
    <p:sldId id="2398" r:id="rId27"/>
    <p:sldId id="2402" r:id="rId28"/>
    <p:sldId id="2401" r:id="rId29"/>
    <p:sldId id="2403" r:id="rId30"/>
    <p:sldId id="2395" r:id="rId31"/>
    <p:sldId id="2393" r:id="rId32"/>
    <p:sldId id="2404" r:id="rId33"/>
    <p:sldId id="2405" r:id="rId34"/>
    <p:sldId id="2406" r:id="rId35"/>
    <p:sldId id="2419" r:id="rId36"/>
    <p:sldId id="2424" r:id="rId37"/>
    <p:sldId id="2423" r:id="rId38"/>
    <p:sldId id="2425" r:id="rId39"/>
    <p:sldId id="2426" r:id="rId40"/>
    <p:sldId id="2415" r:id="rId41"/>
    <p:sldId id="2414" r:id="rId42"/>
    <p:sldId id="2413" r:id="rId43"/>
    <p:sldId id="2411" r:id="rId44"/>
    <p:sldId id="2422" r:id="rId45"/>
    <p:sldId id="2418" r:id="rId46"/>
    <p:sldId id="2417" r:id="rId47"/>
    <p:sldId id="2420" r:id="rId48"/>
    <p:sldId id="2421" r:id="rId49"/>
    <p:sldId id="2384" r:id="rId50"/>
    <p:sldId id="2387" r:id="rId5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E5946-6A8E-46DE-B88F-604DF903D169}" vWet="4" dt="2022-05-08T05:17:50.024"/>
    <p1510:client id="{D0F99945-33E7-42A1-BDCE-70FCA60B453D}" v="76" dt="2022-05-08T03:46:46.342"/>
    <p1510:client id="{E0CA9099-4CC3-4C7F-9271-54C9FAF18A64}" v="2" dt="2022-05-08T05:17:58.007"/>
    <p1510:client id="{F45DEF8B-FB06-C2A7-2928-81C691BAF0E0}" v="1021" dt="2022-05-07T19:19:45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7BF63-3E63-4E28-BC6B-F1850068503F}" type="datetimeFigureOut">
              <a:rPr lang="th-TH" smtClean="0"/>
              <a:t>20/10/65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727C5-9B87-45F2-B094-0976A6E4D5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779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727C5-9B87-45F2-B094-0976A6E4D5A4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17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727C5-9B87-45F2-B094-0976A6E4D5A4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0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1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H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180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35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94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นิด้า รับสมัครศึกษาต่อปริญญาโทภาคพิเศษ">
            <a:extLst>
              <a:ext uri="{FF2B5EF4-FFF2-40B4-BE49-F238E27FC236}">
                <a16:creationId xmlns:a16="http://schemas.microsoft.com/office/drawing/2014/main" id="{B754640D-2546-4744-8F14-14E7B4093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19C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19C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19C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th-TH" sz="4000">
                <a:solidFill>
                  <a:schemeClr val="bg1"/>
                </a:solidFill>
              </a:rPr>
              <a:t>ระบบบริหารจัดการ </a:t>
            </a:r>
            <a:r>
              <a:rPr lang="en-US" sz="4000">
                <a:solidFill>
                  <a:schemeClr val="bg1"/>
                </a:solidFill>
              </a:rPr>
              <a:t>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719CC3"/>
                </a:solidFill>
                <a:latin typeface="Calibri"/>
                <a:cs typeface="Calibri"/>
              </a:rPr>
              <a:t>BADS 7703 – User Interface And User Experience</a:t>
            </a:r>
            <a:endParaRPr lang="en-US">
              <a:solidFill>
                <a:srgbClr val="719CC3"/>
              </a:solidFill>
            </a:endParaRPr>
          </a:p>
          <a:p>
            <a:endParaRPr lang="en-US" b="1">
              <a:solidFill>
                <a:srgbClr val="719C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6802B-0FFA-43A2-BE43-A74807A54A9A}"/>
              </a:ext>
            </a:extLst>
          </p:cNvPr>
          <p:cNvSpPr txBox="1"/>
          <p:nvPr/>
        </p:nvSpPr>
        <p:spPr>
          <a:xfrm>
            <a:off x="508438" y="560046"/>
            <a:ext cx="3949262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800" b="1" err="1">
                <a:solidFill>
                  <a:srgbClr val="202122"/>
                </a:solidFill>
                <a:latin typeface="+mj-lt"/>
              </a:rPr>
              <a:t>Biw</a:t>
            </a:r>
            <a:endParaRPr lang="en-US" sz="880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E4528-72CB-40BD-A12C-2BCBB26292E5}"/>
              </a:ext>
            </a:extLst>
          </p:cNvPr>
          <p:cNvSpPr txBox="1"/>
          <p:nvPr/>
        </p:nvSpPr>
        <p:spPr>
          <a:xfrm>
            <a:off x="508437" y="2196070"/>
            <a:ext cx="8233895" cy="7817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Gadugi"/>
                <a:cs typeface="Dubai Medium"/>
              </a:rPr>
              <a:t>Bio :</a:t>
            </a:r>
            <a:r>
              <a:rPr lang="th-TH" sz="1600">
                <a:ea typeface="Gadugi"/>
                <a:cs typeface="Dubai Medium"/>
              </a:rPr>
              <a:t> </a:t>
            </a:r>
            <a:r>
              <a:rPr lang="th" sz="1600">
                <a:ea typeface="+mn-lt"/>
                <a:cs typeface="+mn-lt"/>
              </a:rPr>
              <a:t>เป็นนักศึกษาที่นิด้า เพศหญิง คณะสถิติประยุกต์ สาขา ปัญญาและการวิเคราะห์ธุรกิจ </a:t>
            </a:r>
            <a:endParaRPr lang="en-US" sz="1600">
              <a:ea typeface="+mn-lt"/>
              <a:cs typeface="+mn-lt"/>
            </a:endParaRPr>
          </a:p>
          <a:p>
            <a:r>
              <a:rPr lang="th" sz="1600">
                <a:ea typeface="+mn-lt"/>
                <a:cs typeface="+mn-lt"/>
              </a:rPr>
              <a:t>(</a:t>
            </a:r>
            <a:r>
              <a:rPr lang="th-TH" sz="1600">
                <a:ea typeface="+mn-lt"/>
                <a:cs typeface="+mn-lt"/>
              </a:rPr>
              <a:t>BA&amp;I) ยังไม่มีประสบการณ์ทำงาน 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E696D-D62F-4722-9146-896266E6D7B3}"/>
              </a:ext>
            </a:extLst>
          </p:cNvPr>
          <p:cNvSpPr txBox="1"/>
          <p:nvPr/>
        </p:nvSpPr>
        <p:spPr>
          <a:xfrm>
            <a:off x="497853" y="2974391"/>
            <a:ext cx="3831759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600">
                <a:ea typeface="Gadugi"/>
                <a:cs typeface="Dubai Medium"/>
              </a:rPr>
              <a:t>Goals :	</a:t>
            </a:r>
            <a:endParaRPr lang="th-TH" sz="1600">
              <a:ea typeface="Gadugi"/>
              <a:cs typeface="Dubai Medium"/>
            </a:endParaRPr>
          </a:p>
          <a:p>
            <a:endParaRPr lang="en-US" sz="1600">
              <a:ea typeface="Gadugi"/>
              <a:cs typeface="Dubai Medium"/>
            </a:endParaRPr>
          </a:p>
          <a:p>
            <a:pPr marL="285750" indent="-285750">
              <a:buFont typeface="Arial"/>
              <a:buChar char="•"/>
            </a:pPr>
            <a:r>
              <a:rPr lang="th-TH" sz="1600">
                <a:ea typeface="+mn-lt"/>
                <a:cs typeface="+mn-lt"/>
              </a:rPr>
              <a:t>ค้นหางานง่าย</a:t>
            </a:r>
          </a:p>
          <a:p>
            <a:endParaRPr lang="th-TH" sz="1600">
              <a:highlight>
                <a:srgbClr val="FFFF00"/>
              </a:highlight>
              <a:ea typeface="Gadugi"/>
              <a:cs typeface="Cordia New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ระบุวันที่อัพเดตในหน้าเว็บ </a:t>
            </a:r>
            <a:endParaRPr lang="th-TH" sz="160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CE5B0-2D38-4C4A-BDE3-B5F89B6BD10C}"/>
              </a:ext>
            </a:extLst>
          </p:cNvPr>
          <p:cNvSpPr txBox="1"/>
          <p:nvPr/>
        </p:nvSpPr>
        <p:spPr>
          <a:xfrm>
            <a:off x="508437" y="93573"/>
            <a:ext cx="115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HIGHLIGHT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E8D69-ABD8-472F-94CB-7D636858E6F8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AC9C-9436-4641-8BC1-116D27C3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FCFB0E0-C7F8-4C8C-8D90-DA0ACFBEE16F}"/>
              </a:ext>
            </a:extLst>
          </p:cNvPr>
          <p:cNvSpPr txBox="1"/>
          <p:nvPr/>
        </p:nvSpPr>
        <p:spPr>
          <a:xfrm>
            <a:off x="4156510" y="2974391"/>
            <a:ext cx="3683592" cy="15204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600">
                <a:ea typeface="Gadugi"/>
                <a:cs typeface="Dubai Medium"/>
              </a:rPr>
              <a:t>Frustration:	</a:t>
            </a:r>
            <a:endParaRPr lang="th-TH" sz="1600">
              <a:ea typeface="Gadugi"/>
              <a:cs typeface="Dubai Medium"/>
            </a:endParaRPr>
          </a:p>
          <a:p>
            <a:endParaRPr lang="en-US" sz="1600">
              <a:ea typeface="Gadugi"/>
              <a:cs typeface="Dubai Medium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ค้นหา</a:t>
            </a:r>
            <a:r>
              <a:rPr lang="th-TH" sz="1600">
                <a:ea typeface="+mn-lt"/>
                <a:cs typeface="+mn-lt"/>
              </a:rPr>
              <a:t>งาน</a:t>
            </a:r>
            <a:r>
              <a:rPr lang="th" sz="1600">
                <a:ea typeface="+mn-lt"/>
                <a:cs typeface="+mn-lt"/>
              </a:rPr>
              <a:t>นาน </a:t>
            </a:r>
            <a:endParaRPr lang="th-TH" sz="1600">
              <a:ea typeface="+mn-lt"/>
              <a:cs typeface="+mn-lt"/>
            </a:endParaRPr>
          </a:p>
          <a:p>
            <a:endParaRPr lang="th-TH" sz="1600">
              <a:ea typeface="Gadugi"/>
              <a:cs typeface="Cordia New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งานปัจจุบันยังไม่อัพเดตล่าสุด</a:t>
            </a:r>
          </a:p>
        </p:txBody>
      </p:sp>
      <p:pic>
        <p:nvPicPr>
          <p:cNvPr id="10" name="รูปภาพ 7" descr="รูปภาพประกอบด้วย บุคคล, ผนัง, ในอาคาร, นั่ง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BCC5793F-DFD4-4A64-9697-53435405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4" y="1330818"/>
            <a:ext cx="3919959" cy="4196364"/>
          </a:xfrm>
          <a:prstGeom prst="rect">
            <a:avLst/>
          </a:prstGeom>
        </p:spPr>
      </p:pic>
      <p:pic>
        <p:nvPicPr>
          <p:cNvPr id="14" name="Picture 2" descr="Reflection Of A Woman in White Floral Long Sleeve Dress With Scary Face Paint">
            <a:extLst>
              <a:ext uri="{FF2B5EF4-FFF2-40B4-BE49-F238E27FC236}">
                <a16:creationId xmlns:a16="http://schemas.microsoft.com/office/drawing/2014/main" id="{A3FD22DD-B9CA-4A5A-BE03-DB12E2D3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/>
          <a:stretch/>
        </p:blipFill>
        <p:spPr bwMode="auto">
          <a:xfrm>
            <a:off x="8105774" y="1283321"/>
            <a:ext cx="40386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76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1754372" y="1905506"/>
            <a:ext cx="84945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UNDERSERVED NEED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392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DB7B3-A765-461F-B17D-22F8AA42952F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56E3A-AE0C-4709-BCF9-E82ED462017F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3C6475-1CCC-47E1-9059-95ECD514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2921">
            <a:extLst>
              <a:ext uri="{FF2B5EF4-FFF2-40B4-BE49-F238E27FC236}">
                <a16:creationId xmlns:a16="http://schemas.microsoft.com/office/drawing/2014/main" id="{65EF9DE0-E602-4BAA-B599-F67EDABE0793}"/>
              </a:ext>
            </a:extLst>
          </p:cNvPr>
          <p:cNvSpPr/>
          <p:nvPr/>
        </p:nvSpPr>
        <p:spPr bwMode="auto">
          <a:xfrm>
            <a:off x="1418966" y="4747085"/>
            <a:ext cx="1091674" cy="1091674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" name="Rectangle 2923">
            <a:extLst>
              <a:ext uri="{FF2B5EF4-FFF2-40B4-BE49-F238E27FC236}">
                <a16:creationId xmlns:a16="http://schemas.microsoft.com/office/drawing/2014/main" id="{D3D1C26E-DAC2-44C6-900E-A29B0AE6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041" y="5079217"/>
            <a:ext cx="423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/>
            <a:r>
              <a:rPr lang="en-US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84</a:t>
            </a:r>
          </a:p>
        </p:txBody>
      </p:sp>
      <p:sp>
        <p:nvSpPr>
          <p:cNvPr id="12" name="Freeform 2925">
            <a:extLst>
              <a:ext uri="{FF2B5EF4-FFF2-40B4-BE49-F238E27FC236}">
                <a16:creationId xmlns:a16="http://schemas.microsoft.com/office/drawing/2014/main" id="{741C76EE-0340-421D-8024-FB743AD494B8}"/>
              </a:ext>
            </a:extLst>
          </p:cNvPr>
          <p:cNvSpPr/>
          <p:nvPr/>
        </p:nvSpPr>
        <p:spPr bwMode="auto">
          <a:xfrm>
            <a:off x="5474200" y="4747085"/>
            <a:ext cx="1090314" cy="1091674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19 w 401"/>
              <a:gd name="T5" fmla="*/ 362 h 401"/>
              <a:gd name="T6" fmla="*/ 200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1 w 401"/>
              <a:gd name="T17" fmla="*/ 39 h 401"/>
              <a:gd name="T18" fmla="*/ 200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19" y="362"/>
                </a:cubicBezTo>
                <a:cubicBezTo>
                  <a:pt x="286" y="386"/>
                  <a:pt x="245" y="401"/>
                  <a:pt x="200" y="401"/>
                </a:cubicBezTo>
                <a:cubicBezTo>
                  <a:pt x="156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1" y="39"/>
                </a:cubicBezTo>
                <a:cubicBezTo>
                  <a:pt x="115" y="14"/>
                  <a:pt x="156" y="0"/>
                  <a:pt x="200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solidFill>
            <a:srgbClr val="FFFFFF"/>
          </a:solidFill>
          <a:ln w="34925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5" name="Rectangle 2927">
            <a:extLst>
              <a:ext uri="{FF2B5EF4-FFF2-40B4-BE49-F238E27FC236}">
                <a16:creationId xmlns:a16="http://schemas.microsoft.com/office/drawing/2014/main" id="{9AFA2956-1BE3-42DB-BD49-23BDAA382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655" y="5079218"/>
            <a:ext cx="423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/>
            <a:r>
              <a:rPr lang="en-US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82</a:t>
            </a:r>
          </a:p>
        </p:txBody>
      </p:sp>
      <p:sp>
        <p:nvSpPr>
          <p:cNvPr id="18" name="Freeform 2929">
            <a:extLst>
              <a:ext uri="{FF2B5EF4-FFF2-40B4-BE49-F238E27FC236}">
                <a16:creationId xmlns:a16="http://schemas.microsoft.com/office/drawing/2014/main" id="{D5870A2A-949A-40CA-B3C7-55C0B9BE4A06}"/>
              </a:ext>
            </a:extLst>
          </p:cNvPr>
          <p:cNvSpPr/>
          <p:nvPr/>
        </p:nvSpPr>
        <p:spPr bwMode="auto">
          <a:xfrm>
            <a:off x="9462868" y="4785861"/>
            <a:ext cx="1090314" cy="1091675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19 w 401"/>
              <a:gd name="T5" fmla="*/ 362 h 401"/>
              <a:gd name="T6" fmla="*/ 200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1 w 401"/>
              <a:gd name="T17" fmla="*/ 39 h 401"/>
              <a:gd name="T18" fmla="*/ 200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7" y="243"/>
                  <a:pt x="391" y="262"/>
                </a:cubicBezTo>
                <a:cubicBezTo>
                  <a:pt x="378" y="302"/>
                  <a:pt x="353" y="337"/>
                  <a:pt x="319" y="362"/>
                </a:cubicBezTo>
                <a:cubicBezTo>
                  <a:pt x="286" y="386"/>
                  <a:pt x="245" y="401"/>
                  <a:pt x="200" y="401"/>
                </a:cubicBezTo>
                <a:cubicBezTo>
                  <a:pt x="156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1" y="39"/>
                </a:cubicBezTo>
                <a:cubicBezTo>
                  <a:pt x="115" y="14"/>
                  <a:pt x="156" y="0"/>
                  <a:pt x="200" y="0"/>
                </a:cubicBezTo>
                <a:cubicBezTo>
                  <a:pt x="244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7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1" name="Rectangle 2931">
            <a:extLst>
              <a:ext uri="{FF2B5EF4-FFF2-40B4-BE49-F238E27FC236}">
                <a16:creationId xmlns:a16="http://schemas.microsoft.com/office/drawing/2014/main" id="{25227820-A901-498B-8BC4-0EFBB44C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043" y="5118046"/>
            <a:ext cx="4231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3765"/>
            <a:r>
              <a:rPr lang="en-US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</a:rPr>
              <a:t>76</a:t>
            </a:r>
          </a:p>
        </p:txBody>
      </p:sp>
      <p:sp>
        <p:nvSpPr>
          <p:cNvPr id="29" name="Line 2938">
            <a:extLst>
              <a:ext uri="{FF2B5EF4-FFF2-40B4-BE49-F238E27FC236}">
                <a16:creationId xmlns:a16="http://schemas.microsoft.com/office/drawing/2014/main" id="{DCC53B3E-144D-4FBE-8F25-C25F5020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461" y="4425843"/>
            <a:ext cx="1059006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0" name="Line 2939">
            <a:extLst>
              <a:ext uri="{FF2B5EF4-FFF2-40B4-BE49-F238E27FC236}">
                <a16:creationId xmlns:a16="http://schemas.microsoft.com/office/drawing/2014/main" id="{C318F7FE-A2C3-48AC-AC92-1609B3D76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276" y="3995706"/>
            <a:ext cx="0" cy="353910"/>
          </a:xfrm>
          <a:prstGeom prst="line">
            <a:avLst/>
          </a:prstGeom>
          <a:noFill/>
          <a:ln w="317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1" name="Line 2944">
            <a:extLst>
              <a:ext uri="{FF2B5EF4-FFF2-40B4-BE49-F238E27FC236}">
                <a16:creationId xmlns:a16="http://schemas.microsoft.com/office/drawing/2014/main" id="{E37B9335-A19E-43FD-A72A-9F590911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357" y="3995706"/>
            <a:ext cx="0" cy="353910"/>
          </a:xfrm>
          <a:prstGeom prst="line">
            <a:avLst/>
          </a:prstGeom>
          <a:noFill/>
          <a:ln w="317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2" name="Line 2945">
            <a:extLst>
              <a:ext uri="{FF2B5EF4-FFF2-40B4-BE49-F238E27FC236}">
                <a16:creationId xmlns:a16="http://schemas.microsoft.com/office/drawing/2014/main" id="{6A5249B4-E991-4AA0-9F51-68673F1A7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0728" y="4034535"/>
            <a:ext cx="0" cy="353910"/>
          </a:xfrm>
          <a:prstGeom prst="line">
            <a:avLst/>
          </a:prstGeom>
          <a:noFill/>
          <a:ln w="31750" cap="flat">
            <a:solidFill>
              <a:schemeClr val="accent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4" name="Oval 2947">
            <a:extLst>
              <a:ext uri="{FF2B5EF4-FFF2-40B4-BE49-F238E27FC236}">
                <a16:creationId xmlns:a16="http://schemas.microsoft.com/office/drawing/2014/main" id="{8DC9B0A8-EFB1-4518-84DC-1FE5B7AA7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81" y="4316947"/>
            <a:ext cx="217790" cy="217790"/>
          </a:xfrm>
          <a:prstGeom prst="ellipse">
            <a:avLst/>
          </a:prstGeom>
          <a:solidFill>
            <a:srgbClr val="FFFFFF"/>
          </a:solidFill>
          <a:ln w="50800" cap="rnd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5" name="Oval 2948">
            <a:extLst>
              <a:ext uri="{FF2B5EF4-FFF2-40B4-BE49-F238E27FC236}">
                <a16:creationId xmlns:a16="http://schemas.microsoft.com/office/drawing/2014/main" id="{E58F984D-C23B-40BA-88BF-DC5BFCA7E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462" y="4316947"/>
            <a:ext cx="217790" cy="217790"/>
          </a:xfrm>
          <a:prstGeom prst="ellipse">
            <a:avLst/>
          </a:prstGeom>
          <a:solidFill>
            <a:srgbClr val="FFFFFF"/>
          </a:solidFill>
          <a:ln w="50800" cap="rnd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6" name="Oval 2949">
            <a:extLst>
              <a:ext uri="{FF2B5EF4-FFF2-40B4-BE49-F238E27FC236}">
                <a16:creationId xmlns:a16="http://schemas.microsoft.com/office/drawing/2014/main" id="{0C4F2035-4F5F-42A5-80C2-796F7CB65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1833" y="4355776"/>
            <a:ext cx="217790" cy="217790"/>
          </a:xfrm>
          <a:prstGeom prst="ellipse">
            <a:avLst/>
          </a:prstGeom>
          <a:solidFill>
            <a:srgbClr val="FFFFFF"/>
          </a:solidFill>
          <a:ln w="50800" cap="rnd">
            <a:solidFill>
              <a:schemeClr val="accent3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6CA276-C255-4261-AD0E-4596C1932EF6}"/>
              </a:ext>
            </a:extLst>
          </p:cNvPr>
          <p:cNvSpPr txBox="1"/>
          <p:nvPr/>
        </p:nvSpPr>
        <p:spPr>
          <a:xfrm>
            <a:off x="854485" y="2958273"/>
            <a:ext cx="2341938" cy="9826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a-DK">
                <a:solidFill>
                  <a:schemeClr val="accent1"/>
                </a:solidFill>
                <a:latin typeface="+mj-lt"/>
              </a:rPr>
              <a:t>Complicated Interface</a:t>
            </a:r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8FF28F-07BD-4EB9-A5D1-180171340C56}"/>
              </a:ext>
            </a:extLst>
          </p:cNvPr>
          <p:cNvSpPr txBox="1"/>
          <p:nvPr/>
        </p:nvSpPr>
        <p:spPr>
          <a:xfrm>
            <a:off x="5073968" y="2977323"/>
            <a:ext cx="194492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a-DK" err="1">
                <a:solidFill>
                  <a:schemeClr val="accent1"/>
                </a:solidFill>
                <a:latin typeface="+mj-lt"/>
              </a:rPr>
              <a:t>Un-updated</a:t>
            </a:r>
            <a:r>
              <a:rPr lang="da-DK">
                <a:solidFill>
                  <a:schemeClr val="accent1"/>
                </a:solidFill>
                <a:latin typeface="+mj-lt"/>
              </a:rPr>
              <a:t> Information</a:t>
            </a:r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2244FA-D15E-4728-BE45-A0D0F535D538}"/>
              </a:ext>
            </a:extLst>
          </p:cNvPr>
          <p:cNvSpPr txBox="1"/>
          <p:nvPr/>
        </p:nvSpPr>
        <p:spPr>
          <a:xfrm>
            <a:off x="9146619" y="3115631"/>
            <a:ext cx="1722813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a-DK">
                <a:solidFill>
                  <a:schemeClr val="accent1"/>
                </a:solidFill>
                <a:latin typeface="+mj-lt"/>
              </a:rPr>
              <a:t>Bad Design</a:t>
            </a:r>
            <a:endParaRPr lang="th-TH">
              <a:solidFill>
                <a:schemeClr val="accent1"/>
              </a:solidFill>
            </a:endParaRPr>
          </a:p>
        </p:txBody>
      </p:sp>
      <p:pic>
        <p:nvPicPr>
          <p:cNvPr id="47" name="Graphic 46" descr="Clipboard All Crosses with solid fill">
            <a:extLst>
              <a:ext uri="{FF2B5EF4-FFF2-40B4-BE49-F238E27FC236}">
                <a16:creationId xmlns:a16="http://schemas.microsoft.com/office/drawing/2014/main" id="{1540AA41-A561-4896-9661-0E2115D9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23365" y="2040102"/>
            <a:ext cx="914400" cy="914400"/>
          </a:xfrm>
          <a:prstGeom prst="rect">
            <a:avLst/>
          </a:prstGeom>
        </p:spPr>
      </p:pic>
      <p:pic>
        <p:nvPicPr>
          <p:cNvPr id="48" name="Graphic 47" descr="Thought with solid fill">
            <a:extLst>
              <a:ext uri="{FF2B5EF4-FFF2-40B4-BE49-F238E27FC236}">
                <a16:creationId xmlns:a16="http://schemas.microsoft.com/office/drawing/2014/main" id="{2A1F98B0-D038-42F8-83D8-125981105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50825" y="2043229"/>
            <a:ext cx="914400" cy="914400"/>
          </a:xfrm>
          <a:prstGeom prst="rect">
            <a:avLst/>
          </a:prstGeom>
        </p:spPr>
      </p:pic>
      <p:pic>
        <p:nvPicPr>
          <p:cNvPr id="49" name="Graphic 48" descr="Television with solid fill">
            <a:extLst>
              <a:ext uri="{FF2B5EF4-FFF2-40B4-BE49-F238E27FC236}">
                <a16:creationId xmlns:a16="http://schemas.microsoft.com/office/drawing/2014/main" id="{53AB8B5E-A157-49FB-846E-BD74AB895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07603" y="197473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DCE4AD7-CDDD-4389-BF46-2F429FF4ACD5}"/>
              </a:ext>
            </a:extLst>
          </p:cNvPr>
          <p:cNvSpPr txBox="1"/>
          <p:nvPr/>
        </p:nvSpPr>
        <p:spPr>
          <a:xfrm>
            <a:off x="0" y="65841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Top 3 Underserved Need Scores </a:t>
            </a:r>
            <a:endParaRPr lang="ko-KR" altLang="en-US" sz="4800" b="1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C93F64-A22E-4E0F-B53A-DBDCDAC580EA}"/>
              </a:ext>
            </a:extLst>
          </p:cNvPr>
          <p:cNvSpPr txBox="1"/>
          <p:nvPr/>
        </p:nvSpPr>
        <p:spPr>
          <a:xfrm>
            <a:off x="6274653" y="6133950"/>
            <a:ext cx="539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**Full score of 5 and 20 Interviewees</a:t>
            </a:r>
            <a:endParaRPr lang="ko-KR" altLang="en-US" sz="180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6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0" y="1905506"/>
            <a:ext cx="119374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VALUE PROPOSITION GRID</a:t>
            </a:r>
            <a:endParaRPr lang="th-TH" sz="9600"/>
          </a:p>
        </p:txBody>
      </p:sp>
    </p:spTree>
    <p:extLst>
      <p:ext uri="{BB962C8B-B14F-4D97-AF65-F5344CB8AC3E}">
        <p14:creationId xmlns:p14="http://schemas.microsoft.com/office/powerpoint/2010/main" val="57938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28C4C5-D0F7-43D5-95FD-3679806B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53031"/>
              </p:ext>
            </p:extLst>
          </p:nvPr>
        </p:nvGraphicFramePr>
        <p:xfrm>
          <a:off x="1902619" y="1564854"/>
          <a:ext cx="8386761" cy="3410946"/>
        </p:xfrm>
        <a:graphic>
          <a:graphicData uri="http://schemas.openxmlformats.org/drawingml/2006/table">
            <a:tbl>
              <a:tblPr/>
              <a:tblGrid>
                <a:gridCol w="3706811">
                  <a:extLst>
                    <a:ext uri="{9D8B030D-6E8A-4147-A177-3AD203B41FA5}">
                      <a16:colId xmlns:a16="http://schemas.microsoft.com/office/drawing/2014/main" val="4119216919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3726052721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1366870382"/>
                    </a:ext>
                  </a:extLst>
                </a:gridCol>
              </a:tblGrid>
              <a:tr h="624268">
                <a:tc>
                  <a:txBody>
                    <a:bodyPr/>
                    <a:lstStyle/>
                    <a:p>
                      <a:pPr algn="l" fontAlgn="b"/>
                      <a:endParaRPr lang="th-TH" sz="2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Current Version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Ours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68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must have</a:t>
                      </a:r>
                      <a:endParaRPr lang="th-TH" sz="2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712426"/>
                  </a:ext>
                </a:extLst>
              </a:tr>
              <a:tr h="41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 Authors and Research Topics.</a:t>
                      </a:r>
                      <a:endParaRPr lang="th-TH" sz="2000" b="0" i="0" u="none" strike="noStrike" baseline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590494"/>
                  </a:ext>
                </a:extLst>
              </a:tr>
              <a:tr h="473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 Searching system.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199596"/>
                  </a:ext>
                </a:extLst>
              </a:tr>
              <a:tr h="149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+mn-cs"/>
                        </a:rPr>
                        <a:t>performance</a:t>
                      </a:r>
                      <a:endParaRPr lang="th-TH" sz="20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81562"/>
                  </a:ext>
                </a:extLst>
              </a:tr>
              <a:tr h="41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 Both computer and mobile uses.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614814"/>
                  </a:ext>
                </a:extLst>
              </a:tr>
              <a:tr h="415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 Group of research topics.</a:t>
                      </a:r>
                      <a:endParaRPr lang="th-T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43401"/>
                  </a:ext>
                </a:extLst>
              </a:tr>
              <a:tr h="44292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th-TH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 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 Research topics by academic year.</a:t>
                      </a:r>
                      <a:endParaRPr lang="th-TH"/>
                    </a:p>
                  </a:txBody>
                  <a:tcPr marL="7620" marR="7620" marT="7620" marB="0" anchor="ctr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7620" marR="7620" marT="7620" marB="0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67138"/>
                  </a:ext>
                </a:extLst>
              </a:tr>
            </a:tbl>
          </a:graphicData>
        </a:graphic>
      </p:graphicFrame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D1107EA-DF80-4D02-9C7C-5F87F90C8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0835" y="2546836"/>
            <a:ext cx="314325" cy="314325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89C8C272-3504-4921-91C2-D713E48B97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474" y="2546835"/>
            <a:ext cx="314325" cy="314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086E8B-89C6-4F8E-BFC1-622FC6316483}"/>
              </a:ext>
            </a:extLst>
          </p:cNvPr>
          <p:cNvSpPr txBox="1"/>
          <p:nvPr/>
        </p:nvSpPr>
        <p:spPr>
          <a:xfrm>
            <a:off x="392253" y="584522"/>
            <a:ext cx="81279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VALUE PROPOSITION GRID</a:t>
            </a:r>
            <a:endParaRPr lang="th-TH"/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D8847311-EE6F-42AE-8917-568545DC9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0834" y="3000601"/>
            <a:ext cx="314326" cy="314326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862566EC-C363-436D-AF0F-5DCADC5C0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473" y="3000601"/>
            <a:ext cx="314326" cy="314326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DA01ADB8-AEEA-4EA3-96F1-CEABE82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473" y="3725214"/>
            <a:ext cx="314326" cy="314326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7A5469EB-534C-40E8-B9CA-B52E20686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473" y="4137470"/>
            <a:ext cx="314326" cy="314326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081A1193-3012-45D8-8664-3958962C2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0834" y="3731423"/>
            <a:ext cx="314326" cy="314326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667DD3BE-4E99-43B9-BB5D-8E11A3124D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0834" y="4116769"/>
            <a:ext cx="314326" cy="314326"/>
          </a:xfrm>
          <a:prstGeom prst="rect">
            <a:avLst/>
          </a:prstGeom>
        </p:spPr>
      </p:pic>
      <p:pic>
        <p:nvPicPr>
          <p:cNvPr id="12" name="Graphic 21" descr="Close with solid fill">
            <a:extLst>
              <a:ext uri="{FF2B5EF4-FFF2-40B4-BE49-F238E27FC236}">
                <a16:creationId xmlns:a16="http://schemas.microsoft.com/office/drawing/2014/main" id="{76082E01-056C-4B2D-BE2E-8E25D4FCB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0834" y="4614031"/>
            <a:ext cx="314326" cy="314326"/>
          </a:xfrm>
          <a:prstGeom prst="rect">
            <a:avLst/>
          </a:prstGeom>
        </p:spPr>
      </p:pic>
      <p:pic>
        <p:nvPicPr>
          <p:cNvPr id="13" name="Graphic 19" descr="Checkmark with solid fill">
            <a:extLst>
              <a:ext uri="{FF2B5EF4-FFF2-40B4-BE49-F238E27FC236}">
                <a16:creationId xmlns:a16="http://schemas.microsoft.com/office/drawing/2014/main" id="{46E0CBD3-4699-4C0F-93FC-86B5002D2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473" y="4593511"/>
            <a:ext cx="314326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7BEF9C-DCCD-433E-9AA8-4E1917EC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USER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Feedbacks</a:t>
            </a:r>
          </a:p>
        </p:txBody>
      </p:sp>
      <p:pic>
        <p:nvPicPr>
          <p:cNvPr id="5" name="Picture 4" descr="3D art of a person">
            <a:extLst>
              <a:ext uri="{FF2B5EF4-FFF2-40B4-BE49-F238E27FC236}">
                <a16:creationId xmlns:a16="http://schemas.microsoft.com/office/drawing/2014/main" id="{074001E7-8BBA-4112-B374-3BFF50E11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42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194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8">
            <a:extLst>
              <a:ext uri="{FF2B5EF4-FFF2-40B4-BE49-F238E27FC236}">
                <a16:creationId xmlns:a16="http://schemas.microsoft.com/office/drawing/2014/main" id="{C396FF70-95D2-4EBA-BA0F-50E6F13247A3}"/>
              </a:ext>
            </a:extLst>
          </p:cNvPr>
          <p:cNvSpPr/>
          <p:nvPr/>
        </p:nvSpPr>
        <p:spPr>
          <a:xfrm>
            <a:off x="1972435" y="1914124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EEA019AB-BB31-4F80-8A5A-50DED45ABAE4}"/>
              </a:ext>
            </a:extLst>
          </p:cNvPr>
          <p:cNvSpPr/>
          <p:nvPr/>
        </p:nvSpPr>
        <p:spPr>
          <a:xfrm>
            <a:off x="1972435" y="3339214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Freeform 72">
            <a:extLst>
              <a:ext uri="{FF2B5EF4-FFF2-40B4-BE49-F238E27FC236}">
                <a16:creationId xmlns:a16="http://schemas.microsoft.com/office/drawing/2014/main" id="{B9671818-0698-4291-BB79-3FD6DBF663DB}"/>
              </a:ext>
            </a:extLst>
          </p:cNvPr>
          <p:cNvSpPr/>
          <p:nvPr/>
        </p:nvSpPr>
        <p:spPr>
          <a:xfrm>
            <a:off x="1972435" y="4764304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6DF8F0AC-0EE5-4840-B297-9764CDF047C1}"/>
              </a:ext>
            </a:extLst>
          </p:cNvPr>
          <p:cNvSpPr>
            <a:spLocks noEditPoints="1"/>
          </p:cNvSpPr>
          <p:nvPr/>
        </p:nvSpPr>
        <p:spPr bwMode="auto">
          <a:xfrm>
            <a:off x="2132408" y="184759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799B067B-CC07-4708-B965-79A541AF75CE}"/>
              </a:ext>
            </a:extLst>
          </p:cNvPr>
          <p:cNvSpPr>
            <a:spLocks noEditPoints="1"/>
          </p:cNvSpPr>
          <p:nvPr/>
        </p:nvSpPr>
        <p:spPr bwMode="auto">
          <a:xfrm>
            <a:off x="2132408" y="3226907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Rounded Rectangle 67">
            <a:extLst>
              <a:ext uri="{FF2B5EF4-FFF2-40B4-BE49-F238E27FC236}">
                <a16:creationId xmlns:a16="http://schemas.microsoft.com/office/drawing/2014/main" id="{38F6C560-224F-44F5-870A-5FDD7838F28F}"/>
              </a:ext>
            </a:extLst>
          </p:cNvPr>
          <p:cNvSpPr/>
          <p:nvPr/>
        </p:nvSpPr>
        <p:spPr>
          <a:xfrm>
            <a:off x="551937" y="1834641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43762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  <a:ea typeface="微软雅黑"/>
                <a:cs typeface="+mn-cs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8" name="Rounded Rectangle 69">
            <a:extLst>
              <a:ext uri="{FF2B5EF4-FFF2-40B4-BE49-F238E27FC236}">
                <a16:creationId xmlns:a16="http://schemas.microsoft.com/office/drawing/2014/main" id="{365629DB-F28E-4A5C-95D2-97E23114D767}"/>
              </a:ext>
            </a:extLst>
          </p:cNvPr>
          <p:cNvSpPr/>
          <p:nvPr/>
        </p:nvSpPr>
        <p:spPr>
          <a:xfrm>
            <a:off x="551937" y="3259734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43762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/>
                <a:ea typeface="微软雅黑"/>
                <a:cs typeface="+mn-cs"/>
                <a:sym typeface="Arial" panose="020B0604020202020204" pitchFamily="34" charset="0"/>
              </a:rPr>
              <a:t>02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man Old Style"/>
              <a:ea typeface="微软雅黑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0E40D-E808-4D97-B67E-1E124E6F9BFE}"/>
              </a:ext>
            </a:extLst>
          </p:cNvPr>
          <p:cNvSpPr txBox="1"/>
          <p:nvPr/>
        </p:nvSpPr>
        <p:spPr>
          <a:xfrm>
            <a:off x="2522742" y="1764919"/>
            <a:ext cx="465562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1" i="0" u="none" strike="noStrike" kern="1200" cap="none" spc="0" normalizeH="0" baseline="0" noProof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TEST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1A3B6E-BF2F-4C08-AD53-24DE726B9D9A}"/>
              </a:ext>
            </a:extLst>
          </p:cNvPr>
          <p:cNvSpPr txBox="1"/>
          <p:nvPr/>
        </p:nvSpPr>
        <p:spPr>
          <a:xfrm>
            <a:off x="2527222" y="3262225"/>
            <a:ext cx="4645975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1" i="0" u="none" strike="noStrike" kern="1200" cap="none" spc="0" normalizeH="0" baseline="0" noProof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 FEEDBACKS 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>
                <a:solidFill>
                  <a:srgbClr val="1A3260"/>
                </a:solidFill>
                <a:latin typeface="Gill Sans MT" panose="020B0502020104020203"/>
              </a:rPr>
              <a:t>ANALYSIS</a:t>
            </a:r>
            <a:r>
              <a:rPr kumimoji="0" lang="da-DK" sz="2800" b="1" i="0" u="none" strike="noStrike" kern="1200" cap="none" spc="0" normalizeH="0" baseline="0" noProof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6F5859-87BD-4D72-875E-28F9BFDB457A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87E005AC-D71E-4650-AE68-A55D958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4F1577-DE9D-4BD9-B2B6-4B9CF9C7F978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A1E9538F-AE1A-4480-A39F-E6E83E6E5EC1}"/>
              </a:ext>
            </a:extLst>
          </p:cNvPr>
          <p:cNvSpPr txBox="1"/>
          <p:nvPr/>
        </p:nvSpPr>
        <p:spPr>
          <a:xfrm>
            <a:off x="489995" y="625031"/>
            <a:ext cx="9755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000" b="1" i="0" u="none" strike="noStrike" kern="1200" cap="none" spc="0" normalizeH="0" baseline="0" noProof="0">
                <a:ln>
                  <a:noFill/>
                </a:ln>
                <a:solidFill>
                  <a:srgbClr val="1A3260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Cordia New"/>
              </a:rPr>
              <a:t>TABLE OF CONTENTS</a:t>
            </a:r>
          </a:p>
        </p:txBody>
      </p:sp>
      <p:grpSp>
        <p:nvGrpSpPr>
          <p:cNvPr id="75" name="Graphic 148">
            <a:extLst>
              <a:ext uri="{FF2B5EF4-FFF2-40B4-BE49-F238E27FC236}">
                <a16:creationId xmlns:a16="http://schemas.microsoft.com/office/drawing/2014/main" id="{EA5C4A98-6810-4100-B6C1-F0673FD1C0CD}"/>
              </a:ext>
            </a:extLst>
          </p:cNvPr>
          <p:cNvGrpSpPr/>
          <p:nvPr/>
        </p:nvGrpSpPr>
        <p:grpSpPr>
          <a:xfrm>
            <a:off x="6973013" y="3263313"/>
            <a:ext cx="5011250" cy="2318958"/>
            <a:chOff x="8732719" y="1855840"/>
            <a:chExt cx="4373176" cy="1873187"/>
          </a:xfrm>
        </p:grpSpPr>
        <p:sp>
          <p:nvSpPr>
            <p:cNvPr id="42" name="Freeform: Shape 150">
              <a:extLst>
                <a:ext uri="{FF2B5EF4-FFF2-40B4-BE49-F238E27FC236}">
                  <a16:creationId xmlns:a16="http://schemas.microsoft.com/office/drawing/2014/main" id="{23D765E4-5640-403C-BDC2-595E88ED4B0F}"/>
                </a:ext>
              </a:extLst>
            </p:cNvPr>
            <p:cNvSpPr/>
            <p:nvPr/>
          </p:nvSpPr>
          <p:spPr>
            <a:xfrm>
              <a:off x="9483030" y="2858730"/>
              <a:ext cx="209573" cy="279957"/>
            </a:xfrm>
            <a:custGeom>
              <a:avLst/>
              <a:gdLst>
                <a:gd name="connsiteX0" fmla="*/ 209483 w 209573"/>
                <a:gd name="connsiteY0" fmla="*/ 41886 h 279957"/>
                <a:gd name="connsiteX1" fmla="*/ 167948 w 209573"/>
                <a:gd name="connsiteY1" fmla="*/ -231 h 279957"/>
                <a:gd name="connsiteX2" fmla="*/ 125831 w 209573"/>
                <a:gd name="connsiteY2" fmla="*/ 41304 h 279957"/>
                <a:gd name="connsiteX3" fmla="*/ 126233 w 209573"/>
                <a:gd name="connsiteY3" fmla="*/ 47385 h 279957"/>
                <a:gd name="connsiteX4" fmla="*/ 6063 w 209573"/>
                <a:gd name="connsiteY4" fmla="*/ 204753 h 279957"/>
                <a:gd name="connsiteX5" fmla="*/ 13937 w 209573"/>
                <a:gd name="connsiteY5" fmla="*/ 268729 h 279957"/>
                <a:gd name="connsiteX6" fmla="*/ 23364 w 209573"/>
                <a:gd name="connsiteY6" fmla="*/ 279725 h 279957"/>
                <a:gd name="connsiteX7" fmla="*/ 66616 w 209573"/>
                <a:gd name="connsiteY7" fmla="*/ 271075 h 279957"/>
                <a:gd name="connsiteX8" fmla="*/ 115637 w 209573"/>
                <a:gd name="connsiteY8" fmla="*/ 227821 h 279957"/>
                <a:gd name="connsiteX9" fmla="*/ 109869 w 209573"/>
                <a:gd name="connsiteY9" fmla="*/ 178801 h 279957"/>
                <a:gd name="connsiteX10" fmla="*/ 170424 w 209573"/>
                <a:gd name="connsiteY10" fmla="*/ 83644 h 279957"/>
                <a:gd name="connsiteX11" fmla="*/ 170346 w 209573"/>
                <a:gd name="connsiteY11" fmla="*/ 83576 h 279957"/>
                <a:gd name="connsiteX12" fmla="*/ 209483 w 209573"/>
                <a:gd name="connsiteY12" fmla="*/ 41886 h 27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73" h="279957">
                  <a:moveTo>
                    <a:pt x="209483" y="41886"/>
                  </a:moveTo>
                  <a:cubicBezTo>
                    <a:pt x="209643" y="18786"/>
                    <a:pt x="191047" y="-70"/>
                    <a:pt x="167948" y="-231"/>
                  </a:cubicBezTo>
                  <a:cubicBezTo>
                    <a:pt x="144848" y="-391"/>
                    <a:pt x="125992" y="18205"/>
                    <a:pt x="125831" y="41304"/>
                  </a:cubicBezTo>
                  <a:cubicBezTo>
                    <a:pt x="125817" y="43338"/>
                    <a:pt x="125951" y="45370"/>
                    <a:pt x="126233" y="47385"/>
                  </a:cubicBezTo>
                  <a:lnTo>
                    <a:pt x="6063" y="204753"/>
                  </a:lnTo>
                  <a:cubicBezTo>
                    <a:pt x="-4422" y="225721"/>
                    <a:pt x="-1319" y="250930"/>
                    <a:pt x="13937" y="268729"/>
                  </a:cubicBezTo>
                  <a:lnTo>
                    <a:pt x="23364" y="279725"/>
                  </a:lnTo>
                  <a:lnTo>
                    <a:pt x="66616" y="271075"/>
                  </a:lnTo>
                  <a:lnTo>
                    <a:pt x="115637" y="227821"/>
                  </a:lnTo>
                  <a:lnTo>
                    <a:pt x="109869" y="178801"/>
                  </a:lnTo>
                  <a:lnTo>
                    <a:pt x="170424" y="83644"/>
                  </a:lnTo>
                  <a:lnTo>
                    <a:pt x="170346" y="83576"/>
                  </a:lnTo>
                  <a:cubicBezTo>
                    <a:pt x="192344" y="82175"/>
                    <a:pt x="209473" y="63929"/>
                    <a:pt x="209483" y="41886"/>
                  </a:cubicBez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3" name="Freeform: Shape 151">
              <a:extLst>
                <a:ext uri="{FF2B5EF4-FFF2-40B4-BE49-F238E27FC236}">
                  <a16:creationId xmlns:a16="http://schemas.microsoft.com/office/drawing/2014/main" id="{7A0AD5C7-6135-40F5-8166-EC38C9F66F02}"/>
                </a:ext>
              </a:extLst>
            </p:cNvPr>
            <p:cNvSpPr/>
            <p:nvPr/>
          </p:nvSpPr>
          <p:spPr>
            <a:xfrm>
              <a:off x="8841967" y="3487024"/>
              <a:ext cx="300619" cy="183178"/>
            </a:xfrm>
            <a:custGeom>
              <a:avLst/>
              <a:gdLst>
                <a:gd name="connsiteX0" fmla="*/ 19616 w 300619"/>
                <a:gd name="connsiteY0" fmla="*/ 183179 h 183178"/>
                <a:gd name="connsiteX1" fmla="*/ 0 w 300619"/>
                <a:gd name="connsiteY1" fmla="*/ 110324 h 183178"/>
                <a:gd name="connsiteX2" fmla="*/ 271669 w 300619"/>
                <a:gd name="connsiteY2" fmla="*/ 0 h 183178"/>
                <a:gd name="connsiteX3" fmla="*/ 300619 w 300619"/>
                <a:gd name="connsiteY3" fmla="*/ 107523 h 183178"/>
                <a:gd name="connsiteX4" fmla="*/ 19616 w 300619"/>
                <a:gd name="connsiteY4" fmla="*/ 183179 h 18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19" h="183178">
                  <a:moveTo>
                    <a:pt x="19616" y="183179"/>
                  </a:moveTo>
                  <a:lnTo>
                    <a:pt x="0" y="110324"/>
                  </a:lnTo>
                  <a:lnTo>
                    <a:pt x="271669" y="0"/>
                  </a:lnTo>
                  <a:lnTo>
                    <a:pt x="300619" y="107523"/>
                  </a:lnTo>
                  <a:lnTo>
                    <a:pt x="19616" y="183179"/>
                  </a:lnTo>
                  <a:close/>
                </a:path>
              </a:pathLst>
            </a:custGeom>
            <a:solidFill>
              <a:srgbClr val="FFB8B8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4" name="Freeform: Shape 152">
              <a:extLst>
                <a:ext uri="{FF2B5EF4-FFF2-40B4-BE49-F238E27FC236}">
                  <a16:creationId xmlns:a16="http://schemas.microsoft.com/office/drawing/2014/main" id="{20329AA6-95F0-4BE0-9389-7A523ACDF6FD}"/>
                </a:ext>
              </a:extLst>
            </p:cNvPr>
            <p:cNvSpPr/>
            <p:nvPr/>
          </p:nvSpPr>
          <p:spPr>
            <a:xfrm>
              <a:off x="8732719" y="3468810"/>
              <a:ext cx="157651" cy="238986"/>
            </a:xfrm>
            <a:custGeom>
              <a:avLst/>
              <a:gdLst>
                <a:gd name="connsiteX0" fmla="*/ 63156 w 157651"/>
                <a:gd name="connsiteY0" fmla="*/ 238755 h 238986"/>
                <a:gd name="connsiteX1" fmla="*/ -90 w 157651"/>
                <a:gd name="connsiteY1" fmla="*/ 3847 h 238986"/>
                <a:gd name="connsiteX2" fmla="*/ 2881 w 157651"/>
                <a:gd name="connsiteY2" fmla="*/ 3047 h 238986"/>
                <a:gd name="connsiteX3" fmla="*/ 118932 w 157651"/>
                <a:gd name="connsiteY3" fmla="*/ 69859 h 238986"/>
                <a:gd name="connsiteX4" fmla="*/ 118933 w 157651"/>
                <a:gd name="connsiteY4" fmla="*/ 69865 h 238986"/>
                <a:gd name="connsiteX5" fmla="*/ 157561 w 157651"/>
                <a:gd name="connsiteY5" fmla="*/ 213338 h 23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1" h="238986">
                  <a:moveTo>
                    <a:pt x="63156" y="238755"/>
                  </a:moveTo>
                  <a:lnTo>
                    <a:pt x="-90" y="3847"/>
                  </a:lnTo>
                  <a:lnTo>
                    <a:pt x="2881" y="3047"/>
                  </a:lnTo>
                  <a:cubicBezTo>
                    <a:pt x="53376" y="-10546"/>
                    <a:pt x="105332" y="19365"/>
                    <a:pt x="118932" y="69859"/>
                  </a:cubicBezTo>
                  <a:lnTo>
                    <a:pt x="118933" y="69865"/>
                  </a:lnTo>
                  <a:lnTo>
                    <a:pt x="157561" y="213338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5" name="Freeform: Shape 153">
              <a:extLst>
                <a:ext uri="{FF2B5EF4-FFF2-40B4-BE49-F238E27FC236}">
                  <a16:creationId xmlns:a16="http://schemas.microsoft.com/office/drawing/2014/main" id="{AA19D6D2-18B2-49CF-A239-EDBE5143BC0E}"/>
                </a:ext>
              </a:extLst>
            </p:cNvPr>
            <p:cNvSpPr/>
            <p:nvPr/>
          </p:nvSpPr>
          <p:spPr>
            <a:xfrm>
              <a:off x="9174780" y="3357719"/>
              <a:ext cx="232174" cy="300842"/>
            </a:xfrm>
            <a:custGeom>
              <a:avLst/>
              <a:gdLst>
                <a:gd name="connsiteX0" fmla="*/ 61015 w 232174"/>
                <a:gd name="connsiteY0" fmla="*/ 300842 h 300842"/>
                <a:gd name="connsiteX1" fmla="*/ 0 w 232174"/>
                <a:gd name="connsiteY1" fmla="*/ 256471 h 300842"/>
                <a:gd name="connsiteX2" fmla="*/ 142119 w 232174"/>
                <a:gd name="connsiteY2" fmla="*/ 0 h 300842"/>
                <a:gd name="connsiteX3" fmla="*/ 232174 w 232174"/>
                <a:gd name="connsiteY3" fmla="*/ 65489 h 300842"/>
                <a:gd name="connsiteX4" fmla="*/ 61015 w 232174"/>
                <a:gd name="connsiteY4" fmla="*/ 300842 h 3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174" h="300842">
                  <a:moveTo>
                    <a:pt x="61015" y="300842"/>
                  </a:moveTo>
                  <a:lnTo>
                    <a:pt x="0" y="256471"/>
                  </a:lnTo>
                  <a:lnTo>
                    <a:pt x="142119" y="0"/>
                  </a:lnTo>
                  <a:lnTo>
                    <a:pt x="232174" y="65489"/>
                  </a:lnTo>
                  <a:lnTo>
                    <a:pt x="61015" y="300842"/>
                  </a:lnTo>
                  <a:close/>
                </a:path>
              </a:pathLst>
            </a:custGeom>
            <a:solidFill>
              <a:srgbClr val="FFB8B8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6" name="Freeform: Shape 154">
              <a:extLst>
                <a:ext uri="{FF2B5EF4-FFF2-40B4-BE49-F238E27FC236}">
                  <a16:creationId xmlns:a16="http://schemas.microsoft.com/office/drawing/2014/main" id="{14DA72E9-EFFC-4D06-8252-63E044DC5E77}"/>
                </a:ext>
              </a:extLst>
            </p:cNvPr>
            <p:cNvSpPr/>
            <p:nvPr/>
          </p:nvSpPr>
          <p:spPr>
            <a:xfrm>
              <a:off x="9011598" y="3544454"/>
              <a:ext cx="254249" cy="184573"/>
            </a:xfrm>
            <a:custGeom>
              <a:avLst/>
              <a:gdLst>
                <a:gd name="connsiteX0" fmla="*/ 196657 w 254249"/>
                <a:gd name="connsiteY0" fmla="*/ 184342 h 184573"/>
                <a:gd name="connsiteX1" fmla="*/ -90 w 254249"/>
                <a:gd name="connsiteY1" fmla="*/ 41261 h 184573"/>
                <a:gd name="connsiteX2" fmla="*/ 1719 w 254249"/>
                <a:gd name="connsiteY2" fmla="*/ 38772 h 184573"/>
                <a:gd name="connsiteX3" fmla="*/ 133988 w 254249"/>
                <a:gd name="connsiteY3" fmla="*/ 17880 h 184573"/>
                <a:gd name="connsiteX4" fmla="*/ 133993 w 254249"/>
                <a:gd name="connsiteY4" fmla="*/ 17884 h 184573"/>
                <a:gd name="connsiteX5" fmla="*/ 254159 w 254249"/>
                <a:gd name="connsiteY5" fmla="*/ 105273 h 18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249" h="184573">
                  <a:moveTo>
                    <a:pt x="196657" y="184342"/>
                  </a:moveTo>
                  <a:lnTo>
                    <a:pt x="-90" y="41261"/>
                  </a:lnTo>
                  <a:lnTo>
                    <a:pt x="1719" y="38772"/>
                  </a:lnTo>
                  <a:cubicBezTo>
                    <a:pt x="32477" y="-3519"/>
                    <a:pt x="91693" y="-12873"/>
                    <a:pt x="133988" y="17880"/>
                  </a:cubicBezTo>
                  <a:lnTo>
                    <a:pt x="133993" y="17884"/>
                  </a:lnTo>
                  <a:lnTo>
                    <a:pt x="254159" y="105273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7" name="Freeform: Shape 155">
              <a:extLst>
                <a:ext uri="{FF2B5EF4-FFF2-40B4-BE49-F238E27FC236}">
                  <a16:creationId xmlns:a16="http://schemas.microsoft.com/office/drawing/2014/main" id="{6DB86CD5-915D-47A5-A59C-1908960D9A06}"/>
                </a:ext>
              </a:extLst>
            </p:cNvPr>
            <p:cNvSpPr/>
            <p:nvPr/>
          </p:nvSpPr>
          <p:spPr>
            <a:xfrm>
              <a:off x="9209477" y="3129082"/>
              <a:ext cx="668983" cy="436369"/>
            </a:xfrm>
            <a:custGeom>
              <a:avLst/>
              <a:gdLst>
                <a:gd name="connsiteX0" fmla="*/ 544902 w 668983"/>
                <a:gd name="connsiteY0" fmla="*/ 170852 h 436369"/>
                <a:gd name="connsiteX1" fmla="*/ 391355 w 668983"/>
                <a:gd name="connsiteY1" fmla="*/ 21691 h 436369"/>
                <a:gd name="connsiteX2" fmla="*/ 289828 w 668983"/>
                <a:gd name="connsiteY2" fmla="*/ 16020 h 436369"/>
                <a:gd name="connsiteX3" fmla="*/ -90 w 668983"/>
                <a:gd name="connsiteY3" fmla="*/ 338099 h 436369"/>
                <a:gd name="connsiteX4" fmla="*/ 25863 w 668983"/>
                <a:gd name="connsiteY4" fmla="*/ 378467 h 436369"/>
                <a:gd name="connsiteX5" fmla="*/ 302682 w 668983"/>
                <a:gd name="connsiteY5" fmla="*/ 191036 h 436369"/>
                <a:gd name="connsiteX6" fmla="*/ 490113 w 668983"/>
                <a:gd name="connsiteY6" fmla="*/ 436138 h 436369"/>
                <a:gd name="connsiteX7" fmla="*/ 668894 w 668983"/>
                <a:gd name="connsiteY7" fmla="*/ 346750 h 43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3" h="436369">
                  <a:moveTo>
                    <a:pt x="544902" y="170852"/>
                  </a:moveTo>
                  <a:lnTo>
                    <a:pt x="391355" y="21691"/>
                  </a:lnTo>
                  <a:cubicBezTo>
                    <a:pt x="363649" y="-5223"/>
                    <a:pt x="320359" y="-7642"/>
                    <a:pt x="289828" y="16020"/>
                  </a:cubicBezTo>
                  <a:lnTo>
                    <a:pt x="-90" y="338099"/>
                  </a:lnTo>
                  <a:lnTo>
                    <a:pt x="25863" y="378467"/>
                  </a:lnTo>
                  <a:lnTo>
                    <a:pt x="302682" y="191036"/>
                  </a:lnTo>
                  <a:lnTo>
                    <a:pt x="490113" y="436138"/>
                  </a:lnTo>
                  <a:lnTo>
                    <a:pt x="668894" y="346750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8" name="Freeform: Shape 156">
              <a:extLst>
                <a:ext uri="{FF2B5EF4-FFF2-40B4-BE49-F238E27FC236}">
                  <a16:creationId xmlns:a16="http://schemas.microsoft.com/office/drawing/2014/main" id="{417C28B7-E613-4846-A731-633338407B1B}"/>
                </a:ext>
              </a:extLst>
            </p:cNvPr>
            <p:cNvSpPr/>
            <p:nvPr/>
          </p:nvSpPr>
          <p:spPr>
            <a:xfrm>
              <a:off x="9417186" y="3284227"/>
              <a:ext cx="354584" cy="165884"/>
            </a:xfrm>
            <a:custGeom>
              <a:avLst/>
              <a:gdLst>
                <a:gd name="connsiteX0" fmla="*/ 270871 w 354584"/>
                <a:gd name="connsiteY0" fmla="*/ 47427 h 165884"/>
                <a:gd name="connsiteX1" fmla="*/ 158412 w 354584"/>
                <a:gd name="connsiteY1" fmla="*/ 38776 h 165884"/>
                <a:gd name="connsiteX2" fmla="*/ 76970 w 354584"/>
                <a:gd name="connsiteY2" fmla="*/ 19032 h 165884"/>
                <a:gd name="connsiteX3" fmla="*/ 19174 w 354584"/>
                <a:gd name="connsiteY3" fmla="*/ 6388 h 165884"/>
                <a:gd name="connsiteX4" fmla="*/ 6529 w 354584"/>
                <a:gd name="connsiteY4" fmla="*/ 64183 h 165884"/>
                <a:gd name="connsiteX5" fmla="*/ 64325 w 354584"/>
                <a:gd name="connsiteY5" fmla="*/ 76828 h 165884"/>
                <a:gd name="connsiteX6" fmla="*/ 69034 w 354584"/>
                <a:gd name="connsiteY6" fmla="*/ 73320 h 165884"/>
                <a:gd name="connsiteX7" fmla="*/ 69022 w 354584"/>
                <a:gd name="connsiteY7" fmla="*/ 73379 h 165884"/>
                <a:gd name="connsiteX8" fmla="*/ 118043 w 354584"/>
                <a:gd name="connsiteY8" fmla="*/ 93564 h 165884"/>
                <a:gd name="connsiteX9" fmla="*/ 328542 w 354584"/>
                <a:gd name="connsiteY9" fmla="*/ 165653 h 165884"/>
                <a:gd name="connsiteX10" fmla="*/ 354494 w 354584"/>
                <a:gd name="connsiteY10" fmla="*/ 145468 h 16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584" h="165884">
                  <a:moveTo>
                    <a:pt x="270871" y="47427"/>
                  </a:moveTo>
                  <a:lnTo>
                    <a:pt x="158412" y="38776"/>
                  </a:lnTo>
                  <a:lnTo>
                    <a:pt x="76970" y="19032"/>
                  </a:lnTo>
                  <a:cubicBezTo>
                    <a:pt x="64502" y="-419"/>
                    <a:pt x="38626" y="-6080"/>
                    <a:pt x="19174" y="6388"/>
                  </a:cubicBezTo>
                  <a:cubicBezTo>
                    <a:pt x="-278" y="18856"/>
                    <a:pt x="-5939" y="44732"/>
                    <a:pt x="6529" y="64183"/>
                  </a:cubicBezTo>
                  <a:cubicBezTo>
                    <a:pt x="18997" y="83635"/>
                    <a:pt x="44873" y="89296"/>
                    <a:pt x="64325" y="76828"/>
                  </a:cubicBezTo>
                  <a:cubicBezTo>
                    <a:pt x="65975" y="75771"/>
                    <a:pt x="67548" y="74599"/>
                    <a:pt x="69034" y="73320"/>
                  </a:cubicBezTo>
                  <a:lnTo>
                    <a:pt x="69022" y="73379"/>
                  </a:lnTo>
                  <a:lnTo>
                    <a:pt x="118043" y="93564"/>
                  </a:lnTo>
                  <a:lnTo>
                    <a:pt x="328542" y="165653"/>
                  </a:lnTo>
                  <a:lnTo>
                    <a:pt x="354494" y="145468"/>
                  </a:ln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49" name="Freeform: Shape 157">
              <a:extLst>
                <a:ext uri="{FF2B5EF4-FFF2-40B4-BE49-F238E27FC236}">
                  <a16:creationId xmlns:a16="http://schemas.microsoft.com/office/drawing/2014/main" id="{D7C4A3E2-E6AB-4757-A1F1-64BF3D9507C8}"/>
                </a:ext>
              </a:extLst>
            </p:cNvPr>
            <p:cNvSpPr/>
            <p:nvPr/>
          </p:nvSpPr>
          <p:spPr>
            <a:xfrm>
              <a:off x="8947075" y="3331887"/>
              <a:ext cx="1012126" cy="351794"/>
            </a:xfrm>
            <a:custGeom>
              <a:avLst/>
              <a:gdLst>
                <a:gd name="connsiteX0" fmla="*/ 1012126 w 1012126"/>
                <a:gd name="connsiteY0" fmla="*/ 311425 h 351794"/>
                <a:gd name="connsiteX1" fmla="*/ 948687 w 1012126"/>
                <a:gd name="connsiteY1" fmla="*/ 351794 h 351794"/>
                <a:gd name="connsiteX2" fmla="*/ 873714 w 1012126"/>
                <a:gd name="connsiteY2" fmla="*/ 351794 h 351794"/>
                <a:gd name="connsiteX3" fmla="*/ 524806 w 1012126"/>
                <a:gd name="connsiteY3" fmla="*/ 222034 h 351794"/>
                <a:gd name="connsiteX4" fmla="*/ 14417 w 1012126"/>
                <a:gd name="connsiteY4" fmla="*/ 314307 h 351794"/>
                <a:gd name="connsiteX5" fmla="*/ 0 w 1012126"/>
                <a:gd name="connsiteY5" fmla="*/ 204730 h 351794"/>
                <a:gd name="connsiteX6" fmla="*/ 467137 w 1012126"/>
                <a:gd name="connsiteY6" fmla="*/ 0 h 351794"/>
                <a:gd name="connsiteX7" fmla="*/ 876601 w 1012126"/>
                <a:gd name="connsiteY7" fmla="*/ 135526 h 351794"/>
                <a:gd name="connsiteX8" fmla="*/ 1012126 w 1012126"/>
                <a:gd name="connsiteY8" fmla="*/ 311425 h 35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2126" h="351794">
                  <a:moveTo>
                    <a:pt x="1012126" y="311425"/>
                  </a:moveTo>
                  <a:lnTo>
                    <a:pt x="948687" y="351794"/>
                  </a:lnTo>
                  <a:lnTo>
                    <a:pt x="873714" y="351794"/>
                  </a:lnTo>
                  <a:lnTo>
                    <a:pt x="524806" y="222034"/>
                  </a:lnTo>
                  <a:lnTo>
                    <a:pt x="14417" y="314307"/>
                  </a:lnTo>
                  <a:lnTo>
                    <a:pt x="0" y="204730"/>
                  </a:lnTo>
                  <a:lnTo>
                    <a:pt x="467137" y="0"/>
                  </a:lnTo>
                  <a:lnTo>
                    <a:pt x="876601" y="135526"/>
                  </a:lnTo>
                  <a:lnTo>
                    <a:pt x="1012126" y="311425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0" name="Freeform: Shape 158">
              <a:extLst>
                <a:ext uri="{FF2B5EF4-FFF2-40B4-BE49-F238E27FC236}">
                  <a16:creationId xmlns:a16="http://schemas.microsoft.com/office/drawing/2014/main" id="{E348BA36-A161-400D-B972-496D0FEE0C59}"/>
                </a:ext>
              </a:extLst>
            </p:cNvPr>
            <p:cNvSpPr/>
            <p:nvPr/>
          </p:nvSpPr>
          <p:spPr>
            <a:xfrm>
              <a:off x="9711216" y="2717689"/>
              <a:ext cx="224917" cy="224917"/>
            </a:xfrm>
            <a:custGeom>
              <a:avLst/>
              <a:gdLst>
                <a:gd name="connsiteX0" fmla="*/ 224917 w 224917"/>
                <a:gd name="connsiteY0" fmla="*/ 112459 h 224917"/>
                <a:gd name="connsiteX1" fmla="*/ 112459 w 224917"/>
                <a:gd name="connsiteY1" fmla="*/ 224917 h 224917"/>
                <a:gd name="connsiteX2" fmla="*/ 0 w 224917"/>
                <a:gd name="connsiteY2" fmla="*/ 112459 h 224917"/>
                <a:gd name="connsiteX3" fmla="*/ 112459 w 224917"/>
                <a:gd name="connsiteY3" fmla="*/ 0 h 224917"/>
                <a:gd name="connsiteX4" fmla="*/ 224917 w 224917"/>
                <a:gd name="connsiteY4" fmla="*/ 112459 h 22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17" h="224917">
                  <a:moveTo>
                    <a:pt x="224917" y="112459"/>
                  </a:moveTo>
                  <a:cubicBezTo>
                    <a:pt x="224917" y="174568"/>
                    <a:pt x="174568" y="224917"/>
                    <a:pt x="112459" y="224917"/>
                  </a:cubicBezTo>
                  <a:cubicBezTo>
                    <a:pt x="50349" y="224917"/>
                    <a:pt x="0" y="174568"/>
                    <a:pt x="0" y="112459"/>
                  </a:cubicBezTo>
                  <a:cubicBezTo>
                    <a:pt x="0" y="50349"/>
                    <a:pt x="50349" y="0"/>
                    <a:pt x="112459" y="0"/>
                  </a:cubicBezTo>
                  <a:cubicBezTo>
                    <a:pt x="174568" y="0"/>
                    <a:pt x="224917" y="50349"/>
                    <a:pt x="224917" y="112459"/>
                  </a:cubicBez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1" name="Freeform: Shape 159">
              <a:extLst>
                <a:ext uri="{FF2B5EF4-FFF2-40B4-BE49-F238E27FC236}">
                  <a16:creationId xmlns:a16="http://schemas.microsoft.com/office/drawing/2014/main" id="{0430C808-EB45-4C06-9DFE-FF6A850C4E03}"/>
                </a:ext>
              </a:extLst>
            </p:cNvPr>
            <p:cNvSpPr/>
            <p:nvPr/>
          </p:nvSpPr>
          <p:spPr>
            <a:xfrm>
              <a:off x="9535319" y="2963627"/>
              <a:ext cx="579334" cy="737353"/>
            </a:xfrm>
            <a:custGeom>
              <a:avLst/>
              <a:gdLst>
                <a:gd name="connsiteX0" fmla="*/ 579244 w 579334"/>
                <a:gd name="connsiteY0" fmla="*/ 315287 h 737353"/>
                <a:gd name="connsiteX1" fmla="*/ 547554 w 579334"/>
                <a:gd name="connsiteY1" fmla="*/ 515146 h 737353"/>
                <a:gd name="connsiteX2" fmla="*/ 539134 w 579334"/>
                <a:gd name="connsiteY2" fmla="*/ 541040 h 737353"/>
                <a:gd name="connsiteX3" fmla="*/ 498764 w 579334"/>
                <a:gd name="connsiteY3" fmla="*/ 725588 h 737353"/>
                <a:gd name="connsiteX4" fmla="*/ 455511 w 579334"/>
                <a:gd name="connsiteY4" fmla="*/ 737122 h 737353"/>
                <a:gd name="connsiteX5" fmla="*/ 423792 w 579334"/>
                <a:gd name="connsiteY5" fmla="*/ 696752 h 737353"/>
                <a:gd name="connsiteX6" fmla="*/ 360354 w 579334"/>
                <a:gd name="connsiteY6" fmla="*/ 650615 h 737353"/>
                <a:gd name="connsiteX7" fmla="*/ 314217 w 579334"/>
                <a:gd name="connsiteY7" fmla="*/ 575643 h 737353"/>
                <a:gd name="connsiteX8" fmla="*/ 274655 w 579334"/>
                <a:gd name="connsiteY8" fmla="*/ 509725 h 737353"/>
                <a:gd name="connsiteX9" fmla="*/ 262313 w 579334"/>
                <a:gd name="connsiteY9" fmla="*/ 489136 h 737353"/>
                <a:gd name="connsiteX10" fmla="*/ 219060 w 579334"/>
                <a:gd name="connsiteY10" fmla="*/ 272870 h 737353"/>
                <a:gd name="connsiteX11" fmla="*/ 54697 w 579334"/>
                <a:gd name="connsiteY11" fmla="*/ 180596 h 737353"/>
                <a:gd name="connsiteX12" fmla="*/ -90 w 579334"/>
                <a:gd name="connsiteY12" fmla="*/ 171946 h 737353"/>
                <a:gd name="connsiteX13" fmla="*/ 11444 w 579334"/>
                <a:gd name="connsiteY13" fmla="*/ 140226 h 737353"/>
                <a:gd name="connsiteX14" fmla="*/ 60464 w 579334"/>
                <a:gd name="connsiteY14" fmla="*/ 73905 h 737353"/>
                <a:gd name="connsiteX15" fmla="*/ 109485 w 579334"/>
                <a:gd name="connsiteY15" fmla="*/ 68137 h 737353"/>
                <a:gd name="connsiteX16" fmla="*/ 123902 w 579334"/>
                <a:gd name="connsiteY16" fmla="*/ 56603 h 737353"/>
                <a:gd name="connsiteX17" fmla="*/ 135437 w 579334"/>
                <a:gd name="connsiteY17" fmla="*/ 62370 h 737353"/>
                <a:gd name="connsiteX18" fmla="*/ 199019 w 579334"/>
                <a:gd name="connsiteY18" fmla="*/ 86864 h 737353"/>
                <a:gd name="connsiteX19" fmla="*/ 405164 w 579334"/>
                <a:gd name="connsiteY19" fmla="*/ -232 h 737353"/>
                <a:gd name="connsiteX20" fmla="*/ 435326 w 579334"/>
                <a:gd name="connsiteY20" fmla="*/ 4699 h 737353"/>
                <a:gd name="connsiteX21" fmla="*/ 539134 w 579334"/>
                <a:gd name="connsiteY21" fmla="*/ 91206 h 737353"/>
                <a:gd name="connsiteX22" fmla="*/ 579244 w 579334"/>
                <a:gd name="connsiteY22" fmla="*/ 315287 h 73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9334" h="737353">
                  <a:moveTo>
                    <a:pt x="579244" y="315287"/>
                  </a:moveTo>
                  <a:cubicBezTo>
                    <a:pt x="579243" y="383157"/>
                    <a:pt x="568548" y="450604"/>
                    <a:pt x="547554" y="515146"/>
                  </a:cubicBezTo>
                  <a:lnTo>
                    <a:pt x="539134" y="541040"/>
                  </a:lnTo>
                  <a:lnTo>
                    <a:pt x="498764" y="725588"/>
                  </a:lnTo>
                  <a:lnTo>
                    <a:pt x="455511" y="737122"/>
                  </a:lnTo>
                  <a:lnTo>
                    <a:pt x="423792" y="696752"/>
                  </a:lnTo>
                  <a:lnTo>
                    <a:pt x="360354" y="650615"/>
                  </a:lnTo>
                  <a:lnTo>
                    <a:pt x="314217" y="575643"/>
                  </a:lnTo>
                  <a:lnTo>
                    <a:pt x="274655" y="509725"/>
                  </a:lnTo>
                  <a:lnTo>
                    <a:pt x="262313" y="489136"/>
                  </a:lnTo>
                  <a:lnTo>
                    <a:pt x="219060" y="272870"/>
                  </a:lnTo>
                  <a:lnTo>
                    <a:pt x="54697" y="180596"/>
                  </a:lnTo>
                  <a:lnTo>
                    <a:pt x="-90" y="171946"/>
                  </a:lnTo>
                  <a:lnTo>
                    <a:pt x="11444" y="140226"/>
                  </a:lnTo>
                  <a:lnTo>
                    <a:pt x="60464" y="73905"/>
                  </a:lnTo>
                  <a:lnTo>
                    <a:pt x="109485" y="68137"/>
                  </a:lnTo>
                  <a:lnTo>
                    <a:pt x="123902" y="56603"/>
                  </a:lnTo>
                  <a:lnTo>
                    <a:pt x="135437" y="62370"/>
                  </a:lnTo>
                  <a:lnTo>
                    <a:pt x="199019" y="86864"/>
                  </a:lnTo>
                  <a:lnTo>
                    <a:pt x="405164" y="-232"/>
                  </a:lnTo>
                  <a:lnTo>
                    <a:pt x="435326" y="4699"/>
                  </a:lnTo>
                  <a:lnTo>
                    <a:pt x="539134" y="91206"/>
                  </a:lnTo>
                  <a:cubicBezTo>
                    <a:pt x="565671" y="162934"/>
                    <a:pt x="579253" y="238807"/>
                    <a:pt x="579244" y="315287"/>
                  </a:cubicBez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2" name="Freeform: Shape 160">
              <a:extLst>
                <a:ext uri="{FF2B5EF4-FFF2-40B4-BE49-F238E27FC236}">
                  <a16:creationId xmlns:a16="http://schemas.microsoft.com/office/drawing/2014/main" id="{058EA41F-3DB9-47A0-AD0B-C6AA61B7C6F3}"/>
                </a:ext>
              </a:extLst>
            </p:cNvPr>
            <p:cNvSpPr/>
            <p:nvPr/>
          </p:nvSpPr>
          <p:spPr>
            <a:xfrm>
              <a:off x="9763119" y="3115622"/>
              <a:ext cx="320072" cy="357958"/>
            </a:xfrm>
            <a:custGeom>
              <a:avLst/>
              <a:gdLst>
                <a:gd name="connsiteX0" fmla="*/ 320073 w 320072"/>
                <a:gd name="connsiteY0" fmla="*/ 138408 h 357958"/>
                <a:gd name="connsiteX1" fmla="*/ 210499 w 320072"/>
                <a:gd name="connsiteY1" fmla="*/ 210495 h 357958"/>
                <a:gd name="connsiteX2" fmla="*/ 46945 w 320072"/>
                <a:gd name="connsiteY2" fmla="*/ 357958 h 357958"/>
                <a:gd name="connsiteX3" fmla="*/ 34604 w 320072"/>
                <a:gd name="connsiteY3" fmla="*/ 337372 h 357958"/>
                <a:gd name="connsiteX4" fmla="*/ 0 w 320072"/>
                <a:gd name="connsiteY4" fmla="*/ 164360 h 357958"/>
                <a:gd name="connsiteX5" fmla="*/ 8652 w 320072"/>
                <a:gd name="connsiteY5" fmla="*/ 164360 h 357958"/>
                <a:gd name="connsiteX6" fmla="*/ 98043 w 320072"/>
                <a:gd name="connsiteY6" fmla="*/ 0 h 357958"/>
                <a:gd name="connsiteX7" fmla="*/ 320073 w 320072"/>
                <a:gd name="connsiteY7" fmla="*/ 138408 h 3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072" h="357958">
                  <a:moveTo>
                    <a:pt x="320073" y="138408"/>
                  </a:moveTo>
                  <a:lnTo>
                    <a:pt x="210499" y="210495"/>
                  </a:lnTo>
                  <a:lnTo>
                    <a:pt x="46945" y="357958"/>
                  </a:lnTo>
                  <a:lnTo>
                    <a:pt x="34604" y="337372"/>
                  </a:lnTo>
                  <a:lnTo>
                    <a:pt x="0" y="164360"/>
                  </a:lnTo>
                  <a:lnTo>
                    <a:pt x="8652" y="164360"/>
                  </a:lnTo>
                  <a:lnTo>
                    <a:pt x="98043" y="0"/>
                  </a:lnTo>
                  <a:lnTo>
                    <a:pt x="320073" y="13840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347E90E5-1C3B-4D85-8DE7-4710C530690D}"/>
                </a:ext>
              </a:extLst>
            </p:cNvPr>
            <p:cNvSpPr/>
            <p:nvPr/>
          </p:nvSpPr>
          <p:spPr>
            <a:xfrm>
              <a:off x="9673733" y="3098318"/>
              <a:ext cx="409459" cy="369094"/>
            </a:xfrm>
            <a:custGeom>
              <a:avLst/>
              <a:gdLst>
                <a:gd name="connsiteX0" fmla="*/ 187430 w 409459"/>
                <a:gd name="connsiteY0" fmla="*/ 0 h 369094"/>
                <a:gd name="connsiteX1" fmla="*/ 98039 w 409459"/>
                <a:gd name="connsiteY1" fmla="*/ 164360 h 369094"/>
                <a:gd name="connsiteX2" fmla="*/ 46135 w 409459"/>
                <a:gd name="connsiteY2" fmla="*/ 222034 h 369094"/>
                <a:gd name="connsiteX3" fmla="*/ 0 w 409459"/>
                <a:gd name="connsiteY3" fmla="*/ 233569 h 369094"/>
                <a:gd name="connsiteX4" fmla="*/ 123991 w 409459"/>
                <a:gd name="connsiteY4" fmla="*/ 369094 h 369094"/>
                <a:gd name="connsiteX5" fmla="*/ 299886 w 409459"/>
                <a:gd name="connsiteY5" fmla="*/ 210499 h 369094"/>
                <a:gd name="connsiteX6" fmla="*/ 409459 w 409459"/>
                <a:gd name="connsiteY6" fmla="*/ 138408 h 369094"/>
                <a:gd name="connsiteX7" fmla="*/ 187430 w 409459"/>
                <a:gd name="connsiteY7" fmla="*/ 0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459" h="369094">
                  <a:moveTo>
                    <a:pt x="187430" y="0"/>
                  </a:moveTo>
                  <a:lnTo>
                    <a:pt x="98039" y="164360"/>
                  </a:lnTo>
                  <a:lnTo>
                    <a:pt x="46135" y="222034"/>
                  </a:lnTo>
                  <a:lnTo>
                    <a:pt x="0" y="233569"/>
                  </a:lnTo>
                  <a:lnTo>
                    <a:pt x="123991" y="369094"/>
                  </a:lnTo>
                  <a:lnTo>
                    <a:pt x="299886" y="210499"/>
                  </a:lnTo>
                  <a:lnTo>
                    <a:pt x="409459" y="138408"/>
                  </a:lnTo>
                  <a:lnTo>
                    <a:pt x="187430" y="0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4" name="Freeform: Shape 162">
              <a:extLst>
                <a:ext uri="{FF2B5EF4-FFF2-40B4-BE49-F238E27FC236}">
                  <a16:creationId xmlns:a16="http://schemas.microsoft.com/office/drawing/2014/main" id="{7C01724F-BD41-4DF6-8CCF-D7C2B479C632}"/>
                </a:ext>
              </a:extLst>
            </p:cNvPr>
            <p:cNvSpPr/>
            <p:nvPr/>
          </p:nvSpPr>
          <p:spPr>
            <a:xfrm>
              <a:off x="9697155" y="2658305"/>
              <a:ext cx="293981" cy="253533"/>
            </a:xfrm>
            <a:custGeom>
              <a:avLst/>
              <a:gdLst>
                <a:gd name="connsiteX0" fmla="*/ 38959 w 293981"/>
                <a:gd name="connsiteY0" fmla="*/ 87993 h 253533"/>
                <a:gd name="connsiteX1" fmla="*/ 26775 w 293981"/>
                <a:gd name="connsiteY1" fmla="*/ 92681 h 253533"/>
                <a:gd name="connsiteX2" fmla="*/ 22227 w 293981"/>
                <a:gd name="connsiteY2" fmla="*/ 69060 h 253533"/>
                <a:gd name="connsiteX3" fmla="*/ 22426 w 293981"/>
                <a:gd name="connsiteY3" fmla="*/ 68771 h 253533"/>
                <a:gd name="connsiteX4" fmla="*/ -90 w 293981"/>
                <a:gd name="connsiteY4" fmla="*/ 67717 h 253533"/>
                <a:gd name="connsiteX5" fmla="*/ 237968 w 293981"/>
                <a:gd name="connsiteY5" fmla="*/ 33839 h 253533"/>
                <a:gd name="connsiteX6" fmla="*/ 253740 w 293981"/>
                <a:gd name="connsiteY6" fmla="*/ 47258 h 253533"/>
                <a:gd name="connsiteX7" fmla="*/ 270503 w 293981"/>
                <a:gd name="connsiteY7" fmla="*/ 57562 h 253533"/>
                <a:gd name="connsiteX8" fmla="*/ 286220 w 293981"/>
                <a:gd name="connsiteY8" fmla="*/ 99222 h 253533"/>
                <a:gd name="connsiteX9" fmla="*/ 288753 w 293981"/>
                <a:gd name="connsiteY9" fmla="*/ 113363 h 253533"/>
                <a:gd name="connsiteX10" fmla="*/ 291235 w 293981"/>
                <a:gd name="connsiteY10" fmla="*/ 127417 h 253533"/>
                <a:gd name="connsiteX11" fmla="*/ 290222 w 293981"/>
                <a:gd name="connsiteY11" fmla="*/ 144194 h 253533"/>
                <a:gd name="connsiteX12" fmla="*/ 203942 w 293981"/>
                <a:gd name="connsiteY12" fmla="*/ 252855 h 253533"/>
                <a:gd name="connsiteX13" fmla="*/ 192620 w 293981"/>
                <a:gd name="connsiteY13" fmla="*/ 191829 h 253533"/>
                <a:gd name="connsiteX14" fmla="*/ 182182 w 293981"/>
                <a:gd name="connsiteY14" fmla="*/ 182031 h 253533"/>
                <a:gd name="connsiteX15" fmla="*/ 162825 w 293981"/>
                <a:gd name="connsiteY15" fmla="*/ 164944 h 253533"/>
                <a:gd name="connsiteX16" fmla="*/ 89855 w 293981"/>
                <a:gd name="connsiteY16" fmla="*/ 113128 h 253533"/>
                <a:gd name="connsiteX17" fmla="*/ 67449 w 293981"/>
                <a:gd name="connsiteY17" fmla="*/ 83652 h 253533"/>
                <a:gd name="connsiteX18" fmla="*/ 37590 w 293981"/>
                <a:gd name="connsiteY18" fmla="*/ 98115 h 253533"/>
                <a:gd name="connsiteX19" fmla="*/ 38959 w 293981"/>
                <a:gd name="connsiteY19" fmla="*/ 87993 h 25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3981" h="253533">
                  <a:moveTo>
                    <a:pt x="38959" y="87993"/>
                  </a:moveTo>
                  <a:lnTo>
                    <a:pt x="26775" y="92681"/>
                  </a:lnTo>
                  <a:cubicBezTo>
                    <a:pt x="18996" y="87414"/>
                    <a:pt x="16960" y="76838"/>
                    <a:pt x="22227" y="69060"/>
                  </a:cubicBezTo>
                  <a:cubicBezTo>
                    <a:pt x="22292" y="68963"/>
                    <a:pt x="22359" y="68866"/>
                    <a:pt x="22426" y="68771"/>
                  </a:cubicBezTo>
                  <a:lnTo>
                    <a:pt x="-90" y="67717"/>
                  </a:lnTo>
                  <a:cubicBezTo>
                    <a:pt x="56293" y="-7376"/>
                    <a:pt x="162875" y="-22544"/>
                    <a:pt x="237968" y="33839"/>
                  </a:cubicBezTo>
                  <a:cubicBezTo>
                    <a:pt x="243493" y="37987"/>
                    <a:pt x="248760" y="42468"/>
                    <a:pt x="253740" y="47258"/>
                  </a:cubicBezTo>
                  <a:cubicBezTo>
                    <a:pt x="254765" y="43727"/>
                    <a:pt x="265940" y="50596"/>
                    <a:pt x="270503" y="57562"/>
                  </a:cubicBezTo>
                  <a:cubicBezTo>
                    <a:pt x="272036" y="51816"/>
                    <a:pt x="282514" y="79590"/>
                    <a:pt x="286220" y="99222"/>
                  </a:cubicBezTo>
                  <a:cubicBezTo>
                    <a:pt x="287936" y="92685"/>
                    <a:pt x="294533" y="103238"/>
                    <a:pt x="288753" y="113363"/>
                  </a:cubicBezTo>
                  <a:cubicBezTo>
                    <a:pt x="292415" y="112828"/>
                    <a:pt x="294070" y="122197"/>
                    <a:pt x="291235" y="127417"/>
                  </a:cubicBezTo>
                  <a:cubicBezTo>
                    <a:pt x="295241" y="125535"/>
                    <a:pt x="294566" y="136720"/>
                    <a:pt x="290222" y="144194"/>
                  </a:cubicBezTo>
                  <a:cubicBezTo>
                    <a:pt x="295939" y="143686"/>
                    <a:pt x="289734" y="261434"/>
                    <a:pt x="203942" y="252855"/>
                  </a:cubicBezTo>
                  <a:cubicBezTo>
                    <a:pt x="197970" y="225412"/>
                    <a:pt x="199653" y="227117"/>
                    <a:pt x="192620" y="191829"/>
                  </a:cubicBezTo>
                  <a:cubicBezTo>
                    <a:pt x="189346" y="188355"/>
                    <a:pt x="185761" y="185190"/>
                    <a:pt x="182182" y="182031"/>
                  </a:cubicBezTo>
                  <a:lnTo>
                    <a:pt x="162825" y="164944"/>
                  </a:lnTo>
                  <a:cubicBezTo>
                    <a:pt x="140316" y="145075"/>
                    <a:pt x="119841" y="120553"/>
                    <a:pt x="89855" y="113128"/>
                  </a:cubicBezTo>
                  <a:cubicBezTo>
                    <a:pt x="69248" y="108024"/>
                    <a:pt x="56219" y="106872"/>
                    <a:pt x="67449" y="83652"/>
                  </a:cubicBezTo>
                  <a:cubicBezTo>
                    <a:pt x="57302" y="87886"/>
                    <a:pt x="47828" y="94182"/>
                    <a:pt x="37590" y="98115"/>
                  </a:cubicBezTo>
                  <a:cubicBezTo>
                    <a:pt x="37728" y="94870"/>
                    <a:pt x="39159" y="91239"/>
                    <a:pt x="38959" y="87993"/>
                  </a:cubicBez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5" name="Freeform: Shape 163">
              <a:extLst>
                <a:ext uri="{FF2B5EF4-FFF2-40B4-BE49-F238E27FC236}">
                  <a16:creationId xmlns:a16="http://schemas.microsoft.com/office/drawing/2014/main" id="{C26C2E2F-2AEC-4773-9090-E86B1EDA560E}"/>
                </a:ext>
              </a:extLst>
            </p:cNvPr>
            <p:cNvSpPr/>
            <p:nvPr/>
          </p:nvSpPr>
          <p:spPr>
            <a:xfrm>
              <a:off x="9859719" y="2822938"/>
              <a:ext cx="40369" cy="40369"/>
            </a:xfrm>
            <a:custGeom>
              <a:avLst/>
              <a:gdLst>
                <a:gd name="connsiteX0" fmla="*/ 40370 w 40369"/>
                <a:gd name="connsiteY0" fmla="*/ 20185 h 40369"/>
                <a:gd name="connsiteX1" fmla="*/ 20185 w 40369"/>
                <a:gd name="connsiteY1" fmla="*/ 40370 h 40369"/>
                <a:gd name="connsiteX2" fmla="*/ 0 w 40369"/>
                <a:gd name="connsiteY2" fmla="*/ 20185 h 40369"/>
                <a:gd name="connsiteX3" fmla="*/ 20185 w 40369"/>
                <a:gd name="connsiteY3" fmla="*/ 0 h 40369"/>
                <a:gd name="connsiteX4" fmla="*/ 40370 w 40369"/>
                <a:gd name="connsiteY4" fmla="*/ 20185 h 4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9" h="40369">
                  <a:moveTo>
                    <a:pt x="40370" y="20185"/>
                  </a:moveTo>
                  <a:cubicBezTo>
                    <a:pt x="40370" y="31333"/>
                    <a:pt x="31333" y="40370"/>
                    <a:pt x="20185" y="40370"/>
                  </a:cubicBezTo>
                  <a:cubicBezTo>
                    <a:pt x="9037" y="40370"/>
                    <a:pt x="0" y="31333"/>
                    <a:pt x="0" y="20185"/>
                  </a:cubicBezTo>
                  <a:cubicBezTo>
                    <a:pt x="0" y="9037"/>
                    <a:pt x="9037" y="0"/>
                    <a:pt x="20185" y="0"/>
                  </a:cubicBezTo>
                  <a:cubicBezTo>
                    <a:pt x="31333" y="0"/>
                    <a:pt x="40370" y="9037"/>
                    <a:pt x="40370" y="20185"/>
                  </a:cubicBez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6" name="Freeform: Shape 164">
              <a:extLst>
                <a:ext uri="{FF2B5EF4-FFF2-40B4-BE49-F238E27FC236}">
                  <a16:creationId xmlns:a16="http://schemas.microsoft.com/office/drawing/2014/main" id="{16D0AF15-7D3B-4161-A0DC-C3070B8FC38B}"/>
                </a:ext>
              </a:extLst>
            </p:cNvPr>
            <p:cNvSpPr/>
            <p:nvPr/>
          </p:nvSpPr>
          <p:spPr>
            <a:xfrm rot="-5171395">
              <a:off x="8935428" y="2369376"/>
              <a:ext cx="92698" cy="92698"/>
            </a:xfrm>
            <a:custGeom>
              <a:avLst/>
              <a:gdLst>
                <a:gd name="connsiteX0" fmla="*/ -90 w 92698"/>
                <a:gd name="connsiteY0" fmla="*/ -232 h 92698"/>
                <a:gd name="connsiteX1" fmla="*/ 92608 w 92698"/>
                <a:gd name="connsiteY1" fmla="*/ -232 h 92698"/>
                <a:gd name="connsiteX2" fmla="*/ 92608 w 92698"/>
                <a:gd name="connsiteY2" fmla="*/ 92467 h 92698"/>
                <a:gd name="connsiteX3" fmla="*/ -90 w 92698"/>
                <a:gd name="connsiteY3" fmla="*/ 92467 h 9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98" h="92698">
                  <a:moveTo>
                    <a:pt x="-90" y="-232"/>
                  </a:moveTo>
                  <a:lnTo>
                    <a:pt x="92608" y="-232"/>
                  </a:lnTo>
                  <a:lnTo>
                    <a:pt x="92608" y="92467"/>
                  </a:lnTo>
                  <a:lnTo>
                    <a:pt x="-90" y="92467"/>
                  </a:lnTo>
                  <a:close/>
                </a:path>
              </a:pathLst>
            </a:custGeom>
            <a:solidFill>
              <a:srgbClr val="E6E6E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7" name="Freeform: Shape 165">
              <a:extLst>
                <a:ext uri="{FF2B5EF4-FFF2-40B4-BE49-F238E27FC236}">
                  <a16:creationId xmlns:a16="http://schemas.microsoft.com/office/drawing/2014/main" id="{BAEA46D6-CCA5-40FB-97FD-1F409F213378}"/>
                </a:ext>
              </a:extLst>
            </p:cNvPr>
            <p:cNvSpPr/>
            <p:nvPr/>
          </p:nvSpPr>
          <p:spPr>
            <a:xfrm>
              <a:off x="8871453" y="2415513"/>
              <a:ext cx="119793" cy="119793"/>
            </a:xfrm>
            <a:custGeom>
              <a:avLst/>
              <a:gdLst>
                <a:gd name="connsiteX0" fmla="*/ 7389 w 119793"/>
                <a:gd name="connsiteY0" fmla="*/ -232 h 119793"/>
                <a:gd name="connsiteX1" fmla="*/ 119703 w 119793"/>
                <a:gd name="connsiteY1" fmla="*/ 7248 h 119793"/>
                <a:gd name="connsiteX2" fmla="*/ 112223 w 119793"/>
                <a:gd name="connsiteY2" fmla="*/ 119562 h 119793"/>
                <a:gd name="connsiteX3" fmla="*/ -90 w 119793"/>
                <a:gd name="connsiteY3" fmla="*/ 112082 h 119793"/>
                <a:gd name="connsiteX4" fmla="*/ 114495 w 119793"/>
                <a:gd name="connsiteY4" fmla="*/ 11806 h 119793"/>
                <a:gd name="connsiteX5" fmla="*/ 11947 w 119793"/>
                <a:gd name="connsiteY5" fmla="*/ 4977 h 119793"/>
                <a:gd name="connsiteX6" fmla="*/ 5118 w 119793"/>
                <a:gd name="connsiteY6" fmla="*/ 107524 h 119793"/>
                <a:gd name="connsiteX7" fmla="*/ 107665 w 119793"/>
                <a:gd name="connsiteY7" fmla="*/ 114353 h 1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793" h="119793">
                  <a:moveTo>
                    <a:pt x="7389" y="-232"/>
                  </a:moveTo>
                  <a:lnTo>
                    <a:pt x="119703" y="7248"/>
                  </a:lnTo>
                  <a:lnTo>
                    <a:pt x="112223" y="119562"/>
                  </a:lnTo>
                  <a:lnTo>
                    <a:pt x="-90" y="112082"/>
                  </a:lnTo>
                  <a:close/>
                  <a:moveTo>
                    <a:pt x="114495" y="11806"/>
                  </a:moveTo>
                  <a:lnTo>
                    <a:pt x="11947" y="4977"/>
                  </a:lnTo>
                  <a:lnTo>
                    <a:pt x="5118" y="107524"/>
                  </a:lnTo>
                  <a:lnTo>
                    <a:pt x="107665" y="114353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8" name="Freeform: Shape 166">
              <a:extLst>
                <a:ext uri="{FF2B5EF4-FFF2-40B4-BE49-F238E27FC236}">
                  <a16:creationId xmlns:a16="http://schemas.microsoft.com/office/drawing/2014/main" id="{E31C8E71-D261-421D-82B1-13F080BF875B}"/>
                </a:ext>
              </a:extLst>
            </p:cNvPr>
            <p:cNvSpPr/>
            <p:nvPr/>
          </p:nvSpPr>
          <p:spPr>
            <a:xfrm rot="-727605">
              <a:off x="9379379" y="2100830"/>
              <a:ext cx="92698" cy="92698"/>
            </a:xfrm>
            <a:custGeom>
              <a:avLst/>
              <a:gdLst>
                <a:gd name="connsiteX0" fmla="*/ -90 w 92698"/>
                <a:gd name="connsiteY0" fmla="*/ -232 h 92698"/>
                <a:gd name="connsiteX1" fmla="*/ 92608 w 92698"/>
                <a:gd name="connsiteY1" fmla="*/ -232 h 92698"/>
                <a:gd name="connsiteX2" fmla="*/ 92608 w 92698"/>
                <a:gd name="connsiteY2" fmla="*/ 92467 h 92698"/>
                <a:gd name="connsiteX3" fmla="*/ -90 w 92698"/>
                <a:gd name="connsiteY3" fmla="*/ 92467 h 9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98" h="92698">
                  <a:moveTo>
                    <a:pt x="-90" y="-232"/>
                  </a:moveTo>
                  <a:lnTo>
                    <a:pt x="92608" y="-232"/>
                  </a:lnTo>
                  <a:lnTo>
                    <a:pt x="92608" y="92467"/>
                  </a:lnTo>
                  <a:lnTo>
                    <a:pt x="-90" y="92467"/>
                  </a:lnTo>
                  <a:close/>
                </a:path>
              </a:pathLst>
            </a:custGeom>
            <a:solidFill>
              <a:srgbClr val="E6E6E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59" name="Freeform: Shape 167">
              <a:extLst>
                <a:ext uri="{FF2B5EF4-FFF2-40B4-BE49-F238E27FC236}">
                  <a16:creationId xmlns:a16="http://schemas.microsoft.com/office/drawing/2014/main" id="{4FA0BF1D-E536-441A-9222-9E2501433283}"/>
                </a:ext>
              </a:extLst>
            </p:cNvPr>
            <p:cNvSpPr/>
            <p:nvPr/>
          </p:nvSpPr>
          <p:spPr>
            <a:xfrm>
              <a:off x="9287644" y="2048230"/>
              <a:ext cx="133697" cy="133697"/>
            </a:xfrm>
            <a:custGeom>
              <a:avLst/>
              <a:gdLst>
                <a:gd name="connsiteX0" fmla="*/ 109960 w 133697"/>
                <a:gd name="connsiteY0" fmla="*/ -232 h 133697"/>
                <a:gd name="connsiteX1" fmla="*/ 133607 w 133697"/>
                <a:gd name="connsiteY1" fmla="*/ 109819 h 133697"/>
                <a:gd name="connsiteX2" fmla="*/ 23556 w 133697"/>
                <a:gd name="connsiteY2" fmla="*/ 133466 h 133697"/>
                <a:gd name="connsiteX3" fmla="*/ -90 w 133697"/>
                <a:gd name="connsiteY3" fmla="*/ 23415 h 133697"/>
                <a:gd name="connsiteX4" fmla="*/ 127794 w 133697"/>
                <a:gd name="connsiteY4" fmla="*/ 106062 h 133697"/>
                <a:gd name="connsiteX5" fmla="*/ 106204 w 133697"/>
                <a:gd name="connsiteY5" fmla="*/ 5581 h 133697"/>
                <a:gd name="connsiteX6" fmla="*/ 5723 w 133697"/>
                <a:gd name="connsiteY6" fmla="*/ 27172 h 133697"/>
                <a:gd name="connsiteX7" fmla="*/ 27313 w 133697"/>
                <a:gd name="connsiteY7" fmla="*/ 127653 h 1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697" h="133697">
                  <a:moveTo>
                    <a:pt x="109960" y="-232"/>
                  </a:moveTo>
                  <a:lnTo>
                    <a:pt x="133607" y="109819"/>
                  </a:lnTo>
                  <a:lnTo>
                    <a:pt x="23556" y="133466"/>
                  </a:lnTo>
                  <a:lnTo>
                    <a:pt x="-90" y="23415"/>
                  </a:lnTo>
                  <a:close/>
                  <a:moveTo>
                    <a:pt x="127794" y="106062"/>
                  </a:moveTo>
                  <a:lnTo>
                    <a:pt x="106204" y="5581"/>
                  </a:lnTo>
                  <a:lnTo>
                    <a:pt x="5723" y="27172"/>
                  </a:lnTo>
                  <a:lnTo>
                    <a:pt x="27313" y="127653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0" name="Freeform: Shape 168">
              <a:extLst>
                <a:ext uri="{FF2B5EF4-FFF2-40B4-BE49-F238E27FC236}">
                  <a16:creationId xmlns:a16="http://schemas.microsoft.com/office/drawing/2014/main" id="{D60E37E0-B386-44CF-B171-8DE7F9B1719B}"/>
                </a:ext>
              </a:extLst>
            </p:cNvPr>
            <p:cNvSpPr/>
            <p:nvPr/>
          </p:nvSpPr>
          <p:spPr>
            <a:xfrm rot="-2587627">
              <a:off x="9317585" y="2546529"/>
              <a:ext cx="92698" cy="92698"/>
            </a:xfrm>
            <a:custGeom>
              <a:avLst/>
              <a:gdLst>
                <a:gd name="connsiteX0" fmla="*/ -90 w 92698"/>
                <a:gd name="connsiteY0" fmla="*/ -232 h 92698"/>
                <a:gd name="connsiteX1" fmla="*/ 92608 w 92698"/>
                <a:gd name="connsiteY1" fmla="*/ -232 h 92698"/>
                <a:gd name="connsiteX2" fmla="*/ 92608 w 92698"/>
                <a:gd name="connsiteY2" fmla="*/ 92467 h 92698"/>
                <a:gd name="connsiteX3" fmla="*/ -90 w 92698"/>
                <a:gd name="connsiteY3" fmla="*/ 92467 h 9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98" h="92698">
                  <a:moveTo>
                    <a:pt x="-90" y="-232"/>
                  </a:moveTo>
                  <a:lnTo>
                    <a:pt x="92608" y="-232"/>
                  </a:lnTo>
                  <a:lnTo>
                    <a:pt x="92608" y="92467"/>
                  </a:lnTo>
                  <a:lnTo>
                    <a:pt x="-90" y="92467"/>
                  </a:lnTo>
                  <a:close/>
                </a:path>
              </a:pathLst>
            </a:custGeom>
            <a:solidFill>
              <a:srgbClr val="E6E6E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1" name="Freeform: Shape 169">
              <a:extLst>
                <a:ext uri="{FF2B5EF4-FFF2-40B4-BE49-F238E27FC236}">
                  <a16:creationId xmlns:a16="http://schemas.microsoft.com/office/drawing/2014/main" id="{60C50F2F-6FAF-41A7-90F0-6C01CC2BA45A}"/>
                </a:ext>
              </a:extLst>
            </p:cNvPr>
            <p:cNvSpPr/>
            <p:nvPr/>
          </p:nvSpPr>
          <p:spPr>
            <a:xfrm>
              <a:off x="9275209" y="2435733"/>
              <a:ext cx="159102" cy="159102"/>
            </a:xfrm>
            <a:custGeom>
              <a:avLst/>
              <a:gdLst>
                <a:gd name="connsiteX0" fmla="*/ 159012 w 159102"/>
                <a:gd name="connsiteY0" fmla="*/ 81921 h 159102"/>
                <a:gd name="connsiteX1" fmla="*/ 76860 w 159102"/>
                <a:gd name="connsiteY1" fmla="*/ 158871 h 159102"/>
                <a:gd name="connsiteX2" fmla="*/ -90 w 159102"/>
                <a:gd name="connsiteY2" fmla="*/ 76718 h 159102"/>
                <a:gd name="connsiteX3" fmla="*/ 82062 w 159102"/>
                <a:gd name="connsiteY3" fmla="*/ -232 h 159102"/>
                <a:gd name="connsiteX4" fmla="*/ 77086 w 159102"/>
                <a:gd name="connsiteY4" fmla="*/ 151953 h 159102"/>
                <a:gd name="connsiteX5" fmla="*/ 152095 w 159102"/>
                <a:gd name="connsiteY5" fmla="*/ 81695 h 159102"/>
                <a:gd name="connsiteX6" fmla="*/ 81836 w 159102"/>
                <a:gd name="connsiteY6" fmla="*/ 6686 h 159102"/>
                <a:gd name="connsiteX7" fmla="*/ 6827 w 159102"/>
                <a:gd name="connsiteY7" fmla="*/ 76945 h 15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102" h="159102">
                  <a:moveTo>
                    <a:pt x="159012" y="81921"/>
                  </a:moveTo>
                  <a:lnTo>
                    <a:pt x="76860" y="158871"/>
                  </a:lnTo>
                  <a:lnTo>
                    <a:pt x="-90" y="76718"/>
                  </a:lnTo>
                  <a:lnTo>
                    <a:pt x="82062" y="-232"/>
                  </a:lnTo>
                  <a:close/>
                  <a:moveTo>
                    <a:pt x="77086" y="151953"/>
                  </a:moveTo>
                  <a:lnTo>
                    <a:pt x="152095" y="81695"/>
                  </a:lnTo>
                  <a:lnTo>
                    <a:pt x="81836" y="6686"/>
                  </a:lnTo>
                  <a:lnTo>
                    <a:pt x="6827" y="76945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2" name="Freeform: Shape 170">
              <a:extLst>
                <a:ext uri="{FF2B5EF4-FFF2-40B4-BE49-F238E27FC236}">
                  <a16:creationId xmlns:a16="http://schemas.microsoft.com/office/drawing/2014/main" id="{C80F1BD6-D47E-4645-8C0F-BCC0CFC8FC22}"/>
                </a:ext>
              </a:extLst>
            </p:cNvPr>
            <p:cNvSpPr/>
            <p:nvPr/>
          </p:nvSpPr>
          <p:spPr>
            <a:xfrm>
              <a:off x="10046605" y="1855840"/>
              <a:ext cx="2893675" cy="1679159"/>
            </a:xfrm>
            <a:custGeom>
              <a:avLst/>
              <a:gdLst>
                <a:gd name="connsiteX0" fmla="*/ 2818095 w 2893675"/>
                <a:gd name="connsiteY0" fmla="*/ -232 h 1679159"/>
                <a:gd name="connsiteX1" fmla="*/ 75400 w 2893675"/>
                <a:gd name="connsiteY1" fmla="*/ -232 h 1679159"/>
                <a:gd name="connsiteX2" fmla="*/ -90 w 2893675"/>
                <a:gd name="connsiteY2" fmla="*/ 75259 h 1679159"/>
                <a:gd name="connsiteX3" fmla="*/ -90 w 2893675"/>
                <a:gd name="connsiteY3" fmla="*/ 1603437 h 1679159"/>
                <a:gd name="connsiteX4" fmla="*/ 75400 w 2893675"/>
                <a:gd name="connsiteY4" fmla="*/ 1678928 h 1679159"/>
                <a:gd name="connsiteX5" fmla="*/ 2818095 w 2893675"/>
                <a:gd name="connsiteY5" fmla="*/ 1678928 h 1679159"/>
                <a:gd name="connsiteX6" fmla="*/ 2893585 w 2893675"/>
                <a:gd name="connsiteY6" fmla="*/ 1603437 h 1679159"/>
                <a:gd name="connsiteX7" fmla="*/ 2893585 w 2893675"/>
                <a:gd name="connsiteY7" fmla="*/ 75259 h 1679159"/>
                <a:gd name="connsiteX8" fmla="*/ 2818095 w 2893675"/>
                <a:gd name="connsiteY8" fmla="*/ -232 h 167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3675" h="1679159">
                  <a:moveTo>
                    <a:pt x="2818095" y="-232"/>
                  </a:moveTo>
                  <a:lnTo>
                    <a:pt x="75400" y="-232"/>
                  </a:lnTo>
                  <a:cubicBezTo>
                    <a:pt x="33708" y="-232"/>
                    <a:pt x="-90" y="33567"/>
                    <a:pt x="-90" y="75259"/>
                  </a:cubicBezTo>
                  <a:lnTo>
                    <a:pt x="-90" y="1603437"/>
                  </a:lnTo>
                  <a:cubicBezTo>
                    <a:pt x="-90" y="1645130"/>
                    <a:pt x="33708" y="1678928"/>
                    <a:pt x="75400" y="1678928"/>
                  </a:cubicBezTo>
                  <a:lnTo>
                    <a:pt x="2818095" y="1678928"/>
                  </a:lnTo>
                  <a:cubicBezTo>
                    <a:pt x="2859787" y="1678928"/>
                    <a:pt x="2893585" y="1645130"/>
                    <a:pt x="2893585" y="1603437"/>
                  </a:cubicBezTo>
                  <a:lnTo>
                    <a:pt x="2893585" y="75259"/>
                  </a:lnTo>
                  <a:cubicBezTo>
                    <a:pt x="2893585" y="33567"/>
                    <a:pt x="2859787" y="-232"/>
                    <a:pt x="2818095" y="-232"/>
                  </a:cubicBez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3" name="Freeform: Shape 171">
              <a:extLst>
                <a:ext uri="{FF2B5EF4-FFF2-40B4-BE49-F238E27FC236}">
                  <a16:creationId xmlns:a16="http://schemas.microsoft.com/office/drawing/2014/main" id="{4DF15A88-6B6B-493D-9579-71226EA7CB7C}"/>
                </a:ext>
              </a:extLst>
            </p:cNvPr>
            <p:cNvSpPr/>
            <p:nvPr/>
          </p:nvSpPr>
          <p:spPr>
            <a:xfrm>
              <a:off x="10147815" y="1989253"/>
              <a:ext cx="2691255" cy="1518144"/>
            </a:xfrm>
            <a:custGeom>
              <a:avLst/>
              <a:gdLst>
                <a:gd name="connsiteX0" fmla="*/ 0 w 2691255"/>
                <a:gd name="connsiteY0" fmla="*/ 0 h 1518144"/>
                <a:gd name="connsiteX1" fmla="*/ 2691256 w 2691255"/>
                <a:gd name="connsiteY1" fmla="*/ 0 h 1518144"/>
                <a:gd name="connsiteX2" fmla="*/ 2691256 w 2691255"/>
                <a:gd name="connsiteY2" fmla="*/ 1518144 h 1518144"/>
                <a:gd name="connsiteX3" fmla="*/ 0 w 2691255"/>
                <a:gd name="connsiteY3" fmla="*/ 1518144 h 151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255" h="1518144">
                  <a:moveTo>
                    <a:pt x="0" y="0"/>
                  </a:moveTo>
                  <a:lnTo>
                    <a:pt x="2691256" y="0"/>
                  </a:lnTo>
                  <a:lnTo>
                    <a:pt x="2691256" y="1518144"/>
                  </a:lnTo>
                  <a:lnTo>
                    <a:pt x="0" y="1518144"/>
                  </a:lnTo>
                  <a:close/>
                </a:path>
              </a:pathLst>
            </a:custGeom>
            <a:solidFill>
              <a:srgbClr val="FFFFFF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4" name="Freeform: Shape 172">
              <a:extLst>
                <a:ext uri="{FF2B5EF4-FFF2-40B4-BE49-F238E27FC236}">
                  <a16:creationId xmlns:a16="http://schemas.microsoft.com/office/drawing/2014/main" id="{839EAA6C-4AC5-433F-8F2F-55D860059CC7}"/>
                </a:ext>
              </a:extLst>
            </p:cNvPr>
            <p:cNvSpPr/>
            <p:nvPr/>
          </p:nvSpPr>
          <p:spPr>
            <a:xfrm>
              <a:off x="11463540" y="1892644"/>
              <a:ext cx="55205" cy="55205"/>
            </a:xfrm>
            <a:custGeom>
              <a:avLst/>
              <a:gdLst>
                <a:gd name="connsiteX0" fmla="*/ 55205 w 55205"/>
                <a:gd name="connsiteY0" fmla="*/ 27603 h 55205"/>
                <a:gd name="connsiteX1" fmla="*/ 27603 w 55205"/>
                <a:gd name="connsiteY1" fmla="*/ 55205 h 55205"/>
                <a:gd name="connsiteX2" fmla="*/ 0 w 55205"/>
                <a:gd name="connsiteY2" fmla="*/ 27603 h 55205"/>
                <a:gd name="connsiteX3" fmla="*/ 27603 w 55205"/>
                <a:gd name="connsiteY3" fmla="*/ 0 h 55205"/>
                <a:gd name="connsiteX4" fmla="*/ 55205 w 55205"/>
                <a:gd name="connsiteY4" fmla="*/ 27603 h 5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5" h="55205">
                  <a:moveTo>
                    <a:pt x="55205" y="27603"/>
                  </a:moveTo>
                  <a:cubicBezTo>
                    <a:pt x="55205" y="42847"/>
                    <a:pt x="42847" y="55205"/>
                    <a:pt x="27603" y="55205"/>
                  </a:cubicBezTo>
                  <a:cubicBezTo>
                    <a:pt x="12358" y="55205"/>
                    <a:pt x="0" y="42847"/>
                    <a:pt x="0" y="27603"/>
                  </a:cubicBezTo>
                  <a:cubicBezTo>
                    <a:pt x="0" y="12358"/>
                    <a:pt x="12358" y="0"/>
                    <a:pt x="27603" y="0"/>
                  </a:cubicBezTo>
                  <a:cubicBezTo>
                    <a:pt x="42847" y="0"/>
                    <a:pt x="55205" y="12358"/>
                    <a:pt x="55205" y="27603"/>
                  </a:cubicBezTo>
                  <a:close/>
                </a:path>
              </a:pathLst>
            </a:custGeom>
            <a:solidFill>
              <a:srgbClr val="FFFFFF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5" name="Freeform: Shape 173">
              <a:extLst>
                <a:ext uri="{FF2B5EF4-FFF2-40B4-BE49-F238E27FC236}">
                  <a16:creationId xmlns:a16="http://schemas.microsoft.com/office/drawing/2014/main" id="{AA41C9E3-93B1-492F-ADB5-45811368E11F}"/>
                </a:ext>
              </a:extLst>
            </p:cNvPr>
            <p:cNvSpPr/>
            <p:nvPr/>
          </p:nvSpPr>
          <p:spPr>
            <a:xfrm>
              <a:off x="10147815" y="1989256"/>
              <a:ext cx="1921601" cy="1518144"/>
            </a:xfrm>
            <a:custGeom>
              <a:avLst/>
              <a:gdLst>
                <a:gd name="connsiteX0" fmla="*/ 1921602 w 1921601"/>
                <a:gd name="connsiteY0" fmla="*/ 1518144 h 1518144"/>
                <a:gd name="connsiteX1" fmla="*/ 0 w 1921601"/>
                <a:gd name="connsiteY1" fmla="*/ 1518144 h 1518144"/>
                <a:gd name="connsiteX2" fmla="*/ 0 w 1921601"/>
                <a:gd name="connsiteY2" fmla="*/ 0 h 1518144"/>
                <a:gd name="connsiteX3" fmla="*/ 1921602 w 1921601"/>
                <a:gd name="connsiteY3" fmla="*/ 1518144 h 151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1601" h="1518144">
                  <a:moveTo>
                    <a:pt x="1921602" y="1518144"/>
                  </a:moveTo>
                  <a:lnTo>
                    <a:pt x="0" y="1518144"/>
                  </a:lnTo>
                  <a:lnTo>
                    <a:pt x="0" y="0"/>
                  </a:lnTo>
                  <a:lnTo>
                    <a:pt x="1921602" y="1518144"/>
                  </a:lnTo>
                  <a:close/>
                </a:path>
              </a:pathLst>
            </a:custGeom>
            <a:solidFill>
              <a:srgbClr val="F2F2F2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6" name="Freeform: Shape 174">
              <a:extLst>
                <a:ext uri="{FF2B5EF4-FFF2-40B4-BE49-F238E27FC236}">
                  <a16:creationId xmlns:a16="http://schemas.microsoft.com/office/drawing/2014/main" id="{8D75E5E4-E8A5-4A30-9056-8F32FE7EFA41}"/>
                </a:ext>
              </a:extLst>
            </p:cNvPr>
            <p:cNvSpPr/>
            <p:nvPr/>
          </p:nvSpPr>
          <p:spPr>
            <a:xfrm>
              <a:off x="10310224" y="2876410"/>
              <a:ext cx="517383" cy="517383"/>
            </a:xfrm>
            <a:custGeom>
              <a:avLst/>
              <a:gdLst>
                <a:gd name="connsiteX0" fmla="*/ 517384 w 517383"/>
                <a:gd name="connsiteY0" fmla="*/ 258692 h 517383"/>
                <a:gd name="connsiteX1" fmla="*/ 258692 w 517383"/>
                <a:gd name="connsiteY1" fmla="*/ 517384 h 517383"/>
                <a:gd name="connsiteX2" fmla="*/ 0 w 517383"/>
                <a:gd name="connsiteY2" fmla="*/ 258692 h 517383"/>
                <a:gd name="connsiteX3" fmla="*/ 258692 w 517383"/>
                <a:gd name="connsiteY3" fmla="*/ 0 h 517383"/>
                <a:gd name="connsiteX4" fmla="*/ 517384 w 517383"/>
                <a:gd name="connsiteY4" fmla="*/ 258692 h 51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83" h="517383">
                  <a:moveTo>
                    <a:pt x="517384" y="258692"/>
                  </a:moveTo>
                  <a:cubicBezTo>
                    <a:pt x="517384" y="401564"/>
                    <a:pt x="401563" y="517384"/>
                    <a:pt x="258692" y="517384"/>
                  </a:cubicBezTo>
                  <a:cubicBezTo>
                    <a:pt x="115820" y="517384"/>
                    <a:pt x="0" y="401564"/>
                    <a:pt x="0" y="258692"/>
                  </a:cubicBezTo>
                  <a:cubicBezTo>
                    <a:pt x="0" y="115820"/>
                    <a:pt x="115820" y="0"/>
                    <a:pt x="258692" y="0"/>
                  </a:cubicBezTo>
                  <a:cubicBezTo>
                    <a:pt x="401563" y="0"/>
                    <a:pt x="517384" y="115820"/>
                    <a:pt x="517384" y="258692"/>
                  </a:cubicBezTo>
                  <a:close/>
                </a:path>
              </a:pathLst>
            </a:custGeom>
            <a:solidFill>
              <a:schemeClr val="accent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7" name="Freeform: Shape 175">
              <a:extLst>
                <a:ext uri="{FF2B5EF4-FFF2-40B4-BE49-F238E27FC236}">
                  <a16:creationId xmlns:a16="http://schemas.microsoft.com/office/drawing/2014/main" id="{D3BFA067-897C-47B9-9283-E7B60490DB3F}"/>
                </a:ext>
              </a:extLst>
            </p:cNvPr>
            <p:cNvSpPr/>
            <p:nvPr/>
          </p:nvSpPr>
          <p:spPr>
            <a:xfrm>
              <a:off x="10304716" y="2685960"/>
              <a:ext cx="643574" cy="643574"/>
            </a:xfrm>
            <a:custGeom>
              <a:avLst/>
              <a:gdLst>
                <a:gd name="connsiteX0" fmla="*/ 321697 w 643574"/>
                <a:gd name="connsiteY0" fmla="*/ 643343 h 643574"/>
                <a:gd name="connsiteX1" fmla="*/ -90 w 643574"/>
                <a:gd name="connsiteY1" fmla="*/ 321556 h 643574"/>
                <a:gd name="connsiteX2" fmla="*/ 321697 w 643574"/>
                <a:gd name="connsiteY2" fmla="*/ -232 h 643574"/>
                <a:gd name="connsiteX3" fmla="*/ 643485 w 643574"/>
                <a:gd name="connsiteY3" fmla="*/ 321556 h 643574"/>
                <a:gd name="connsiteX4" fmla="*/ 321697 w 643574"/>
                <a:gd name="connsiteY4" fmla="*/ 643343 h 643574"/>
                <a:gd name="connsiteX5" fmla="*/ 321697 w 643574"/>
                <a:gd name="connsiteY5" fmla="*/ 3974 h 643574"/>
                <a:gd name="connsiteX6" fmla="*/ 4116 w 643574"/>
                <a:gd name="connsiteY6" fmla="*/ 321555 h 643574"/>
                <a:gd name="connsiteX7" fmla="*/ 321697 w 643574"/>
                <a:gd name="connsiteY7" fmla="*/ 639137 h 643574"/>
                <a:gd name="connsiteX8" fmla="*/ 639278 w 643574"/>
                <a:gd name="connsiteY8" fmla="*/ 321556 h 643574"/>
                <a:gd name="connsiteX9" fmla="*/ 321697 w 643574"/>
                <a:gd name="connsiteY9" fmla="*/ 3975 h 64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3574" h="643574">
                  <a:moveTo>
                    <a:pt x="321697" y="643343"/>
                  </a:moveTo>
                  <a:cubicBezTo>
                    <a:pt x="143979" y="643343"/>
                    <a:pt x="-90" y="499274"/>
                    <a:pt x="-90" y="321556"/>
                  </a:cubicBezTo>
                  <a:cubicBezTo>
                    <a:pt x="-90" y="143837"/>
                    <a:pt x="143979" y="-232"/>
                    <a:pt x="321697" y="-232"/>
                  </a:cubicBezTo>
                  <a:cubicBezTo>
                    <a:pt x="499416" y="-232"/>
                    <a:pt x="643485" y="143838"/>
                    <a:pt x="643485" y="321556"/>
                  </a:cubicBezTo>
                  <a:cubicBezTo>
                    <a:pt x="643485" y="499274"/>
                    <a:pt x="499415" y="643343"/>
                    <a:pt x="321697" y="643343"/>
                  </a:cubicBezTo>
                  <a:close/>
                  <a:moveTo>
                    <a:pt x="321697" y="3974"/>
                  </a:moveTo>
                  <a:cubicBezTo>
                    <a:pt x="146302" y="3974"/>
                    <a:pt x="4116" y="146160"/>
                    <a:pt x="4116" y="321555"/>
                  </a:cubicBezTo>
                  <a:cubicBezTo>
                    <a:pt x="4116" y="496951"/>
                    <a:pt x="146302" y="639137"/>
                    <a:pt x="321697" y="639137"/>
                  </a:cubicBezTo>
                  <a:cubicBezTo>
                    <a:pt x="497092" y="639137"/>
                    <a:pt x="639278" y="496951"/>
                    <a:pt x="639278" y="321556"/>
                  </a:cubicBezTo>
                  <a:cubicBezTo>
                    <a:pt x="639278" y="146161"/>
                    <a:pt x="497092" y="3975"/>
                    <a:pt x="321697" y="3975"/>
                  </a:cubicBez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8" name="Freeform: Shape 176">
              <a:extLst>
                <a:ext uri="{FF2B5EF4-FFF2-40B4-BE49-F238E27FC236}">
                  <a16:creationId xmlns:a16="http://schemas.microsoft.com/office/drawing/2014/main" id="{61F9E085-B10C-4F5E-9B1A-F958E66AE295}"/>
                </a:ext>
              </a:extLst>
            </p:cNvPr>
            <p:cNvSpPr/>
            <p:nvPr/>
          </p:nvSpPr>
          <p:spPr>
            <a:xfrm>
              <a:off x="11964660" y="2777973"/>
              <a:ext cx="251392" cy="52529"/>
            </a:xfrm>
            <a:custGeom>
              <a:avLst/>
              <a:gdLst>
                <a:gd name="connsiteX0" fmla="*/ 0 w 251392"/>
                <a:gd name="connsiteY0" fmla="*/ 0 h 52529"/>
                <a:gd name="connsiteX1" fmla="*/ 251393 w 251392"/>
                <a:gd name="connsiteY1" fmla="*/ 0 h 52529"/>
                <a:gd name="connsiteX2" fmla="*/ 251393 w 251392"/>
                <a:gd name="connsiteY2" fmla="*/ 52530 h 52529"/>
                <a:gd name="connsiteX3" fmla="*/ 0 w 251392"/>
                <a:gd name="connsiteY3" fmla="*/ 52530 h 5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392" h="52529">
                  <a:moveTo>
                    <a:pt x="0" y="0"/>
                  </a:moveTo>
                  <a:lnTo>
                    <a:pt x="251393" y="0"/>
                  </a:lnTo>
                  <a:lnTo>
                    <a:pt x="251393" y="52530"/>
                  </a:lnTo>
                  <a:lnTo>
                    <a:pt x="0" y="52530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9" name="Freeform: Shape 177">
              <a:extLst>
                <a:ext uri="{FF2B5EF4-FFF2-40B4-BE49-F238E27FC236}">
                  <a16:creationId xmlns:a16="http://schemas.microsoft.com/office/drawing/2014/main" id="{19E03C7F-862F-448A-8DB6-A4DC8980AA88}"/>
                </a:ext>
              </a:extLst>
            </p:cNvPr>
            <p:cNvSpPr/>
            <p:nvPr/>
          </p:nvSpPr>
          <p:spPr>
            <a:xfrm>
              <a:off x="11726819" y="2493390"/>
              <a:ext cx="727075" cy="22512"/>
            </a:xfrm>
            <a:custGeom>
              <a:avLst/>
              <a:gdLst>
                <a:gd name="connsiteX0" fmla="*/ 0 w 727075"/>
                <a:gd name="connsiteY0" fmla="*/ 0 h 22512"/>
                <a:gd name="connsiteX1" fmla="*/ 727076 w 727075"/>
                <a:gd name="connsiteY1" fmla="*/ 0 h 22512"/>
                <a:gd name="connsiteX2" fmla="*/ 727076 w 727075"/>
                <a:gd name="connsiteY2" fmla="*/ 22513 h 22512"/>
                <a:gd name="connsiteX3" fmla="*/ 0 w 727075"/>
                <a:gd name="connsiteY3" fmla="*/ 22513 h 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075" h="22512">
                  <a:moveTo>
                    <a:pt x="0" y="0"/>
                  </a:moveTo>
                  <a:lnTo>
                    <a:pt x="727076" y="0"/>
                  </a:lnTo>
                  <a:lnTo>
                    <a:pt x="727076" y="22513"/>
                  </a:lnTo>
                  <a:lnTo>
                    <a:pt x="0" y="22513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0" name="Freeform: Shape 178">
              <a:extLst>
                <a:ext uri="{FF2B5EF4-FFF2-40B4-BE49-F238E27FC236}">
                  <a16:creationId xmlns:a16="http://schemas.microsoft.com/office/drawing/2014/main" id="{0821B39E-6BF9-4A35-B85A-975CDF155EBC}"/>
                </a:ext>
              </a:extLst>
            </p:cNvPr>
            <p:cNvSpPr/>
            <p:nvPr/>
          </p:nvSpPr>
          <p:spPr>
            <a:xfrm>
              <a:off x="11726819" y="2581838"/>
              <a:ext cx="727075" cy="22512"/>
            </a:xfrm>
            <a:custGeom>
              <a:avLst/>
              <a:gdLst>
                <a:gd name="connsiteX0" fmla="*/ 0 w 727075"/>
                <a:gd name="connsiteY0" fmla="*/ 0 h 22512"/>
                <a:gd name="connsiteX1" fmla="*/ 727076 w 727075"/>
                <a:gd name="connsiteY1" fmla="*/ 0 h 22512"/>
                <a:gd name="connsiteX2" fmla="*/ 727076 w 727075"/>
                <a:gd name="connsiteY2" fmla="*/ 22513 h 22512"/>
                <a:gd name="connsiteX3" fmla="*/ 0 w 727075"/>
                <a:gd name="connsiteY3" fmla="*/ 22513 h 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075" h="22512">
                  <a:moveTo>
                    <a:pt x="0" y="0"/>
                  </a:moveTo>
                  <a:lnTo>
                    <a:pt x="727076" y="0"/>
                  </a:lnTo>
                  <a:lnTo>
                    <a:pt x="727076" y="22513"/>
                  </a:lnTo>
                  <a:lnTo>
                    <a:pt x="0" y="22513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1" name="Freeform: Shape 179">
              <a:extLst>
                <a:ext uri="{FF2B5EF4-FFF2-40B4-BE49-F238E27FC236}">
                  <a16:creationId xmlns:a16="http://schemas.microsoft.com/office/drawing/2014/main" id="{EF436957-B9F7-4AF6-9AC3-8E09041F5677}"/>
                </a:ext>
              </a:extLst>
            </p:cNvPr>
            <p:cNvSpPr/>
            <p:nvPr/>
          </p:nvSpPr>
          <p:spPr>
            <a:xfrm>
              <a:off x="11726819" y="2670287"/>
              <a:ext cx="727075" cy="22512"/>
            </a:xfrm>
            <a:custGeom>
              <a:avLst/>
              <a:gdLst>
                <a:gd name="connsiteX0" fmla="*/ 0 w 727075"/>
                <a:gd name="connsiteY0" fmla="*/ 0 h 22512"/>
                <a:gd name="connsiteX1" fmla="*/ 727076 w 727075"/>
                <a:gd name="connsiteY1" fmla="*/ 0 h 22512"/>
                <a:gd name="connsiteX2" fmla="*/ 727076 w 727075"/>
                <a:gd name="connsiteY2" fmla="*/ 22513 h 22512"/>
                <a:gd name="connsiteX3" fmla="*/ 0 w 727075"/>
                <a:gd name="connsiteY3" fmla="*/ 22513 h 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075" h="22512">
                  <a:moveTo>
                    <a:pt x="0" y="0"/>
                  </a:moveTo>
                  <a:lnTo>
                    <a:pt x="727076" y="0"/>
                  </a:lnTo>
                  <a:lnTo>
                    <a:pt x="727076" y="22513"/>
                  </a:lnTo>
                  <a:lnTo>
                    <a:pt x="0" y="22513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2" name="Freeform: Shape 180">
              <a:extLst>
                <a:ext uri="{FF2B5EF4-FFF2-40B4-BE49-F238E27FC236}">
                  <a16:creationId xmlns:a16="http://schemas.microsoft.com/office/drawing/2014/main" id="{09528E95-C794-441F-8B16-3E985C9FE402}"/>
                </a:ext>
              </a:extLst>
            </p:cNvPr>
            <p:cNvSpPr/>
            <p:nvPr/>
          </p:nvSpPr>
          <p:spPr>
            <a:xfrm>
              <a:off x="12543603" y="2080108"/>
              <a:ext cx="105059" cy="105059"/>
            </a:xfrm>
            <a:custGeom>
              <a:avLst/>
              <a:gdLst>
                <a:gd name="connsiteX0" fmla="*/ 0 w 105059"/>
                <a:gd name="connsiteY0" fmla="*/ 0 h 105059"/>
                <a:gd name="connsiteX1" fmla="*/ 105060 w 105059"/>
                <a:gd name="connsiteY1" fmla="*/ 0 h 105059"/>
                <a:gd name="connsiteX2" fmla="*/ 105060 w 105059"/>
                <a:gd name="connsiteY2" fmla="*/ 105060 h 105059"/>
                <a:gd name="connsiteX3" fmla="*/ 0 w 105059"/>
                <a:gd name="connsiteY3" fmla="*/ 105060 h 10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59" h="105059">
                  <a:moveTo>
                    <a:pt x="0" y="0"/>
                  </a:moveTo>
                  <a:lnTo>
                    <a:pt x="105060" y="0"/>
                  </a:lnTo>
                  <a:lnTo>
                    <a:pt x="105060" y="105060"/>
                  </a:lnTo>
                  <a:lnTo>
                    <a:pt x="0" y="105060"/>
                  </a:lnTo>
                  <a:close/>
                </a:path>
              </a:pathLst>
            </a:custGeom>
            <a:solidFill>
              <a:schemeClr val="accent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3" name="Freeform: Shape 181">
              <a:extLst>
                <a:ext uri="{FF2B5EF4-FFF2-40B4-BE49-F238E27FC236}">
                  <a16:creationId xmlns:a16="http://schemas.microsoft.com/office/drawing/2014/main" id="{0FC2E4E1-4541-4AFB-9012-EF6FBCF41C64}"/>
                </a:ext>
              </a:extLst>
            </p:cNvPr>
            <p:cNvSpPr/>
            <p:nvPr/>
          </p:nvSpPr>
          <p:spPr>
            <a:xfrm>
              <a:off x="12569868" y="2106372"/>
              <a:ext cx="127572" cy="127572"/>
            </a:xfrm>
            <a:custGeom>
              <a:avLst/>
              <a:gdLst>
                <a:gd name="connsiteX0" fmla="*/ 127483 w 127572"/>
                <a:gd name="connsiteY0" fmla="*/ 127341 h 127572"/>
                <a:gd name="connsiteX1" fmla="*/ -90 w 127572"/>
                <a:gd name="connsiteY1" fmla="*/ 127341 h 127572"/>
                <a:gd name="connsiteX2" fmla="*/ -90 w 127572"/>
                <a:gd name="connsiteY2" fmla="*/ -232 h 127572"/>
                <a:gd name="connsiteX3" fmla="*/ 127483 w 127572"/>
                <a:gd name="connsiteY3" fmla="*/ -232 h 127572"/>
                <a:gd name="connsiteX4" fmla="*/ 5457 w 127572"/>
                <a:gd name="connsiteY4" fmla="*/ 121794 h 127572"/>
                <a:gd name="connsiteX5" fmla="*/ 121936 w 127572"/>
                <a:gd name="connsiteY5" fmla="*/ 121794 h 127572"/>
                <a:gd name="connsiteX6" fmla="*/ 121936 w 127572"/>
                <a:gd name="connsiteY6" fmla="*/ 5315 h 127572"/>
                <a:gd name="connsiteX7" fmla="*/ 5457 w 127572"/>
                <a:gd name="connsiteY7" fmla="*/ 5315 h 12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572" h="127572">
                  <a:moveTo>
                    <a:pt x="127483" y="127341"/>
                  </a:moveTo>
                  <a:lnTo>
                    <a:pt x="-90" y="127341"/>
                  </a:lnTo>
                  <a:lnTo>
                    <a:pt x="-90" y="-232"/>
                  </a:lnTo>
                  <a:lnTo>
                    <a:pt x="127483" y="-232"/>
                  </a:lnTo>
                  <a:close/>
                  <a:moveTo>
                    <a:pt x="5457" y="121794"/>
                  </a:moveTo>
                  <a:lnTo>
                    <a:pt x="121936" y="121794"/>
                  </a:lnTo>
                  <a:lnTo>
                    <a:pt x="121936" y="5315"/>
                  </a:lnTo>
                  <a:lnTo>
                    <a:pt x="5457" y="5315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4" name="Freeform: Shape 182">
              <a:extLst>
                <a:ext uri="{FF2B5EF4-FFF2-40B4-BE49-F238E27FC236}">
                  <a16:creationId xmlns:a16="http://schemas.microsoft.com/office/drawing/2014/main" id="{7E2264EA-8267-4733-BE5C-DEA57260597B}"/>
                </a:ext>
              </a:extLst>
            </p:cNvPr>
            <p:cNvSpPr/>
            <p:nvPr/>
          </p:nvSpPr>
          <p:spPr>
            <a:xfrm>
              <a:off x="9931594" y="3457119"/>
              <a:ext cx="3174301" cy="243496"/>
            </a:xfrm>
            <a:custGeom>
              <a:avLst/>
              <a:gdLst>
                <a:gd name="connsiteX0" fmla="*/ 3084160 w 3174301"/>
                <a:gd name="connsiteY0" fmla="*/ 22444 h 243496"/>
                <a:gd name="connsiteX1" fmla="*/ 2821511 w 3174301"/>
                <a:gd name="connsiteY1" fmla="*/ 22444 h 243496"/>
                <a:gd name="connsiteX2" fmla="*/ 2821511 w 3174301"/>
                <a:gd name="connsiteY2" fmla="*/ 3520 h 243496"/>
                <a:gd name="connsiteX3" fmla="*/ 2817759 w 3174301"/>
                <a:gd name="connsiteY3" fmla="*/ -232 h 243496"/>
                <a:gd name="connsiteX4" fmla="*/ 2727707 w 3174301"/>
                <a:gd name="connsiteY4" fmla="*/ -232 h 243496"/>
                <a:gd name="connsiteX5" fmla="*/ 2723955 w 3174301"/>
                <a:gd name="connsiteY5" fmla="*/ 3520 h 243496"/>
                <a:gd name="connsiteX6" fmla="*/ 2723955 w 3174301"/>
                <a:gd name="connsiteY6" fmla="*/ 3520 h 243496"/>
                <a:gd name="connsiteX7" fmla="*/ 2723955 w 3174301"/>
                <a:gd name="connsiteY7" fmla="*/ 22444 h 243496"/>
                <a:gd name="connsiteX8" fmla="*/ 2667674 w 3174301"/>
                <a:gd name="connsiteY8" fmla="*/ 22444 h 243496"/>
                <a:gd name="connsiteX9" fmla="*/ 2667674 w 3174301"/>
                <a:gd name="connsiteY9" fmla="*/ 3520 h 243496"/>
                <a:gd name="connsiteX10" fmla="*/ 2663922 w 3174301"/>
                <a:gd name="connsiteY10" fmla="*/ -232 h 243496"/>
                <a:gd name="connsiteX11" fmla="*/ 2663922 w 3174301"/>
                <a:gd name="connsiteY11" fmla="*/ -232 h 243496"/>
                <a:gd name="connsiteX12" fmla="*/ 2573871 w 3174301"/>
                <a:gd name="connsiteY12" fmla="*/ -232 h 243496"/>
                <a:gd name="connsiteX13" fmla="*/ 2570119 w 3174301"/>
                <a:gd name="connsiteY13" fmla="*/ 3520 h 243496"/>
                <a:gd name="connsiteX14" fmla="*/ 2570119 w 3174301"/>
                <a:gd name="connsiteY14" fmla="*/ 3520 h 243496"/>
                <a:gd name="connsiteX15" fmla="*/ 2570119 w 3174301"/>
                <a:gd name="connsiteY15" fmla="*/ 3520 h 243496"/>
                <a:gd name="connsiteX16" fmla="*/ 2570119 w 3174301"/>
                <a:gd name="connsiteY16" fmla="*/ 22444 h 243496"/>
                <a:gd name="connsiteX17" fmla="*/ 2513837 w 3174301"/>
                <a:gd name="connsiteY17" fmla="*/ 22444 h 243496"/>
                <a:gd name="connsiteX18" fmla="*/ 2513837 w 3174301"/>
                <a:gd name="connsiteY18" fmla="*/ 3520 h 243496"/>
                <a:gd name="connsiteX19" fmla="*/ 2510085 w 3174301"/>
                <a:gd name="connsiteY19" fmla="*/ -232 h 243496"/>
                <a:gd name="connsiteX20" fmla="*/ 2510085 w 3174301"/>
                <a:gd name="connsiteY20" fmla="*/ -232 h 243496"/>
                <a:gd name="connsiteX21" fmla="*/ 2420033 w 3174301"/>
                <a:gd name="connsiteY21" fmla="*/ -232 h 243496"/>
                <a:gd name="connsiteX22" fmla="*/ 2416281 w 3174301"/>
                <a:gd name="connsiteY22" fmla="*/ 3520 h 243496"/>
                <a:gd name="connsiteX23" fmla="*/ 2416281 w 3174301"/>
                <a:gd name="connsiteY23" fmla="*/ 3520 h 243496"/>
                <a:gd name="connsiteX24" fmla="*/ 2416281 w 3174301"/>
                <a:gd name="connsiteY24" fmla="*/ 3520 h 243496"/>
                <a:gd name="connsiteX25" fmla="*/ 2416281 w 3174301"/>
                <a:gd name="connsiteY25" fmla="*/ 22444 h 243496"/>
                <a:gd name="connsiteX26" fmla="*/ 2359999 w 3174301"/>
                <a:gd name="connsiteY26" fmla="*/ 22444 h 243496"/>
                <a:gd name="connsiteX27" fmla="*/ 2359999 w 3174301"/>
                <a:gd name="connsiteY27" fmla="*/ 3520 h 243496"/>
                <a:gd name="connsiteX28" fmla="*/ 2356247 w 3174301"/>
                <a:gd name="connsiteY28" fmla="*/ -232 h 243496"/>
                <a:gd name="connsiteX29" fmla="*/ 2356247 w 3174301"/>
                <a:gd name="connsiteY29" fmla="*/ -232 h 243496"/>
                <a:gd name="connsiteX30" fmla="*/ 2266196 w 3174301"/>
                <a:gd name="connsiteY30" fmla="*/ -232 h 243496"/>
                <a:gd name="connsiteX31" fmla="*/ 2262444 w 3174301"/>
                <a:gd name="connsiteY31" fmla="*/ 3520 h 243496"/>
                <a:gd name="connsiteX32" fmla="*/ 2262444 w 3174301"/>
                <a:gd name="connsiteY32" fmla="*/ 22444 h 243496"/>
                <a:gd name="connsiteX33" fmla="*/ 2206162 w 3174301"/>
                <a:gd name="connsiteY33" fmla="*/ 22444 h 243496"/>
                <a:gd name="connsiteX34" fmla="*/ 2206162 w 3174301"/>
                <a:gd name="connsiteY34" fmla="*/ 3520 h 243496"/>
                <a:gd name="connsiteX35" fmla="*/ 2202410 w 3174301"/>
                <a:gd name="connsiteY35" fmla="*/ -232 h 243496"/>
                <a:gd name="connsiteX36" fmla="*/ 2202410 w 3174301"/>
                <a:gd name="connsiteY36" fmla="*/ -232 h 243496"/>
                <a:gd name="connsiteX37" fmla="*/ 2112359 w 3174301"/>
                <a:gd name="connsiteY37" fmla="*/ -232 h 243496"/>
                <a:gd name="connsiteX38" fmla="*/ 2108607 w 3174301"/>
                <a:gd name="connsiteY38" fmla="*/ 3520 h 243496"/>
                <a:gd name="connsiteX39" fmla="*/ 2108607 w 3174301"/>
                <a:gd name="connsiteY39" fmla="*/ 3520 h 243496"/>
                <a:gd name="connsiteX40" fmla="*/ 2108607 w 3174301"/>
                <a:gd name="connsiteY40" fmla="*/ 3520 h 243496"/>
                <a:gd name="connsiteX41" fmla="*/ 2108607 w 3174301"/>
                <a:gd name="connsiteY41" fmla="*/ 22444 h 243496"/>
                <a:gd name="connsiteX42" fmla="*/ 2052325 w 3174301"/>
                <a:gd name="connsiteY42" fmla="*/ 22444 h 243496"/>
                <a:gd name="connsiteX43" fmla="*/ 2052325 w 3174301"/>
                <a:gd name="connsiteY43" fmla="*/ 3520 h 243496"/>
                <a:gd name="connsiteX44" fmla="*/ 2048573 w 3174301"/>
                <a:gd name="connsiteY44" fmla="*/ -232 h 243496"/>
                <a:gd name="connsiteX45" fmla="*/ 2048573 w 3174301"/>
                <a:gd name="connsiteY45" fmla="*/ -232 h 243496"/>
                <a:gd name="connsiteX46" fmla="*/ 1958521 w 3174301"/>
                <a:gd name="connsiteY46" fmla="*/ -232 h 243496"/>
                <a:gd name="connsiteX47" fmla="*/ 1954769 w 3174301"/>
                <a:gd name="connsiteY47" fmla="*/ 3520 h 243496"/>
                <a:gd name="connsiteX48" fmla="*/ 1954769 w 3174301"/>
                <a:gd name="connsiteY48" fmla="*/ 3520 h 243496"/>
                <a:gd name="connsiteX49" fmla="*/ 1954769 w 3174301"/>
                <a:gd name="connsiteY49" fmla="*/ 3520 h 243496"/>
                <a:gd name="connsiteX50" fmla="*/ 1954769 w 3174301"/>
                <a:gd name="connsiteY50" fmla="*/ 22444 h 243496"/>
                <a:gd name="connsiteX51" fmla="*/ 1898488 w 3174301"/>
                <a:gd name="connsiteY51" fmla="*/ 22444 h 243496"/>
                <a:gd name="connsiteX52" fmla="*/ 1898488 w 3174301"/>
                <a:gd name="connsiteY52" fmla="*/ 3520 h 243496"/>
                <a:gd name="connsiteX53" fmla="*/ 1894735 w 3174301"/>
                <a:gd name="connsiteY53" fmla="*/ -232 h 243496"/>
                <a:gd name="connsiteX54" fmla="*/ 1894735 w 3174301"/>
                <a:gd name="connsiteY54" fmla="*/ -232 h 243496"/>
                <a:gd name="connsiteX55" fmla="*/ 1189335 w 3174301"/>
                <a:gd name="connsiteY55" fmla="*/ -232 h 243496"/>
                <a:gd name="connsiteX56" fmla="*/ 1185583 w 3174301"/>
                <a:gd name="connsiteY56" fmla="*/ 3520 h 243496"/>
                <a:gd name="connsiteX57" fmla="*/ 1185583 w 3174301"/>
                <a:gd name="connsiteY57" fmla="*/ 3520 h 243496"/>
                <a:gd name="connsiteX58" fmla="*/ 1185583 w 3174301"/>
                <a:gd name="connsiteY58" fmla="*/ 3520 h 243496"/>
                <a:gd name="connsiteX59" fmla="*/ 1185583 w 3174301"/>
                <a:gd name="connsiteY59" fmla="*/ 22444 h 243496"/>
                <a:gd name="connsiteX60" fmla="*/ 1129301 w 3174301"/>
                <a:gd name="connsiteY60" fmla="*/ 22444 h 243496"/>
                <a:gd name="connsiteX61" fmla="*/ 1129301 w 3174301"/>
                <a:gd name="connsiteY61" fmla="*/ 3520 h 243496"/>
                <a:gd name="connsiteX62" fmla="*/ 1125549 w 3174301"/>
                <a:gd name="connsiteY62" fmla="*/ -232 h 243496"/>
                <a:gd name="connsiteX63" fmla="*/ 1125549 w 3174301"/>
                <a:gd name="connsiteY63" fmla="*/ -232 h 243496"/>
                <a:gd name="connsiteX64" fmla="*/ 1035498 w 3174301"/>
                <a:gd name="connsiteY64" fmla="*/ -232 h 243496"/>
                <a:gd name="connsiteX65" fmla="*/ 1031746 w 3174301"/>
                <a:gd name="connsiteY65" fmla="*/ 3520 h 243496"/>
                <a:gd name="connsiteX66" fmla="*/ 1031746 w 3174301"/>
                <a:gd name="connsiteY66" fmla="*/ 3520 h 243496"/>
                <a:gd name="connsiteX67" fmla="*/ 1031746 w 3174301"/>
                <a:gd name="connsiteY67" fmla="*/ 3520 h 243496"/>
                <a:gd name="connsiteX68" fmla="*/ 1031746 w 3174301"/>
                <a:gd name="connsiteY68" fmla="*/ 22444 h 243496"/>
                <a:gd name="connsiteX69" fmla="*/ 975464 w 3174301"/>
                <a:gd name="connsiteY69" fmla="*/ 22444 h 243496"/>
                <a:gd name="connsiteX70" fmla="*/ 975464 w 3174301"/>
                <a:gd name="connsiteY70" fmla="*/ 3520 h 243496"/>
                <a:gd name="connsiteX71" fmla="*/ 971712 w 3174301"/>
                <a:gd name="connsiteY71" fmla="*/ -232 h 243496"/>
                <a:gd name="connsiteX72" fmla="*/ 881660 w 3174301"/>
                <a:gd name="connsiteY72" fmla="*/ -232 h 243496"/>
                <a:gd name="connsiteX73" fmla="*/ 877908 w 3174301"/>
                <a:gd name="connsiteY73" fmla="*/ 3520 h 243496"/>
                <a:gd name="connsiteX74" fmla="*/ 877908 w 3174301"/>
                <a:gd name="connsiteY74" fmla="*/ 3520 h 243496"/>
                <a:gd name="connsiteX75" fmla="*/ 877908 w 3174301"/>
                <a:gd name="connsiteY75" fmla="*/ 3520 h 243496"/>
                <a:gd name="connsiteX76" fmla="*/ 877908 w 3174301"/>
                <a:gd name="connsiteY76" fmla="*/ 22444 h 243496"/>
                <a:gd name="connsiteX77" fmla="*/ 821626 w 3174301"/>
                <a:gd name="connsiteY77" fmla="*/ 22444 h 243496"/>
                <a:gd name="connsiteX78" fmla="*/ 821626 w 3174301"/>
                <a:gd name="connsiteY78" fmla="*/ 3520 h 243496"/>
                <a:gd name="connsiteX79" fmla="*/ 817874 w 3174301"/>
                <a:gd name="connsiteY79" fmla="*/ -232 h 243496"/>
                <a:gd name="connsiteX80" fmla="*/ 817874 w 3174301"/>
                <a:gd name="connsiteY80" fmla="*/ -232 h 243496"/>
                <a:gd name="connsiteX81" fmla="*/ 727823 w 3174301"/>
                <a:gd name="connsiteY81" fmla="*/ -232 h 243496"/>
                <a:gd name="connsiteX82" fmla="*/ 724071 w 3174301"/>
                <a:gd name="connsiteY82" fmla="*/ 3520 h 243496"/>
                <a:gd name="connsiteX83" fmla="*/ 724071 w 3174301"/>
                <a:gd name="connsiteY83" fmla="*/ 3520 h 243496"/>
                <a:gd name="connsiteX84" fmla="*/ 724071 w 3174301"/>
                <a:gd name="connsiteY84" fmla="*/ 3520 h 243496"/>
                <a:gd name="connsiteX85" fmla="*/ 724071 w 3174301"/>
                <a:gd name="connsiteY85" fmla="*/ 22444 h 243496"/>
                <a:gd name="connsiteX86" fmla="*/ 667789 w 3174301"/>
                <a:gd name="connsiteY86" fmla="*/ 22444 h 243496"/>
                <a:gd name="connsiteX87" fmla="*/ 667789 w 3174301"/>
                <a:gd name="connsiteY87" fmla="*/ 3520 h 243496"/>
                <a:gd name="connsiteX88" fmla="*/ 664037 w 3174301"/>
                <a:gd name="connsiteY88" fmla="*/ -232 h 243496"/>
                <a:gd name="connsiteX89" fmla="*/ 664037 w 3174301"/>
                <a:gd name="connsiteY89" fmla="*/ -232 h 243496"/>
                <a:gd name="connsiteX90" fmla="*/ 573986 w 3174301"/>
                <a:gd name="connsiteY90" fmla="*/ -232 h 243496"/>
                <a:gd name="connsiteX91" fmla="*/ 570234 w 3174301"/>
                <a:gd name="connsiteY91" fmla="*/ 3520 h 243496"/>
                <a:gd name="connsiteX92" fmla="*/ 570234 w 3174301"/>
                <a:gd name="connsiteY92" fmla="*/ 3520 h 243496"/>
                <a:gd name="connsiteX93" fmla="*/ 570234 w 3174301"/>
                <a:gd name="connsiteY93" fmla="*/ 3520 h 243496"/>
                <a:gd name="connsiteX94" fmla="*/ 570234 w 3174301"/>
                <a:gd name="connsiteY94" fmla="*/ 22444 h 243496"/>
                <a:gd name="connsiteX95" fmla="*/ 513951 w 3174301"/>
                <a:gd name="connsiteY95" fmla="*/ 22444 h 243496"/>
                <a:gd name="connsiteX96" fmla="*/ 513951 w 3174301"/>
                <a:gd name="connsiteY96" fmla="*/ 3520 h 243496"/>
                <a:gd name="connsiteX97" fmla="*/ 510199 w 3174301"/>
                <a:gd name="connsiteY97" fmla="*/ -232 h 243496"/>
                <a:gd name="connsiteX98" fmla="*/ 510199 w 3174301"/>
                <a:gd name="connsiteY98" fmla="*/ -232 h 243496"/>
                <a:gd name="connsiteX99" fmla="*/ 420148 w 3174301"/>
                <a:gd name="connsiteY99" fmla="*/ -232 h 243496"/>
                <a:gd name="connsiteX100" fmla="*/ 416396 w 3174301"/>
                <a:gd name="connsiteY100" fmla="*/ 3520 h 243496"/>
                <a:gd name="connsiteX101" fmla="*/ 416396 w 3174301"/>
                <a:gd name="connsiteY101" fmla="*/ 22444 h 243496"/>
                <a:gd name="connsiteX102" fmla="*/ 360114 w 3174301"/>
                <a:gd name="connsiteY102" fmla="*/ 22444 h 243496"/>
                <a:gd name="connsiteX103" fmla="*/ 360114 w 3174301"/>
                <a:gd name="connsiteY103" fmla="*/ 3520 h 243496"/>
                <a:gd name="connsiteX104" fmla="*/ 356362 w 3174301"/>
                <a:gd name="connsiteY104" fmla="*/ -232 h 243496"/>
                <a:gd name="connsiteX105" fmla="*/ 356362 w 3174301"/>
                <a:gd name="connsiteY105" fmla="*/ -232 h 243496"/>
                <a:gd name="connsiteX106" fmla="*/ 266311 w 3174301"/>
                <a:gd name="connsiteY106" fmla="*/ -232 h 243496"/>
                <a:gd name="connsiteX107" fmla="*/ 262559 w 3174301"/>
                <a:gd name="connsiteY107" fmla="*/ 3520 h 243496"/>
                <a:gd name="connsiteX108" fmla="*/ 262559 w 3174301"/>
                <a:gd name="connsiteY108" fmla="*/ 3520 h 243496"/>
                <a:gd name="connsiteX109" fmla="*/ 262559 w 3174301"/>
                <a:gd name="connsiteY109" fmla="*/ 22444 h 243496"/>
                <a:gd name="connsiteX110" fmla="*/ 89961 w 3174301"/>
                <a:gd name="connsiteY110" fmla="*/ 22444 h 243496"/>
                <a:gd name="connsiteX111" fmla="*/ -90 w 3174301"/>
                <a:gd name="connsiteY111" fmla="*/ 112495 h 243496"/>
                <a:gd name="connsiteX112" fmla="*/ -90 w 3174301"/>
                <a:gd name="connsiteY112" fmla="*/ 153214 h 243496"/>
                <a:gd name="connsiteX113" fmla="*/ 89961 w 3174301"/>
                <a:gd name="connsiteY113" fmla="*/ 243265 h 243496"/>
                <a:gd name="connsiteX114" fmla="*/ 3084160 w 3174301"/>
                <a:gd name="connsiteY114" fmla="*/ 243265 h 243496"/>
                <a:gd name="connsiteX115" fmla="*/ 3174211 w 3174301"/>
                <a:gd name="connsiteY115" fmla="*/ 153214 h 243496"/>
                <a:gd name="connsiteX116" fmla="*/ 3174211 w 3174301"/>
                <a:gd name="connsiteY116" fmla="*/ 112495 h 243496"/>
                <a:gd name="connsiteX117" fmla="*/ 3084160 w 3174301"/>
                <a:gd name="connsiteY117" fmla="*/ 22444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174301" h="243496">
                  <a:moveTo>
                    <a:pt x="3084160" y="22444"/>
                  </a:moveTo>
                  <a:lnTo>
                    <a:pt x="2821511" y="22444"/>
                  </a:lnTo>
                  <a:lnTo>
                    <a:pt x="2821511" y="3520"/>
                  </a:lnTo>
                  <a:cubicBezTo>
                    <a:pt x="2821511" y="1448"/>
                    <a:pt x="2819831" y="-232"/>
                    <a:pt x="2817759" y="-232"/>
                  </a:cubicBezTo>
                  <a:lnTo>
                    <a:pt x="2727707" y="-232"/>
                  </a:lnTo>
                  <a:cubicBezTo>
                    <a:pt x="2725635" y="-232"/>
                    <a:pt x="2723955" y="1448"/>
                    <a:pt x="2723955" y="3520"/>
                  </a:cubicBezTo>
                  <a:cubicBezTo>
                    <a:pt x="2723955" y="3520"/>
                    <a:pt x="2723955" y="3520"/>
                    <a:pt x="2723955" y="3520"/>
                  </a:cubicBezTo>
                  <a:lnTo>
                    <a:pt x="2723955" y="22444"/>
                  </a:lnTo>
                  <a:lnTo>
                    <a:pt x="2667674" y="22444"/>
                  </a:lnTo>
                  <a:lnTo>
                    <a:pt x="2667674" y="3520"/>
                  </a:lnTo>
                  <a:cubicBezTo>
                    <a:pt x="2667674" y="1448"/>
                    <a:pt x="2665994" y="-232"/>
                    <a:pt x="2663922" y="-232"/>
                  </a:cubicBezTo>
                  <a:cubicBezTo>
                    <a:pt x="2663922" y="-232"/>
                    <a:pt x="2663922" y="-232"/>
                    <a:pt x="2663922" y="-232"/>
                  </a:cubicBezTo>
                  <a:lnTo>
                    <a:pt x="2573871" y="-232"/>
                  </a:lnTo>
                  <a:cubicBezTo>
                    <a:pt x="2571798" y="-232"/>
                    <a:pt x="2570119" y="1448"/>
                    <a:pt x="2570119" y="3520"/>
                  </a:cubicBezTo>
                  <a:cubicBezTo>
                    <a:pt x="2570119" y="3520"/>
                    <a:pt x="2570119" y="3520"/>
                    <a:pt x="2570119" y="3520"/>
                  </a:cubicBezTo>
                  <a:lnTo>
                    <a:pt x="2570119" y="3520"/>
                  </a:lnTo>
                  <a:lnTo>
                    <a:pt x="2570119" y="22444"/>
                  </a:lnTo>
                  <a:lnTo>
                    <a:pt x="2513837" y="22444"/>
                  </a:lnTo>
                  <a:lnTo>
                    <a:pt x="2513837" y="3520"/>
                  </a:lnTo>
                  <a:cubicBezTo>
                    <a:pt x="2513837" y="1448"/>
                    <a:pt x="2512157" y="-232"/>
                    <a:pt x="2510085" y="-232"/>
                  </a:cubicBezTo>
                  <a:cubicBezTo>
                    <a:pt x="2510085" y="-232"/>
                    <a:pt x="2510085" y="-232"/>
                    <a:pt x="2510085" y="-232"/>
                  </a:cubicBezTo>
                  <a:lnTo>
                    <a:pt x="2420033" y="-232"/>
                  </a:lnTo>
                  <a:cubicBezTo>
                    <a:pt x="2417961" y="-232"/>
                    <a:pt x="2416281" y="1448"/>
                    <a:pt x="2416281" y="3520"/>
                  </a:cubicBezTo>
                  <a:cubicBezTo>
                    <a:pt x="2416281" y="3520"/>
                    <a:pt x="2416281" y="3520"/>
                    <a:pt x="2416281" y="3520"/>
                  </a:cubicBezTo>
                  <a:lnTo>
                    <a:pt x="2416281" y="3520"/>
                  </a:lnTo>
                  <a:lnTo>
                    <a:pt x="2416281" y="22444"/>
                  </a:lnTo>
                  <a:lnTo>
                    <a:pt x="2359999" y="22444"/>
                  </a:lnTo>
                  <a:lnTo>
                    <a:pt x="2359999" y="3520"/>
                  </a:lnTo>
                  <a:cubicBezTo>
                    <a:pt x="2359999" y="1448"/>
                    <a:pt x="2358320" y="-232"/>
                    <a:pt x="2356247" y="-232"/>
                  </a:cubicBezTo>
                  <a:cubicBezTo>
                    <a:pt x="2356247" y="-232"/>
                    <a:pt x="2356247" y="-232"/>
                    <a:pt x="2356247" y="-232"/>
                  </a:cubicBezTo>
                  <a:lnTo>
                    <a:pt x="2266196" y="-232"/>
                  </a:lnTo>
                  <a:cubicBezTo>
                    <a:pt x="2264124" y="-232"/>
                    <a:pt x="2262444" y="1448"/>
                    <a:pt x="2262444" y="3520"/>
                  </a:cubicBezTo>
                  <a:lnTo>
                    <a:pt x="2262444" y="22444"/>
                  </a:lnTo>
                  <a:lnTo>
                    <a:pt x="2206162" y="22444"/>
                  </a:lnTo>
                  <a:lnTo>
                    <a:pt x="2206162" y="3520"/>
                  </a:lnTo>
                  <a:cubicBezTo>
                    <a:pt x="2206162" y="1448"/>
                    <a:pt x="2204482" y="-232"/>
                    <a:pt x="2202410" y="-232"/>
                  </a:cubicBezTo>
                  <a:cubicBezTo>
                    <a:pt x="2202410" y="-232"/>
                    <a:pt x="2202410" y="-232"/>
                    <a:pt x="2202410" y="-232"/>
                  </a:cubicBezTo>
                  <a:lnTo>
                    <a:pt x="2112359" y="-232"/>
                  </a:lnTo>
                  <a:cubicBezTo>
                    <a:pt x="2110287" y="-232"/>
                    <a:pt x="2108607" y="1448"/>
                    <a:pt x="2108607" y="3520"/>
                  </a:cubicBezTo>
                  <a:cubicBezTo>
                    <a:pt x="2108607" y="3520"/>
                    <a:pt x="2108607" y="3520"/>
                    <a:pt x="2108607" y="3520"/>
                  </a:cubicBezTo>
                  <a:lnTo>
                    <a:pt x="2108607" y="3520"/>
                  </a:lnTo>
                  <a:lnTo>
                    <a:pt x="2108607" y="22444"/>
                  </a:lnTo>
                  <a:lnTo>
                    <a:pt x="2052325" y="22444"/>
                  </a:lnTo>
                  <a:lnTo>
                    <a:pt x="2052325" y="3520"/>
                  </a:lnTo>
                  <a:cubicBezTo>
                    <a:pt x="2052325" y="1448"/>
                    <a:pt x="2050645" y="-232"/>
                    <a:pt x="2048573" y="-232"/>
                  </a:cubicBezTo>
                  <a:cubicBezTo>
                    <a:pt x="2048573" y="-232"/>
                    <a:pt x="2048573" y="-232"/>
                    <a:pt x="2048573" y="-232"/>
                  </a:cubicBezTo>
                  <a:lnTo>
                    <a:pt x="1958521" y="-232"/>
                  </a:lnTo>
                  <a:cubicBezTo>
                    <a:pt x="1956449" y="-232"/>
                    <a:pt x="1954769" y="1448"/>
                    <a:pt x="1954769" y="3520"/>
                  </a:cubicBezTo>
                  <a:cubicBezTo>
                    <a:pt x="1954769" y="3520"/>
                    <a:pt x="1954769" y="3520"/>
                    <a:pt x="1954769" y="3520"/>
                  </a:cubicBezTo>
                  <a:lnTo>
                    <a:pt x="1954769" y="3520"/>
                  </a:lnTo>
                  <a:lnTo>
                    <a:pt x="1954769" y="22444"/>
                  </a:lnTo>
                  <a:lnTo>
                    <a:pt x="1898488" y="22444"/>
                  </a:lnTo>
                  <a:lnTo>
                    <a:pt x="1898488" y="3520"/>
                  </a:lnTo>
                  <a:cubicBezTo>
                    <a:pt x="1898488" y="1448"/>
                    <a:pt x="1896808" y="-232"/>
                    <a:pt x="1894735" y="-232"/>
                  </a:cubicBezTo>
                  <a:cubicBezTo>
                    <a:pt x="1894735" y="-232"/>
                    <a:pt x="1894735" y="-232"/>
                    <a:pt x="1894735" y="-232"/>
                  </a:cubicBezTo>
                  <a:lnTo>
                    <a:pt x="1189335" y="-232"/>
                  </a:lnTo>
                  <a:cubicBezTo>
                    <a:pt x="1187263" y="-232"/>
                    <a:pt x="1185583" y="1448"/>
                    <a:pt x="1185583" y="3520"/>
                  </a:cubicBezTo>
                  <a:cubicBezTo>
                    <a:pt x="1185583" y="3520"/>
                    <a:pt x="1185583" y="3520"/>
                    <a:pt x="1185583" y="3520"/>
                  </a:cubicBezTo>
                  <a:lnTo>
                    <a:pt x="1185583" y="3520"/>
                  </a:lnTo>
                  <a:lnTo>
                    <a:pt x="1185583" y="22444"/>
                  </a:lnTo>
                  <a:lnTo>
                    <a:pt x="1129301" y="22444"/>
                  </a:lnTo>
                  <a:lnTo>
                    <a:pt x="1129301" y="3520"/>
                  </a:lnTo>
                  <a:cubicBezTo>
                    <a:pt x="1129301" y="1448"/>
                    <a:pt x="1127621" y="-232"/>
                    <a:pt x="1125549" y="-232"/>
                  </a:cubicBezTo>
                  <a:cubicBezTo>
                    <a:pt x="1125549" y="-232"/>
                    <a:pt x="1125549" y="-232"/>
                    <a:pt x="1125549" y="-232"/>
                  </a:cubicBezTo>
                  <a:lnTo>
                    <a:pt x="1035498" y="-232"/>
                  </a:lnTo>
                  <a:cubicBezTo>
                    <a:pt x="1033426" y="-232"/>
                    <a:pt x="1031746" y="1448"/>
                    <a:pt x="1031746" y="3520"/>
                  </a:cubicBezTo>
                  <a:cubicBezTo>
                    <a:pt x="1031746" y="3520"/>
                    <a:pt x="1031746" y="3520"/>
                    <a:pt x="1031746" y="3520"/>
                  </a:cubicBezTo>
                  <a:lnTo>
                    <a:pt x="1031746" y="3520"/>
                  </a:lnTo>
                  <a:lnTo>
                    <a:pt x="1031746" y="22444"/>
                  </a:lnTo>
                  <a:lnTo>
                    <a:pt x="975464" y="22444"/>
                  </a:lnTo>
                  <a:lnTo>
                    <a:pt x="975464" y="3520"/>
                  </a:lnTo>
                  <a:cubicBezTo>
                    <a:pt x="975464" y="1448"/>
                    <a:pt x="973784" y="-232"/>
                    <a:pt x="971712" y="-232"/>
                  </a:cubicBezTo>
                  <a:lnTo>
                    <a:pt x="881660" y="-232"/>
                  </a:lnTo>
                  <a:cubicBezTo>
                    <a:pt x="879588" y="-232"/>
                    <a:pt x="877908" y="1448"/>
                    <a:pt x="877908" y="3520"/>
                  </a:cubicBezTo>
                  <a:cubicBezTo>
                    <a:pt x="877908" y="3520"/>
                    <a:pt x="877908" y="3520"/>
                    <a:pt x="877908" y="3520"/>
                  </a:cubicBezTo>
                  <a:lnTo>
                    <a:pt x="877908" y="3520"/>
                  </a:lnTo>
                  <a:lnTo>
                    <a:pt x="877908" y="22444"/>
                  </a:lnTo>
                  <a:lnTo>
                    <a:pt x="821626" y="22444"/>
                  </a:lnTo>
                  <a:lnTo>
                    <a:pt x="821626" y="3520"/>
                  </a:lnTo>
                  <a:cubicBezTo>
                    <a:pt x="821626" y="1448"/>
                    <a:pt x="819946" y="-232"/>
                    <a:pt x="817874" y="-232"/>
                  </a:cubicBezTo>
                  <a:cubicBezTo>
                    <a:pt x="817874" y="-232"/>
                    <a:pt x="817874" y="-232"/>
                    <a:pt x="817874" y="-232"/>
                  </a:cubicBezTo>
                  <a:lnTo>
                    <a:pt x="727823" y="-232"/>
                  </a:lnTo>
                  <a:cubicBezTo>
                    <a:pt x="725751" y="-232"/>
                    <a:pt x="724071" y="1448"/>
                    <a:pt x="724071" y="3520"/>
                  </a:cubicBezTo>
                  <a:cubicBezTo>
                    <a:pt x="724071" y="3520"/>
                    <a:pt x="724071" y="3520"/>
                    <a:pt x="724071" y="3520"/>
                  </a:cubicBezTo>
                  <a:lnTo>
                    <a:pt x="724071" y="3520"/>
                  </a:lnTo>
                  <a:lnTo>
                    <a:pt x="724071" y="22444"/>
                  </a:lnTo>
                  <a:lnTo>
                    <a:pt x="667789" y="22444"/>
                  </a:lnTo>
                  <a:lnTo>
                    <a:pt x="667789" y="3520"/>
                  </a:lnTo>
                  <a:cubicBezTo>
                    <a:pt x="667789" y="1448"/>
                    <a:pt x="666109" y="-232"/>
                    <a:pt x="664037" y="-232"/>
                  </a:cubicBezTo>
                  <a:cubicBezTo>
                    <a:pt x="664037" y="-232"/>
                    <a:pt x="664037" y="-232"/>
                    <a:pt x="664037" y="-232"/>
                  </a:cubicBezTo>
                  <a:lnTo>
                    <a:pt x="573986" y="-232"/>
                  </a:lnTo>
                  <a:cubicBezTo>
                    <a:pt x="571914" y="-232"/>
                    <a:pt x="570234" y="1448"/>
                    <a:pt x="570234" y="3520"/>
                  </a:cubicBezTo>
                  <a:cubicBezTo>
                    <a:pt x="570234" y="3520"/>
                    <a:pt x="570234" y="3520"/>
                    <a:pt x="570234" y="3520"/>
                  </a:cubicBezTo>
                  <a:lnTo>
                    <a:pt x="570234" y="3520"/>
                  </a:lnTo>
                  <a:lnTo>
                    <a:pt x="570234" y="22444"/>
                  </a:lnTo>
                  <a:lnTo>
                    <a:pt x="513951" y="22444"/>
                  </a:lnTo>
                  <a:lnTo>
                    <a:pt x="513951" y="3520"/>
                  </a:lnTo>
                  <a:cubicBezTo>
                    <a:pt x="513951" y="1448"/>
                    <a:pt x="512272" y="-232"/>
                    <a:pt x="510199" y="-232"/>
                  </a:cubicBezTo>
                  <a:cubicBezTo>
                    <a:pt x="510199" y="-232"/>
                    <a:pt x="510199" y="-232"/>
                    <a:pt x="510199" y="-232"/>
                  </a:cubicBezTo>
                  <a:lnTo>
                    <a:pt x="420148" y="-232"/>
                  </a:lnTo>
                  <a:cubicBezTo>
                    <a:pt x="418076" y="-232"/>
                    <a:pt x="416396" y="1448"/>
                    <a:pt x="416396" y="3520"/>
                  </a:cubicBezTo>
                  <a:lnTo>
                    <a:pt x="416396" y="22444"/>
                  </a:lnTo>
                  <a:lnTo>
                    <a:pt x="360114" y="22444"/>
                  </a:lnTo>
                  <a:lnTo>
                    <a:pt x="360114" y="3520"/>
                  </a:lnTo>
                  <a:cubicBezTo>
                    <a:pt x="360114" y="1448"/>
                    <a:pt x="358434" y="-232"/>
                    <a:pt x="356362" y="-232"/>
                  </a:cubicBezTo>
                  <a:cubicBezTo>
                    <a:pt x="356362" y="-232"/>
                    <a:pt x="356362" y="-232"/>
                    <a:pt x="356362" y="-232"/>
                  </a:cubicBezTo>
                  <a:lnTo>
                    <a:pt x="266311" y="-232"/>
                  </a:lnTo>
                  <a:cubicBezTo>
                    <a:pt x="264239" y="-232"/>
                    <a:pt x="262559" y="1448"/>
                    <a:pt x="262559" y="3520"/>
                  </a:cubicBezTo>
                  <a:lnTo>
                    <a:pt x="262559" y="3520"/>
                  </a:lnTo>
                  <a:lnTo>
                    <a:pt x="262559" y="22444"/>
                  </a:lnTo>
                  <a:lnTo>
                    <a:pt x="89961" y="22444"/>
                  </a:lnTo>
                  <a:cubicBezTo>
                    <a:pt x="40227" y="22444"/>
                    <a:pt x="-90" y="62762"/>
                    <a:pt x="-90" y="112495"/>
                  </a:cubicBezTo>
                  <a:lnTo>
                    <a:pt x="-90" y="153214"/>
                  </a:lnTo>
                  <a:cubicBezTo>
                    <a:pt x="-90" y="202948"/>
                    <a:pt x="40227" y="243265"/>
                    <a:pt x="89961" y="243265"/>
                  </a:cubicBezTo>
                  <a:lnTo>
                    <a:pt x="3084160" y="243265"/>
                  </a:lnTo>
                  <a:cubicBezTo>
                    <a:pt x="3133894" y="243265"/>
                    <a:pt x="3174211" y="202948"/>
                    <a:pt x="3174211" y="153214"/>
                  </a:cubicBezTo>
                  <a:lnTo>
                    <a:pt x="3174211" y="112495"/>
                  </a:lnTo>
                  <a:cubicBezTo>
                    <a:pt x="3174211" y="62762"/>
                    <a:pt x="3133894" y="22444"/>
                    <a:pt x="3084160" y="22444"/>
                  </a:cubicBez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5" name="Freeform 70">
            <a:extLst>
              <a:ext uri="{FF2B5EF4-FFF2-40B4-BE49-F238E27FC236}">
                <a16:creationId xmlns:a16="http://schemas.microsoft.com/office/drawing/2014/main" id="{7F825EFA-1A5D-6CE0-B7DD-5E257D9B1FB1}"/>
              </a:ext>
            </a:extLst>
          </p:cNvPr>
          <p:cNvSpPr/>
          <p:nvPr/>
        </p:nvSpPr>
        <p:spPr>
          <a:xfrm>
            <a:off x="1970506" y="4774475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321457" marR="0" lvl="1" indent="-321457" algn="l" defTabSz="137512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ECE480F3-2276-54D9-7502-DEE4E53D4611}"/>
              </a:ext>
            </a:extLst>
          </p:cNvPr>
          <p:cNvSpPr>
            <a:spLocks noEditPoints="1"/>
          </p:cNvSpPr>
          <p:nvPr/>
        </p:nvSpPr>
        <p:spPr bwMode="auto">
          <a:xfrm>
            <a:off x="2130479" y="466216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ounded Rectangle 69">
            <a:extLst>
              <a:ext uri="{FF2B5EF4-FFF2-40B4-BE49-F238E27FC236}">
                <a16:creationId xmlns:a16="http://schemas.microsoft.com/office/drawing/2014/main" id="{8627C040-4ABC-4796-7031-9BCE3A78BDEB}"/>
              </a:ext>
            </a:extLst>
          </p:cNvPr>
          <p:cNvSpPr/>
          <p:nvPr/>
        </p:nvSpPr>
        <p:spPr>
          <a:xfrm>
            <a:off x="550008" y="4694995"/>
            <a:ext cx="1431664" cy="12768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143762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latin typeface="Bookman Old Style"/>
                <a:ea typeface="微软雅黑"/>
                <a:sym typeface="Arial" panose="020B0604020202020204" pitchFamily="34" charset="0"/>
              </a:rPr>
              <a:t>03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man Old Style"/>
              <a:ea typeface="微软雅黑"/>
              <a:cs typeface="+mn-cs"/>
            </a:endParaRPr>
          </a:p>
        </p:txBody>
      </p:sp>
      <p:sp>
        <p:nvSpPr>
          <p:cNvPr id="79" name="TextBox 26">
            <a:extLst>
              <a:ext uri="{FF2B5EF4-FFF2-40B4-BE49-F238E27FC236}">
                <a16:creationId xmlns:a16="http://schemas.microsoft.com/office/drawing/2014/main" id="{FF609368-080F-6DBD-9093-863970D2719C}"/>
              </a:ext>
            </a:extLst>
          </p:cNvPr>
          <p:cNvSpPr txBox="1"/>
          <p:nvPr/>
        </p:nvSpPr>
        <p:spPr>
          <a:xfrm>
            <a:off x="2565804" y="4950199"/>
            <a:ext cx="4645975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da-DK" b="1">
                <a:solidFill>
                  <a:srgbClr val="1A3260"/>
                </a:solidFill>
              </a:rPr>
              <a:t>NEXT USER TESTING PLAN </a:t>
            </a:r>
            <a:endParaRPr lang="th-TH"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72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 animBg="1"/>
      <p:bldP spid="12" grpId="0" animBg="1"/>
      <p:bldP spid="17" grpId="0" animBg="1"/>
      <p:bldP spid="18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0" y="190550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TEST SCENARIO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919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6C3BE8B-A285-4148-A8FA-5100B3251102}"/>
              </a:ext>
            </a:extLst>
          </p:cNvPr>
          <p:cNvSpPr txBox="1"/>
          <p:nvPr/>
        </p:nvSpPr>
        <p:spPr>
          <a:xfrm>
            <a:off x="136971" y="28017"/>
            <a:ext cx="42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DROP DOWN 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681" y="-1941"/>
            <a:ext cx="847828" cy="463786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6C2C99-163C-4852-9497-F16D70E7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1" y="2069481"/>
            <a:ext cx="4168647" cy="28020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411A99-3329-4EFD-BC24-3168B446F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/>
          <a:stretch/>
        </p:blipFill>
        <p:spPr>
          <a:xfrm>
            <a:off x="6861843" y="2069482"/>
            <a:ext cx="4671306" cy="2719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2E125F-5E5B-407C-8217-713CC7DA7BA0}"/>
              </a:ext>
            </a:extLst>
          </p:cNvPr>
          <p:cNvSpPr txBox="1"/>
          <p:nvPr/>
        </p:nvSpPr>
        <p:spPr>
          <a:xfrm>
            <a:off x="841001" y="1571667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Searching 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419835-8860-4B6D-98D9-81C556A7D922}"/>
              </a:ext>
            </a:extLst>
          </p:cNvPr>
          <p:cNvSpPr txBox="1"/>
          <p:nvPr/>
        </p:nvSpPr>
        <p:spPr>
          <a:xfrm>
            <a:off x="6861842" y="1571667"/>
            <a:ext cx="324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Searching Result</a:t>
            </a:r>
          </a:p>
        </p:txBody>
      </p:sp>
      <p:cxnSp>
        <p:nvCxnSpPr>
          <p:cNvPr id="2" name="ลูกศรเชื่อมต่อแบบตรง 1">
            <a:extLst>
              <a:ext uri="{FF2B5EF4-FFF2-40B4-BE49-F238E27FC236}">
                <a16:creationId xmlns:a16="http://schemas.microsoft.com/office/drawing/2014/main" id="{52146931-852E-193A-1937-6271815A03DC}"/>
              </a:ext>
            </a:extLst>
          </p:cNvPr>
          <p:cNvCxnSpPr/>
          <p:nvPr/>
        </p:nvCxnSpPr>
        <p:spPr>
          <a:xfrm flipV="1">
            <a:off x="4229689" y="3246318"/>
            <a:ext cx="2554145" cy="3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2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6C3BE8B-A285-4148-A8FA-5100B3251102}"/>
              </a:ext>
            </a:extLst>
          </p:cNvPr>
          <p:cNvSpPr txBox="1"/>
          <p:nvPr/>
        </p:nvSpPr>
        <p:spPr>
          <a:xfrm>
            <a:off x="136971" y="28017"/>
            <a:ext cx="42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TAGS 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681" y="-1941"/>
            <a:ext cx="847828" cy="463786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38E20C0-9D33-488E-ADFF-431AD2821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9" b="4384"/>
          <a:stretch/>
        </p:blipFill>
        <p:spPr>
          <a:xfrm>
            <a:off x="767502" y="1090024"/>
            <a:ext cx="4732016" cy="2387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8E35755-D5DE-42A1-A622-3B5651B087B7}"/>
              </a:ext>
            </a:extLst>
          </p:cNvPr>
          <p:cNvSpPr txBox="1"/>
          <p:nvPr/>
        </p:nvSpPr>
        <p:spPr>
          <a:xfrm>
            <a:off x="1606667" y="685799"/>
            <a:ext cx="305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Tags Recommendation</a:t>
            </a:r>
          </a:p>
        </p:txBody>
      </p:sp>
      <p:pic>
        <p:nvPicPr>
          <p:cNvPr id="3" name="รูปภาพ 3">
            <a:extLst>
              <a:ext uri="{FF2B5EF4-FFF2-40B4-BE49-F238E27FC236}">
                <a16:creationId xmlns:a16="http://schemas.microsoft.com/office/drawing/2014/main" id="{D2E7A90F-F379-BE3F-DE27-0D9151DC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48" y="821549"/>
            <a:ext cx="4382946" cy="5315980"/>
          </a:xfrm>
          <a:prstGeom prst="rect">
            <a:avLst/>
          </a:prstGeom>
        </p:spPr>
      </p:pic>
      <p:pic>
        <p:nvPicPr>
          <p:cNvPr id="2" name="รูปภาพ 3">
            <a:extLst>
              <a:ext uri="{FF2B5EF4-FFF2-40B4-BE49-F238E27FC236}">
                <a16:creationId xmlns:a16="http://schemas.microsoft.com/office/drawing/2014/main" id="{41986963-DA52-5D27-33B5-A07E4725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09" y="3603536"/>
            <a:ext cx="6823275" cy="3152270"/>
          </a:xfrm>
          <a:prstGeom prst="rect">
            <a:avLst/>
          </a:prstGeom>
        </p:spPr>
      </p:pic>
      <p:cxnSp>
        <p:nvCxnSpPr>
          <p:cNvPr id="4" name="ลูกศรเชื่อมต่อแบบตรง 3">
            <a:extLst>
              <a:ext uri="{FF2B5EF4-FFF2-40B4-BE49-F238E27FC236}">
                <a16:creationId xmlns:a16="http://schemas.microsoft.com/office/drawing/2014/main" id="{6628705E-9317-176A-2385-2162FC7C2565}"/>
              </a:ext>
            </a:extLst>
          </p:cNvPr>
          <p:cNvCxnSpPr/>
          <p:nvPr/>
        </p:nvCxnSpPr>
        <p:spPr>
          <a:xfrm flipH="1">
            <a:off x="6794338" y="4341469"/>
            <a:ext cx="657829" cy="69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5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0AA12A9-5A8E-4202-B8A5-0F67803A6F30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D53AD24-1D7A-4ECA-B2B6-5E2E8C0F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1A8DA267-AA76-40A6-BC8E-1AC42B9AD0E9}"/>
              </a:ext>
            </a:extLst>
          </p:cNvPr>
          <p:cNvSpPr txBox="1"/>
          <p:nvPr/>
        </p:nvSpPr>
        <p:spPr>
          <a:xfrm>
            <a:off x="268147" y="567159"/>
            <a:ext cx="85208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solidFill>
                  <a:srgbClr val="1A3260"/>
                </a:solidFill>
              </a:rPr>
              <a:t>HOW OUR PRODUCT FIT THE PYRAMID</a:t>
            </a:r>
            <a:endParaRPr lang="en-US"/>
          </a:p>
        </p:txBody>
      </p:sp>
      <p:pic>
        <p:nvPicPr>
          <p:cNvPr id="31" name="รูปภาพ 31" descr="รูปภาพประกอบด้วย ข้อความ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4E1B12E-BC39-42FA-8709-B9AA97CCB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37"/>
          <a:stretch/>
        </p:blipFill>
        <p:spPr>
          <a:xfrm>
            <a:off x="85544" y="1092187"/>
            <a:ext cx="6504957" cy="3104566"/>
          </a:xfrm>
          <a:prstGeom prst="rect">
            <a:avLst/>
          </a:prstGeom>
        </p:spPr>
      </p:pic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67565194-E99F-4909-8972-BAEFBD386CB1}"/>
              </a:ext>
            </a:extLst>
          </p:cNvPr>
          <p:cNvGrpSpPr/>
          <p:nvPr/>
        </p:nvGrpSpPr>
        <p:grpSpPr>
          <a:xfrm>
            <a:off x="6550718" y="1091788"/>
            <a:ext cx="5598156" cy="5601838"/>
            <a:chOff x="6550718" y="1091788"/>
            <a:chExt cx="5598156" cy="5601838"/>
          </a:xfrm>
        </p:grpSpPr>
        <p:pic>
          <p:nvPicPr>
            <p:cNvPr id="30" name="รูปภาพ 30" descr="รูปภาพประกอบด้วย ข้อความ&#10;&#10;คำอธิบายจะถูกสร้างขึ้นโดยอัตโนมัติ">
              <a:extLst>
                <a:ext uri="{FF2B5EF4-FFF2-40B4-BE49-F238E27FC236}">
                  <a16:creationId xmlns:a16="http://schemas.microsoft.com/office/drawing/2014/main" id="{E0BE8DE3-81F5-4FAD-BF10-7E0C37462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0718" y="1091788"/>
              <a:ext cx="5598156" cy="3624507"/>
            </a:xfrm>
            <a:prstGeom prst="rect">
              <a:avLst/>
            </a:prstGeom>
          </p:spPr>
        </p:pic>
        <p:pic>
          <p:nvPicPr>
            <p:cNvPr id="32" name="รูปภาพ 32" descr="รูปภาพประกอบด้วย ข้อความ&#10;&#10;คำอธิบายจะถูกสร้างขึ้นโดยอัตโนมัติ">
              <a:extLst>
                <a:ext uri="{FF2B5EF4-FFF2-40B4-BE49-F238E27FC236}">
                  <a16:creationId xmlns:a16="http://schemas.microsoft.com/office/drawing/2014/main" id="{42F11685-92A7-4B1F-A171-EC3318FD0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44" y="4807061"/>
              <a:ext cx="5509364" cy="188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29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DB7B3-A765-461F-B17D-22F8AA42952F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TASK SCENERIO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56E3A-AE0C-4709-BCF9-E82ED462017F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3C6475-1CCC-47E1-9059-95ECD514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6CA276-C255-4261-AD0E-4596C1932EF6}"/>
              </a:ext>
            </a:extLst>
          </p:cNvPr>
          <p:cNvSpPr txBox="1"/>
          <p:nvPr/>
        </p:nvSpPr>
        <p:spPr>
          <a:xfrm>
            <a:off x="1209476" y="3039259"/>
            <a:ext cx="178772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latin typeface="+mj-lt"/>
              </a:rPr>
              <a:t>Search for the documents.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CE4AD7-CDDD-4389-BF46-2F429FF4ACD5}"/>
              </a:ext>
            </a:extLst>
          </p:cNvPr>
          <p:cNvSpPr txBox="1"/>
          <p:nvPr/>
        </p:nvSpPr>
        <p:spPr>
          <a:xfrm>
            <a:off x="0" y="65841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TASK ASSIGNMENT</a:t>
            </a:r>
            <a:endParaRPr lang="ko-KR" altLang="en-US" sz="4800" b="1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Freeform 2921">
            <a:extLst>
              <a:ext uri="{FF2B5EF4-FFF2-40B4-BE49-F238E27FC236}">
                <a16:creationId xmlns:a16="http://schemas.microsoft.com/office/drawing/2014/main" id="{65EF9DE0-E602-4BAA-B599-F67EDABE0793}"/>
              </a:ext>
            </a:extLst>
          </p:cNvPr>
          <p:cNvSpPr/>
          <p:nvPr/>
        </p:nvSpPr>
        <p:spPr bwMode="auto">
          <a:xfrm>
            <a:off x="1209478" y="2479430"/>
            <a:ext cx="1787722" cy="1787722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3" name="Freeform 2921">
            <a:extLst>
              <a:ext uri="{FF2B5EF4-FFF2-40B4-BE49-F238E27FC236}">
                <a16:creationId xmlns:a16="http://schemas.microsoft.com/office/drawing/2014/main" id="{057CAA88-B464-412B-AD10-44111CA9EDFC}"/>
              </a:ext>
            </a:extLst>
          </p:cNvPr>
          <p:cNvSpPr/>
          <p:nvPr/>
        </p:nvSpPr>
        <p:spPr bwMode="auto">
          <a:xfrm>
            <a:off x="3921225" y="3210950"/>
            <a:ext cx="1787722" cy="1787722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7" name="Freeform 2921">
            <a:extLst>
              <a:ext uri="{FF2B5EF4-FFF2-40B4-BE49-F238E27FC236}">
                <a16:creationId xmlns:a16="http://schemas.microsoft.com/office/drawing/2014/main" id="{C41D8A93-3980-4148-8198-D2752BB5DBA2}"/>
              </a:ext>
            </a:extLst>
          </p:cNvPr>
          <p:cNvSpPr/>
          <p:nvPr/>
        </p:nvSpPr>
        <p:spPr bwMode="auto">
          <a:xfrm>
            <a:off x="6685280" y="2535139"/>
            <a:ext cx="1787722" cy="1787722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  <a:tileRect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9" name="Freeform 2921">
            <a:extLst>
              <a:ext uri="{FF2B5EF4-FFF2-40B4-BE49-F238E27FC236}">
                <a16:creationId xmlns:a16="http://schemas.microsoft.com/office/drawing/2014/main" id="{61BC1C5B-1F2E-4ACE-BD08-F73C846C9C5C}"/>
              </a:ext>
            </a:extLst>
          </p:cNvPr>
          <p:cNvSpPr/>
          <p:nvPr/>
        </p:nvSpPr>
        <p:spPr bwMode="auto">
          <a:xfrm>
            <a:off x="9397027" y="3210950"/>
            <a:ext cx="1787722" cy="1787722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9C67A8-F52E-4C71-AB9F-A2C81809A4D4}"/>
              </a:ext>
            </a:extLst>
          </p:cNvPr>
          <p:cNvSpPr txBox="1"/>
          <p:nvPr/>
        </p:nvSpPr>
        <p:spPr>
          <a:xfrm>
            <a:off x="3921224" y="3750868"/>
            <a:ext cx="178772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latin typeface="+mj-lt"/>
              </a:rPr>
              <a:t>Select the field, year, degree.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231014-AB89-4C76-BC7B-9A98F3E17522}"/>
              </a:ext>
            </a:extLst>
          </p:cNvPr>
          <p:cNvSpPr txBox="1"/>
          <p:nvPr/>
        </p:nvSpPr>
        <p:spPr>
          <a:xfrm>
            <a:off x="6685279" y="3039259"/>
            <a:ext cx="178772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+mj-lt"/>
              </a:rPr>
              <a:t>Find trends from tags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E4857F-6FA7-4862-910F-2594785EBB10}"/>
              </a:ext>
            </a:extLst>
          </p:cNvPr>
          <p:cNvSpPr txBox="1"/>
          <p:nvPr/>
        </p:nvSpPr>
        <p:spPr>
          <a:xfrm>
            <a:off x="9397027" y="3747145"/>
            <a:ext cx="178772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+mj-lt"/>
              </a:rPr>
              <a:t>Download documents</a:t>
            </a:r>
          </a:p>
        </p:txBody>
      </p:sp>
      <p:sp>
        <p:nvSpPr>
          <p:cNvPr id="50" name="Line 2939">
            <a:extLst>
              <a:ext uri="{FF2B5EF4-FFF2-40B4-BE49-F238E27FC236}">
                <a16:creationId xmlns:a16="http://schemas.microsoft.com/office/drawing/2014/main" id="{05982AB3-F0BC-4B26-96C4-2CF43B1AA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3428999"/>
            <a:ext cx="924024" cy="707885"/>
          </a:xfrm>
          <a:prstGeom prst="line">
            <a:avLst/>
          </a:prstGeom>
          <a:noFill/>
          <a:ln w="317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1" name="Line 2944">
            <a:extLst>
              <a:ext uri="{FF2B5EF4-FFF2-40B4-BE49-F238E27FC236}">
                <a16:creationId xmlns:a16="http://schemas.microsoft.com/office/drawing/2014/main" id="{0483B9D7-8767-4B0C-9FE8-F2D8604C5A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8940" y="3428998"/>
            <a:ext cx="976336" cy="707886"/>
          </a:xfrm>
          <a:prstGeom prst="line">
            <a:avLst/>
          </a:prstGeom>
          <a:noFill/>
          <a:ln w="317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2" name="Line 2945">
            <a:extLst>
              <a:ext uri="{FF2B5EF4-FFF2-40B4-BE49-F238E27FC236}">
                <a16:creationId xmlns:a16="http://schemas.microsoft.com/office/drawing/2014/main" id="{104DB6F4-8533-40B6-AB6C-ECD01E3A9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996" y="3566160"/>
            <a:ext cx="924030" cy="570724"/>
          </a:xfrm>
          <a:prstGeom prst="line">
            <a:avLst/>
          </a:prstGeom>
          <a:noFill/>
          <a:ln w="31750" cap="flat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56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USER FEEDBACKS &amp; ANALYSIS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67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1C4E283-0EE3-438D-9C85-7DE49486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49" y="746435"/>
            <a:ext cx="5502502" cy="577159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0473BA40-906A-40FA-9D87-0298D0DFF4A3}"/>
              </a:ext>
            </a:extLst>
          </p:cNvPr>
          <p:cNvSpPr txBox="1"/>
          <p:nvPr/>
        </p:nvSpPr>
        <p:spPr>
          <a:xfrm>
            <a:off x="444884" y="3167390"/>
            <a:ext cx="269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FEATURE SET</a:t>
            </a:r>
            <a:endParaRPr lang="th-TH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01427-D562-49A2-A760-E24CE07B37E7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FEATURE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1C79-5751-4D7F-90EF-673710D44587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213686-FAE9-416C-BC32-F6809C4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58CB0DA2-AD9C-8122-8105-0A42F2589EEB}"/>
              </a:ext>
            </a:extLst>
          </p:cNvPr>
          <p:cNvSpPr/>
          <p:nvPr/>
        </p:nvSpPr>
        <p:spPr>
          <a:xfrm>
            <a:off x="3497483" y="2663141"/>
            <a:ext cx="4591290" cy="7716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500ABE3-299F-B5F4-2126-86C5A13C3ADA}"/>
              </a:ext>
            </a:extLst>
          </p:cNvPr>
          <p:cNvSpPr/>
          <p:nvPr/>
        </p:nvSpPr>
        <p:spPr>
          <a:xfrm>
            <a:off x="3294926" y="4042457"/>
            <a:ext cx="5459390" cy="25464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821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1C4E283-0EE3-438D-9C85-7DE49486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49" y="746435"/>
            <a:ext cx="5502502" cy="577159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0473BA40-906A-40FA-9D87-0298D0DFF4A3}"/>
              </a:ext>
            </a:extLst>
          </p:cNvPr>
          <p:cNvSpPr txBox="1"/>
          <p:nvPr/>
        </p:nvSpPr>
        <p:spPr>
          <a:xfrm>
            <a:off x="444884" y="3167390"/>
            <a:ext cx="269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FEATURE SET</a:t>
            </a:r>
            <a:endParaRPr lang="th-TH" b="1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10A80F-CEF9-46CD-A26C-194B56A9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49" y="474492"/>
            <a:ext cx="5502502" cy="6432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4D6F1-495F-40C4-A5DF-696B0B527052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FEATURE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C8F82-B26F-4F2A-B529-269B65FFACF4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98D9AE-0478-4D5C-BEF9-60C80988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414BA4A-4B78-C4B8-A82B-9949B8EB88CB}"/>
              </a:ext>
            </a:extLst>
          </p:cNvPr>
          <p:cNvSpPr/>
          <p:nvPr/>
        </p:nvSpPr>
        <p:spPr>
          <a:xfrm>
            <a:off x="3642167" y="2412356"/>
            <a:ext cx="5024314" cy="752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1">
            <a:extLst>
              <a:ext uri="{FF2B5EF4-FFF2-40B4-BE49-F238E27FC236}">
                <a16:creationId xmlns:a16="http://schemas.microsoft.com/office/drawing/2014/main" id="{6640A6B7-2D1F-421E-9234-961586DAB0A3}"/>
              </a:ext>
            </a:extLst>
          </p:cNvPr>
          <p:cNvSpPr/>
          <p:nvPr/>
        </p:nvSpPr>
        <p:spPr>
          <a:xfrm>
            <a:off x="3642165" y="3712838"/>
            <a:ext cx="4892235" cy="12858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16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4E2B9-92C5-4622-9999-7901341400DF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FEATURE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4D47-4656-449B-BD00-36C91A770937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BDB52D-53AC-4300-9AE2-2E37EE10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68693F-E810-4394-8781-E1966BE64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20253"/>
              </p:ext>
            </p:extLst>
          </p:nvPr>
        </p:nvGraphicFramePr>
        <p:xfrm>
          <a:off x="1666815" y="1969649"/>
          <a:ext cx="9174162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74622" imgH="2293628" progId="Excel.Sheet.12">
                  <p:embed/>
                </p:oleObj>
              </mc:Choice>
              <mc:Fallback>
                <p:oleObj name="Worksheet" r:id="rId2" imgW="9174622" imgH="2293628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8693F-E810-4394-8781-E1966BE641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6815" y="1969649"/>
                        <a:ext cx="9174162" cy="229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074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1C4E283-0EE3-438D-9C85-7DE49486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49" y="746435"/>
            <a:ext cx="5502502" cy="577159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0473BA40-906A-40FA-9D87-0298D0DFF4A3}"/>
              </a:ext>
            </a:extLst>
          </p:cNvPr>
          <p:cNvSpPr txBox="1"/>
          <p:nvPr/>
        </p:nvSpPr>
        <p:spPr>
          <a:xfrm>
            <a:off x="444884" y="3167390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UX</a:t>
            </a:r>
            <a:endParaRPr lang="th-TH" b="1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10A80F-CEF9-46CD-A26C-194B56A9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49" y="474492"/>
            <a:ext cx="5502502" cy="6432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4D6F1-495F-40C4-A5DF-696B0B527052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UX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C8F82-B26F-4F2A-B529-269B65FFACF4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98D9AE-0478-4D5C-BEF9-60C80988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FCC64003-3933-4CBE-A753-79D7586C0F30}"/>
              </a:ext>
            </a:extLst>
          </p:cNvPr>
          <p:cNvSpPr/>
          <p:nvPr/>
        </p:nvSpPr>
        <p:spPr>
          <a:xfrm>
            <a:off x="3344749" y="3851790"/>
            <a:ext cx="5502502" cy="24671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8">
            <a:extLst>
              <a:ext uri="{FF2B5EF4-FFF2-40B4-BE49-F238E27FC236}">
                <a16:creationId xmlns:a16="http://schemas.microsoft.com/office/drawing/2014/main" id="{7A17EC9A-3AE4-491F-B756-55004F6543F7}"/>
              </a:ext>
            </a:extLst>
          </p:cNvPr>
          <p:cNvSpPr/>
          <p:nvPr/>
        </p:nvSpPr>
        <p:spPr>
          <a:xfrm>
            <a:off x="3344749" y="3092179"/>
            <a:ext cx="5502502" cy="5984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8">
            <a:extLst>
              <a:ext uri="{FF2B5EF4-FFF2-40B4-BE49-F238E27FC236}">
                <a16:creationId xmlns:a16="http://schemas.microsoft.com/office/drawing/2014/main" id="{964E9006-D859-4F79-91A1-CEFB7347D71B}"/>
              </a:ext>
            </a:extLst>
          </p:cNvPr>
          <p:cNvSpPr/>
          <p:nvPr/>
        </p:nvSpPr>
        <p:spPr>
          <a:xfrm>
            <a:off x="7051040" y="2010289"/>
            <a:ext cx="1432560" cy="3468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0933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4E2B9-92C5-4622-9999-7901341400DF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4D47-4656-449B-BD00-36C91A770937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BDB52D-53AC-4300-9AE2-2E37EE10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68693F-E810-4394-8781-E1966BE64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85999"/>
              </p:ext>
            </p:extLst>
          </p:nvPr>
        </p:nvGraphicFramePr>
        <p:xfrm>
          <a:off x="1318863" y="2082748"/>
          <a:ext cx="9464675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464253" imgH="2293628" progId="Excel.Sheet.12">
                  <p:embed/>
                </p:oleObj>
              </mc:Choice>
              <mc:Fallback>
                <p:oleObj name="Worksheet" r:id="rId2" imgW="9464253" imgH="2293628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8693F-E810-4394-8781-E1966BE641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8863" y="2082748"/>
                        <a:ext cx="9464675" cy="229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24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BCD4CC7-7398-4050-BA26-8E2408D5D83D}"/>
              </a:ext>
            </a:extLst>
          </p:cNvPr>
          <p:cNvSpPr txBox="1"/>
          <p:nvPr/>
        </p:nvSpPr>
        <p:spPr>
          <a:xfrm>
            <a:off x="3411415" y="959749"/>
            <a:ext cx="536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OTHER COMMENTS</a:t>
            </a:r>
            <a:endParaRPr lang="th-TH" b="1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3B862BA-3CFF-4905-8348-11E3F0457B8B}"/>
              </a:ext>
            </a:extLst>
          </p:cNvPr>
          <p:cNvSpPr txBox="1"/>
          <p:nvPr/>
        </p:nvSpPr>
        <p:spPr>
          <a:xfrm>
            <a:off x="185640" y="1482969"/>
            <a:ext cx="7460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/>
              <a:t>หน้าเว็บดูใช้งานง่าย ค้นหาง่าย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/>
              <a:t>แยกหมวดหมู่ชัดเจน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/>
              <a:t>มีแท็กแล้วดูรกเพราะข้อมูลมันดูครบแล้ว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/>
              <a:t>อยากให้เรียงชื่องานวิจัยตามตัวอักษร เวลางานวิจัยมีเยอะจะได้สะดวกรวดเร็ว เผื่ออยากนั่งไล่ดู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3569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NEXT USER TESTING PLAN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605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4E2B9-92C5-4622-9999-7901341400DF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4D47-4656-449B-BD00-36C91A770937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BDB52D-53AC-4300-9AE2-2E37EE10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68693F-E810-4394-8781-E1966BE64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40486"/>
              </p:ext>
            </p:extLst>
          </p:nvPr>
        </p:nvGraphicFramePr>
        <p:xfrm>
          <a:off x="1066800" y="1676083"/>
          <a:ext cx="7048500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48535" imgH="4008199" progId="Excel.Sheet.12">
                  <p:embed/>
                </p:oleObj>
              </mc:Choice>
              <mc:Fallback>
                <p:oleObj name="Worksheet" r:id="rId2" imgW="7048535" imgH="4008199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8693F-E810-4394-8781-E1966BE641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676083"/>
                        <a:ext cx="7048500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C05ACB-F7C7-4E97-9980-1E8EE9501FD0}"/>
              </a:ext>
            </a:extLst>
          </p:cNvPr>
          <p:cNvSpPr txBox="1"/>
          <p:nvPr/>
        </p:nvSpPr>
        <p:spPr>
          <a:xfrm>
            <a:off x="8524679" y="2568386"/>
            <a:ext cx="120935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latin typeface="+mj-lt"/>
              </a:rPr>
              <a:t>H 01</a:t>
            </a:r>
          </a:p>
        </p:txBody>
      </p:sp>
      <p:sp>
        <p:nvSpPr>
          <p:cNvPr id="10" name="Freeform 2921">
            <a:extLst>
              <a:ext uri="{FF2B5EF4-FFF2-40B4-BE49-F238E27FC236}">
                <a16:creationId xmlns:a16="http://schemas.microsoft.com/office/drawing/2014/main" id="{BD7FA260-CF80-4AD7-802D-F35350C9441D}"/>
              </a:ext>
            </a:extLst>
          </p:cNvPr>
          <p:cNvSpPr/>
          <p:nvPr/>
        </p:nvSpPr>
        <p:spPr bwMode="auto">
          <a:xfrm>
            <a:off x="8524678" y="2163763"/>
            <a:ext cx="1209357" cy="1209357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259F2-9E21-4654-909C-7DE94838A5A8}"/>
              </a:ext>
            </a:extLst>
          </p:cNvPr>
          <p:cNvSpPr txBox="1"/>
          <p:nvPr/>
        </p:nvSpPr>
        <p:spPr>
          <a:xfrm>
            <a:off x="9913107" y="2260609"/>
            <a:ext cx="205842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+mj-lt"/>
              </a:rPr>
              <a:t>Layout has impact on user focus.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CA7E1-33EB-4750-BA5A-6C493ACB73C3}"/>
              </a:ext>
            </a:extLst>
          </p:cNvPr>
          <p:cNvSpPr txBox="1"/>
          <p:nvPr/>
        </p:nvSpPr>
        <p:spPr>
          <a:xfrm>
            <a:off x="8524679" y="4366706"/>
            <a:ext cx="120935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j-lt"/>
              </a:rPr>
              <a:t>H 02</a:t>
            </a:r>
          </a:p>
        </p:txBody>
      </p:sp>
      <p:sp>
        <p:nvSpPr>
          <p:cNvPr id="13" name="Freeform 2921">
            <a:extLst>
              <a:ext uri="{FF2B5EF4-FFF2-40B4-BE49-F238E27FC236}">
                <a16:creationId xmlns:a16="http://schemas.microsoft.com/office/drawing/2014/main" id="{74980034-93BA-4230-A864-318D82593499}"/>
              </a:ext>
            </a:extLst>
          </p:cNvPr>
          <p:cNvSpPr/>
          <p:nvPr/>
        </p:nvSpPr>
        <p:spPr bwMode="auto">
          <a:xfrm>
            <a:off x="8524678" y="3962083"/>
            <a:ext cx="1209357" cy="1209357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1FB87-1A7D-4829-98E4-097009FE4F63}"/>
              </a:ext>
            </a:extLst>
          </p:cNvPr>
          <p:cNvSpPr txBox="1"/>
          <p:nvPr/>
        </p:nvSpPr>
        <p:spPr>
          <a:xfrm>
            <a:off x="9913107" y="4058929"/>
            <a:ext cx="205842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j-lt"/>
              </a:rPr>
              <a:t>Format affects the search duration.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9980D-2F9F-4F17-B8B9-90842874A2EA}"/>
              </a:ext>
            </a:extLst>
          </p:cNvPr>
          <p:cNvSpPr txBox="1"/>
          <p:nvPr/>
        </p:nvSpPr>
        <p:spPr>
          <a:xfrm>
            <a:off x="1005305" y="921589"/>
            <a:ext cx="866723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+mj-lt"/>
              </a:rPr>
              <a:t>FROM FEEDBACK TO OUR HYPOTHESIS</a:t>
            </a:r>
          </a:p>
        </p:txBody>
      </p:sp>
    </p:spTree>
    <p:extLst>
      <p:ext uri="{BB962C8B-B14F-4D97-AF65-F5344CB8AC3E}">
        <p14:creationId xmlns:p14="http://schemas.microsoft.com/office/powerpoint/2010/main" val="151164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8">
            <a:extLst>
              <a:ext uri="{FF2B5EF4-FFF2-40B4-BE49-F238E27FC236}">
                <a16:creationId xmlns:a16="http://schemas.microsoft.com/office/drawing/2014/main" id="{C396FF70-95D2-4EBA-BA0F-50E6F13247A3}"/>
              </a:ext>
            </a:extLst>
          </p:cNvPr>
          <p:cNvSpPr/>
          <p:nvPr/>
        </p:nvSpPr>
        <p:spPr>
          <a:xfrm>
            <a:off x="1972435" y="1914124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EEA019AB-BB31-4F80-8A5A-50DED45ABAE4}"/>
              </a:ext>
            </a:extLst>
          </p:cNvPr>
          <p:cNvSpPr/>
          <p:nvPr/>
        </p:nvSpPr>
        <p:spPr>
          <a:xfrm>
            <a:off x="1972435" y="3339214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72">
            <a:extLst>
              <a:ext uri="{FF2B5EF4-FFF2-40B4-BE49-F238E27FC236}">
                <a16:creationId xmlns:a16="http://schemas.microsoft.com/office/drawing/2014/main" id="{B9671818-0698-4291-BB79-3FD6DBF663DB}"/>
              </a:ext>
            </a:extLst>
          </p:cNvPr>
          <p:cNvSpPr/>
          <p:nvPr/>
        </p:nvSpPr>
        <p:spPr>
          <a:xfrm>
            <a:off x="1972435" y="4764304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6DF8F0AC-0EE5-4840-B297-9764CDF047C1}"/>
              </a:ext>
            </a:extLst>
          </p:cNvPr>
          <p:cNvSpPr>
            <a:spLocks noEditPoints="1"/>
          </p:cNvSpPr>
          <p:nvPr/>
        </p:nvSpPr>
        <p:spPr bwMode="auto">
          <a:xfrm>
            <a:off x="2132408" y="2286077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799B067B-CC07-4708-B965-79A541AF75CE}"/>
              </a:ext>
            </a:extLst>
          </p:cNvPr>
          <p:cNvSpPr>
            <a:spLocks noEditPoints="1"/>
          </p:cNvSpPr>
          <p:nvPr/>
        </p:nvSpPr>
        <p:spPr bwMode="auto">
          <a:xfrm>
            <a:off x="2132408" y="3706550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9CC37CED-FA3D-4CF6-96D1-16F3FEBE3D27}"/>
              </a:ext>
            </a:extLst>
          </p:cNvPr>
          <p:cNvSpPr>
            <a:spLocks noEditPoints="1"/>
          </p:cNvSpPr>
          <p:nvPr/>
        </p:nvSpPr>
        <p:spPr bwMode="auto">
          <a:xfrm>
            <a:off x="2132408" y="5143802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Bookman Old Style" panose="02050604050505020204" pitchFamily="18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67">
            <a:extLst>
              <a:ext uri="{FF2B5EF4-FFF2-40B4-BE49-F238E27FC236}">
                <a16:creationId xmlns:a16="http://schemas.microsoft.com/office/drawing/2014/main" id="{38F6C560-224F-44F5-870A-5FDD7838F28F}"/>
              </a:ext>
            </a:extLst>
          </p:cNvPr>
          <p:cNvSpPr/>
          <p:nvPr/>
        </p:nvSpPr>
        <p:spPr>
          <a:xfrm>
            <a:off x="551937" y="1834641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3200">
                <a:latin typeface="Bookman Old Style"/>
                <a:ea typeface="微软雅黑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8" name="Rounded Rectangle 69">
            <a:extLst>
              <a:ext uri="{FF2B5EF4-FFF2-40B4-BE49-F238E27FC236}">
                <a16:creationId xmlns:a16="http://schemas.microsoft.com/office/drawing/2014/main" id="{365629DB-F28E-4A5C-95D2-97E23114D767}"/>
              </a:ext>
            </a:extLst>
          </p:cNvPr>
          <p:cNvSpPr/>
          <p:nvPr/>
        </p:nvSpPr>
        <p:spPr>
          <a:xfrm>
            <a:off x="551937" y="3259734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3200">
                <a:latin typeface="Bookman Old Style"/>
                <a:ea typeface="微软雅黑"/>
                <a:cs typeface="+mn-ea"/>
                <a:sym typeface="Arial" panose="020B0604020202020204" pitchFamily="34" charset="0"/>
              </a:rPr>
              <a:t>02</a:t>
            </a:r>
            <a:endParaRPr lang="en-US" sz="3200">
              <a:latin typeface="Bookman Old Style"/>
              <a:ea typeface="微软雅黑"/>
              <a:cs typeface="+mn-ea"/>
            </a:endParaRPr>
          </a:p>
        </p:txBody>
      </p:sp>
      <p:sp>
        <p:nvSpPr>
          <p:cNvPr id="19" name="Rounded Rectangle 71">
            <a:extLst>
              <a:ext uri="{FF2B5EF4-FFF2-40B4-BE49-F238E27FC236}">
                <a16:creationId xmlns:a16="http://schemas.microsoft.com/office/drawing/2014/main" id="{1CCFA3E7-0DEE-4CD1-AAF0-F84143D8282A}"/>
              </a:ext>
            </a:extLst>
          </p:cNvPr>
          <p:cNvSpPr/>
          <p:nvPr/>
        </p:nvSpPr>
        <p:spPr>
          <a:xfrm>
            <a:off x="551937" y="4684825"/>
            <a:ext cx="1431664" cy="1276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3200">
                <a:latin typeface="Bookman Old Style"/>
                <a:ea typeface="微软雅黑"/>
                <a:cs typeface="+mn-ea"/>
                <a:sym typeface="Arial" panose="020B0604020202020204" pitchFamily="34" charset="0"/>
              </a:rPr>
              <a:t>03</a:t>
            </a:r>
            <a:endParaRPr lang="en-US" sz="3200">
              <a:latin typeface="Bookman Old Style"/>
              <a:ea typeface="微软雅黑"/>
              <a:cs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0E40D-E808-4D97-B67E-1E124E6F9BFE}"/>
              </a:ext>
            </a:extLst>
          </p:cNvPr>
          <p:cNvSpPr txBox="1"/>
          <p:nvPr/>
        </p:nvSpPr>
        <p:spPr>
          <a:xfrm>
            <a:off x="2522742" y="1764919"/>
            <a:ext cx="465562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a-DK" b="1">
                <a:solidFill>
                  <a:schemeClr val="accent1"/>
                </a:solidFill>
              </a:rPr>
              <a:t>USER PERSONA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704A6-EB45-4883-A88A-F2A0246E58F2}"/>
              </a:ext>
            </a:extLst>
          </p:cNvPr>
          <p:cNvSpPr txBox="1"/>
          <p:nvPr/>
        </p:nvSpPr>
        <p:spPr>
          <a:xfrm>
            <a:off x="2568844" y="2336267"/>
            <a:ext cx="270145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Segmentation and targeting customers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1A3B6E-BF2F-4C08-AD53-24DE726B9D9A}"/>
              </a:ext>
            </a:extLst>
          </p:cNvPr>
          <p:cNvSpPr txBox="1"/>
          <p:nvPr/>
        </p:nvSpPr>
        <p:spPr>
          <a:xfrm>
            <a:off x="2527222" y="3262225"/>
            <a:ext cx="464597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a-DK" b="1">
                <a:solidFill>
                  <a:schemeClr val="accent1"/>
                </a:solidFill>
                <a:latin typeface="+mj-lt"/>
              </a:rPr>
              <a:t>UNDERSERVED NEEDS</a:t>
            </a:r>
            <a:endParaRPr lang="th-T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1C6B9C-4523-4916-A041-8658F440A40A}"/>
              </a:ext>
            </a:extLst>
          </p:cNvPr>
          <p:cNvSpPr txBox="1"/>
          <p:nvPr/>
        </p:nvSpPr>
        <p:spPr>
          <a:xfrm>
            <a:off x="2573324" y="3794990"/>
            <a:ext cx="270145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/>
              <a:t>Discovering user's needs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24F3E9-2E45-4A4D-A00B-817D2C576F87}"/>
              </a:ext>
            </a:extLst>
          </p:cNvPr>
          <p:cNvSpPr txBox="1"/>
          <p:nvPr/>
        </p:nvSpPr>
        <p:spPr>
          <a:xfrm>
            <a:off x="2525601" y="4685508"/>
            <a:ext cx="517648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a-DK" b="1">
                <a:solidFill>
                  <a:schemeClr val="accent1"/>
                </a:solidFill>
                <a:latin typeface="+mj-lt"/>
              </a:rPr>
              <a:t>VALUE PROPOSITION</a:t>
            </a:r>
            <a:endParaRPr lang="th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7F3CE-62B8-472D-8730-FB335FDC8B27}"/>
              </a:ext>
            </a:extLst>
          </p:cNvPr>
          <p:cNvSpPr txBox="1"/>
          <p:nvPr/>
        </p:nvSpPr>
        <p:spPr>
          <a:xfrm>
            <a:off x="2571704" y="5237565"/>
            <a:ext cx="270145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/>
              <a:t>Value Proposition grid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6F5859-87BD-4D72-875E-28F9BFDB457A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87E005AC-D71E-4650-AE68-A55D958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A1E9538F-AE1A-4480-A39F-E6E83E6E5EC1}"/>
              </a:ext>
            </a:extLst>
          </p:cNvPr>
          <p:cNvSpPr txBox="1"/>
          <p:nvPr/>
        </p:nvSpPr>
        <p:spPr>
          <a:xfrm>
            <a:off x="489995" y="625031"/>
            <a:ext cx="97555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4000" b="1">
                <a:solidFill>
                  <a:schemeClr val="accent1">
                    <a:lumMod val="75000"/>
                  </a:schemeClr>
                </a:solidFill>
                <a:cs typeface="Cordia New"/>
              </a:rPr>
              <a:t>TABLE OF CONTENTS</a:t>
            </a:r>
          </a:p>
        </p:txBody>
      </p:sp>
      <p:grpSp>
        <p:nvGrpSpPr>
          <p:cNvPr id="75" name="Graphic 148">
            <a:extLst>
              <a:ext uri="{FF2B5EF4-FFF2-40B4-BE49-F238E27FC236}">
                <a16:creationId xmlns:a16="http://schemas.microsoft.com/office/drawing/2014/main" id="{EA5C4A98-6810-4100-B6C1-F0673FD1C0CD}"/>
              </a:ext>
            </a:extLst>
          </p:cNvPr>
          <p:cNvGrpSpPr/>
          <p:nvPr/>
        </p:nvGrpSpPr>
        <p:grpSpPr>
          <a:xfrm>
            <a:off x="6973013" y="3263313"/>
            <a:ext cx="5011250" cy="2318958"/>
            <a:chOff x="8732719" y="1855840"/>
            <a:chExt cx="4373176" cy="1873187"/>
          </a:xfrm>
        </p:grpSpPr>
        <p:sp>
          <p:nvSpPr>
            <p:cNvPr id="42" name="Freeform: Shape 150">
              <a:extLst>
                <a:ext uri="{FF2B5EF4-FFF2-40B4-BE49-F238E27FC236}">
                  <a16:creationId xmlns:a16="http://schemas.microsoft.com/office/drawing/2014/main" id="{23D765E4-5640-403C-BDC2-595E88ED4B0F}"/>
                </a:ext>
              </a:extLst>
            </p:cNvPr>
            <p:cNvSpPr/>
            <p:nvPr/>
          </p:nvSpPr>
          <p:spPr>
            <a:xfrm>
              <a:off x="9483030" y="2858730"/>
              <a:ext cx="209573" cy="279957"/>
            </a:xfrm>
            <a:custGeom>
              <a:avLst/>
              <a:gdLst>
                <a:gd name="connsiteX0" fmla="*/ 209483 w 209573"/>
                <a:gd name="connsiteY0" fmla="*/ 41886 h 279957"/>
                <a:gd name="connsiteX1" fmla="*/ 167948 w 209573"/>
                <a:gd name="connsiteY1" fmla="*/ -231 h 279957"/>
                <a:gd name="connsiteX2" fmla="*/ 125831 w 209573"/>
                <a:gd name="connsiteY2" fmla="*/ 41304 h 279957"/>
                <a:gd name="connsiteX3" fmla="*/ 126233 w 209573"/>
                <a:gd name="connsiteY3" fmla="*/ 47385 h 279957"/>
                <a:gd name="connsiteX4" fmla="*/ 6063 w 209573"/>
                <a:gd name="connsiteY4" fmla="*/ 204753 h 279957"/>
                <a:gd name="connsiteX5" fmla="*/ 13937 w 209573"/>
                <a:gd name="connsiteY5" fmla="*/ 268729 h 279957"/>
                <a:gd name="connsiteX6" fmla="*/ 23364 w 209573"/>
                <a:gd name="connsiteY6" fmla="*/ 279725 h 279957"/>
                <a:gd name="connsiteX7" fmla="*/ 66616 w 209573"/>
                <a:gd name="connsiteY7" fmla="*/ 271075 h 279957"/>
                <a:gd name="connsiteX8" fmla="*/ 115637 w 209573"/>
                <a:gd name="connsiteY8" fmla="*/ 227821 h 279957"/>
                <a:gd name="connsiteX9" fmla="*/ 109869 w 209573"/>
                <a:gd name="connsiteY9" fmla="*/ 178801 h 279957"/>
                <a:gd name="connsiteX10" fmla="*/ 170424 w 209573"/>
                <a:gd name="connsiteY10" fmla="*/ 83644 h 279957"/>
                <a:gd name="connsiteX11" fmla="*/ 170346 w 209573"/>
                <a:gd name="connsiteY11" fmla="*/ 83576 h 279957"/>
                <a:gd name="connsiteX12" fmla="*/ 209483 w 209573"/>
                <a:gd name="connsiteY12" fmla="*/ 41886 h 27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73" h="279957">
                  <a:moveTo>
                    <a:pt x="209483" y="41886"/>
                  </a:moveTo>
                  <a:cubicBezTo>
                    <a:pt x="209643" y="18786"/>
                    <a:pt x="191047" y="-70"/>
                    <a:pt x="167948" y="-231"/>
                  </a:cubicBezTo>
                  <a:cubicBezTo>
                    <a:pt x="144848" y="-391"/>
                    <a:pt x="125992" y="18205"/>
                    <a:pt x="125831" y="41304"/>
                  </a:cubicBezTo>
                  <a:cubicBezTo>
                    <a:pt x="125817" y="43338"/>
                    <a:pt x="125951" y="45370"/>
                    <a:pt x="126233" y="47385"/>
                  </a:cubicBezTo>
                  <a:lnTo>
                    <a:pt x="6063" y="204753"/>
                  </a:lnTo>
                  <a:cubicBezTo>
                    <a:pt x="-4422" y="225721"/>
                    <a:pt x="-1319" y="250930"/>
                    <a:pt x="13937" y="268729"/>
                  </a:cubicBezTo>
                  <a:lnTo>
                    <a:pt x="23364" y="279725"/>
                  </a:lnTo>
                  <a:lnTo>
                    <a:pt x="66616" y="271075"/>
                  </a:lnTo>
                  <a:lnTo>
                    <a:pt x="115637" y="227821"/>
                  </a:lnTo>
                  <a:lnTo>
                    <a:pt x="109869" y="178801"/>
                  </a:lnTo>
                  <a:lnTo>
                    <a:pt x="170424" y="83644"/>
                  </a:lnTo>
                  <a:lnTo>
                    <a:pt x="170346" y="83576"/>
                  </a:lnTo>
                  <a:cubicBezTo>
                    <a:pt x="192344" y="82175"/>
                    <a:pt x="209473" y="63929"/>
                    <a:pt x="209483" y="41886"/>
                  </a:cubicBez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51">
              <a:extLst>
                <a:ext uri="{FF2B5EF4-FFF2-40B4-BE49-F238E27FC236}">
                  <a16:creationId xmlns:a16="http://schemas.microsoft.com/office/drawing/2014/main" id="{7A0AD5C7-6135-40F5-8166-EC38C9F66F02}"/>
                </a:ext>
              </a:extLst>
            </p:cNvPr>
            <p:cNvSpPr/>
            <p:nvPr/>
          </p:nvSpPr>
          <p:spPr>
            <a:xfrm>
              <a:off x="8841967" y="3487024"/>
              <a:ext cx="300619" cy="183178"/>
            </a:xfrm>
            <a:custGeom>
              <a:avLst/>
              <a:gdLst>
                <a:gd name="connsiteX0" fmla="*/ 19616 w 300619"/>
                <a:gd name="connsiteY0" fmla="*/ 183179 h 183178"/>
                <a:gd name="connsiteX1" fmla="*/ 0 w 300619"/>
                <a:gd name="connsiteY1" fmla="*/ 110324 h 183178"/>
                <a:gd name="connsiteX2" fmla="*/ 271669 w 300619"/>
                <a:gd name="connsiteY2" fmla="*/ 0 h 183178"/>
                <a:gd name="connsiteX3" fmla="*/ 300619 w 300619"/>
                <a:gd name="connsiteY3" fmla="*/ 107523 h 183178"/>
                <a:gd name="connsiteX4" fmla="*/ 19616 w 300619"/>
                <a:gd name="connsiteY4" fmla="*/ 183179 h 18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19" h="183178">
                  <a:moveTo>
                    <a:pt x="19616" y="183179"/>
                  </a:moveTo>
                  <a:lnTo>
                    <a:pt x="0" y="110324"/>
                  </a:lnTo>
                  <a:lnTo>
                    <a:pt x="271669" y="0"/>
                  </a:lnTo>
                  <a:lnTo>
                    <a:pt x="300619" y="107523"/>
                  </a:lnTo>
                  <a:lnTo>
                    <a:pt x="19616" y="183179"/>
                  </a:lnTo>
                  <a:close/>
                </a:path>
              </a:pathLst>
            </a:custGeom>
            <a:solidFill>
              <a:srgbClr val="FFB8B8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52">
              <a:extLst>
                <a:ext uri="{FF2B5EF4-FFF2-40B4-BE49-F238E27FC236}">
                  <a16:creationId xmlns:a16="http://schemas.microsoft.com/office/drawing/2014/main" id="{20329AA6-95F0-4BE0-9389-7A523ACDF6FD}"/>
                </a:ext>
              </a:extLst>
            </p:cNvPr>
            <p:cNvSpPr/>
            <p:nvPr/>
          </p:nvSpPr>
          <p:spPr>
            <a:xfrm>
              <a:off x="8732719" y="3468810"/>
              <a:ext cx="157651" cy="238986"/>
            </a:xfrm>
            <a:custGeom>
              <a:avLst/>
              <a:gdLst>
                <a:gd name="connsiteX0" fmla="*/ 63156 w 157651"/>
                <a:gd name="connsiteY0" fmla="*/ 238755 h 238986"/>
                <a:gd name="connsiteX1" fmla="*/ -90 w 157651"/>
                <a:gd name="connsiteY1" fmla="*/ 3847 h 238986"/>
                <a:gd name="connsiteX2" fmla="*/ 2881 w 157651"/>
                <a:gd name="connsiteY2" fmla="*/ 3047 h 238986"/>
                <a:gd name="connsiteX3" fmla="*/ 118932 w 157651"/>
                <a:gd name="connsiteY3" fmla="*/ 69859 h 238986"/>
                <a:gd name="connsiteX4" fmla="*/ 118933 w 157651"/>
                <a:gd name="connsiteY4" fmla="*/ 69865 h 238986"/>
                <a:gd name="connsiteX5" fmla="*/ 157561 w 157651"/>
                <a:gd name="connsiteY5" fmla="*/ 213338 h 23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1" h="238986">
                  <a:moveTo>
                    <a:pt x="63156" y="238755"/>
                  </a:moveTo>
                  <a:lnTo>
                    <a:pt x="-90" y="3847"/>
                  </a:lnTo>
                  <a:lnTo>
                    <a:pt x="2881" y="3047"/>
                  </a:lnTo>
                  <a:cubicBezTo>
                    <a:pt x="53376" y="-10546"/>
                    <a:pt x="105332" y="19365"/>
                    <a:pt x="118932" y="69859"/>
                  </a:cubicBezTo>
                  <a:lnTo>
                    <a:pt x="118933" y="69865"/>
                  </a:lnTo>
                  <a:lnTo>
                    <a:pt x="157561" y="213338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53">
              <a:extLst>
                <a:ext uri="{FF2B5EF4-FFF2-40B4-BE49-F238E27FC236}">
                  <a16:creationId xmlns:a16="http://schemas.microsoft.com/office/drawing/2014/main" id="{AA19D6D2-18B2-49CF-A239-EDBE5143BC0E}"/>
                </a:ext>
              </a:extLst>
            </p:cNvPr>
            <p:cNvSpPr/>
            <p:nvPr/>
          </p:nvSpPr>
          <p:spPr>
            <a:xfrm>
              <a:off x="9174780" y="3357719"/>
              <a:ext cx="232174" cy="300842"/>
            </a:xfrm>
            <a:custGeom>
              <a:avLst/>
              <a:gdLst>
                <a:gd name="connsiteX0" fmla="*/ 61015 w 232174"/>
                <a:gd name="connsiteY0" fmla="*/ 300842 h 300842"/>
                <a:gd name="connsiteX1" fmla="*/ 0 w 232174"/>
                <a:gd name="connsiteY1" fmla="*/ 256471 h 300842"/>
                <a:gd name="connsiteX2" fmla="*/ 142119 w 232174"/>
                <a:gd name="connsiteY2" fmla="*/ 0 h 300842"/>
                <a:gd name="connsiteX3" fmla="*/ 232174 w 232174"/>
                <a:gd name="connsiteY3" fmla="*/ 65489 h 300842"/>
                <a:gd name="connsiteX4" fmla="*/ 61015 w 232174"/>
                <a:gd name="connsiteY4" fmla="*/ 300842 h 3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174" h="300842">
                  <a:moveTo>
                    <a:pt x="61015" y="300842"/>
                  </a:moveTo>
                  <a:lnTo>
                    <a:pt x="0" y="256471"/>
                  </a:lnTo>
                  <a:lnTo>
                    <a:pt x="142119" y="0"/>
                  </a:lnTo>
                  <a:lnTo>
                    <a:pt x="232174" y="65489"/>
                  </a:lnTo>
                  <a:lnTo>
                    <a:pt x="61015" y="300842"/>
                  </a:lnTo>
                  <a:close/>
                </a:path>
              </a:pathLst>
            </a:custGeom>
            <a:solidFill>
              <a:srgbClr val="FFB8B8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154">
              <a:extLst>
                <a:ext uri="{FF2B5EF4-FFF2-40B4-BE49-F238E27FC236}">
                  <a16:creationId xmlns:a16="http://schemas.microsoft.com/office/drawing/2014/main" id="{14DA72E9-EFFC-4D06-8252-63E044DC5E77}"/>
                </a:ext>
              </a:extLst>
            </p:cNvPr>
            <p:cNvSpPr/>
            <p:nvPr/>
          </p:nvSpPr>
          <p:spPr>
            <a:xfrm>
              <a:off x="9011598" y="3544454"/>
              <a:ext cx="254249" cy="184573"/>
            </a:xfrm>
            <a:custGeom>
              <a:avLst/>
              <a:gdLst>
                <a:gd name="connsiteX0" fmla="*/ 196657 w 254249"/>
                <a:gd name="connsiteY0" fmla="*/ 184342 h 184573"/>
                <a:gd name="connsiteX1" fmla="*/ -90 w 254249"/>
                <a:gd name="connsiteY1" fmla="*/ 41261 h 184573"/>
                <a:gd name="connsiteX2" fmla="*/ 1719 w 254249"/>
                <a:gd name="connsiteY2" fmla="*/ 38772 h 184573"/>
                <a:gd name="connsiteX3" fmla="*/ 133988 w 254249"/>
                <a:gd name="connsiteY3" fmla="*/ 17880 h 184573"/>
                <a:gd name="connsiteX4" fmla="*/ 133993 w 254249"/>
                <a:gd name="connsiteY4" fmla="*/ 17884 h 184573"/>
                <a:gd name="connsiteX5" fmla="*/ 254159 w 254249"/>
                <a:gd name="connsiteY5" fmla="*/ 105273 h 18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249" h="184573">
                  <a:moveTo>
                    <a:pt x="196657" y="184342"/>
                  </a:moveTo>
                  <a:lnTo>
                    <a:pt x="-90" y="41261"/>
                  </a:lnTo>
                  <a:lnTo>
                    <a:pt x="1719" y="38772"/>
                  </a:lnTo>
                  <a:cubicBezTo>
                    <a:pt x="32477" y="-3519"/>
                    <a:pt x="91693" y="-12873"/>
                    <a:pt x="133988" y="17880"/>
                  </a:cubicBezTo>
                  <a:lnTo>
                    <a:pt x="133993" y="17884"/>
                  </a:lnTo>
                  <a:lnTo>
                    <a:pt x="254159" y="105273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155">
              <a:extLst>
                <a:ext uri="{FF2B5EF4-FFF2-40B4-BE49-F238E27FC236}">
                  <a16:creationId xmlns:a16="http://schemas.microsoft.com/office/drawing/2014/main" id="{6DB86CD5-915D-47A5-A59C-1908960D9A06}"/>
                </a:ext>
              </a:extLst>
            </p:cNvPr>
            <p:cNvSpPr/>
            <p:nvPr/>
          </p:nvSpPr>
          <p:spPr>
            <a:xfrm>
              <a:off x="9209477" y="3129082"/>
              <a:ext cx="668983" cy="436369"/>
            </a:xfrm>
            <a:custGeom>
              <a:avLst/>
              <a:gdLst>
                <a:gd name="connsiteX0" fmla="*/ 544902 w 668983"/>
                <a:gd name="connsiteY0" fmla="*/ 170852 h 436369"/>
                <a:gd name="connsiteX1" fmla="*/ 391355 w 668983"/>
                <a:gd name="connsiteY1" fmla="*/ 21691 h 436369"/>
                <a:gd name="connsiteX2" fmla="*/ 289828 w 668983"/>
                <a:gd name="connsiteY2" fmla="*/ 16020 h 436369"/>
                <a:gd name="connsiteX3" fmla="*/ -90 w 668983"/>
                <a:gd name="connsiteY3" fmla="*/ 338099 h 436369"/>
                <a:gd name="connsiteX4" fmla="*/ 25863 w 668983"/>
                <a:gd name="connsiteY4" fmla="*/ 378467 h 436369"/>
                <a:gd name="connsiteX5" fmla="*/ 302682 w 668983"/>
                <a:gd name="connsiteY5" fmla="*/ 191036 h 436369"/>
                <a:gd name="connsiteX6" fmla="*/ 490113 w 668983"/>
                <a:gd name="connsiteY6" fmla="*/ 436138 h 436369"/>
                <a:gd name="connsiteX7" fmla="*/ 668894 w 668983"/>
                <a:gd name="connsiteY7" fmla="*/ 346750 h 43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3" h="436369">
                  <a:moveTo>
                    <a:pt x="544902" y="170852"/>
                  </a:moveTo>
                  <a:lnTo>
                    <a:pt x="391355" y="21691"/>
                  </a:lnTo>
                  <a:cubicBezTo>
                    <a:pt x="363649" y="-5223"/>
                    <a:pt x="320359" y="-7642"/>
                    <a:pt x="289828" y="16020"/>
                  </a:cubicBezTo>
                  <a:lnTo>
                    <a:pt x="-90" y="338099"/>
                  </a:lnTo>
                  <a:lnTo>
                    <a:pt x="25863" y="378467"/>
                  </a:lnTo>
                  <a:lnTo>
                    <a:pt x="302682" y="191036"/>
                  </a:lnTo>
                  <a:lnTo>
                    <a:pt x="490113" y="436138"/>
                  </a:lnTo>
                  <a:lnTo>
                    <a:pt x="668894" y="346750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56">
              <a:extLst>
                <a:ext uri="{FF2B5EF4-FFF2-40B4-BE49-F238E27FC236}">
                  <a16:creationId xmlns:a16="http://schemas.microsoft.com/office/drawing/2014/main" id="{417C28B7-E613-4846-A731-633338407B1B}"/>
                </a:ext>
              </a:extLst>
            </p:cNvPr>
            <p:cNvSpPr/>
            <p:nvPr/>
          </p:nvSpPr>
          <p:spPr>
            <a:xfrm>
              <a:off x="9417186" y="3284227"/>
              <a:ext cx="354584" cy="165884"/>
            </a:xfrm>
            <a:custGeom>
              <a:avLst/>
              <a:gdLst>
                <a:gd name="connsiteX0" fmla="*/ 270871 w 354584"/>
                <a:gd name="connsiteY0" fmla="*/ 47427 h 165884"/>
                <a:gd name="connsiteX1" fmla="*/ 158412 w 354584"/>
                <a:gd name="connsiteY1" fmla="*/ 38776 h 165884"/>
                <a:gd name="connsiteX2" fmla="*/ 76970 w 354584"/>
                <a:gd name="connsiteY2" fmla="*/ 19032 h 165884"/>
                <a:gd name="connsiteX3" fmla="*/ 19174 w 354584"/>
                <a:gd name="connsiteY3" fmla="*/ 6388 h 165884"/>
                <a:gd name="connsiteX4" fmla="*/ 6529 w 354584"/>
                <a:gd name="connsiteY4" fmla="*/ 64183 h 165884"/>
                <a:gd name="connsiteX5" fmla="*/ 64325 w 354584"/>
                <a:gd name="connsiteY5" fmla="*/ 76828 h 165884"/>
                <a:gd name="connsiteX6" fmla="*/ 69034 w 354584"/>
                <a:gd name="connsiteY6" fmla="*/ 73320 h 165884"/>
                <a:gd name="connsiteX7" fmla="*/ 69022 w 354584"/>
                <a:gd name="connsiteY7" fmla="*/ 73379 h 165884"/>
                <a:gd name="connsiteX8" fmla="*/ 118043 w 354584"/>
                <a:gd name="connsiteY8" fmla="*/ 93564 h 165884"/>
                <a:gd name="connsiteX9" fmla="*/ 328542 w 354584"/>
                <a:gd name="connsiteY9" fmla="*/ 165653 h 165884"/>
                <a:gd name="connsiteX10" fmla="*/ 354494 w 354584"/>
                <a:gd name="connsiteY10" fmla="*/ 145468 h 16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584" h="165884">
                  <a:moveTo>
                    <a:pt x="270871" y="47427"/>
                  </a:moveTo>
                  <a:lnTo>
                    <a:pt x="158412" y="38776"/>
                  </a:lnTo>
                  <a:lnTo>
                    <a:pt x="76970" y="19032"/>
                  </a:lnTo>
                  <a:cubicBezTo>
                    <a:pt x="64502" y="-419"/>
                    <a:pt x="38626" y="-6080"/>
                    <a:pt x="19174" y="6388"/>
                  </a:cubicBezTo>
                  <a:cubicBezTo>
                    <a:pt x="-278" y="18856"/>
                    <a:pt x="-5939" y="44732"/>
                    <a:pt x="6529" y="64183"/>
                  </a:cubicBezTo>
                  <a:cubicBezTo>
                    <a:pt x="18997" y="83635"/>
                    <a:pt x="44873" y="89296"/>
                    <a:pt x="64325" y="76828"/>
                  </a:cubicBezTo>
                  <a:cubicBezTo>
                    <a:pt x="65975" y="75771"/>
                    <a:pt x="67548" y="74599"/>
                    <a:pt x="69034" y="73320"/>
                  </a:cubicBezTo>
                  <a:lnTo>
                    <a:pt x="69022" y="73379"/>
                  </a:lnTo>
                  <a:lnTo>
                    <a:pt x="118043" y="93564"/>
                  </a:lnTo>
                  <a:lnTo>
                    <a:pt x="328542" y="165653"/>
                  </a:lnTo>
                  <a:lnTo>
                    <a:pt x="354494" y="145468"/>
                  </a:ln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57">
              <a:extLst>
                <a:ext uri="{FF2B5EF4-FFF2-40B4-BE49-F238E27FC236}">
                  <a16:creationId xmlns:a16="http://schemas.microsoft.com/office/drawing/2014/main" id="{D7C4A3E2-E6AB-4757-A1F1-64BF3D9507C8}"/>
                </a:ext>
              </a:extLst>
            </p:cNvPr>
            <p:cNvSpPr/>
            <p:nvPr/>
          </p:nvSpPr>
          <p:spPr>
            <a:xfrm>
              <a:off x="8947075" y="3331887"/>
              <a:ext cx="1012126" cy="351794"/>
            </a:xfrm>
            <a:custGeom>
              <a:avLst/>
              <a:gdLst>
                <a:gd name="connsiteX0" fmla="*/ 1012126 w 1012126"/>
                <a:gd name="connsiteY0" fmla="*/ 311425 h 351794"/>
                <a:gd name="connsiteX1" fmla="*/ 948687 w 1012126"/>
                <a:gd name="connsiteY1" fmla="*/ 351794 h 351794"/>
                <a:gd name="connsiteX2" fmla="*/ 873714 w 1012126"/>
                <a:gd name="connsiteY2" fmla="*/ 351794 h 351794"/>
                <a:gd name="connsiteX3" fmla="*/ 524806 w 1012126"/>
                <a:gd name="connsiteY3" fmla="*/ 222034 h 351794"/>
                <a:gd name="connsiteX4" fmla="*/ 14417 w 1012126"/>
                <a:gd name="connsiteY4" fmla="*/ 314307 h 351794"/>
                <a:gd name="connsiteX5" fmla="*/ 0 w 1012126"/>
                <a:gd name="connsiteY5" fmla="*/ 204730 h 351794"/>
                <a:gd name="connsiteX6" fmla="*/ 467137 w 1012126"/>
                <a:gd name="connsiteY6" fmla="*/ 0 h 351794"/>
                <a:gd name="connsiteX7" fmla="*/ 876601 w 1012126"/>
                <a:gd name="connsiteY7" fmla="*/ 135526 h 351794"/>
                <a:gd name="connsiteX8" fmla="*/ 1012126 w 1012126"/>
                <a:gd name="connsiteY8" fmla="*/ 311425 h 35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2126" h="351794">
                  <a:moveTo>
                    <a:pt x="1012126" y="311425"/>
                  </a:moveTo>
                  <a:lnTo>
                    <a:pt x="948687" y="351794"/>
                  </a:lnTo>
                  <a:lnTo>
                    <a:pt x="873714" y="351794"/>
                  </a:lnTo>
                  <a:lnTo>
                    <a:pt x="524806" y="222034"/>
                  </a:lnTo>
                  <a:lnTo>
                    <a:pt x="14417" y="314307"/>
                  </a:lnTo>
                  <a:lnTo>
                    <a:pt x="0" y="204730"/>
                  </a:lnTo>
                  <a:lnTo>
                    <a:pt x="467137" y="0"/>
                  </a:lnTo>
                  <a:lnTo>
                    <a:pt x="876601" y="135526"/>
                  </a:lnTo>
                  <a:lnTo>
                    <a:pt x="1012126" y="311425"/>
                  </a:ln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58">
              <a:extLst>
                <a:ext uri="{FF2B5EF4-FFF2-40B4-BE49-F238E27FC236}">
                  <a16:creationId xmlns:a16="http://schemas.microsoft.com/office/drawing/2014/main" id="{E348BA36-A161-400D-B972-496D0FEE0C59}"/>
                </a:ext>
              </a:extLst>
            </p:cNvPr>
            <p:cNvSpPr/>
            <p:nvPr/>
          </p:nvSpPr>
          <p:spPr>
            <a:xfrm>
              <a:off x="9711216" y="2717689"/>
              <a:ext cx="224917" cy="224917"/>
            </a:xfrm>
            <a:custGeom>
              <a:avLst/>
              <a:gdLst>
                <a:gd name="connsiteX0" fmla="*/ 224917 w 224917"/>
                <a:gd name="connsiteY0" fmla="*/ 112459 h 224917"/>
                <a:gd name="connsiteX1" fmla="*/ 112459 w 224917"/>
                <a:gd name="connsiteY1" fmla="*/ 224917 h 224917"/>
                <a:gd name="connsiteX2" fmla="*/ 0 w 224917"/>
                <a:gd name="connsiteY2" fmla="*/ 112459 h 224917"/>
                <a:gd name="connsiteX3" fmla="*/ 112459 w 224917"/>
                <a:gd name="connsiteY3" fmla="*/ 0 h 224917"/>
                <a:gd name="connsiteX4" fmla="*/ 224917 w 224917"/>
                <a:gd name="connsiteY4" fmla="*/ 112459 h 22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17" h="224917">
                  <a:moveTo>
                    <a:pt x="224917" y="112459"/>
                  </a:moveTo>
                  <a:cubicBezTo>
                    <a:pt x="224917" y="174568"/>
                    <a:pt x="174568" y="224917"/>
                    <a:pt x="112459" y="224917"/>
                  </a:cubicBezTo>
                  <a:cubicBezTo>
                    <a:pt x="50349" y="224917"/>
                    <a:pt x="0" y="174568"/>
                    <a:pt x="0" y="112459"/>
                  </a:cubicBezTo>
                  <a:cubicBezTo>
                    <a:pt x="0" y="50349"/>
                    <a:pt x="50349" y="0"/>
                    <a:pt x="112459" y="0"/>
                  </a:cubicBezTo>
                  <a:cubicBezTo>
                    <a:pt x="174568" y="0"/>
                    <a:pt x="224917" y="50349"/>
                    <a:pt x="224917" y="112459"/>
                  </a:cubicBez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59">
              <a:extLst>
                <a:ext uri="{FF2B5EF4-FFF2-40B4-BE49-F238E27FC236}">
                  <a16:creationId xmlns:a16="http://schemas.microsoft.com/office/drawing/2014/main" id="{0430C808-EB45-4C06-9DFE-FF6A850C4E03}"/>
                </a:ext>
              </a:extLst>
            </p:cNvPr>
            <p:cNvSpPr/>
            <p:nvPr/>
          </p:nvSpPr>
          <p:spPr>
            <a:xfrm>
              <a:off x="9535319" y="2963627"/>
              <a:ext cx="579334" cy="737353"/>
            </a:xfrm>
            <a:custGeom>
              <a:avLst/>
              <a:gdLst>
                <a:gd name="connsiteX0" fmla="*/ 579244 w 579334"/>
                <a:gd name="connsiteY0" fmla="*/ 315287 h 737353"/>
                <a:gd name="connsiteX1" fmla="*/ 547554 w 579334"/>
                <a:gd name="connsiteY1" fmla="*/ 515146 h 737353"/>
                <a:gd name="connsiteX2" fmla="*/ 539134 w 579334"/>
                <a:gd name="connsiteY2" fmla="*/ 541040 h 737353"/>
                <a:gd name="connsiteX3" fmla="*/ 498764 w 579334"/>
                <a:gd name="connsiteY3" fmla="*/ 725588 h 737353"/>
                <a:gd name="connsiteX4" fmla="*/ 455511 w 579334"/>
                <a:gd name="connsiteY4" fmla="*/ 737122 h 737353"/>
                <a:gd name="connsiteX5" fmla="*/ 423792 w 579334"/>
                <a:gd name="connsiteY5" fmla="*/ 696752 h 737353"/>
                <a:gd name="connsiteX6" fmla="*/ 360354 w 579334"/>
                <a:gd name="connsiteY6" fmla="*/ 650615 h 737353"/>
                <a:gd name="connsiteX7" fmla="*/ 314217 w 579334"/>
                <a:gd name="connsiteY7" fmla="*/ 575643 h 737353"/>
                <a:gd name="connsiteX8" fmla="*/ 274655 w 579334"/>
                <a:gd name="connsiteY8" fmla="*/ 509725 h 737353"/>
                <a:gd name="connsiteX9" fmla="*/ 262313 w 579334"/>
                <a:gd name="connsiteY9" fmla="*/ 489136 h 737353"/>
                <a:gd name="connsiteX10" fmla="*/ 219060 w 579334"/>
                <a:gd name="connsiteY10" fmla="*/ 272870 h 737353"/>
                <a:gd name="connsiteX11" fmla="*/ 54697 w 579334"/>
                <a:gd name="connsiteY11" fmla="*/ 180596 h 737353"/>
                <a:gd name="connsiteX12" fmla="*/ -90 w 579334"/>
                <a:gd name="connsiteY12" fmla="*/ 171946 h 737353"/>
                <a:gd name="connsiteX13" fmla="*/ 11444 w 579334"/>
                <a:gd name="connsiteY13" fmla="*/ 140226 h 737353"/>
                <a:gd name="connsiteX14" fmla="*/ 60464 w 579334"/>
                <a:gd name="connsiteY14" fmla="*/ 73905 h 737353"/>
                <a:gd name="connsiteX15" fmla="*/ 109485 w 579334"/>
                <a:gd name="connsiteY15" fmla="*/ 68137 h 737353"/>
                <a:gd name="connsiteX16" fmla="*/ 123902 w 579334"/>
                <a:gd name="connsiteY16" fmla="*/ 56603 h 737353"/>
                <a:gd name="connsiteX17" fmla="*/ 135437 w 579334"/>
                <a:gd name="connsiteY17" fmla="*/ 62370 h 737353"/>
                <a:gd name="connsiteX18" fmla="*/ 199019 w 579334"/>
                <a:gd name="connsiteY18" fmla="*/ 86864 h 737353"/>
                <a:gd name="connsiteX19" fmla="*/ 405164 w 579334"/>
                <a:gd name="connsiteY19" fmla="*/ -232 h 737353"/>
                <a:gd name="connsiteX20" fmla="*/ 435326 w 579334"/>
                <a:gd name="connsiteY20" fmla="*/ 4699 h 737353"/>
                <a:gd name="connsiteX21" fmla="*/ 539134 w 579334"/>
                <a:gd name="connsiteY21" fmla="*/ 91206 h 737353"/>
                <a:gd name="connsiteX22" fmla="*/ 579244 w 579334"/>
                <a:gd name="connsiteY22" fmla="*/ 315287 h 73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9334" h="737353">
                  <a:moveTo>
                    <a:pt x="579244" y="315287"/>
                  </a:moveTo>
                  <a:cubicBezTo>
                    <a:pt x="579243" y="383157"/>
                    <a:pt x="568548" y="450604"/>
                    <a:pt x="547554" y="515146"/>
                  </a:cubicBezTo>
                  <a:lnTo>
                    <a:pt x="539134" y="541040"/>
                  </a:lnTo>
                  <a:lnTo>
                    <a:pt x="498764" y="725588"/>
                  </a:lnTo>
                  <a:lnTo>
                    <a:pt x="455511" y="737122"/>
                  </a:lnTo>
                  <a:lnTo>
                    <a:pt x="423792" y="696752"/>
                  </a:lnTo>
                  <a:lnTo>
                    <a:pt x="360354" y="650615"/>
                  </a:lnTo>
                  <a:lnTo>
                    <a:pt x="314217" y="575643"/>
                  </a:lnTo>
                  <a:lnTo>
                    <a:pt x="274655" y="509725"/>
                  </a:lnTo>
                  <a:lnTo>
                    <a:pt x="262313" y="489136"/>
                  </a:lnTo>
                  <a:lnTo>
                    <a:pt x="219060" y="272870"/>
                  </a:lnTo>
                  <a:lnTo>
                    <a:pt x="54697" y="180596"/>
                  </a:lnTo>
                  <a:lnTo>
                    <a:pt x="-90" y="171946"/>
                  </a:lnTo>
                  <a:lnTo>
                    <a:pt x="11444" y="140226"/>
                  </a:lnTo>
                  <a:lnTo>
                    <a:pt x="60464" y="73905"/>
                  </a:lnTo>
                  <a:lnTo>
                    <a:pt x="109485" y="68137"/>
                  </a:lnTo>
                  <a:lnTo>
                    <a:pt x="123902" y="56603"/>
                  </a:lnTo>
                  <a:lnTo>
                    <a:pt x="135437" y="62370"/>
                  </a:lnTo>
                  <a:lnTo>
                    <a:pt x="199019" y="86864"/>
                  </a:lnTo>
                  <a:lnTo>
                    <a:pt x="405164" y="-232"/>
                  </a:lnTo>
                  <a:lnTo>
                    <a:pt x="435326" y="4699"/>
                  </a:lnTo>
                  <a:lnTo>
                    <a:pt x="539134" y="91206"/>
                  </a:lnTo>
                  <a:cubicBezTo>
                    <a:pt x="565671" y="162934"/>
                    <a:pt x="579253" y="238807"/>
                    <a:pt x="579244" y="315287"/>
                  </a:cubicBez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60">
              <a:extLst>
                <a:ext uri="{FF2B5EF4-FFF2-40B4-BE49-F238E27FC236}">
                  <a16:creationId xmlns:a16="http://schemas.microsoft.com/office/drawing/2014/main" id="{058EA41F-3DB9-47A0-AD0B-C6AA61B7C6F3}"/>
                </a:ext>
              </a:extLst>
            </p:cNvPr>
            <p:cNvSpPr/>
            <p:nvPr/>
          </p:nvSpPr>
          <p:spPr>
            <a:xfrm>
              <a:off x="9763119" y="3115622"/>
              <a:ext cx="320072" cy="357958"/>
            </a:xfrm>
            <a:custGeom>
              <a:avLst/>
              <a:gdLst>
                <a:gd name="connsiteX0" fmla="*/ 320073 w 320072"/>
                <a:gd name="connsiteY0" fmla="*/ 138408 h 357958"/>
                <a:gd name="connsiteX1" fmla="*/ 210499 w 320072"/>
                <a:gd name="connsiteY1" fmla="*/ 210495 h 357958"/>
                <a:gd name="connsiteX2" fmla="*/ 46945 w 320072"/>
                <a:gd name="connsiteY2" fmla="*/ 357958 h 357958"/>
                <a:gd name="connsiteX3" fmla="*/ 34604 w 320072"/>
                <a:gd name="connsiteY3" fmla="*/ 337372 h 357958"/>
                <a:gd name="connsiteX4" fmla="*/ 0 w 320072"/>
                <a:gd name="connsiteY4" fmla="*/ 164360 h 357958"/>
                <a:gd name="connsiteX5" fmla="*/ 8652 w 320072"/>
                <a:gd name="connsiteY5" fmla="*/ 164360 h 357958"/>
                <a:gd name="connsiteX6" fmla="*/ 98043 w 320072"/>
                <a:gd name="connsiteY6" fmla="*/ 0 h 357958"/>
                <a:gd name="connsiteX7" fmla="*/ 320073 w 320072"/>
                <a:gd name="connsiteY7" fmla="*/ 138408 h 3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072" h="357958">
                  <a:moveTo>
                    <a:pt x="320073" y="138408"/>
                  </a:moveTo>
                  <a:lnTo>
                    <a:pt x="210499" y="210495"/>
                  </a:lnTo>
                  <a:lnTo>
                    <a:pt x="46945" y="357958"/>
                  </a:lnTo>
                  <a:lnTo>
                    <a:pt x="34604" y="337372"/>
                  </a:lnTo>
                  <a:lnTo>
                    <a:pt x="0" y="164360"/>
                  </a:lnTo>
                  <a:lnTo>
                    <a:pt x="8652" y="164360"/>
                  </a:lnTo>
                  <a:lnTo>
                    <a:pt x="98043" y="0"/>
                  </a:lnTo>
                  <a:lnTo>
                    <a:pt x="320073" y="13840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347E90E5-1C3B-4D85-8DE7-4710C530690D}"/>
                </a:ext>
              </a:extLst>
            </p:cNvPr>
            <p:cNvSpPr/>
            <p:nvPr/>
          </p:nvSpPr>
          <p:spPr>
            <a:xfrm>
              <a:off x="9673733" y="3098318"/>
              <a:ext cx="409459" cy="369094"/>
            </a:xfrm>
            <a:custGeom>
              <a:avLst/>
              <a:gdLst>
                <a:gd name="connsiteX0" fmla="*/ 187430 w 409459"/>
                <a:gd name="connsiteY0" fmla="*/ 0 h 369094"/>
                <a:gd name="connsiteX1" fmla="*/ 98039 w 409459"/>
                <a:gd name="connsiteY1" fmla="*/ 164360 h 369094"/>
                <a:gd name="connsiteX2" fmla="*/ 46135 w 409459"/>
                <a:gd name="connsiteY2" fmla="*/ 222034 h 369094"/>
                <a:gd name="connsiteX3" fmla="*/ 0 w 409459"/>
                <a:gd name="connsiteY3" fmla="*/ 233569 h 369094"/>
                <a:gd name="connsiteX4" fmla="*/ 123991 w 409459"/>
                <a:gd name="connsiteY4" fmla="*/ 369094 h 369094"/>
                <a:gd name="connsiteX5" fmla="*/ 299886 w 409459"/>
                <a:gd name="connsiteY5" fmla="*/ 210499 h 369094"/>
                <a:gd name="connsiteX6" fmla="*/ 409459 w 409459"/>
                <a:gd name="connsiteY6" fmla="*/ 138408 h 369094"/>
                <a:gd name="connsiteX7" fmla="*/ 187430 w 409459"/>
                <a:gd name="connsiteY7" fmla="*/ 0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459" h="369094">
                  <a:moveTo>
                    <a:pt x="187430" y="0"/>
                  </a:moveTo>
                  <a:lnTo>
                    <a:pt x="98039" y="164360"/>
                  </a:lnTo>
                  <a:lnTo>
                    <a:pt x="46135" y="222034"/>
                  </a:lnTo>
                  <a:lnTo>
                    <a:pt x="0" y="233569"/>
                  </a:lnTo>
                  <a:lnTo>
                    <a:pt x="123991" y="369094"/>
                  </a:lnTo>
                  <a:lnTo>
                    <a:pt x="299886" y="210499"/>
                  </a:lnTo>
                  <a:lnTo>
                    <a:pt x="409459" y="138408"/>
                  </a:lnTo>
                  <a:lnTo>
                    <a:pt x="187430" y="0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62">
              <a:extLst>
                <a:ext uri="{FF2B5EF4-FFF2-40B4-BE49-F238E27FC236}">
                  <a16:creationId xmlns:a16="http://schemas.microsoft.com/office/drawing/2014/main" id="{7C01724F-BD41-4DF6-8CCF-D7C2B479C632}"/>
                </a:ext>
              </a:extLst>
            </p:cNvPr>
            <p:cNvSpPr/>
            <p:nvPr/>
          </p:nvSpPr>
          <p:spPr>
            <a:xfrm>
              <a:off x="9697155" y="2658305"/>
              <a:ext cx="293981" cy="253533"/>
            </a:xfrm>
            <a:custGeom>
              <a:avLst/>
              <a:gdLst>
                <a:gd name="connsiteX0" fmla="*/ 38959 w 293981"/>
                <a:gd name="connsiteY0" fmla="*/ 87993 h 253533"/>
                <a:gd name="connsiteX1" fmla="*/ 26775 w 293981"/>
                <a:gd name="connsiteY1" fmla="*/ 92681 h 253533"/>
                <a:gd name="connsiteX2" fmla="*/ 22227 w 293981"/>
                <a:gd name="connsiteY2" fmla="*/ 69060 h 253533"/>
                <a:gd name="connsiteX3" fmla="*/ 22426 w 293981"/>
                <a:gd name="connsiteY3" fmla="*/ 68771 h 253533"/>
                <a:gd name="connsiteX4" fmla="*/ -90 w 293981"/>
                <a:gd name="connsiteY4" fmla="*/ 67717 h 253533"/>
                <a:gd name="connsiteX5" fmla="*/ 237968 w 293981"/>
                <a:gd name="connsiteY5" fmla="*/ 33839 h 253533"/>
                <a:gd name="connsiteX6" fmla="*/ 253740 w 293981"/>
                <a:gd name="connsiteY6" fmla="*/ 47258 h 253533"/>
                <a:gd name="connsiteX7" fmla="*/ 270503 w 293981"/>
                <a:gd name="connsiteY7" fmla="*/ 57562 h 253533"/>
                <a:gd name="connsiteX8" fmla="*/ 286220 w 293981"/>
                <a:gd name="connsiteY8" fmla="*/ 99222 h 253533"/>
                <a:gd name="connsiteX9" fmla="*/ 288753 w 293981"/>
                <a:gd name="connsiteY9" fmla="*/ 113363 h 253533"/>
                <a:gd name="connsiteX10" fmla="*/ 291235 w 293981"/>
                <a:gd name="connsiteY10" fmla="*/ 127417 h 253533"/>
                <a:gd name="connsiteX11" fmla="*/ 290222 w 293981"/>
                <a:gd name="connsiteY11" fmla="*/ 144194 h 253533"/>
                <a:gd name="connsiteX12" fmla="*/ 203942 w 293981"/>
                <a:gd name="connsiteY12" fmla="*/ 252855 h 253533"/>
                <a:gd name="connsiteX13" fmla="*/ 192620 w 293981"/>
                <a:gd name="connsiteY13" fmla="*/ 191829 h 253533"/>
                <a:gd name="connsiteX14" fmla="*/ 182182 w 293981"/>
                <a:gd name="connsiteY14" fmla="*/ 182031 h 253533"/>
                <a:gd name="connsiteX15" fmla="*/ 162825 w 293981"/>
                <a:gd name="connsiteY15" fmla="*/ 164944 h 253533"/>
                <a:gd name="connsiteX16" fmla="*/ 89855 w 293981"/>
                <a:gd name="connsiteY16" fmla="*/ 113128 h 253533"/>
                <a:gd name="connsiteX17" fmla="*/ 67449 w 293981"/>
                <a:gd name="connsiteY17" fmla="*/ 83652 h 253533"/>
                <a:gd name="connsiteX18" fmla="*/ 37590 w 293981"/>
                <a:gd name="connsiteY18" fmla="*/ 98115 h 253533"/>
                <a:gd name="connsiteX19" fmla="*/ 38959 w 293981"/>
                <a:gd name="connsiteY19" fmla="*/ 87993 h 25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3981" h="253533">
                  <a:moveTo>
                    <a:pt x="38959" y="87993"/>
                  </a:moveTo>
                  <a:lnTo>
                    <a:pt x="26775" y="92681"/>
                  </a:lnTo>
                  <a:cubicBezTo>
                    <a:pt x="18996" y="87414"/>
                    <a:pt x="16960" y="76838"/>
                    <a:pt x="22227" y="69060"/>
                  </a:cubicBezTo>
                  <a:cubicBezTo>
                    <a:pt x="22292" y="68963"/>
                    <a:pt x="22359" y="68866"/>
                    <a:pt x="22426" y="68771"/>
                  </a:cubicBezTo>
                  <a:lnTo>
                    <a:pt x="-90" y="67717"/>
                  </a:lnTo>
                  <a:cubicBezTo>
                    <a:pt x="56293" y="-7376"/>
                    <a:pt x="162875" y="-22544"/>
                    <a:pt x="237968" y="33839"/>
                  </a:cubicBezTo>
                  <a:cubicBezTo>
                    <a:pt x="243493" y="37987"/>
                    <a:pt x="248760" y="42468"/>
                    <a:pt x="253740" y="47258"/>
                  </a:cubicBezTo>
                  <a:cubicBezTo>
                    <a:pt x="254765" y="43727"/>
                    <a:pt x="265940" y="50596"/>
                    <a:pt x="270503" y="57562"/>
                  </a:cubicBezTo>
                  <a:cubicBezTo>
                    <a:pt x="272036" y="51816"/>
                    <a:pt x="282514" y="79590"/>
                    <a:pt x="286220" y="99222"/>
                  </a:cubicBezTo>
                  <a:cubicBezTo>
                    <a:pt x="287936" y="92685"/>
                    <a:pt x="294533" y="103238"/>
                    <a:pt x="288753" y="113363"/>
                  </a:cubicBezTo>
                  <a:cubicBezTo>
                    <a:pt x="292415" y="112828"/>
                    <a:pt x="294070" y="122197"/>
                    <a:pt x="291235" y="127417"/>
                  </a:cubicBezTo>
                  <a:cubicBezTo>
                    <a:pt x="295241" y="125535"/>
                    <a:pt x="294566" y="136720"/>
                    <a:pt x="290222" y="144194"/>
                  </a:cubicBezTo>
                  <a:cubicBezTo>
                    <a:pt x="295939" y="143686"/>
                    <a:pt x="289734" y="261434"/>
                    <a:pt x="203942" y="252855"/>
                  </a:cubicBezTo>
                  <a:cubicBezTo>
                    <a:pt x="197970" y="225412"/>
                    <a:pt x="199653" y="227117"/>
                    <a:pt x="192620" y="191829"/>
                  </a:cubicBezTo>
                  <a:cubicBezTo>
                    <a:pt x="189346" y="188355"/>
                    <a:pt x="185761" y="185190"/>
                    <a:pt x="182182" y="182031"/>
                  </a:cubicBezTo>
                  <a:lnTo>
                    <a:pt x="162825" y="164944"/>
                  </a:lnTo>
                  <a:cubicBezTo>
                    <a:pt x="140316" y="145075"/>
                    <a:pt x="119841" y="120553"/>
                    <a:pt x="89855" y="113128"/>
                  </a:cubicBezTo>
                  <a:cubicBezTo>
                    <a:pt x="69248" y="108024"/>
                    <a:pt x="56219" y="106872"/>
                    <a:pt x="67449" y="83652"/>
                  </a:cubicBezTo>
                  <a:cubicBezTo>
                    <a:pt x="57302" y="87886"/>
                    <a:pt x="47828" y="94182"/>
                    <a:pt x="37590" y="98115"/>
                  </a:cubicBezTo>
                  <a:cubicBezTo>
                    <a:pt x="37728" y="94870"/>
                    <a:pt x="39159" y="91239"/>
                    <a:pt x="38959" y="87993"/>
                  </a:cubicBezTo>
                  <a:close/>
                </a:path>
              </a:pathLst>
            </a:custGeom>
            <a:solidFill>
              <a:srgbClr val="2F2E4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63">
              <a:extLst>
                <a:ext uri="{FF2B5EF4-FFF2-40B4-BE49-F238E27FC236}">
                  <a16:creationId xmlns:a16="http://schemas.microsoft.com/office/drawing/2014/main" id="{C26C2E2F-2AEC-4773-9090-E86B1EDA560E}"/>
                </a:ext>
              </a:extLst>
            </p:cNvPr>
            <p:cNvSpPr/>
            <p:nvPr/>
          </p:nvSpPr>
          <p:spPr>
            <a:xfrm>
              <a:off x="9859719" y="2822938"/>
              <a:ext cx="40369" cy="40369"/>
            </a:xfrm>
            <a:custGeom>
              <a:avLst/>
              <a:gdLst>
                <a:gd name="connsiteX0" fmla="*/ 40370 w 40369"/>
                <a:gd name="connsiteY0" fmla="*/ 20185 h 40369"/>
                <a:gd name="connsiteX1" fmla="*/ 20185 w 40369"/>
                <a:gd name="connsiteY1" fmla="*/ 40370 h 40369"/>
                <a:gd name="connsiteX2" fmla="*/ 0 w 40369"/>
                <a:gd name="connsiteY2" fmla="*/ 20185 h 40369"/>
                <a:gd name="connsiteX3" fmla="*/ 20185 w 40369"/>
                <a:gd name="connsiteY3" fmla="*/ 0 h 40369"/>
                <a:gd name="connsiteX4" fmla="*/ 40370 w 40369"/>
                <a:gd name="connsiteY4" fmla="*/ 20185 h 4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9" h="40369">
                  <a:moveTo>
                    <a:pt x="40370" y="20185"/>
                  </a:moveTo>
                  <a:cubicBezTo>
                    <a:pt x="40370" y="31333"/>
                    <a:pt x="31333" y="40370"/>
                    <a:pt x="20185" y="40370"/>
                  </a:cubicBezTo>
                  <a:cubicBezTo>
                    <a:pt x="9037" y="40370"/>
                    <a:pt x="0" y="31333"/>
                    <a:pt x="0" y="20185"/>
                  </a:cubicBezTo>
                  <a:cubicBezTo>
                    <a:pt x="0" y="9037"/>
                    <a:pt x="9037" y="0"/>
                    <a:pt x="20185" y="0"/>
                  </a:cubicBezTo>
                  <a:cubicBezTo>
                    <a:pt x="31333" y="0"/>
                    <a:pt x="40370" y="9037"/>
                    <a:pt x="40370" y="20185"/>
                  </a:cubicBezTo>
                  <a:close/>
                </a:path>
              </a:pathLst>
            </a:custGeom>
            <a:solidFill>
              <a:srgbClr val="FFB9B9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164">
              <a:extLst>
                <a:ext uri="{FF2B5EF4-FFF2-40B4-BE49-F238E27FC236}">
                  <a16:creationId xmlns:a16="http://schemas.microsoft.com/office/drawing/2014/main" id="{16D0AF15-7D3B-4161-A0DC-C3070B8FC38B}"/>
                </a:ext>
              </a:extLst>
            </p:cNvPr>
            <p:cNvSpPr/>
            <p:nvPr/>
          </p:nvSpPr>
          <p:spPr>
            <a:xfrm rot="-5171395">
              <a:off x="8935428" y="2369376"/>
              <a:ext cx="92698" cy="92698"/>
            </a:xfrm>
            <a:custGeom>
              <a:avLst/>
              <a:gdLst>
                <a:gd name="connsiteX0" fmla="*/ -90 w 92698"/>
                <a:gd name="connsiteY0" fmla="*/ -232 h 92698"/>
                <a:gd name="connsiteX1" fmla="*/ 92608 w 92698"/>
                <a:gd name="connsiteY1" fmla="*/ -232 h 92698"/>
                <a:gd name="connsiteX2" fmla="*/ 92608 w 92698"/>
                <a:gd name="connsiteY2" fmla="*/ 92467 h 92698"/>
                <a:gd name="connsiteX3" fmla="*/ -90 w 92698"/>
                <a:gd name="connsiteY3" fmla="*/ 92467 h 9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98" h="92698">
                  <a:moveTo>
                    <a:pt x="-90" y="-232"/>
                  </a:moveTo>
                  <a:lnTo>
                    <a:pt x="92608" y="-232"/>
                  </a:lnTo>
                  <a:lnTo>
                    <a:pt x="92608" y="92467"/>
                  </a:lnTo>
                  <a:lnTo>
                    <a:pt x="-90" y="92467"/>
                  </a:lnTo>
                  <a:close/>
                </a:path>
              </a:pathLst>
            </a:custGeom>
            <a:solidFill>
              <a:srgbClr val="E6E6E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65">
              <a:extLst>
                <a:ext uri="{FF2B5EF4-FFF2-40B4-BE49-F238E27FC236}">
                  <a16:creationId xmlns:a16="http://schemas.microsoft.com/office/drawing/2014/main" id="{BAEA46D6-CCA5-40FB-97FD-1F409F213378}"/>
                </a:ext>
              </a:extLst>
            </p:cNvPr>
            <p:cNvSpPr/>
            <p:nvPr/>
          </p:nvSpPr>
          <p:spPr>
            <a:xfrm>
              <a:off x="8871453" y="2415513"/>
              <a:ext cx="119793" cy="119793"/>
            </a:xfrm>
            <a:custGeom>
              <a:avLst/>
              <a:gdLst>
                <a:gd name="connsiteX0" fmla="*/ 7389 w 119793"/>
                <a:gd name="connsiteY0" fmla="*/ -232 h 119793"/>
                <a:gd name="connsiteX1" fmla="*/ 119703 w 119793"/>
                <a:gd name="connsiteY1" fmla="*/ 7248 h 119793"/>
                <a:gd name="connsiteX2" fmla="*/ 112223 w 119793"/>
                <a:gd name="connsiteY2" fmla="*/ 119562 h 119793"/>
                <a:gd name="connsiteX3" fmla="*/ -90 w 119793"/>
                <a:gd name="connsiteY3" fmla="*/ 112082 h 119793"/>
                <a:gd name="connsiteX4" fmla="*/ 114495 w 119793"/>
                <a:gd name="connsiteY4" fmla="*/ 11806 h 119793"/>
                <a:gd name="connsiteX5" fmla="*/ 11947 w 119793"/>
                <a:gd name="connsiteY5" fmla="*/ 4977 h 119793"/>
                <a:gd name="connsiteX6" fmla="*/ 5118 w 119793"/>
                <a:gd name="connsiteY6" fmla="*/ 107524 h 119793"/>
                <a:gd name="connsiteX7" fmla="*/ 107665 w 119793"/>
                <a:gd name="connsiteY7" fmla="*/ 114353 h 1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793" h="119793">
                  <a:moveTo>
                    <a:pt x="7389" y="-232"/>
                  </a:moveTo>
                  <a:lnTo>
                    <a:pt x="119703" y="7248"/>
                  </a:lnTo>
                  <a:lnTo>
                    <a:pt x="112223" y="119562"/>
                  </a:lnTo>
                  <a:lnTo>
                    <a:pt x="-90" y="112082"/>
                  </a:lnTo>
                  <a:close/>
                  <a:moveTo>
                    <a:pt x="114495" y="11806"/>
                  </a:moveTo>
                  <a:lnTo>
                    <a:pt x="11947" y="4977"/>
                  </a:lnTo>
                  <a:lnTo>
                    <a:pt x="5118" y="107524"/>
                  </a:lnTo>
                  <a:lnTo>
                    <a:pt x="107665" y="114353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66">
              <a:extLst>
                <a:ext uri="{FF2B5EF4-FFF2-40B4-BE49-F238E27FC236}">
                  <a16:creationId xmlns:a16="http://schemas.microsoft.com/office/drawing/2014/main" id="{E31C8E71-D261-421D-82B1-13F080BF875B}"/>
                </a:ext>
              </a:extLst>
            </p:cNvPr>
            <p:cNvSpPr/>
            <p:nvPr/>
          </p:nvSpPr>
          <p:spPr>
            <a:xfrm rot="-727605">
              <a:off x="9379379" y="2100830"/>
              <a:ext cx="92698" cy="92698"/>
            </a:xfrm>
            <a:custGeom>
              <a:avLst/>
              <a:gdLst>
                <a:gd name="connsiteX0" fmla="*/ -90 w 92698"/>
                <a:gd name="connsiteY0" fmla="*/ -232 h 92698"/>
                <a:gd name="connsiteX1" fmla="*/ 92608 w 92698"/>
                <a:gd name="connsiteY1" fmla="*/ -232 h 92698"/>
                <a:gd name="connsiteX2" fmla="*/ 92608 w 92698"/>
                <a:gd name="connsiteY2" fmla="*/ 92467 h 92698"/>
                <a:gd name="connsiteX3" fmla="*/ -90 w 92698"/>
                <a:gd name="connsiteY3" fmla="*/ 92467 h 9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98" h="92698">
                  <a:moveTo>
                    <a:pt x="-90" y="-232"/>
                  </a:moveTo>
                  <a:lnTo>
                    <a:pt x="92608" y="-232"/>
                  </a:lnTo>
                  <a:lnTo>
                    <a:pt x="92608" y="92467"/>
                  </a:lnTo>
                  <a:lnTo>
                    <a:pt x="-90" y="92467"/>
                  </a:lnTo>
                  <a:close/>
                </a:path>
              </a:pathLst>
            </a:custGeom>
            <a:solidFill>
              <a:srgbClr val="E6E6E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67">
              <a:extLst>
                <a:ext uri="{FF2B5EF4-FFF2-40B4-BE49-F238E27FC236}">
                  <a16:creationId xmlns:a16="http://schemas.microsoft.com/office/drawing/2014/main" id="{4FA0BF1D-E536-441A-9222-9E2501433283}"/>
                </a:ext>
              </a:extLst>
            </p:cNvPr>
            <p:cNvSpPr/>
            <p:nvPr/>
          </p:nvSpPr>
          <p:spPr>
            <a:xfrm>
              <a:off x="9287644" y="2048230"/>
              <a:ext cx="133697" cy="133697"/>
            </a:xfrm>
            <a:custGeom>
              <a:avLst/>
              <a:gdLst>
                <a:gd name="connsiteX0" fmla="*/ 109960 w 133697"/>
                <a:gd name="connsiteY0" fmla="*/ -232 h 133697"/>
                <a:gd name="connsiteX1" fmla="*/ 133607 w 133697"/>
                <a:gd name="connsiteY1" fmla="*/ 109819 h 133697"/>
                <a:gd name="connsiteX2" fmla="*/ 23556 w 133697"/>
                <a:gd name="connsiteY2" fmla="*/ 133466 h 133697"/>
                <a:gd name="connsiteX3" fmla="*/ -90 w 133697"/>
                <a:gd name="connsiteY3" fmla="*/ 23415 h 133697"/>
                <a:gd name="connsiteX4" fmla="*/ 127794 w 133697"/>
                <a:gd name="connsiteY4" fmla="*/ 106062 h 133697"/>
                <a:gd name="connsiteX5" fmla="*/ 106204 w 133697"/>
                <a:gd name="connsiteY5" fmla="*/ 5581 h 133697"/>
                <a:gd name="connsiteX6" fmla="*/ 5723 w 133697"/>
                <a:gd name="connsiteY6" fmla="*/ 27172 h 133697"/>
                <a:gd name="connsiteX7" fmla="*/ 27313 w 133697"/>
                <a:gd name="connsiteY7" fmla="*/ 127653 h 1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697" h="133697">
                  <a:moveTo>
                    <a:pt x="109960" y="-232"/>
                  </a:moveTo>
                  <a:lnTo>
                    <a:pt x="133607" y="109819"/>
                  </a:lnTo>
                  <a:lnTo>
                    <a:pt x="23556" y="133466"/>
                  </a:lnTo>
                  <a:lnTo>
                    <a:pt x="-90" y="23415"/>
                  </a:lnTo>
                  <a:close/>
                  <a:moveTo>
                    <a:pt x="127794" y="106062"/>
                  </a:moveTo>
                  <a:lnTo>
                    <a:pt x="106204" y="5581"/>
                  </a:lnTo>
                  <a:lnTo>
                    <a:pt x="5723" y="27172"/>
                  </a:lnTo>
                  <a:lnTo>
                    <a:pt x="27313" y="127653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68">
              <a:extLst>
                <a:ext uri="{FF2B5EF4-FFF2-40B4-BE49-F238E27FC236}">
                  <a16:creationId xmlns:a16="http://schemas.microsoft.com/office/drawing/2014/main" id="{D60E37E0-B386-44CF-B171-8DE7F9B1719B}"/>
                </a:ext>
              </a:extLst>
            </p:cNvPr>
            <p:cNvSpPr/>
            <p:nvPr/>
          </p:nvSpPr>
          <p:spPr>
            <a:xfrm rot="-2587627">
              <a:off x="9317585" y="2546529"/>
              <a:ext cx="92698" cy="92698"/>
            </a:xfrm>
            <a:custGeom>
              <a:avLst/>
              <a:gdLst>
                <a:gd name="connsiteX0" fmla="*/ -90 w 92698"/>
                <a:gd name="connsiteY0" fmla="*/ -232 h 92698"/>
                <a:gd name="connsiteX1" fmla="*/ 92608 w 92698"/>
                <a:gd name="connsiteY1" fmla="*/ -232 h 92698"/>
                <a:gd name="connsiteX2" fmla="*/ 92608 w 92698"/>
                <a:gd name="connsiteY2" fmla="*/ 92467 h 92698"/>
                <a:gd name="connsiteX3" fmla="*/ -90 w 92698"/>
                <a:gd name="connsiteY3" fmla="*/ 92467 h 9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98" h="92698">
                  <a:moveTo>
                    <a:pt x="-90" y="-232"/>
                  </a:moveTo>
                  <a:lnTo>
                    <a:pt x="92608" y="-232"/>
                  </a:lnTo>
                  <a:lnTo>
                    <a:pt x="92608" y="92467"/>
                  </a:lnTo>
                  <a:lnTo>
                    <a:pt x="-90" y="92467"/>
                  </a:lnTo>
                  <a:close/>
                </a:path>
              </a:pathLst>
            </a:custGeom>
            <a:solidFill>
              <a:srgbClr val="E6E6E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69">
              <a:extLst>
                <a:ext uri="{FF2B5EF4-FFF2-40B4-BE49-F238E27FC236}">
                  <a16:creationId xmlns:a16="http://schemas.microsoft.com/office/drawing/2014/main" id="{60C50F2F-6FAF-41A7-90F0-6C01CC2BA45A}"/>
                </a:ext>
              </a:extLst>
            </p:cNvPr>
            <p:cNvSpPr/>
            <p:nvPr/>
          </p:nvSpPr>
          <p:spPr>
            <a:xfrm>
              <a:off x="9275209" y="2435733"/>
              <a:ext cx="159102" cy="159102"/>
            </a:xfrm>
            <a:custGeom>
              <a:avLst/>
              <a:gdLst>
                <a:gd name="connsiteX0" fmla="*/ 159012 w 159102"/>
                <a:gd name="connsiteY0" fmla="*/ 81921 h 159102"/>
                <a:gd name="connsiteX1" fmla="*/ 76860 w 159102"/>
                <a:gd name="connsiteY1" fmla="*/ 158871 h 159102"/>
                <a:gd name="connsiteX2" fmla="*/ -90 w 159102"/>
                <a:gd name="connsiteY2" fmla="*/ 76718 h 159102"/>
                <a:gd name="connsiteX3" fmla="*/ 82062 w 159102"/>
                <a:gd name="connsiteY3" fmla="*/ -232 h 159102"/>
                <a:gd name="connsiteX4" fmla="*/ 77086 w 159102"/>
                <a:gd name="connsiteY4" fmla="*/ 151953 h 159102"/>
                <a:gd name="connsiteX5" fmla="*/ 152095 w 159102"/>
                <a:gd name="connsiteY5" fmla="*/ 81695 h 159102"/>
                <a:gd name="connsiteX6" fmla="*/ 81836 w 159102"/>
                <a:gd name="connsiteY6" fmla="*/ 6686 h 159102"/>
                <a:gd name="connsiteX7" fmla="*/ 6827 w 159102"/>
                <a:gd name="connsiteY7" fmla="*/ 76945 h 15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102" h="159102">
                  <a:moveTo>
                    <a:pt x="159012" y="81921"/>
                  </a:moveTo>
                  <a:lnTo>
                    <a:pt x="76860" y="158871"/>
                  </a:lnTo>
                  <a:lnTo>
                    <a:pt x="-90" y="76718"/>
                  </a:lnTo>
                  <a:lnTo>
                    <a:pt x="82062" y="-232"/>
                  </a:lnTo>
                  <a:close/>
                  <a:moveTo>
                    <a:pt x="77086" y="151953"/>
                  </a:moveTo>
                  <a:lnTo>
                    <a:pt x="152095" y="81695"/>
                  </a:lnTo>
                  <a:lnTo>
                    <a:pt x="81836" y="6686"/>
                  </a:lnTo>
                  <a:lnTo>
                    <a:pt x="6827" y="76945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70">
              <a:extLst>
                <a:ext uri="{FF2B5EF4-FFF2-40B4-BE49-F238E27FC236}">
                  <a16:creationId xmlns:a16="http://schemas.microsoft.com/office/drawing/2014/main" id="{C80F1BD6-D47E-4645-8C0F-BCC0CFC8FC22}"/>
                </a:ext>
              </a:extLst>
            </p:cNvPr>
            <p:cNvSpPr/>
            <p:nvPr/>
          </p:nvSpPr>
          <p:spPr>
            <a:xfrm>
              <a:off x="10046605" y="1855840"/>
              <a:ext cx="2893675" cy="1679159"/>
            </a:xfrm>
            <a:custGeom>
              <a:avLst/>
              <a:gdLst>
                <a:gd name="connsiteX0" fmla="*/ 2818095 w 2893675"/>
                <a:gd name="connsiteY0" fmla="*/ -232 h 1679159"/>
                <a:gd name="connsiteX1" fmla="*/ 75400 w 2893675"/>
                <a:gd name="connsiteY1" fmla="*/ -232 h 1679159"/>
                <a:gd name="connsiteX2" fmla="*/ -90 w 2893675"/>
                <a:gd name="connsiteY2" fmla="*/ 75259 h 1679159"/>
                <a:gd name="connsiteX3" fmla="*/ -90 w 2893675"/>
                <a:gd name="connsiteY3" fmla="*/ 1603437 h 1679159"/>
                <a:gd name="connsiteX4" fmla="*/ 75400 w 2893675"/>
                <a:gd name="connsiteY4" fmla="*/ 1678928 h 1679159"/>
                <a:gd name="connsiteX5" fmla="*/ 2818095 w 2893675"/>
                <a:gd name="connsiteY5" fmla="*/ 1678928 h 1679159"/>
                <a:gd name="connsiteX6" fmla="*/ 2893585 w 2893675"/>
                <a:gd name="connsiteY6" fmla="*/ 1603437 h 1679159"/>
                <a:gd name="connsiteX7" fmla="*/ 2893585 w 2893675"/>
                <a:gd name="connsiteY7" fmla="*/ 75259 h 1679159"/>
                <a:gd name="connsiteX8" fmla="*/ 2818095 w 2893675"/>
                <a:gd name="connsiteY8" fmla="*/ -232 h 167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3675" h="1679159">
                  <a:moveTo>
                    <a:pt x="2818095" y="-232"/>
                  </a:moveTo>
                  <a:lnTo>
                    <a:pt x="75400" y="-232"/>
                  </a:lnTo>
                  <a:cubicBezTo>
                    <a:pt x="33708" y="-232"/>
                    <a:pt x="-90" y="33567"/>
                    <a:pt x="-90" y="75259"/>
                  </a:cubicBezTo>
                  <a:lnTo>
                    <a:pt x="-90" y="1603437"/>
                  </a:lnTo>
                  <a:cubicBezTo>
                    <a:pt x="-90" y="1645130"/>
                    <a:pt x="33708" y="1678928"/>
                    <a:pt x="75400" y="1678928"/>
                  </a:cubicBezTo>
                  <a:lnTo>
                    <a:pt x="2818095" y="1678928"/>
                  </a:lnTo>
                  <a:cubicBezTo>
                    <a:pt x="2859787" y="1678928"/>
                    <a:pt x="2893585" y="1645130"/>
                    <a:pt x="2893585" y="1603437"/>
                  </a:cubicBezTo>
                  <a:lnTo>
                    <a:pt x="2893585" y="75259"/>
                  </a:lnTo>
                  <a:cubicBezTo>
                    <a:pt x="2893585" y="33567"/>
                    <a:pt x="2859787" y="-232"/>
                    <a:pt x="2818095" y="-232"/>
                  </a:cubicBez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71">
              <a:extLst>
                <a:ext uri="{FF2B5EF4-FFF2-40B4-BE49-F238E27FC236}">
                  <a16:creationId xmlns:a16="http://schemas.microsoft.com/office/drawing/2014/main" id="{4DF15A88-6B6B-493D-9579-71226EA7CB7C}"/>
                </a:ext>
              </a:extLst>
            </p:cNvPr>
            <p:cNvSpPr/>
            <p:nvPr/>
          </p:nvSpPr>
          <p:spPr>
            <a:xfrm>
              <a:off x="10147815" y="1989253"/>
              <a:ext cx="2691255" cy="1518144"/>
            </a:xfrm>
            <a:custGeom>
              <a:avLst/>
              <a:gdLst>
                <a:gd name="connsiteX0" fmla="*/ 0 w 2691255"/>
                <a:gd name="connsiteY0" fmla="*/ 0 h 1518144"/>
                <a:gd name="connsiteX1" fmla="*/ 2691256 w 2691255"/>
                <a:gd name="connsiteY1" fmla="*/ 0 h 1518144"/>
                <a:gd name="connsiteX2" fmla="*/ 2691256 w 2691255"/>
                <a:gd name="connsiteY2" fmla="*/ 1518144 h 1518144"/>
                <a:gd name="connsiteX3" fmla="*/ 0 w 2691255"/>
                <a:gd name="connsiteY3" fmla="*/ 1518144 h 151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255" h="1518144">
                  <a:moveTo>
                    <a:pt x="0" y="0"/>
                  </a:moveTo>
                  <a:lnTo>
                    <a:pt x="2691256" y="0"/>
                  </a:lnTo>
                  <a:lnTo>
                    <a:pt x="2691256" y="1518144"/>
                  </a:lnTo>
                  <a:lnTo>
                    <a:pt x="0" y="1518144"/>
                  </a:lnTo>
                  <a:close/>
                </a:path>
              </a:pathLst>
            </a:custGeom>
            <a:solidFill>
              <a:srgbClr val="FFFFFF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72">
              <a:extLst>
                <a:ext uri="{FF2B5EF4-FFF2-40B4-BE49-F238E27FC236}">
                  <a16:creationId xmlns:a16="http://schemas.microsoft.com/office/drawing/2014/main" id="{839EAA6C-4AC5-433F-8F2F-55D860059CC7}"/>
                </a:ext>
              </a:extLst>
            </p:cNvPr>
            <p:cNvSpPr/>
            <p:nvPr/>
          </p:nvSpPr>
          <p:spPr>
            <a:xfrm>
              <a:off x="11463540" y="1892644"/>
              <a:ext cx="55205" cy="55205"/>
            </a:xfrm>
            <a:custGeom>
              <a:avLst/>
              <a:gdLst>
                <a:gd name="connsiteX0" fmla="*/ 55205 w 55205"/>
                <a:gd name="connsiteY0" fmla="*/ 27603 h 55205"/>
                <a:gd name="connsiteX1" fmla="*/ 27603 w 55205"/>
                <a:gd name="connsiteY1" fmla="*/ 55205 h 55205"/>
                <a:gd name="connsiteX2" fmla="*/ 0 w 55205"/>
                <a:gd name="connsiteY2" fmla="*/ 27603 h 55205"/>
                <a:gd name="connsiteX3" fmla="*/ 27603 w 55205"/>
                <a:gd name="connsiteY3" fmla="*/ 0 h 55205"/>
                <a:gd name="connsiteX4" fmla="*/ 55205 w 55205"/>
                <a:gd name="connsiteY4" fmla="*/ 27603 h 5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5" h="55205">
                  <a:moveTo>
                    <a:pt x="55205" y="27603"/>
                  </a:moveTo>
                  <a:cubicBezTo>
                    <a:pt x="55205" y="42847"/>
                    <a:pt x="42847" y="55205"/>
                    <a:pt x="27603" y="55205"/>
                  </a:cubicBezTo>
                  <a:cubicBezTo>
                    <a:pt x="12358" y="55205"/>
                    <a:pt x="0" y="42847"/>
                    <a:pt x="0" y="27603"/>
                  </a:cubicBezTo>
                  <a:cubicBezTo>
                    <a:pt x="0" y="12358"/>
                    <a:pt x="12358" y="0"/>
                    <a:pt x="27603" y="0"/>
                  </a:cubicBezTo>
                  <a:cubicBezTo>
                    <a:pt x="42847" y="0"/>
                    <a:pt x="55205" y="12358"/>
                    <a:pt x="55205" y="27603"/>
                  </a:cubicBezTo>
                  <a:close/>
                </a:path>
              </a:pathLst>
            </a:custGeom>
            <a:solidFill>
              <a:srgbClr val="FFFFFF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73">
              <a:extLst>
                <a:ext uri="{FF2B5EF4-FFF2-40B4-BE49-F238E27FC236}">
                  <a16:creationId xmlns:a16="http://schemas.microsoft.com/office/drawing/2014/main" id="{AA41C9E3-93B1-492F-ADB5-45811368E11F}"/>
                </a:ext>
              </a:extLst>
            </p:cNvPr>
            <p:cNvSpPr/>
            <p:nvPr/>
          </p:nvSpPr>
          <p:spPr>
            <a:xfrm>
              <a:off x="10147815" y="1989256"/>
              <a:ext cx="1921601" cy="1518144"/>
            </a:xfrm>
            <a:custGeom>
              <a:avLst/>
              <a:gdLst>
                <a:gd name="connsiteX0" fmla="*/ 1921602 w 1921601"/>
                <a:gd name="connsiteY0" fmla="*/ 1518144 h 1518144"/>
                <a:gd name="connsiteX1" fmla="*/ 0 w 1921601"/>
                <a:gd name="connsiteY1" fmla="*/ 1518144 h 1518144"/>
                <a:gd name="connsiteX2" fmla="*/ 0 w 1921601"/>
                <a:gd name="connsiteY2" fmla="*/ 0 h 1518144"/>
                <a:gd name="connsiteX3" fmla="*/ 1921602 w 1921601"/>
                <a:gd name="connsiteY3" fmla="*/ 1518144 h 151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1601" h="1518144">
                  <a:moveTo>
                    <a:pt x="1921602" y="1518144"/>
                  </a:moveTo>
                  <a:lnTo>
                    <a:pt x="0" y="1518144"/>
                  </a:lnTo>
                  <a:lnTo>
                    <a:pt x="0" y="0"/>
                  </a:lnTo>
                  <a:lnTo>
                    <a:pt x="1921602" y="1518144"/>
                  </a:lnTo>
                  <a:close/>
                </a:path>
              </a:pathLst>
            </a:custGeom>
            <a:solidFill>
              <a:srgbClr val="F2F2F2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74">
              <a:extLst>
                <a:ext uri="{FF2B5EF4-FFF2-40B4-BE49-F238E27FC236}">
                  <a16:creationId xmlns:a16="http://schemas.microsoft.com/office/drawing/2014/main" id="{8D75E5E4-E8A5-4A30-9056-8F32FE7EFA41}"/>
                </a:ext>
              </a:extLst>
            </p:cNvPr>
            <p:cNvSpPr/>
            <p:nvPr/>
          </p:nvSpPr>
          <p:spPr>
            <a:xfrm>
              <a:off x="10310224" y="2876410"/>
              <a:ext cx="517383" cy="517383"/>
            </a:xfrm>
            <a:custGeom>
              <a:avLst/>
              <a:gdLst>
                <a:gd name="connsiteX0" fmla="*/ 517384 w 517383"/>
                <a:gd name="connsiteY0" fmla="*/ 258692 h 517383"/>
                <a:gd name="connsiteX1" fmla="*/ 258692 w 517383"/>
                <a:gd name="connsiteY1" fmla="*/ 517384 h 517383"/>
                <a:gd name="connsiteX2" fmla="*/ 0 w 517383"/>
                <a:gd name="connsiteY2" fmla="*/ 258692 h 517383"/>
                <a:gd name="connsiteX3" fmla="*/ 258692 w 517383"/>
                <a:gd name="connsiteY3" fmla="*/ 0 h 517383"/>
                <a:gd name="connsiteX4" fmla="*/ 517384 w 517383"/>
                <a:gd name="connsiteY4" fmla="*/ 258692 h 51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83" h="517383">
                  <a:moveTo>
                    <a:pt x="517384" y="258692"/>
                  </a:moveTo>
                  <a:cubicBezTo>
                    <a:pt x="517384" y="401564"/>
                    <a:pt x="401563" y="517384"/>
                    <a:pt x="258692" y="517384"/>
                  </a:cubicBezTo>
                  <a:cubicBezTo>
                    <a:pt x="115820" y="517384"/>
                    <a:pt x="0" y="401564"/>
                    <a:pt x="0" y="258692"/>
                  </a:cubicBezTo>
                  <a:cubicBezTo>
                    <a:pt x="0" y="115820"/>
                    <a:pt x="115820" y="0"/>
                    <a:pt x="258692" y="0"/>
                  </a:cubicBezTo>
                  <a:cubicBezTo>
                    <a:pt x="401563" y="0"/>
                    <a:pt x="517384" y="115820"/>
                    <a:pt x="517384" y="258692"/>
                  </a:cubicBezTo>
                  <a:close/>
                </a:path>
              </a:pathLst>
            </a:custGeom>
            <a:solidFill>
              <a:schemeClr val="accent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75">
              <a:extLst>
                <a:ext uri="{FF2B5EF4-FFF2-40B4-BE49-F238E27FC236}">
                  <a16:creationId xmlns:a16="http://schemas.microsoft.com/office/drawing/2014/main" id="{D3BFA067-897C-47B9-9283-E7B60490DB3F}"/>
                </a:ext>
              </a:extLst>
            </p:cNvPr>
            <p:cNvSpPr/>
            <p:nvPr/>
          </p:nvSpPr>
          <p:spPr>
            <a:xfrm>
              <a:off x="10304716" y="2685960"/>
              <a:ext cx="643574" cy="643574"/>
            </a:xfrm>
            <a:custGeom>
              <a:avLst/>
              <a:gdLst>
                <a:gd name="connsiteX0" fmla="*/ 321697 w 643574"/>
                <a:gd name="connsiteY0" fmla="*/ 643343 h 643574"/>
                <a:gd name="connsiteX1" fmla="*/ -90 w 643574"/>
                <a:gd name="connsiteY1" fmla="*/ 321556 h 643574"/>
                <a:gd name="connsiteX2" fmla="*/ 321697 w 643574"/>
                <a:gd name="connsiteY2" fmla="*/ -232 h 643574"/>
                <a:gd name="connsiteX3" fmla="*/ 643485 w 643574"/>
                <a:gd name="connsiteY3" fmla="*/ 321556 h 643574"/>
                <a:gd name="connsiteX4" fmla="*/ 321697 w 643574"/>
                <a:gd name="connsiteY4" fmla="*/ 643343 h 643574"/>
                <a:gd name="connsiteX5" fmla="*/ 321697 w 643574"/>
                <a:gd name="connsiteY5" fmla="*/ 3974 h 643574"/>
                <a:gd name="connsiteX6" fmla="*/ 4116 w 643574"/>
                <a:gd name="connsiteY6" fmla="*/ 321555 h 643574"/>
                <a:gd name="connsiteX7" fmla="*/ 321697 w 643574"/>
                <a:gd name="connsiteY7" fmla="*/ 639137 h 643574"/>
                <a:gd name="connsiteX8" fmla="*/ 639278 w 643574"/>
                <a:gd name="connsiteY8" fmla="*/ 321556 h 643574"/>
                <a:gd name="connsiteX9" fmla="*/ 321697 w 643574"/>
                <a:gd name="connsiteY9" fmla="*/ 3975 h 64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3574" h="643574">
                  <a:moveTo>
                    <a:pt x="321697" y="643343"/>
                  </a:moveTo>
                  <a:cubicBezTo>
                    <a:pt x="143979" y="643343"/>
                    <a:pt x="-90" y="499274"/>
                    <a:pt x="-90" y="321556"/>
                  </a:cubicBezTo>
                  <a:cubicBezTo>
                    <a:pt x="-90" y="143837"/>
                    <a:pt x="143979" y="-232"/>
                    <a:pt x="321697" y="-232"/>
                  </a:cubicBezTo>
                  <a:cubicBezTo>
                    <a:pt x="499416" y="-232"/>
                    <a:pt x="643485" y="143838"/>
                    <a:pt x="643485" y="321556"/>
                  </a:cubicBezTo>
                  <a:cubicBezTo>
                    <a:pt x="643485" y="499274"/>
                    <a:pt x="499415" y="643343"/>
                    <a:pt x="321697" y="643343"/>
                  </a:cubicBezTo>
                  <a:close/>
                  <a:moveTo>
                    <a:pt x="321697" y="3974"/>
                  </a:moveTo>
                  <a:cubicBezTo>
                    <a:pt x="146302" y="3974"/>
                    <a:pt x="4116" y="146160"/>
                    <a:pt x="4116" y="321555"/>
                  </a:cubicBezTo>
                  <a:cubicBezTo>
                    <a:pt x="4116" y="496951"/>
                    <a:pt x="146302" y="639137"/>
                    <a:pt x="321697" y="639137"/>
                  </a:cubicBezTo>
                  <a:cubicBezTo>
                    <a:pt x="497092" y="639137"/>
                    <a:pt x="639278" y="496951"/>
                    <a:pt x="639278" y="321556"/>
                  </a:cubicBezTo>
                  <a:cubicBezTo>
                    <a:pt x="639278" y="146161"/>
                    <a:pt x="497092" y="3975"/>
                    <a:pt x="321697" y="3975"/>
                  </a:cubicBez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76">
              <a:extLst>
                <a:ext uri="{FF2B5EF4-FFF2-40B4-BE49-F238E27FC236}">
                  <a16:creationId xmlns:a16="http://schemas.microsoft.com/office/drawing/2014/main" id="{61F9E085-B10C-4F5E-9B1A-F958E66AE295}"/>
                </a:ext>
              </a:extLst>
            </p:cNvPr>
            <p:cNvSpPr/>
            <p:nvPr/>
          </p:nvSpPr>
          <p:spPr>
            <a:xfrm>
              <a:off x="11964660" y="2777973"/>
              <a:ext cx="251392" cy="52529"/>
            </a:xfrm>
            <a:custGeom>
              <a:avLst/>
              <a:gdLst>
                <a:gd name="connsiteX0" fmla="*/ 0 w 251392"/>
                <a:gd name="connsiteY0" fmla="*/ 0 h 52529"/>
                <a:gd name="connsiteX1" fmla="*/ 251393 w 251392"/>
                <a:gd name="connsiteY1" fmla="*/ 0 h 52529"/>
                <a:gd name="connsiteX2" fmla="*/ 251393 w 251392"/>
                <a:gd name="connsiteY2" fmla="*/ 52530 h 52529"/>
                <a:gd name="connsiteX3" fmla="*/ 0 w 251392"/>
                <a:gd name="connsiteY3" fmla="*/ 52530 h 5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392" h="52529">
                  <a:moveTo>
                    <a:pt x="0" y="0"/>
                  </a:moveTo>
                  <a:lnTo>
                    <a:pt x="251393" y="0"/>
                  </a:lnTo>
                  <a:lnTo>
                    <a:pt x="251393" y="52530"/>
                  </a:lnTo>
                  <a:lnTo>
                    <a:pt x="0" y="52530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177">
              <a:extLst>
                <a:ext uri="{FF2B5EF4-FFF2-40B4-BE49-F238E27FC236}">
                  <a16:creationId xmlns:a16="http://schemas.microsoft.com/office/drawing/2014/main" id="{19E03C7F-862F-448A-8DB6-A4DC8980AA88}"/>
                </a:ext>
              </a:extLst>
            </p:cNvPr>
            <p:cNvSpPr/>
            <p:nvPr/>
          </p:nvSpPr>
          <p:spPr>
            <a:xfrm>
              <a:off x="11726819" y="2493390"/>
              <a:ext cx="727075" cy="22512"/>
            </a:xfrm>
            <a:custGeom>
              <a:avLst/>
              <a:gdLst>
                <a:gd name="connsiteX0" fmla="*/ 0 w 727075"/>
                <a:gd name="connsiteY0" fmla="*/ 0 h 22512"/>
                <a:gd name="connsiteX1" fmla="*/ 727076 w 727075"/>
                <a:gd name="connsiteY1" fmla="*/ 0 h 22512"/>
                <a:gd name="connsiteX2" fmla="*/ 727076 w 727075"/>
                <a:gd name="connsiteY2" fmla="*/ 22513 h 22512"/>
                <a:gd name="connsiteX3" fmla="*/ 0 w 727075"/>
                <a:gd name="connsiteY3" fmla="*/ 22513 h 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075" h="22512">
                  <a:moveTo>
                    <a:pt x="0" y="0"/>
                  </a:moveTo>
                  <a:lnTo>
                    <a:pt x="727076" y="0"/>
                  </a:lnTo>
                  <a:lnTo>
                    <a:pt x="727076" y="22513"/>
                  </a:lnTo>
                  <a:lnTo>
                    <a:pt x="0" y="22513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78">
              <a:extLst>
                <a:ext uri="{FF2B5EF4-FFF2-40B4-BE49-F238E27FC236}">
                  <a16:creationId xmlns:a16="http://schemas.microsoft.com/office/drawing/2014/main" id="{0821B39E-6BF9-4A35-B85A-975CDF155EBC}"/>
                </a:ext>
              </a:extLst>
            </p:cNvPr>
            <p:cNvSpPr/>
            <p:nvPr/>
          </p:nvSpPr>
          <p:spPr>
            <a:xfrm>
              <a:off x="11726819" y="2581838"/>
              <a:ext cx="727075" cy="22512"/>
            </a:xfrm>
            <a:custGeom>
              <a:avLst/>
              <a:gdLst>
                <a:gd name="connsiteX0" fmla="*/ 0 w 727075"/>
                <a:gd name="connsiteY0" fmla="*/ 0 h 22512"/>
                <a:gd name="connsiteX1" fmla="*/ 727076 w 727075"/>
                <a:gd name="connsiteY1" fmla="*/ 0 h 22512"/>
                <a:gd name="connsiteX2" fmla="*/ 727076 w 727075"/>
                <a:gd name="connsiteY2" fmla="*/ 22513 h 22512"/>
                <a:gd name="connsiteX3" fmla="*/ 0 w 727075"/>
                <a:gd name="connsiteY3" fmla="*/ 22513 h 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075" h="22512">
                  <a:moveTo>
                    <a:pt x="0" y="0"/>
                  </a:moveTo>
                  <a:lnTo>
                    <a:pt x="727076" y="0"/>
                  </a:lnTo>
                  <a:lnTo>
                    <a:pt x="727076" y="22513"/>
                  </a:lnTo>
                  <a:lnTo>
                    <a:pt x="0" y="22513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79">
              <a:extLst>
                <a:ext uri="{FF2B5EF4-FFF2-40B4-BE49-F238E27FC236}">
                  <a16:creationId xmlns:a16="http://schemas.microsoft.com/office/drawing/2014/main" id="{EF436957-B9F7-4AF6-9AC3-8E09041F5677}"/>
                </a:ext>
              </a:extLst>
            </p:cNvPr>
            <p:cNvSpPr/>
            <p:nvPr/>
          </p:nvSpPr>
          <p:spPr>
            <a:xfrm>
              <a:off x="11726819" y="2670287"/>
              <a:ext cx="727075" cy="22512"/>
            </a:xfrm>
            <a:custGeom>
              <a:avLst/>
              <a:gdLst>
                <a:gd name="connsiteX0" fmla="*/ 0 w 727075"/>
                <a:gd name="connsiteY0" fmla="*/ 0 h 22512"/>
                <a:gd name="connsiteX1" fmla="*/ 727076 w 727075"/>
                <a:gd name="connsiteY1" fmla="*/ 0 h 22512"/>
                <a:gd name="connsiteX2" fmla="*/ 727076 w 727075"/>
                <a:gd name="connsiteY2" fmla="*/ 22513 h 22512"/>
                <a:gd name="connsiteX3" fmla="*/ 0 w 727075"/>
                <a:gd name="connsiteY3" fmla="*/ 22513 h 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075" h="22512">
                  <a:moveTo>
                    <a:pt x="0" y="0"/>
                  </a:moveTo>
                  <a:lnTo>
                    <a:pt x="727076" y="0"/>
                  </a:lnTo>
                  <a:lnTo>
                    <a:pt x="727076" y="22513"/>
                  </a:lnTo>
                  <a:lnTo>
                    <a:pt x="0" y="22513"/>
                  </a:ln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80">
              <a:extLst>
                <a:ext uri="{FF2B5EF4-FFF2-40B4-BE49-F238E27FC236}">
                  <a16:creationId xmlns:a16="http://schemas.microsoft.com/office/drawing/2014/main" id="{09528E95-C794-441F-8B16-3E985C9FE402}"/>
                </a:ext>
              </a:extLst>
            </p:cNvPr>
            <p:cNvSpPr/>
            <p:nvPr/>
          </p:nvSpPr>
          <p:spPr>
            <a:xfrm>
              <a:off x="12543603" y="2080108"/>
              <a:ext cx="105059" cy="105059"/>
            </a:xfrm>
            <a:custGeom>
              <a:avLst/>
              <a:gdLst>
                <a:gd name="connsiteX0" fmla="*/ 0 w 105059"/>
                <a:gd name="connsiteY0" fmla="*/ 0 h 105059"/>
                <a:gd name="connsiteX1" fmla="*/ 105060 w 105059"/>
                <a:gd name="connsiteY1" fmla="*/ 0 h 105059"/>
                <a:gd name="connsiteX2" fmla="*/ 105060 w 105059"/>
                <a:gd name="connsiteY2" fmla="*/ 105060 h 105059"/>
                <a:gd name="connsiteX3" fmla="*/ 0 w 105059"/>
                <a:gd name="connsiteY3" fmla="*/ 105060 h 10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59" h="105059">
                  <a:moveTo>
                    <a:pt x="0" y="0"/>
                  </a:moveTo>
                  <a:lnTo>
                    <a:pt x="105060" y="0"/>
                  </a:lnTo>
                  <a:lnTo>
                    <a:pt x="105060" y="105060"/>
                  </a:lnTo>
                  <a:lnTo>
                    <a:pt x="0" y="105060"/>
                  </a:lnTo>
                  <a:close/>
                </a:path>
              </a:pathLst>
            </a:custGeom>
            <a:solidFill>
              <a:schemeClr val="accent1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181">
              <a:extLst>
                <a:ext uri="{FF2B5EF4-FFF2-40B4-BE49-F238E27FC236}">
                  <a16:creationId xmlns:a16="http://schemas.microsoft.com/office/drawing/2014/main" id="{0FC2E4E1-4541-4AFB-9012-EF6FBCF41C64}"/>
                </a:ext>
              </a:extLst>
            </p:cNvPr>
            <p:cNvSpPr/>
            <p:nvPr/>
          </p:nvSpPr>
          <p:spPr>
            <a:xfrm>
              <a:off x="12569868" y="2106372"/>
              <a:ext cx="127572" cy="127572"/>
            </a:xfrm>
            <a:custGeom>
              <a:avLst/>
              <a:gdLst>
                <a:gd name="connsiteX0" fmla="*/ 127483 w 127572"/>
                <a:gd name="connsiteY0" fmla="*/ 127341 h 127572"/>
                <a:gd name="connsiteX1" fmla="*/ -90 w 127572"/>
                <a:gd name="connsiteY1" fmla="*/ 127341 h 127572"/>
                <a:gd name="connsiteX2" fmla="*/ -90 w 127572"/>
                <a:gd name="connsiteY2" fmla="*/ -232 h 127572"/>
                <a:gd name="connsiteX3" fmla="*/ 127483 w 127572"/>
                <a:gd name="connsiteY3" fmla="*/ -232 h 127572"/>
                <a:gd name="connsiteX4" fmla="*/ 5457 w 127572"/>
                <a:gd name="connsiteY4" fmla="*/ 121794 h 127572"/>
                <a:gd name="connsiteX5" fmla="*/ 121936 w 127572"/>
                <a:gd name="connsiteY5" fmla="*/ 121794 h 127572"/>
                <a:gd name="connsiteX6" fmla="*/ 121936 w 127572"/>
                <a:gd name="connsiteY6" fmla="*/ 5315 h 127572"/>
                <a:gd name="connsiteX7" fmla="*/ 5457 w 127572"/>
                <a:gd name="connsiteY7" fmla="*/ 5315 h 12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572" h="127572">
                  <a:moveTo>
                    <a:pt x="127483" y="127341"/>
                  </a:moveTo>
                  <a:lnTo>
                    <a:pt x="-90" y="127341"/>
                  </a:lnTo>
                  <a:lnTo>
                    <a:pt x="-90" y="-232"/>
                  </a:lnTo>
                  <a:lnTo>
                    <a:pt x="127483" y="-232"/>
                  </a:lnTo>
                  <a:close/>
                  <a:moveTo>
                    <a:pt x="5457" y="121794"/>
                  </a:moveTo>
                  <a:lnTo>
                    <a:pt x="121936" y="121794"/>
                  </a:lnTo>
                  <a:lnTo>
                    <a:pt x="121936" y="5315"/>
                  </a:lnTo>
                  <a:lnTo>
                    <a:pt x="5457" y="5315"/>
                  </a:lnTo>
                  <a:close/>
                </a:path>
              </a:pathLst>
            </a:custGeom>
            <a:solidFill>
              <a:srgbClr val="CCCCCC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182">
              <a:extLst>
                <a:ext uri="{FF2B5EF4-FFF2-40B4-BE49-F238E27FC236}">
                  <a16:creationId xmlns:a16="http://schemas.microsoft.com/office/drawing/2014/main" id="{7E2264EA-8267-4733-BE5C-DEA57260597B}"/>
                </a:ext>
              </a:extLst>
            </p:cNvPr>
            <p:cNvSpPr/>
            <p:nvPr/>
          </p:nvSpPr>
          <p:spPr>
            <a:xfrm>
              <a:off x="9931594" y="3457119"/>
              <a:ext cx="3174301" cy="243496"/>
            </a:xfrm>
            <a:custGeom>
              <a:avLst/>
              <a:gdLst>
                <a:gd name="connsiteX0" fmla="*/ 3084160 w 3174301"/>
                <a:gd name="connsiteY0" fmla="*/ 22444 h 243496"/>
                <a:gd name="connsiteX1" fmla="*/ 2821511 w 3174301"/>
                <a:gd name="connsiteY1" fmla="*/ 22444 h 243496"/>
                <a:gd name="connsiteX2" fmla="*/ 2821511 w 3174301"/>
                <a:gd name="connsiteY2" fmla="*/ 3520 h 243496"/>
                <a:gd name="connsiteX3" fmla="*/ 2817759 w 3174301"/>
                <a:gd name="connsiteY3" fmla="*/ -232 h 243496"/>
                <a:gd name="connsiteX4" fmla="*/ 2727707 w 3174301"/>
                <a:gd name="connsiteY4" fmla="*/ -232 h 243496"/>
                <a:gd name="connsiteX5" fmla="*/ 2723955 w 3174301"/>
                <a:gd name="connsiteY5" fmla="*/ 3520 h 243496"/>
                <a:gd name="connsiteX6" fmla="*/ 2723955 w 3174301"/>
                <a:gd name="connsiteY6" fmla="*/ 3520 h 243496"/>
                <a:gd name="connsiteX7" fmla="*/ 2723955 w 3174301"/>
                <a:gd name="connsiteY7" fmla="*/ 22444 h 243496"/>
                <a:gd name="connsiteX8" fmla="*/ 2667674 w 3174301"/>
                <a:gd name="connsiteY8" fmla="*/ 22444 h 243496"/>
                <a:gd name="connsiteX9" fmla="*/ 2667674 w 3174301"/>
                <a:gd name="connsiteY9" fmla="*/ 3520 h 243496"/>
                <a:gd name="connsiteX10" fmla="*/ 2663922 w 3174301"/>
                <a:gd name="connsiteY10" fmla="*/ -232 h 243496"/>
                <a:gd name="connsiteX11" fmla="*/ 2663922 w 3174301"/>
                <a:gd name="connsiteY11" fmla="*/ -232 h 243496"/>
                <a:gd name="connsiteX12" fmla="*/ 2573871 w 3174301"/>
                <a:gd name="connsiteY12" fmla="*/ -232 h 243496"/>
                <a:gd name="connsiteX13" fmla="*/ 2570119 w 3174301"/>
                <a:gd name="connsiteY13" fmla="*/ 3520 h 243496"/>
                <a:gd name="connsiteX14" fmla="*/ 2570119 w 3174301"/>
                <a:gd name="connsiteY14" fmla="*/ 3520 h 243496"/>
                <a:gd name="connsiteX15" fmla="*/ 2570119 w 3174301"/>
                <a:gd name="connsiteY15" fmla="*/ 3520 h 243496"/>
                <a:gd name="connsiteX16" fmla="*/ 2570119 w 3174301"/>
                <a:gd name="connsiteY16" fmla="*/ 22444 h 243496"/>
                <a:gd name="connsiteX17" fmla="*/ 2513837 w 3174301"/>
                <a:gd name="connsiteY17" fmla="*/ 22444 h 243496"/>
                <a:gd name="connsiteX18" fmla="*/ 2513837 w 3174301"/>
                <a:gd name="connsiteY18" fmla="*/ 3520 h 243496"/>
                <a:gd name="connsiteX19" fmla="*/ 2510085 w 3174301"/>
                <a:gd name="connsiteY19" fmla="*/ -232 h 243496"/>
                <a:gd name="connsiteX20" fmla="*/ 2510085 w 3174301"/>
                <a:gd name="connsiteY20" fmla="*/ -232 h 243496"/>
                <a:gd name="connsiteX21" fmla="*/ 2420033 w 3174301"/>
                <a:gd name="connsiteY21" fmla="*/ -232 h 243496"/>
                <a:gd name="connsiteX22" fmla="*/ 2416281 w 3174301"/>
                <a:gd name="connsiteY22" fmla="*/ 3520 h 243496"/>
                <a:gd name="connsiteX23" fmla="*/ 2416281 w 3174301"/>
                <a:gd name="connsiteY23" fmla="*/ 3520 h 243496"/>
                <a:gd name="connsiteX24" fmla="*/ 2416281 w 3174301"/>
                <a:gd name="connsiteY24" fmla="*/ 3520 h 243496"/>
                <a:gd name="connsiteX25" fmla="*/ 2416281 w 3174301"/>
                <a:gd name="connsiteY25" fmla="*/ 22444 h 243496"/>
                <a:gd name="connsiteX26" fmla="*/ 2359999 w 3174301"/>
                <a:gd name="connsiteY26" fmla="*/ 22444 h 243496"/>
                <a:gd name="connsiteX27" fmla="*/ 2359999 w 3174301"/>
                <a:gd name="connsiteY27" fmla="*/ 3520 h 243496"/>
                <a:gd name="connsiteX28" fmla="*/ 2356247 w 3174301"/>
                <a:gd name="connsiteY28" fmla="*/ -232 h 243496"/>
                <a:gd name="connsiteX29" fmla="*/ 2356247 w 3174301"/>
                <a:gd name="connsiteY29" fmla="*/ -232 h 243496"/>
                <a:gd name="connsiteX30" fmla="*/ 2266196 w 3174301"/>
                <a:gd name="connsiteY30" fmla="*/ -232 h 243496"/>
                <a:gd name="connsiteX31" fmla="*/ 2262444 w 3174301"/>
                <a:gd name="connsiteY31" fmla="*/ 3520 h 243496"/>
                <a:gd name="connsiteX32" fmla="*/ 2262444 w 3174301"/>
                <a:gd name="connsiteY32" fmla="*/ 22444 h 243496"/>
                <a:gd name="connsiteX33" fmla="*/ 2206162 w 3174301"/>
                <a:gd name="connsiteY33" fmla="*/ 22444 h 243496"/>
                <a:gd name="connsiteX34" fmla="*/ 2206162 w 3174301"/>
                <a:gd name="connsiteY34" fmla="*/ 3520 h 243496"/>
                <a:gd name="connsiteX35" fmla="*/ 2202410 w 3174301"/>
                <a:gd name="connsiteY35" fmla="*/ -232 h 243496"/>
                <a:gd name="connsiteX36" fmla="*/ 2202410 w 3174301"/>
                <a:gd name="connsiteY36" fmla="*/ -232 h 243496"/>
                <a:gd name="connsiteX37" fmla="*/ 2112359 w 3174301"/>
                <a:gd name="connsiteY37" fmla="*/ -232 h 243496"/>
                <a:gd name="connsiteX38" fmla="*/ 2108607 w 3174301"/>
                <a:gd name="connsiteY38" fmla="*/ 3520 h 243496"/>
                <a:gd name="connsiteX39" fmla="*/ 2108607 w 3174301"/>
                <a:gd name="connsiteY39" fmla="*/ 3520 h 243496"/>
                <a:gd name="connsiteX40" fmla="*/ 2108607 w 3174301"/>
                <a:gd name="connsiteY40" fmla="*/ 3520 h 243496"/>
                <a:gd name="connsiteX41" fmla="*/ 2108607 w 3174301"/>
                <a:gd name="connsiteY41" fmla="*/ 22444 h 243496"/>
                <a:gd name="connsiteX42" fmla="*/ 2052325 w 3174301"/>
                <a:gd name="connsiteY42" fmla="*/ 22444 h 243496"/>
                <a:gd name="connsiteX43" fmla="*/ 2052325 w 3174301"/>
                <a:gd name="connsiteY43" fmla="*/ 3520 h 243496"/>
                <a:gd name="connsiteX44" fmla="*/ 2048573 w 3174301"/>
                <a:gd name="connsiteY44" fmla="*/ -232 h 243496"/>
                <a:gd name="connsiteX45" fmla="*/ 2048573 w 3174301"/>
                <a:gd name="connsiteY45" fmla="*/ -232 h 243496"/>
                <a:gd name="connsiteX46" fmla="*/ 1958521 w 3174301"/>
                <a:gd name="connsiteY46" fmla="*/ -232 h 243496"/>
                <a:gd name="connsiteX47" fmla="*/ 1954769 w 3174301"/>
                <a:gd name="connsiteY47" fmla="*/ 3520 h 243496"/>
                <a:gd name="connsiteX48" fmla="*/ 1954769 w 3174301"/>
                <a:gd name="connsiteY48" fmla="*/ 3520 h 243496"/>
                <a:gd name="connsiteX49" fmla="*/ 1954769 w 3174301"/>
                <a:gd name="connsiteY49" fmla="*/ 3520 h 243496"/>
                <a:gd name="connsiteX50" fmla="*/ 1954769 w 3174301"/>
                <a:gd name="connsiteY50" fmla="*/ 22444 h 243496"/>
                <a:gd name="connsiteX51" fmla="*/ 1898488 w 3174301"/>
                <a:gd name="connsiteY51" fmla="*/ 22444 h 243496"/>
                <a:gd name="connsiteX52" fmla="*/ 1898488 w 3174301"/>
                <a:gd name="connsiteY52" fmla="*/ 3520 h 243496"/>
                <a:gd name="connsiteX53" fmla="*/ 1894735 w 3174301"/>
                <a:gd name="connsiteY53" fmla="*/ -232 h 243496"/>
                <a:gd name="connsiteX54" fmla="*/ 1894735 w 3174301"/>
                <a:gd name="connsiteY54" fmla="*/ -232 h 243496"/>
                <a:gd name="connsiteX55" fmla="*/ 1189335 w 3174301"/>
                <a:gd name="connsiteY55" fmla="*/ -232 h 243496"/>
                <a:gd name="connsiteX56" fmla="*/ 1185583 w 3174301"/>
                <a:gd name="connsiteY56" fmla="*/ 3520 h 243496"/>
                <a:gd name="connsiteX57" fmla="*/ 1185583 w 3174301"/>
                <a:gd name="connsiteY57" fmla="*/ 3520 h 243496"/>
                <a:gd name="connsiteX58" fmla="*/ 1185583 w 3174301"/>
                <a:gd name="connsiteY58" fmla="*/ 3520 h 243496"/>
                <a:gd name="connsiteX59" fmla="*/ 1185583 w 3174301"/>
                <a:gd name="connsiteY59" fmla="*/ 22444 h 243496"/>
                <a:gd name="connsiteX60" fmla="*/ 1129301 w 3174301"/>
                <a:gd name="connsiteY60" fmla="*/ 22444 h 243496"/>
                <a:gd name="connsiteX61" fmla="*/ 1129301 w 3174301"/>
                <a:gd name="connsiteY61" fmla="*/ 3520 h 243496"/>
                <a:gd name="connsiteX62" fmla="*/ 1125549 w 3174301"/>
                <a:gd name="connsiteY62" fmla="*/ -232 h 243496"/>
                <a:gd name="connsiteX63" fmla="*/ 1125549 w 3174301"/>
                <a:gd name="connsiteY63" fmla="*/ -232 h 243496"/>
                <a:gd name="connsiteX64" fmla="*/ 1035498 w 3174301"/>
                <a:gd name="connsiteY64" fmla="*/ -232 h 243496"/>
                <a:gd name="connsiteX65" fmla="*/ 1031746 w 3174301"/>
                <a:gd name="connsiteY65" fmla="*/ 3520 h 243496"/>
                <a:gd name="connsiteX66" fmla="*/ 1031746 w 3174301"/>
                <a:gd name="connsiteY66" fmla="*/ 3520 h 243496"/>
                <a:gd name="connsiteX67" fmla="*/ 1031746 w 3174301"/>
                <a:gd name="connsiteY67" fmla="*/ 3520 h 243496"/>
                <a:gd name="connsiteX68" fmla="*/ 1031746 w 3174301"/>
                <a:gd name="connsiteY68" fmla="*/ 22444 h 243496"/>
                <a:gd name="connsiteX69" fmla="*/ 975464 w 3174301"/>
                <a:gd name="connsiteY69" fmla="*/ 22444 h 243496"/>
                <a:gd name="connsiteX70" fmla="*/ 975464 w 3174301"/>
                <a:gd name="connsiteY70" fmla="*/ 3520 h 243496"/>
                <a:gd name="connsiteX71" fmla="*/ 971712 w 3174301"/>
                <a:gd name="connsiteY71" fmla="*/ -232 h 243496"/>
                <a:gd name="connsiteX72" fmla="*/ 881660 w 3174301"/>
                <a:gd name="connsiteY72" fmla="*/ -232 h 243496"/>
                <a:gd name="connsiteX73" fmla="*/ 877908 w 3174301"/>
                <a:gd name="connsiteY73" fmla="*/ 3520 h 243496"/>
                <a:gd name="connsiteX74" fmla="*/ 877908 w 3174301"/>
                <a:gd name="connsiteY74" fmla="*/ 3520 h 243496"/>
                <a:gd name="connsiteX75" fmla="*/ 877908 w 3174301"/>
                <a:gd name="connsiteY75" fmla="*/ 3520 h 243496"/>
                <a:gd name="connsiteX76" fmla="*/ 877908 w 3174301"/>
                <a:gd name="connsiteY76" fmla="*/ 22444 h 243496"/>
                <a:gd name="connsiteX77" fmla="*/ 821626 w 3174301"/>
                <a:gd name="connsiteY77" fmla="*/ 22444 h 243496"/>
                <a:gd name="connsiteX78" fmla="*/ 821626 w 3174301"/>
                <a:gd name="connsiteY78" fmla="*/ 3520 h 243496"/>
                <a:gd name="connsiteX79" fmla="*/ 817874 w 3174301"/>
                <a:gd name="connsiteY79" fmla="*/ -232 h 243496"/>
                <a:gd name="connsiteX80" fmla="*/ 817874 w 3174301"/>
                <a:gd name="connsiteY80" fmla="*/ -232 h 243496"/>
                <a:gd name="connsiteX81" fmla="*/ 727823 w 3174301"/>
                <a:gd name="connsiteY81" fmla="*/ -232 h 243496"/>
                <a:gd name="connsiteX82" fmla="*/ 724071 w 3174301"/>
                <a:gd name="connsiteY82" fmla="*/ 3520 h 243496"/>
                <a:gd name="connsiteX83" fmla="*/ 724071 w 3174301"/>
                <a:gd name="connsiteY83" fmla="*/ 3520 h 243496"/>
                <a:gd name="connsiteX84" fmla="*/ 724071 w 3174301"/>
                <a:gd name="connsiteY84" fmla="*/ 3520 h 243496"/>
                <a:gd name="connsiteX85" fmla="*/ 724071 w 3174301"/>
                <a:gd name="connsiteY85" fmla="*/ 22444 h 243496"/>
                <a:gd name="connsiteX86" fmla="*/ 667789 w 3174301"/>
                <a:gd name="connsiteY86" fmla="*/ 22444 h 243496"/>
                <a:gd name="connsiteX87" fmla="*/ 667789 w 3174301"/>
                <a:gd name="connsiteY87" fmla="*/ 3520 h 243496"/>
                <a:gd name="connsiteX88" fmla="*/ 664037 w 3174301"/>
                <a:gd name="connsiteY88" fmla="*/ -232 h 243496"/>
                <a:gd name="connsiteX89" fmla="*/ 664037 w 3174301"/>
                <a:gd name="connsiteY89" fmla="*/ -232 h 243496"/>
                <a:gd name="connsiteX90" fmla="*/ 573986 w 3174301"/>
                <a:gd name="connsiteY90" fmla="*/ -232 h 243496"/>
                <a:gd name="connsiteX91" fmla="*/ 570234 w 3174301"/>
                <a:gd name="connsiteY91" fmla="*/ 3520 h 243496"/>
                <a:gd name="connsiteX92" fmla="*/ 570234 w 3174301"/>
                <a:gd name="connsiteY92" fmla="*/ 3520 h 243496"/>
                <a:gd name="connsiteX93" fmla="*/ 570234 w 3174301"/>
                <a:gd name="connsiteY93" fmla="*/ 3520 h 243496"/>
                <a:gd name="connsiteX94" fmla="*/ 570234 w 3174301"/>
                <a:gd name="connsiteY94" fmla="*/ 22444 h 243496"/>
                <a:gd name="connsiteX95" fmla="*/ 513951 w 3174301"/>
                <a:gd name="connsiteY95" fmla="*/ 22444 h 243496"/>
                <a:gd name="connsiteX96" fmla="*/ 513951 w 3174301"/>
                <a:gd name="connsiteY96" fmla="*/ 3520 h 243496"/>
                <a:gd name="connsiteX97" fmla="*/ 510199 w 3174301"/>
                <a:gd name="connsiteY97" fmla="*/ -232 h 243496"/>
                <a:gd name="connsiteX98" fmla="*/ 510199 w 3174301"/>
                <a:gd name="connsiteY98" fmla="*/ -232 h 243496"/>
                <a:gd name="connsiteX99" fmla="*/ 420148 w 3174301"/>
                <a:gd name="connsiteY99" fmla="*/ -232 h 243496"/>
                <a:gd name="connsiteX100" fmla="*/ 416396 w 3174301"/>
                <a:gd name="connsiteY100" fmla="*/ 3520 h 243496"/>
                <a:gd name="connsiteX101" fmla="*/ 416396 w 3174301"/>
                <a:gd name="connsiteY101" fmla="*/ 22444 h 243496"/>
                <a:gd name="connsiteX102" fmla="*/ 360114 w 3174301"/>
                <a:gd name="connsiteY102" fmla="*/ 22444 h 243496"/>
                <a:gd name="connsiteX103" fmla="*/ 360114 w 3174301"/>
                <a:gd name="connsiteY103" fmla="*/ 3520 h 243496"/>
                <a:gd name="connsiteX104" fmla="*/ 356362 w 3174301"/>
                <a:gd name="connsiteY104" fmla="*/ -232 h 243496"/>
                <a:gd name="connsiteX105" fmla="*/ 356362 w 3174301"/>
                <a:gd name="connsiteY105" fmla="*/ -232 h 243496"/>
                <a:gd name="connsiteX106" fmla="*/ 266311 w 3174301"/>
                <a:gd name="connsiteY106" fmla="*/ -232 h 243496"/>
                <a:gd name="connsiteX107" fmla="*/ 262559 w 3174301"/>
                <a:gd name="connsiteY107" fmla="*/ 3520 h 243496"/>
                <a:gd name="connsiteX108" fmla="*/ 262559 w 3174301"/>
                <a:gd name="connsiteY108" fmla="*/ 3520 h 243496"/>
                <a:gd name="connsiteX109" fmla="*/ 262559 w 3174301"/>
                <a:gd name="connsiteY109" fmla="*/ 22444 h 243496"/>
                <a:gd name="connsiteX110" fmla="*/ 89961 w 3174301"/>
                <a:gd name="connsiteY110" fmla="*/ 22444 h 243496"/>
                <a:gd name="connsiteX111" fmla="*/ -90 w 3174301"/>
                <a:gd name="connsiteY111" fmla="*/ 112495 h 243496"/>
                <a:gd name="connsiteX112" fmla="*/ -90 w 3174301"/>
                <a:gd name="connsiteY112" fmla="*/ 153214 h 243496"/>
                <a:gd name="connsiteX113" fmla="*/ 89961 w 3174301"/>
                <a:gd name="connsiteY113" fmla="*/ 243265 h 243496"/>
                <a:gd name="connsiteX114" fmla="*/ 3084160 w 3174301"/>
                <a:gd name="connsiteY114" fmla="*/ 243265 h 243496"/>
                <a:gd name="connsiteX115" fmla="*/ 3174211 w 3174301"/>
                <a:gd name="connsiteY115" fmla="*/ 153214 h 243496"/>
                <a:gd name="connsiteX116" fmla="*/ 3174211 w 3174301"/>
                <a:gd name="connsiteY116" fmla="*/ 112495 h 243496"/>
                <a:gd name="connsiteX117" fmla="*/ 3084160 w 3174301"/>
                <a:gd name="connsiteY117" fmla="*/ 22444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174301" h="243496">
                  <a:moveTo>
                    <a:pt x="3084160" y="22444"/>
                  </a:moveTo>
                  <a:lnTo>
                    <a:pt x="2821511" y="22444"/>
                  </a:lnTo>
                  <a:lnTo>
                    <a:pt x="2821511" y="3520"/>
                  </a:lnTo>
                  <a:cubicBezTo>
                    <a:pt x="2821511" y="1448"/>
                    <a:pt x="2819831" y="-232"/>
                    <a:pt x="2817759" y="-232"/>
                  </a:cubicBezTo>
                  <a:lnTo>
                    <a:pt x="2727707" y="-232"/>
                  </a:lnTo>
                  <a:cubicBezTo>
                    <a:pt x="2725635" y="-232"/>
                    <a:pt x="2723955" y="1448"/>
                    <a:pt x="2723955" y="3520"/>
                  </a:cubicBezTo>
                  <a:cubicBezTo>
                    <a:pt x="2723955" y="3520"/>
                    <a:pt x="2723955" y="3520"/>
                    <a:pt x="2723955" y="3520"/>
                  </a:cubicBezTo>
                  <a:lnTo>
                    <a:pt x="2723955" y="22444"/>
                  </a:lnTo>
                  <a:lnTo>
                    <a:pt x="2667674" y="22444"/>
                  </a:lnTo>
                  <a:lnTo>
                    <a:pt x="2667674" y="3520"/>
                  </a:lnTo>
                  <a:cubicBezTo>
                    <a:pt x="2667674" y="1448"/>
                    <a:pt x="2665994" y="-232"/>
                    <a:pt x="2663922" y="-232"/>
                  </a:cubicBezTo>
                  <a:cubicBezTo>
                    <a:pt x="2663922" y="-232"/>
                    <a:pt x="2663922" y="-232"/>
                    <a:pt x="2663922" y="-232"/>
                  </a:cubicBezTo>
                  <a:lnTo>
                    <a:pt x="2573871" y="-232"/>
                  </a:lnTo>
                  <a:cubicBezTo>
                    <a:pt x="2571798" y="-232"/>
                    <a:pt x="2570119" y="1448"/>
                    <a:pt x="2570119" y="3520"/>
                  </a:cubicBezTo>
                  <a:cubicBezTo>
                    <a:pt x="2570119" y="3520"/>
                    <a:pt x="2570119" y="3520"/>
                    <a:pt x="2570119" y="3520"/>
                  </a:cubicBezTo>
                  <a:lnTo>
                    <a:pt x="2570119" y="3520"/>
                  </a:lnTo>
                  <a:lnTo>
                    <a:pt x="2570119" y="22444"/>
                  </a:lnTo>
                  <a:lnTo>
                    <a:pt x="2513837" y="22444"/>
                  </a:lnTo>
                  <a:lnTo>
                    <a:pt x="2513837" y="3520"/>
                  </a:lnTo>
                  <a:cubicBezTo>
                    <a:pt x="2513837" y="1448"/>
                    <a:pt x="2512157" y="-232"/>
                    <a:pt x="2510085" y="-232"/>
                  </a:cubicBezTo>
                  <a:cubicBezTo>
                    <a:pt x="2510085" y="-232"/>
                    <a:pt x="2510085" y="-232"/>
                    <a:pt x="2510085" y="-232"/>
                  </a:cubicBezTo>
                  <a:lnTo>
                    <a:pt x="2420033" y="-232"/>
                  </a:lnTo>
                  <a:cubicBezTo>
                    <a:pt x="2417961" y="-232"/>
                    <a:pt x="2416281" y="1448"/>
                    <a:pt x="2416281" y="3520"/>
                  </a:cubicBezTo>
                  <a:cubicBezTo>
                    <a:pt x="2416281" y="3520"/>
                    <a:pt x="2416281" y="3520"/>
                    <a:pt x="2416281" y="3520"/>
                  </a:cubicBezTo>
                  <a:lnTo>
                    <a:pt x="2416281" y="3520"/>
                  </a:lnTo>
                  <a:lnTo>
                    <a:pt x="2416281" y="22444"/>
                  </a:lnTo>
                  <a:lnTo>
                    <a:pt x="2359999" y="22444"/>
                  </a:lnTo>
                  <a:lnTo>
                    <a:pt x="2359999" y="3520"/>
                  </a:lnTo>
                  <a:cubicBezTo>
                    <a:pt x="2359999" y="1448"/>
                    <a:pt x="2358320" y="-232"/>
                    <a:pt x="2356247" y="-232"/>
                  </a:cubicBezTo>
                  <a:cubicBezTo>
                    <a:pt x="2356247" y="-232"/>
                    <a:pt x="2356247" y="-232"/>
                    <a:pt x="2356247" y="-232"/>
                  </a:cubicBezTo>
                  <a:lnTo>
                    <a:pt x="2266196" y="-232"/>
                  </a:lnTo>
                  <a:cubicBezTo>
                    <a:pt x="2264124" y="-232"/>
                    <a:pt x="2262444" y="1448"/>
                    <a:pt x="2262444" y="3520"/>
                  </a:cubicBezTo>
                  <a:lnTo>
                    <a:pt x="2262444" y="22444"/>
                  </a:lnTo>
                  <a:lnTo>
                    <a:pt x="2206162" y="22444"/>
                  </a:lnTo>
                  <a:lnTo>
                    <a:pt x="2206162" y="3520"/>
                  </a:lnTo>
                  <a:cubicBezTo>
                    <a:pt x="2206162" y="1448"/>
                    <a:pt x="2204482" y="-232"/>
                    <a:pt x="2202410" y="-232"/>
                  </a:cubicBezTo>
                  <a:cubicBezTo>
                    <a:pt x="2202410" y="-232"/>
                    <a:pt x="2202410" y="-232"/>
                    <a:pt x="2202410" y="-232"/>
                  </a:cubicBezTo>
                  <a:lnTo>
                    <a:pt x="2112359" y="-232"/>
                  </a:lnTo>
                  <a:cubicBezTo>
                    <a:pt x="2110287" y="-232"/>
                    <a:pt x="2108607" y="1448"/>
                    <a:pt x="2108607" y="3520"/>
                  </a:cubicBezTo>
                  <a:cubicBezTo>
                    <a:pt x="2108607" y="3520"/>
                    <a:pt x="2108607" y="3520"/>
                    <a:pt x="2108607" y="3520"/>
                  </a:cubicBezTo>
                  <a:lnTo>
                    <a:pt x="2108607" y="3520"/>
                  </a:lnTo>
                  <a:lnTo>
                    <a:pt x="2108607" y="22444"/>
                  </a:lnTo>
                  <a:lnTo>
                    <a:pt x="2052325" y="22444"/>
                  </a:lnTo>
                  <a:lnTo>
                    <a:pt x="2052325" y="3520"/>
                  </a:lnTo>
                  <a:cubicBezTo>
                    <a:pt x="2052325" y="1448"/>
                    <a:pt x="2050645" y="-232"/>
                    <a:pt x="2048573" y="-232"/>
                  </a:cubicBezTo>
                  <a:cubicBezTo>
                    <a:pt x="2048573" y="-232"/>
                    <a:pt x="2048573" y="-232"/>
                    <a:pt x="2048573" y="-232"/>
                  </a:cubicBezTo>
                  <a:lnTo>
                    <a:pt x="1958521" y="-232"/>
                  </a:lnTo>
                  <a:cubicBezTo>
                    <a:pt x="1956449" y="-232"/>
                    <a:pt x="1954769" y="1448"/>
                    <a:pt x="1954769" y="3520"/>
                  </a:cubicBezTo>
                  <a:cubicBezTo>
                    <a:pt x="1954769" y="3520"/>
                    <a:pt x="1954769" y="3520"/>
                    <a:pt x="1954769" y="3520"/>
                  </a:cubicBezTo>
                  <a:lnTo>
                    <a:pt x="1954769" y="3520"/>
                  </a:lnTo>
                  <a:lnTo>
                    <a:pt x="1954769" y="22444"/>
                  </a:lnTo>
                  <a:lnTo>
                    <a:pt x="1898488" y="22444"/>
                  </a:lnTo>
                  <a:lnTo>
                    <a:pt x="1898488" y="3520"/>
                  </a:lnTo>
                  <a:cubicBezTo>
                    <a:pt x="1898488" y="1448"/>
                    <a:pt x="1896808" y="-232"/>
                    <a:pt x="1894735" y="-232"/>
                  </a:cubicBezTo>
                  <a:cubicBezTo>
                    <a:pt x="1894735" y="-232"/>
                    <a:pt x="1894735" y="-232"/>
                    <a:pt x="1894735" y="-232"/>
                  </a:cubicBezTo>
                  <a:lnTo>
                    <a:pt x="1189335" y="-232"/>
                  </a:lnTo>
                  <a:cubicBezTo>
                    <a:pt x="1187263" y="-232"/>
                    <a:pt x="1185583" y="1448"/>
                    <a:pt x="1185583" y="3520"/>
                  </a:cubicBezTo>
                  <a:cubicBezTo>
                    <a:pt x="1185583" y="3520"/>
                    <a:pt x="1185583" y="3520"/>
                    <a:pt x="1185583" y="3520"/>
                  </a:cubicBezTo>
                  <a:lnTo>
                    <a:pt x="1185583" y="3520"/>
                  </a:lnTo>
                  <a:lnTo>
                    <a:pt x="1185583" y="22444"/>
                  </a:lnTo>
                  <a:lnTo>
                    <a:pt x="1129301" y="22444"/>
                  </a:lnTo>
                  <a:lnTo>
                    <a:pt x="1129301" y="3520"/>
                  </a:lnTo>
                  <a:cubicBezTo>
                    <a:pt x="1129301" y="1448"/>
                    <a:pt x="1127621" y="-232"/>
                    <a:pt x="1125549" y="-232"/>
                  </a:cubicBezTo>
                  <a:cubicBezTo>
                    <a:pt x="1125549" y="-232"/>
                    <a:pt x="1125549" y="-232"/>
                    <a:pt x="1125549" y="-232"/>
                  </a:cubicBezTo>
                  <a:lnTo>
                    <a:pt x="1035498" y="-232"/>
                  </a:lnTo>
                  <a:cubicBezTo>
                    <a:pt x="1033426" y="-232"/>
                    <a:pt x="1031746" y="1448"/>
                    <a:pt x="1031746" y="3520"/>
                  </a:cubicBezTo>
                  <a:cubicBezTo>
                    <a:pt x="1031746" y="3520"/>
                    <a:pt x="1031746" y="3520"/>
                    <a:pt x="1031746" y="3520"/>
                  </a:cubicBezTo>
                  <a:lnTo>
                    <a:pt x="1031746" y="3520"/>
                  </a:lnTo>
                  <a:lnTo>
                    <a:pt x="1031746" y="22444"/>
                  </a:lnTo>
                  <a:lnTo>
                    <a:pt x="975464" y="22444"/>
                  </a:lnTo>
                  <a:lnTo>
                    <a:pt x="975464" y="3520"/>
                  </a:lnTo>
                  <a:cubicBezTo>
                    <a:pt x="975464" y="1448"/>
                    <a:pt x="973784" y="-232"/>
                    <a:pt x="971712" y="-232"/>
                  </a:cubicBezTo>
                  <a:lnTo>
                    <a:pt x="881660" y="-232"/>
                  </a:lnTo>
                  <a:cubicBezTo>
                    <a:pt x="879588" y="-232"/>
                    <a:pt x="877908" y="1448"/>
                    <a:pt x="877908" y="3520"/>
                  </a:cubicBezTo>
                  <a:cubicBezTo>
                    <a:pt x="877908" y="3520"/>
                    <a:pt x="877908" y="3520"/>
                    <a:pt x="877908" y="3520"/>
                  </a:cubicBezTo>
                  <a:lnTo>
                    <a:pt x="877908" y="3520"/>
                  </a:lnTo>
                  <a:lnTo>
                    <a:pt x="877908" y="22444"/>
                  </a:lnTo>
                  <a:lnTo>
                    <a:pt x="821626" y="22444"/>
                  </a:lnTo>
                  <a:lnTo>
                    <a:pt x="821626" y="3520"/>
                  </a:lnTo>
                  <a:cubicBezTo>
                    <a:pt x="821626" y="1448"/>
                    <a:pt x="819946" y="-232"/>
                    <a:pt x="817874" y="-232"/>
                  </a:cubicBezTo>
                  <a:cubicBezTo>
                    <a:pt x="817874" y="-232"/>
                    <a:pt x="817874" y="-232"/>
                    <a:pt x="817874" y="-232"/>
                  </a:cubicBezTo>
                  <a:lnTo>
                    <a:pt x="727823" y="-232"/>
                  </a:lnTo>
                  <a:cubicBezTo>
                    <a:pt x="725751" y="-232"/>
                    <a:pt x="724071" y="1448"/>
                    <a:pt x="724071" y="3520"/>
                  </a:cubicBezTo>
                  <a:cubicBezTo>
                    <a:pt x="724071" y="3520"/>
                    <a:pt x="724071" y="3520"/>
                    <a:pt x="724071" y="3520"/>
                  </a:cubicBezTo>
                  <a:lnTo>
                    <a:pt x="724071" y="3520"/>
                  </a:lnTo>
                  <a:lnTo>
                    <a:pt x="724071" y="22444"/>
                  </a:lnTo>
                  <a:lnTo>
                    <a:pt x="667789" y="22444"/>
                  </a:lnTo>
                  <a:lnTo>
                    <a:pt x="667789" y="3520"/>
                  </a:lnTo>
                  <a:cubicBezTo>
                    <a:pt x="667789" y="1448"/>
                    <a:pt x="666109" y="-232"/>
                    <a:pt x="664037" y="-232"/>
                  </a:cubicBezTo>
                  <a:cubicBezTo>
                    <a:pt x="664037" y="-232"/>
                    <a:pt x="664037" y="-232"/>
                    <a:pt x="664037" y="-232"/>
                  </a:cubicBezTo>
                  <a:lnTo>
                    <a:pt x="573986" y="-232"/>
                  </a:lnTo>
                  <a:cubicBezTo>
                    <a:pt x="571914" y="-232"/>
                    <a:pt x="570234" y="1448"/>
                    <a:pt x="570234" y="3520"/>
                  </a:cubicBezTo>
                  <a:cubicBezTo>
                    <a:pt x="570234" y="3520"/>
                    <a:pt x="570234" y="3520"/>
                    <a:pt x="570234" y="3520"/>
                  </a:cubicBezTo>
                  <a:lnTo>
                    <a:pt x="570234" y="3520"/>
                  </a:lnTo>
                  <a:lnTo>
                    <a:pt x="570234" y="22444"/>
                  </a:lnTo>
                  <a:lnTo>
                    <a:pt x="513951" y="22444"/>
                  </a:lnTo>
                  <a:lnTo>
                    <a:pt x="513951" y="3520"/>
                  </a:lnTo>
                  <a:cubicBezTo>
                    <a:pt x="513951" y="1448"/>
                    <a:pt x="512272" y="-232"/>
                    <a:pt x="510199" y="-232"/>
                  </a:cubicBezTo>
                  <a:cubicBezTo>
                    <a:pt x="510199" y="-232"/>
                    <a:pt x="510199" y="-232"/>
                    <a:pt x="510199" y="-232"/>
                  </a:cubicBezTo>
                  <a:lnTo>
                    <a:pt x="420148" y="-232"/>
                  </a:lnTo>
                  <a:cubicBezTo>
                    <a:pt x="418076" y="-232"/>
                    <a:pt x="416396" y="1448"/>
                    <a:pt x="416396" y="3520"/>
                  </a:cubicBezTo>
                  <a:lnTo>
                    <a:pt x="416396" y="22444"/>
                  </a:lnTo>
                  <a:lnTo>
                    <a:pt x="360114" y="22444"/>
                  </a:lnTo>
                  <a:lnTo>
                    <a:pt x="360114" y="3520"/>
                  </a:lnTo>
                  <a:cubicBezTo>
                    <a:pt x="360114" y="1448"/>
                    <a:pt x="358434" y="-232"/>
                    <a:pt x="356362" y="-232"/>
                  </a:cubicBezTo>
                  <a:cubicBezTo>
                    <a:pt x="356362" y="-232"/>
                    <a:pt x="356362" y="-232"/>
                    <a:pt x="356362" y="-232"/>
                  </a:cubicBezTo>
                  <a:lnTo>
                    <a:pt x="266311" y="-232"/>
                  </a:lnTo>
                  <a:cubicBezTo>
                    <a:pt x="264239" y="-232"/>
                    <a:pt x="262559" y="1448"/>
                    <a:pt x="262559" y="3520"/>
                  </a:cubicBezTo>
                  <a:lnTo>
                    <a:pt x="262559" y="3520"/>
                  </a:lnTo>
                  <a:lnTo>
                    <a:pt x="262559" y="22444"/>
                  </a:lnTo>
                  <a:lnTo>
                    <a:pt x="89961" y="22444"/>
                  </a:lnTo>
                  <a:cubicBezTo>
                    <a:pt x="40227" y="22444"/>
                    <a:pt x="-90" y="62762"/>
                    <a:pt x="-90" y="112495"/>
                  </a:cubicBezTo>
                  <a:lnTo>
                    <a:pt x="-90" y="153214"/>
                  </a:lnTo>
                  <a:cubicBezTo>
                    <a:pt x="-90" y="202948"/>
                    <a:pt x="40227" y="243265"/>
                    <a:pt x="89961" y="243265"/>
                  </a:cubicBezTo>
                  <a:lnTo>
                    <a:pt x="3084160" y="243265"/>
                  </a:lnTo>
                  <a:cubicBezTo>
                    <a:pt x="3133894" y="243265"/>
                    <a:pt x="3174211" y="202948"/>
                    <a:pt x="3174211" y="153214"/>
                  </a:cubicBezTo>
                  <a:lnTo>
                    <a:pt x="3174211" y="112495"/>
                  </a:lnTo>
                  <a:cubicBezTo>
                    <a:pt x="3174211" y="62762"/>
                    <a:pt x="3133894" y="22444"/>
                    <a:pt x="3084160" y="22444"/>
                  </a:cubicBezTo>
                  <a:close/>
                </a:path>
              </a:pathLst>
            </a:custGeom>
            <a:solidFill>
              <a:srgbClr val="3F3D56"/>
            </a:solidFill>
            <a:ln w="4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9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>
            <a:extLst>
              <a:ext uri="{FF2B5EF4-FFF2-40B4-BE49-F238E27FC236}">
                <a16:creationId xmlns:a16="http://schemas.microsoft.com/office/drawing/2014/main" id="{71355FFA-012E-49F4-D913-CE4D479A9AB1}"/>
              </a:ext>
            </a:extLst>
          </p:cNvPr>
          <p:cNvSpPr txBox="1">
            <a:spLocks/>
          </p:cNvSpPr>
          <p:nvPr/>
        </p:nvSpPr>
        <p:spPr>
          <a:xfrm>
            <a:off x="1126482" y="1815310"/>
            <a:ext cx="10366012" cy="2909058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b="1" spc="-300">
                <a:solidFill>
                  <a:srgbClr val="FF0000"/>
                </a:solidFill>
                <a:latin typeface="Lato"/>
                <a:ea typeface="Roboto"/>
                <a:cs typeface="Lato"/>
              </a:rPr>
              <a:t>Final</a:t>
            </a:r>
            <a:r>
              <a:rPr lang="en-US" sz="8800" b="1" spc="-300">
                <a:solidFill>
                  <a:schemeClr val="bg1"/>
                </a:solidFill>
                <a:latin typeface="Lato"/>
                <a:ea typeface="Roboto"/>
                <a:cs typeface="Lato"/>
              </a:rPr>
              <a:t> </a:t>
            </a:r>
            <a:r>
              <a:rPr lang="en-US" sz="8800" b="1" spc="-300">
                <a:solidFill>
                  <a:schemeClr val="bg1"/>
                </a:solidFill>
                <a:highlight>
                  <a:srgbClr val="C0C0C0"/>
                </a:highlight>
                <a:latin typeface="Lato"/>
                <a:ea typeface="Roboto"/>
                <a:cs typeface="Lato"/>
              </a:rPr>
              <a:t>Presentation</a:t>
            </a:r>
            <a:endParaRPr lang="en-US" sz="8800" spc="-300">
              <a:solidFill>
                <a:schemeClr val="bg1"/>
              </a:solidFill>
              <a:highlight>
                <a:srgbClr val="C0C0C0"/>
              </a:highlight>
              <a:latin typeface="Lato"/>
              <a:ea typeface="Roboto"/>
              <a:cs typeface="Lato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242BF53B-DE8A-120C-BD52-781041EF7698}"/>
              </a:ext>
            </a:extLst>
          </p:cNvPr>
          <p:cNvSpPr/>
          <p:nvPr/>
        </p:nvSpPr>
        <p:spPr>
          <a:xfrm>
            <a:off x="1231619" y="4060387"/>
            <a:ext cx="5177518" cy="305416"/>
          </a:xfrm>
          <a:prstGeom prst="rect">
            <a:avLst/>
          </a:prstGeom>
        </p:spPr>
        <p:txBody>
          <a:bodyPr vert="horz" wrap="square" lIns="91416" tIns="45708" rIns="91416" bIns="45708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noProof="1">
                <a:solidFill>
                  <a:srgbClr val="0C0C0C"/>
                </a:solidFill>
                <a:latin typeface="Calibri"/>
                <a:ea typeface="Roboto"/>
                <a:cs typeface="Calibri"/>
              </a:rPr>
              <a:t>BADS 7703 – User Interface And User Experience</a:t>
            </a:r>
            <a:endParaRPr lang="th-TH" sz="2400">
              <a:solidFill>
                <a:srgbClr val="0C0C0C"/>
              </a:solidFill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046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460C212-8EF3-91D6-B259-CA7FDC86B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07688"/>
              </p:ext>
            </p:extLst>
          </p:nvPr>
        </p:nvGraphicFramePr>
        <p:xfrm>
          <a:off x="1066800" y="1686243"/>
          <a:ext cx="7048500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48535" imgH="4008199" progId="Excel.Sheet.12">
                  <p:embed/>
                </p:oleObj>
              </mc:Choice>
              <mc:Fallback>
                <p:oleObj name="Worksheet" r:id="rId2" imgW="7048535" imgH="4008199" progId="Excel.Sheet.12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E460C212-8EF3-91D6-B259-CA7FDC86B8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686243"/>
                        <a:ext cx="7048500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8">
            <a:extLst>
              <a:ext uri="{FF2B5EF4-FFF2-40B4-BE49-F238E27FC236}">
                <a16:creationId xmlns:a16="http://schemas.microsoft.com/office/drawing/2014/main" id="{592A0FF4-9A43-1A56-2E3D-F62CCF09C7BC}"/>
              </a:ext>
            </a:extLst>
          </p:cNvPr>
          <p:cNvSpPr txBox="1"/>
          <p:nvPr/>
        </p:nvSpPr>
        <p:spPr>
          <a:xfrm>
            <a:off x="8524679" y="2568386"/>
            <a:ext cx="120935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latin typeface="+mj-lt"/>
              </a:rPr>
              <a:t>H 01</a:t>
            </a:r>
          </a:p>
        </p:txBody>
      </p:sp>
      <p:sp>
        <p:nvSpPr>
          <p:cNvPr id="7" name="Freeform 2921">
            <a:extLst>
              <a:ext uri="{FF2B5EF4-FFF2-40B4-BE49-F238E27FC236}">
                <a16:creationId xmlns:a16="http://schemas.microsoft.com/office/drawing/2014/main" id="{272AE73C-2B17-022D-FC23-1ED6583C98ED}"/>
              </a:ext>
            </a:extLst>
          </p:cNvPr>
          <p:cNvSpPr/>
          <p:nvPr/>
        </p:nvSpPr>
        <p:spPr bwMode="auto">
          <a:xfrm>
            <a:off x="8524678" y="2163763"/>
            <a:ext cx="1209357" cy="1209357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8952C5D-EFA7-05AE-A7CC-9CDEA39E7056}"/>
              </a:ext>
            </a:extLst>
          </p:cNvPr>
          <p:cNvSpPr txBox="1"/>
          <p:nvPr/>
        </p:nvSpPr>
        <p:spPr>
          <a:xfrm>
            <a:off x="9913107" y="2260609"/>
            <a:ext cx="205842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+mj-lt"/>
              </a:rPr>
              <a:t>Layout has impact on user focus.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20EFFA-ED46-B6BB-C5FC-0D02C02D482C}"/>
              </a:ext>
            </a:extLst>
          </p:cNvPr>
          <p:cNvSpPr txBox="1"/>
          <p:nvPr/>
        </p:nvSpPr>
        <p:spPr>
          <a:xfrm>
            <a:off x="8524679" y="4366706"/>
            <a:ext cx="120935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j-lt"/>
              </a:rPr>
              <a:t>H 02</a:t>
            </a:r>
          </a:p>
        </p:txBody>
      </p:sp>
      <p:sp>
        <p:nvSpPr>
          <p:cNvPr id="13" name="Freeform 2921">
            <a:extLst>
              <a:ext uri="{FF2B5EF4-FFF2-40B4-BE49-F238E27FC236}">
                <a16:creationId xmlns:a16="http://schemas.microsoft.com/office/drawing/2014/main" id="{A33432C8-1B65-2893-0960-4D865DC8ABDC}"/>
              </a:ext>
            </a:extLst>
          </p:cNvPr>
          <p:cNvSpPr/>
          <p:nvPr/>
        </p:nvSpPr>
        <p:spPr bwMode="auto">
          <a:xfrm>
            <a:off x="8524678" y="3962083"/>
            <a:ext cx="1209357" cy="1209357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FB0F0EA-52CC-397A-B6FA-4C7CEF41513F}"/>
              </a:ext>
            </a:extLst>
          </p:cNvPr>
          <p:cNvSpPr txBox="1"/>
          <p:nvPr/>
        </p:nvSpPr>
        <p:spPr>
          <a:xfrm>
            <a:off x="9913107" y="4058929"/>
            <a:ext cx="205842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j-lt"/>
              </a:rPr>
              <a:t>Format affects the search duration.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E4B103E7-81C5-36A9-B5C6-01C280F890F3}"/>
              </a:ext>
            </a:extLst>
          </p:cNvPr>
          <p:cNvSpPr txBox="1"/>
          <p:nvPr/>
        </p:nvSpPr>
        <p:spPr>
          <a:xfrm>
            <a:off x="1005305" y="921589"/>
            <a:ext cx="866723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+mj-lt"/>
              </a:rPr>
              <a:t>REVIEW FEEDBACK TO OUR HYPOTHESIS (PROTOTYPE 1 )</a:t>
            </a:r>
          </a:p>
        </p:txBody>
      </p:sp>
    </p:spTree>
    <p:extLst>
      <p:ext uri="{BB962C8B-B14F-4D97-AF65-F5344CB8AC3E}">
        <p14:creationId xmlns:p14="http://schemas.microsoft.com/office/powerpoint/2010/main" val="1044535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705FB20-EA3F-36C7-CC69-3F9BB85433AB}"/>
              </a:ext>
            </a:extLst>
          </p:cNvPr>
          <p:cNvSpPr txBox="1"/>
          <p:nvPr/>
        </p:nvSpPr>
        <p:spPr>
          <a:xfrm>
            <a:off x="581191" y="1020431"/>
            <a:ext cx="10993549" cy="14750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SOLUTION IDEAS (</a:t>
            </a:r>
            <a:r>
              <a:rPr lang="en-US" sz="3600" cap="all">
                <a:ea typeface="+mn-lt"/>
                <a:cs typeface="+mn-lt"/>
              </a:rPr>
              <a:t>PROTOTYPE ii ) </a:t>
            </a:r>
            <a:endParaRPr lang="en-US" sz="36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BC898F9-96CD-6777-A75A-699590BE7E69}"/>
              </a:ext>
            </a:extLst>
          </p:cNvPr>
          <p:cNvSpPr/>
          <p:nvPr/>
        </p:nvSpPr>
        <p:spPr>
          <a:xfrm>
            <a:off x="420678" y="3076975"/>
            <a:ext cx="2865922" cy="2348629"/>
          </a:xfrm>
          <a:prstGeom prst="rect">
            <a:avLst/>
          </a:prstGeom>
          <a:solidFill>
            <a:srgbClr val="FF8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070F44AD-5A41-5C36-6DC3-EFF2B9F1C000}"/>
              </a:ext>
            </a:extLst>
          </p:cNvPr>
          <p:cNvSpPr/>
          <p:nvPr/>
        </p:nvSpPr>
        <p:spPr>
          <a:xfrm>
            <a:off x="3286601" y="3076974"/>
            <a:ext cx="2865922" cy="2348629"/>
          </a:xfrm>
          <a:prstGeom prst="rect">
            <a:avLst/>
          </a:prstGeom>
          <a:solidFill>
            <a:srgbClr val="FFA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05CF1D2A-F78C-C8E2-9B3A-3FC4C5CD86AB}"/>
              </a:ext>
            </a:extLst>
          </p:cNvPr>
          <p:cNvSpPr/>
          <p:nvPr/>
        </p:nvSpPr>
        <p:spPr>
          <a:xfrm>
            <a:off x="6152525" y="3076974"/>
            <a:ext cx="2865922" cy="2348629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2C42FDA4-54E0-9E5C-6306-FE350B921A55}"/>
              </a:ext>
            </a:extLst>
          </p:cNvPr>
          <p:cNvSpPr txBox="1"/>
          <p:nvPr/>
        </p:nvSpPr>
        <p:spPr>
          <a:xfrm>
            <a:off x="114644" y="3183519"/>
            <a:ext cx="10648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 sz="3200">
                <a:solidFill>
                  <a:schemeClr val="bg1"/>
                </a:solidFill>
                <a:latin typeface="Berlin Sans FB Demi"/>
                <a:ea typeface="Lato"/>
                <a:cs typeface="Lato"/>
              </a:rPr>
              <a:t>01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889BD52-C3C5-7292-583E-99195683B4FC}"/>
              </a:ext>
            </a:extLst>
          </p:cNvPr>
          <p:cNvSpPr txBox="1"/>
          <p:nvPr/>
        </p:nvSpPr>
        <p:spPr>
          <a:xfrm>
            <a:off x="424268" y="4734647"/>
            <a:ext cx="1917676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100">
                <a:cs typeface="Cordia New"/>
              </a:rPr>
              <a:t>ทำการเพิ่มวิธีการค้นหา โดยการเพิ่มช่อง ข้อความเพื่อช่วยให้สามารถค้นหางานได้ง่ายยิ่งขึ้น</a:t>
            </a: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3C5381FA-E1E7-EA74-85E2-2A5B5100FA0E}"/>
              </a:ext>
            </a:extLst>
          </p:cNvPr>
          <p:cNvSpPr txBox="1"/>
          <p:nvPr/>
        </p:nvSpPr>
        <p:spPr>
          <a:xfrm>
            <a:off x="972272" y="3663386"/>
            <a:ext cx="2318794" cy="129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>
                <a:latin typeface="Lato"/>
                <a:ea typeface="Lato"/>
                <a:cs typeface="Lato"/>
              </a:rPr>
              <a:t>เพิ่มการค้นหาแบบขั้นสูง</a:t>
            </a: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534D19F9-3334-B1A3-67EE-52D1C0142C14}"/>
              </a:ext>
            </a:extLst>
          </p:cNvPr>
          <p:cNvSpPr txBox="1"/>
          <p:nvPr/>
        </p:nvSpPr>
        <p:spPr>
          <a:xfrm>
            <a:off x="3376868" y="4737950"/>
            <a:ext cx="169008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100">
                <a:cs typeface="Cordia New"/>
              </a:rPr>
              <a:t>เพิ่มข้อมูล พื้นฐานของอาจารย์ที่ปรึกษาในคณะเพิ่มช่วยในการตัดสินใจ ในการตัดสินใจทำวิจัย</a:t>
            </a:r>
            <a:endParaRPr lang="th-TH"/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895A65F2-E184-0AC4-20CB-37A91A7DA1CE}"/>
              </a:ext>
            </a:extLst>
          </p:cNvPr>
          <p:cNvSpPr txBox="1"/>
          <p:nvPr/>
        </p:nvSpPr>
        <p:spPr>
          <a:xfrm>
            <a:off x="3374018" y="3663385"/>
            <a:ext cx="2685325" cy="129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>
                <a:latin typeface="Lato"/>
                <a:ea typeface="Lato"/>
                <a:cs typeface="Lato"/>
              </a:rPr>
              <a:t>ข้อมูลของอาจารย์ที่ปรึกษา</a:t>
            </a: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C50F1627-83D6-D3E2-7DEE-DAD6CD32F643}"/>
              </a:ext>
            </a:extLst>
          </p:cNvPr>
          <p:cNvSpPr txBox="1"/>
          <p:nvPr/>
        </p:nvSpPr>
        <p:spPr>
          <a:xfrm>
            <a:off x="3019545" y="3183518"/>
            <a:ext cx="11323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 sz="3200">
                <a:solidFill>
                  <a:schemeClr val="bg1"/>
                </a:solidFill>
                <a:latin typeface="Berlin Sans FB Demi"/>
                <a:ea typeface="Lato"/>
                <a:cs typeface="Lato"/>
              </a:rPr>
              <a:t>02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13DC9810-A3C0-B326-653D-01974BFF2F58}"/>
              </a:ext>
            </a:extLst>
          </p:cNvPr>
          <p:cNvSpPr txBox="1"/>
          <p:nvPr/>
        </p:nvSpPr>
        <p:spPr>
          <a:xfrm>
            <a:off x="6217049" y="4737951"/>
            <a:ext cx="192099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100">
                <a:cs typeface="Cordia New"/>
              </a:rPr>
              <a:t>เพิ่มวิธีการ ค้นหายอดนิยม เพิ่มช่วยให้ผู้เข้าชม ทราบการค้นหาหัวข้อที่ยอดนิยม</a:t>
            </a: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1DB4D4DC-E448-EDDC-D913-27AA396F7665}"/>
              </a:ext>
            </a:extLst>
          </p:cNvPr>
          <p:cNvSpPr txBox="1"/>
          <p:nvPr/>
        </p:nvSpPr>
        <p:spPr>
          <a:xfrm>
            <a:off x="6214199" y="3632597"/>
            <a:ext cx="2685325" cy="129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>
                <a:latin typeface="Lato"/>
                <a:ea typeface="Lato"/>
                <a:cs typeface="Lato"/>
              </a:rPr>
              <a:t>สรุปเพิ่มการค้นหายอดนิยม</a:t>
            </a: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A48B1E55-C472-5EE8-CA6E-0EE0133311FE}"/>
              </a:ext>
            </a:extLst>
          </p:cNvPr>
          <p:cNvSpPr txBox="1"/>
          <p:nvPr/>
        </p:nvSpPr>
        <p:spPr>
          <a:xfrm>
            <a:off x="5859726" y="3152730"/>
            <a:ext cx="11323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 sz="3200">
                <a:solidFill>
                  <a:schemeClr val="bg1"/>
                </a:solidFill>
                <a:latin typeface="Berlin Sans FB Demi"/>
                <a:ea typeface="Lato"/>
                <a:cs typeface="Lato"/>
              </a:rPr>
              <a:t>03</a:t>
            </a:r>
          </a:p>
        </p:txBody>
      </p:sp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4254B84F-C9A3-818E-3B5F-BC63A66840B9}"/>
              </a:ext>
            </a:extLst>
          </p:cNvPr>
          <p:cNvSpPr txBox="1"/>
          <p:nvPr/>
        </p:nvSpPr>
        <p:spPr>
          <a:xfrm>
            <a:off x="8761483" y="3121942"/>
            <a:ext cx="11323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 sz="3200">
                <a:solidFill>
                  <a:schemeClr val="bg1"/>
                </a:solidFill>
                <a:latin typeface="Berlin Sans FB Demi"/>
                <a:ea typeface="Lato"/>
                <a:cs typeface="Lato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9644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0" y="264821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TEST SCENARIO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7511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5">
            <a:extLst>
              <a:ext uri="{FF2B5EF4-FFF2-40B4-BE49-F238E27FC236}">
                <a16:creationId xmlns:a16="http://schemas.microsoft.com/office/drawing/2014/main" id="{57886309-8F28-488F-8BA9-0BF7494C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10D5ABE4-8A47-4A84-9DB4-CCB7A3D4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3">
            <a:extLst>
              <a:ext uri="{FF2B5EF4-FFF2-40B4-BE49-F238E27FC236}">
                <a16:creationId xmlns:a16="http://schemas.microsoft.com/office/drawing/2014/main" id="{7B5DA20C-CFFC-6B37-E651-9E7A2D3A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57" y="643467"/>
            <a:ext cx="4596129" cy="5571066"/>
          </a:xfrm>
          <a:prstGeom prst="rect">
            <a:avLst/>
          </a:prstGeom>
        </p:spPr>
      </p:pic>
      <p:sp>
        <p:nvSpPr>
          <p:cNvPr id="43" name="Rectangle 39">
            <a:extLst>
              <a:ext uri="{FF2B5EF4-FFF2-40B4-BE49-F238E27FC236}">
                <a16:creationId xmlns:a16="http://schemas.microsoft.com/office/drawing/2014/main" id="{D8EB06DC-2D36-4101-B5B2-45B5B1EE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644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4F1577-DE9D-4BD9-B2B6-4B9CF9C7F978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2" name="รูปภาพ 6">
            <a:extLst>
              <a:ext uri="{FF2B5EF4-FFF2-40B4-BE49-F238E27FC236}">
                <a16:creationId xmlns:a16="http://schemas.microsoft.com/office/drawing/2014/main" id="{A1A653D0-A58C-D572-8F6A-39B1D58A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21" y="643467"/>
            <a:ext cx="45822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35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7886309-8F28-488F-8BA9-0BF7494C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D5ABE4-8A47-4A84-9DB4-CCB7A3D4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B06DC-2D36-4101-B5B2-45B5B1EE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รูปภาพ 3">
            <a:extLst>
              <a:ext uri="{FF2B5EF4-FFF2-40B4-BE49-F238E27FC236}">
                <a16:creationId xmlns:a16="http://schemas.microsoft.com/office/drawing/2014/main" id="{A3C38EB2-0B5D-0236-D9BC-63389112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86" y="643467"/>
            <a:ext cx="4623984" cy="557106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644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4F1577-DE9D-4BD9-B2B6-4B9CF9C7F978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4" name="รูปภาพ 4">
            <a:extLst>
              <a:ext uri="{FF2B5EF4-FFF2-40B4-BE49-F238E27FC236}">
                <a16:creationId xmlns:a16="http://schemas.microsoft.com/office/drawing/2014/main" id="{2D5DB301-4E6D-BF30-4717-810276A4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92" y="643467"/>
            <a:ext cx="461005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8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460C212-8EF3-91D6-B259-CA7FDC86B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11511"/>
              </p:ext>
            </p:extLst>
          </p:nvPr>
        </p:nvGraphicFramePr>
        <p:xfrm>
          <a:off x="1087438" y="2260609"/>
          <a:ext cx="70485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48535" imgH="2865009" progId="Excel.Sheet.12">
                  <p:embed/>
                </p:oleObj>
              </mc:Choice>
              <mc:Fallback>
                <p:oleObj name="Worksheet" r:id="rId2" imgW="7048535" imgH="2865009" progId="Excel.Sheet.12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E460C212-8EF3-91D6-B259-CA7FDC86B8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7438" y="2260609"/>
                        <a:ext cx="7048500" cy="286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8">
            <a:extLst>
              <a:ext uri="{FF2B5EF4-FFF2-40B4-BE49-F238E27FC236}">
                <a16:creationId xmlns:a16="http://schemas.microsoft.com/office/drawing/2014/main" id="{592A0FF4-9A43-1A56-2E3D-F62CCF09C7BC}"/>
              </a:ext>
            </a:extLst>
          </p:cNvPr>
          <p:cNvSpPr txBox="1"/>
          <p:nvPr/>
        </p:nvSpPr>
        <p:spPr>
          <a:xfrm>
            <a:off x="8524679" y="2568386"/>
            <a:ext cx="120935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latin typeface="+mj-lt"/>
              </a:rPr>
              <a:t>H 01</a:t>
            </a:r>
          </a:p>
        </p:txBody>
      </p:sp>
      <p:sp>
        <p:nvSpPr>
          <p:cNvPr id="7" name="Freeform 2921">
            <a:extLst>
              <a:ext uri="{FF2B5EF4-FFF2-40B4-BE49-F238E27FC236}">
                <a16:creationId xmlns:a16="http://schemas.microsoft.com/office/drawing/2014/main" id="{272AE73C-2B17-022D-FC23-1ED6583C98ED}"/>
              </a:ext>
            </a:extLst>
          </p:cNvPr>
          <p:cNvSpPr/>
          <p:nvPr/>
        </p:nvSpPr>
        <p:spPr bwMode="auto">
          <a:xfrm>
            <a:off x="8524678" y="2163763"/>
            <a:ext cx="1209357" cy="1209357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8952C5D-EFA7-05AE-A7CC-9CDEA39E7056}"/>
              </a:ext>
            </a:extLst>
          </p:cNvPr>
          <p:cNvSpPr txBox="1"/>
          <p:nvPr/>
        </p:nvSpPr>
        <p:spPr>
          <a:xfrm>
            <a:off x="9913107" y="2260609"/>
            <a:ext cx="2058426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+mj-lt"/>
              </a:rPr>
              <a:t>Search duration has impact on user focus.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20EFFA-ED46-B6BB-C5FC-0D02C02D482C}"/>
              </a:ext>
            </a:extLst>
          </p:cNvPr>
          <p:cNvSpPr txBox="1"/>
          <p:nvPr/>
        </p:nvSpPr>
        <p:spPr>
          <a:xfrm>
            <a:off x="8524679" y="4366706"/>
            <a:ext cx="120935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j-lt"/>
              </a:rPr>
              <a:t>H 02</a:t>
            </a:r>
          </a:p>
        </p:txBody>
      </p:sp>
      <p:sp>
        <p:nvSpPr>
          <p:cNvPr id="13" name="Freeform 2921">
            <a:extLst>
              <a:ext uri="{FF2B5EF4-FFF2-40B4-BE49-F238E27FC236}">
                <a16:creationId xmlns:a16="http://schemas.microsoft.com/office/drawing/2014/main" id="{A33432C8-1B65-2893-0960-4D865DC8ABDC}"/>
              </a:ext>
            </a:extLst>
          </p:cNvPr>
          <p:cNvSpPr/>
          <p:nvPr/>
        </p:nvSpPr>
        <p:spPr bwMode="auto">
          <a:xfrm>
            <a:off x="8524678" y="3962083"/>
            <a:ext cx="1209357" cy="1209357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FB0F0EA-52CC-397A-B6FA-4C7CEF41513F}"/>
              </a:ext>
            </a:extLst>
          </p:cNvPr>
          <p:cNvSpPr txBox="1"/>
          <p:nvPr/>
        </p:nvSpPr>
        <p:spPr>
          <a:xfrm>
            <a:off x="9913106" y="4058929"/>
            <a:ext cx="218745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+mj-lt"/>
              </a:rPr>
              <a:t>Keywords make more comfortable.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E4B103E7-81C5-36A9-B5C6-01C280F890F3}"/>
              </a:ext>
            </a:extLst>
          </p:cNvPr>
          <p:cNvSpPr txBox="1"/>
          <p:nvPr/>
        </p:nvSpPr>
        <p:spPr>
          <a:xfrm>
            <a:off x="1005305" y="921589"/>
            <a:ext cx="866723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+mj-lt"/>
              </a:rPr>
              <a:t>REVIEW FEEDBACK TO OUR HYPOTHESIS (PROTOTYPE 1I )</a:t>
            </a:r>
          </a:p>
        </p:txBody>
      </p:sp>
    </p:spTree>
    <p:extLst>
      <p:ext uri="{BB962C8B-B14F-4D97-AF65-F5344CB8AC3E}">
        <p14:creationId xmlns:p14="http://schemas.microsoft.com/office/powerpoint/2010/main" val="2297382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DB7B3-A765-461F-B17D-22F8AA42952F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TASK SCENERIO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56E3A-AE0C-4709-BCF9-E82ED462017F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3C6475-1CCC-47E1-9059-95ECD514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6CA276-C255-4261-AD0E-4596C1932EF6}"/>
              </a:ext>
            </a:extLst>
          </p:cNvPr>
          <p:cNvSpPr txBox="1"/>
          <p:nvPr/>
        </p:nvSpPr>
        <p:spPr>
          <a:xfrm>
            <a:off x="2530276" y="2998619"/>
            <a:ext cx="1787723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latin typeface="+mj-lt"/>
              </a:rPr>
              <a:t>Customize advanced search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CE4AD7-CDDD-4389-BF46-2F429FF4ACD5}"/>
              </a:ext>
            </a:extLst>
          </p:cNvPr>
          <p:cNvSpPr txBox="1"/>
          <p:nvPr/>
        </p:nvSpPr>
        <p:spPr>
          <a:xfrm>
            <a:off x="0" y="65841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TASK ASSIGNMENT</a:t>
            </a:r>
            <a:endParaRPr lang="ko-KR" altLang="en-US" sz="4800" b="1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Freeform 2921">
            <a:extLst>
              <a:ext uri="{FF2B5EF4-FFF2-40B4-BE49-F238E27FC236}">
                <a16:creationId xmlns:a16="http://schemas.microsoft.com/office/drawing/2014/main" id="{65EF9DE0-E602-4BAA-B599-F67EDABE0793}"/>
              </a:ext>
            </a:extLst>
          </p:cNvPr>
          <p:cNvSpPr/>
          <p:nvPr/>
        </p:nvSpPr>
        <p:spPr bwMode="auto">
          <a:xfrm>
            <a:off x="2530278" y="2581030"/>
            <a:ext cx="1787722" cy="1787722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3" name="Freeform 2921">
            <a:extLst>
              <a:ext uri="{FF2B5EF4-FFF2-40B4-BE49-F238E27FC236}">
                <a16:creationId xmlns:a16="http://schemas.microsoft.com/office/drawing/2014/main" id="{057CAA88-B464-412B-AD10-44111CA9EDFC}"/>
              </a:ext>
            </a:extLst>
          </p:cNvPr>
          <p:cNvSpPr/>
          <p:nvPr/>
        </p:nvSpPr>
        <p:spPr bwMode="auto">
          <a:xfrm>
            <a:off x="5242025" y="3312550"/>
            <a:ext cx="1787722" cy="1787722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7" name="Freeform 2921">
            <a:extLst>
              <a:ext uri="{FF2B5EF4-FFF2-40B4-BE49-F238E27FC236}">
                <a16:creationId xmlns:a16="http://schemas.microsoft.com/office/drawing/2014/main" id="{C41D8A93-3980-4148-8198-D2752BB5DBA2}"/>
              </a:ext>
            </a:extLst>
          </p:cNvPr>
          <p:cNvSpPr/>
          <p:nvPr/>
        </p:nvSpPr>
        <p:spPr bwMode="auto">
          <a:xfrm>
            <a:off x="8006080" y="2636739"/>
            <a:ext cx="1787722" cy="1787722"/>
          </a:xfrm>
          <a:custGeom>
            <a:avLst/>
            <a:gdLst>
              <a:gd name="T0" fmla="*/ 401 w 401"/>
              <a:gd name="T1" fmla="*/ 200 h 401"/>
              <a:gd name="T2" fmla="*/ 391 w 401"/>
              <a:gd name="T3" fmla="*/ 262 h 401"/>
              <a:gd name="T4" fmla="*/ 320 w 401"/>
              <a:gd name="T5" fmla="*/ 362 h 401"/>
              <a:gd name="T6" fmla="*/ 201 w 401"/>
              <a:gd name="T7" fmla="*/ 401 h 401"/>
              <a:gd name="T8" fmla="*/ 83 w 401"/>
              <a:gd name="T9" fmla="*/ 363 h 401"/>
              <a:gd name="T10" fmla="*/ 10 w 401"/>
              <a:gd name="T11" fmla="*/ 262 h 401"/>
              <a:gd name="T12" fmla="*/ 0 w 401"/>
              <a:gd name="T13" fmla="*/ 200 h 401"/>
              <a:gd name="T14" fmla="*/ 10 w 401"/>
              <a:gd name="T15" fmla="*/ 138 h 401"/>
              <a:gd name="T16" fmla="*/ 82 w 401"/>
              <a:gd name="T17" fmla="*/ 39 h 401"/>
              <a:gd name="T18" fmla="*/ 201 w 401"/>
              <a:gd name="T19" fmla="*/ 0 h 401"/>
              <a:gd name="T20" fmla="*/ 318 w 401"/>
              <a:gd name="T21" fmla="*/ 38 h 401"/>
              <a:gd name="T22" fmla="*/ 391 w 401"/>
              <a:gd name="T23" fmla="*/ 138 h 401"/>
              <a:gd name="T24" fmla="*/ 401 w 401"/>
              <a:gd name="T25" fmla="*/ 2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1" h="401">
                <a:moveTo>
                  <a:pt x="401" y="200"/>
                </a:moveTo>
                <a:cubicBezTo>
                  <a:pt x="401" y="222"/>
                  <a:pt x="398" y="243"/>
                  <a:pt x="391" y="262"/>
                </a:cubicBezTo>
                <a:cubicBezTo>
                  <a:pt x="378" y="302"/>
                  <a:pt x="353" y="337"/>
                  <a:pt x="320" y="362"/>
                </a:cubicBezTo>
                <a:cubicBezTo>
                  <a:pt x="286" y="386"/>
                  <a:pt x="245" y="401"/>
                  <a:pt x="201" y="401"/>
                </a:cubicBezTo>
                <a:cubicBezTo>
                  <a:pt x="157" y="401"/>
                  <a:pt x="116" y="387"/>
                  <a:pt x="83" y="363"/>
                </a:cubicBezTo>
                <a:cubicBezTo>
                  <a:pt x="49" y="338"/>
                  <a:pt x="23" y="303"/>
                  <a:pt x="10" y="262"/>
                </a:cubicBezTo>
                <a:cubicBezTo>
                  <a:pt x="3" y="243"/>
                  <a:pt x="0" y="222"/>
                  <a:pt x="0" y="200"/>
                </a:cubicBezTo>
                <a:cubicBezTo>
                  <a:pt x="0" y="179"/>
                  <a:pt x="3" y="158"/>
                  <a:pt x="10" y="138"/>
                </a:cubicBezTo>
                <a:cubicBezTo>
                  <a:pt x="23" y="98"/>
                  <a:pt x="48" y="63"/>
                  <a:pt x="82" y="39"/>
                </a:cubicBezTo>
                <a:cubicBezTo>
                  <a:pt x="115" y="14"/>
                  <a:pt x="156" y="0"/>
                  <a:pt x="201" y="0"/>
                </a:cubicBezTo>
                <a:cubicBezTo>
                  <a:pt x="245" y="0"/>
                  <a:pt x="285" y="14"/>
                  <a:pt x="318" y="38"/>
                </a:cubicBezTo>
                <a:cubicBezTo>
                  <a:pt x="352" y="63"/>
                  <a:pt x="378" y="98"/>
                  <a:pt x="391" y="138"/>
                </a:cubicBezTo>
                <a:cubicBezTo>
                  <a:pt x="398" y="158"/>
                  <a:pt x="401" y="179"/>
                  <a:pt x="401" y="200"/>
                </a:cubicBezTo>
                <a:close/>
              </a:path>
            </a:pathLst>
          </a:custGeom>
          <a:noFill/>
          <a:ln w="34925" cap="flat"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  <a:tileRect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9C67A8-F52E-4C71-AB9F-A2C81809A4D4}"/>
              </a:ext>
            </a:extLst>
          </p:cNvPr>
          <p:cNvSpPr txBox="1"/>
          <p:nvPr/>
        </p:nvSpPr>
        <p:spPr>
          <a:xfrm>
            <a:off x="5242024" y="3882202"/>
            <a:ext cx="178772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  <a:latin typeface="+mj-lt"/>
              </a:rPr>
              <a:t>Keywords search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231014-AB89-4C76-BC7B-9A98F3E17522}"/>
              </a:ext>
            </a:extLst>
          </p:cNvPr>
          <p:cNvSpPr txBox="1"/>
          <p:nvPr/>
        </p:nvSpPr>
        <p:spPr>
          <a:xfrm>
            <a:off x="8006079" y="3333899"/>
            <a:ext cx="1787723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+mj-lt"/>
              </a:rPr>
              <a:t>Advisor Tags</a:t>
            </a:r>
          </a:p>
        </p:txBody>
      </p:sp>
      <p:sp>
        <p:nvSpPr>
          <p:cNvPr id="50" name="Line 2939">
            <a:extLst>
              <a:ext uri="{FF2B5EF4-FFF2-40B4-BE49-F238E27FC236}">
                <a16:creationId xmlns:a16="http://schemas.microsoft.com/office/drawing/2014/main" id="{05982AB3-F0BC-4B26-96C4-2CF43B1AA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530599"/>
            <a:ext cx="924024" cy="707885"/>
          </a:xfrm>
          <a:prstGeom prst="line">
            <a:avLst/>
          </a:prstGeom>
          <a:noFill/>
          <a:ln w="317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1" name="Line 2944">
            <a:extLst>
              <a:ext uri="{FF2B5EF4-FFF2-40B4-BE49-F238E27FC236}">
                <a16:creationId xmlns:a16="http://schemas.microsoft.com/office/drawing/2014/main" id="{0483B9D7-8767-4B0C-9FE8-F2D8604C5A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740" y="3530598"/>
            <a:ext cx="976336" cy="707886"/>
          </a:xfrm>
          <a:prstGeom prst="line">
            <a:avLst/>
          </a:prstGeom>
          <a:noFill/>
          <a:ln w="317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277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USER FEEDBACKS &amp; ANALYSIS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6413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4">
            <a:extLst>
              <a:ext uri="{FF2B5EF4-FFF2-40B4-BE49-F238E27FC236}">
                <a16:creationId xmlns:a16="http://schemas.microsoft.com/office/drawing/2014/main" id="{B17BCFF2-C7E8-DBE6-CE48-8A156BAC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51" y="717900"/>
            <a:ext cx="4919835" cy="5945419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0473BA40-906A-40FA-9D87-0298D0DFF4A3}"/>
              </a:ext>
            </a:extLst>
          </p:cNvPr>
          <p:cNvSpPr txBox="1"/>
          <p:nvPr/>
        </p:nvSpPr>
        <p:spPr>
          <a:xfrm>
            <a:off x="444884" y="3167390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UX</a:t>
            </a:r>
            <a:endParaRPr lang="th-TH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01427-D562-49A2-A760-E24CE07B37E7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UX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21C79-5751-4D7F-90EF-673710D44587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213686-FAE9-416C-BC32-F6809C4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58CB0DA2-AD9C-8122-8105-0A42F2589EEB}"/>
              </a:ext>
            </a:extLst>
          </p:cNvPr>
          <p:cNvSpPr/>
          <p:nvPr/>
        </p:nvSpPr>
        <p:spPr>
          <a:xfrm>
            <a:off x="4420631" y="2476919"/>
            <a:ext cx="1040309" cy="174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2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7BEF9C-DCCD-433E-9AA8-4E1917EC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Persona Segment</a:t>
            </a:r>
          </a:p>
        </p:txBody>
      </p:sp>
      <p:pic>
        <p:nvPicPr>
          <p:cNvPr id="5" name="Picture 4" descr="3D art of a person">
            <a:extLst>
              <a:ext uri="{FF2B5EF4-FFF2-40B4-BE49-F238E27FC236}">
                <a16:creationId xmlns:a16="http://schemas.microsoft.com/office/drawing/2014/main" id="{074001E7-8BBA-4112-B374-3BFF50E11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42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2813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4E2B9-92C5-4622-9999-7901341400DF}"/>
              </a:ext>
            </a:extLst>
          </p:cNvPr>
          <p:cNvSpPr txBox="1"/>
          <p:nvPr/>
        </p:nvSpPr>
        <p:spPr>
          <a:xfrm>
            <a:off x="508437" y="93573"/>
            <a:ext cx="279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4D47-4656-449B-BD00-36C91A770937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BDB52D-53AC-4300-9AE2-2E37EE10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68693F-E810-4394-8781-E1966BE64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22452"/>
              </p:ext>
            </p:extLst>
          </p:nvPr>
        </p:nvGraphicFramePr>
        <p:xfrm>
          <a:off x="1509712" y="1623695"/>
          <a:ext cx="9172575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74622" imgH="2865009" progId="Excel.Sheet.12">
                  <p:embed/>
                </p:oleObj>
              </mc:Choice>
              <mc:Fallback>
                <p:oleObj name="Worksheet" r:id="rId2" imgW="9174622" imgH="2865009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68693F-E810-4394-8781-E1966BE641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9712" y="1623695"/>
                        <a:ext cx="9172575" cy="286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229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705FB20-EA3F-36C7-CC69-3F9BB85433AB}"/>
              </a:ext>
            </a:extLst>
          </p:cNvPr>
          <p:cNvSpPr txBox="1"/>
          <p:nvPr/>
        </p:nvSpPr>
        <p:spPr>
          <a:xfrm>
            <a:off x="581191" y="1020431"/>
            <a:ext cx="10993549" cy="14750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SOLUTION IDEAS (</a:t>
            </a:r>
            <a:r>
              <a:rPr lang="en-US" sz="3600" cap="all">
                <a:ea typeface="+mn-lt"/>
                <a:cs typeface="+mn-lt"/>
              </a:rPr>
              <a:t>PROTOTYPE iii) </a:t>
            </a:r>
            <a:endParaRPr lang="en-US" sz="36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BC898F9-96CD-6777-A75A-699590BE7E69}"/>
              </a:ext>
            </a:extLst>
          </p:cNvPr>
          <p:cNvSpPr/>
          <p:nvPr/>
        </p:nvSpPr>
        <p:spPr>
          <a:xfrm>
            <a:off x="420678" y="3076975"/>
            <a:ext cx="2865922" cy="2348629"/>
          </a:xfrm>
          <a:prstGeom prst="rect">
            <a:avLst/>
          </a:prstGeom>
          <a:solidFill>
            <a:srgbClr val="FF8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070F44AD-5A41-5C36-6DC3-EFF2B9F1C000}"/>
              </a:ext>
            </a:extLst>
          </p:cNvPr>
          <p:cNvSpPr/>
          <p:nvPr/>
        </p:nvSpPr>
        <p:spPr>
          <a:xfrm>
            <a:off x="3286601" y="3076974"/>
            <a:ext cx="2865922" cy="2348629"/>
          </a:xfrm>
          <a:prstGeom prst="rect">
            <a:avLst/>
          </a:prstGeom>
          <a:solidFill>
            <a:srgbClr val="FFA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2C42FDA4-54E0-9E5C-6306-FE350B921A55}"/>
              </a:ext>
            </a:extLst>
          </p:cNvPr>
          <p:cNvSpPr txBox="1"/>
          <p:nvPr/>
        </p:nvSpPr>
        <p:spPr>
          <a:xfrm>
            <a:off x="114644" y="3183519"/>
            <a:ext cx="10648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 sz="3200">
                <a:solidFill>
                  <a:schemeClr val="bg1"/>
                </a:solidFill>
                <a:latin typeface="Berlin Sans FB Demi"/>
                <a:ea typeface="Lato"/>
                <a:cs typeface="Lato"/>
              </a:rPr>
              <a:t>01</a:t>
            </a: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889BD52-C3C5-7292-583E-99195683B4FC}"/>
              </a:ext>
            </a:extLst>
          </p:cNvPr>
          <p:cNvSpPr txBox="1"/>
          <p:nvPr/>
        </p:nvSpPr>
        <p:spPr>
          <a:xfrm>
            <a:off x="424268" y="4734647"/>
            <a:ext cx="19176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100">
                <a:cs typeface="Cordia New"/>
              </a:rPr>
              <a:t>ลบแถบ </a:t>
            </a:r>
            <a:r>
              <a:rPr lang="en-US" sz="1100">
                <a:cs typeface="Cordia New"/>
              </a:rPr>
              <a:t>command search </a:t>
            </a:r>
            <a:r>
              <a:rPr lang="th-TH" sz="1100">
                <a:cs typeface="Cordia New"/>
              </a:rPr>
              <a:t>และเพิ่มแถบศัพท์เฉพาะและอาจารย์ที่ปรึกษา</a:t>
            </a: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3C5381FA-E1E7-EA74-85E2-2A5B5100FA0E}"/>
              </a:ext>
            </a:extLst>
          </p:cNvPr>
          <p:cNvSpPr txBox="1"/>
          <p:nvPr/>
        </p:nvSpPr>
        <p:spPr>
          <a:xfrm>
            <a:off x="972272" y="3663386"/>
            <a:ext cx="23187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>
                <a:latin typeface="Lato"/>
                <a:ea typeface="Lato"/>
                <a:cs typeface="Lato"/>
              </a:rPr>
              <a:t>ปรับแต่งการค้นหาแบบขั้นสูง</a:t>
            </a: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534D19F9-3334-B1A3-67EE-52D1C0142C14}"/>
              </a:ext>
            </a:extLst>
          </p:cNvPr>
          <p:cNvSpPr txBox="1"/>
          <p:nvPr/>
        </p:nvSpPr>
        <p:spPr>
          <a:xfrm>
            <a:off x="3376868" y="4737950"/>
            <a:ext cx="169008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100">
                <a:cs typeface="Cordia New"/>
              </a:rPr>
              <a:t>สามารถค้นหา</a:t>
            </a:r>
            <a:r>
              <a:rPr lang="en-US" sz="1100">
                <a:cs typeface="Cordia New"/>
              </a:rPr>
              <a:t> Keywords </a:t>
            </a:r>
            <a:r>
              <a:rPr lang="th-TH" sz="1100">
                <a:cs typeface="Cordia New"/>
              </a:rPr>
              <a:t>ที่เราสนใจ มากกว่า 1 หัวข้อได้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895A65F2-E184-0AC4-20CB-37A91A7DA1CE}"/>
              </a:ext>
            </a:extLst>
          </p:cNvPr>
          <p:cNvSpPr txBox="1"/>
          <p:nvPr/>
        </p:nvSpPr>
        <p:spPr>
          <a:xfrm>
            <a:off x="3374018" y="3663385"/>
            <a:ext cx="26853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latin typeface="Lato"/>
                <a:ea typeface="Lato"/>
                <a:cs typeface="Lato"/>
              </a:rPr>
              <a:t>การค้นหาด้วยคำศัพท์เฉพาะ </a:t>
            </a: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C50F1627-83D6-D3E2-7DEE-DAD6CD32F643}"/>
              </a:ext>
            </a:extLst>
          </p:cNvPr>
          <p:cNvSpPr txBox="1"/>
          <p:nvPr/>
        </p:nvSpPr>
        <p:spPr>
          <a:xfrm>
            <a:off x="3019545" y="3183518"/>
            <a:ext cx="11323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 sz="3200">
                <a:solidFill>
                  <a:schemeClr val="bg1"/>
                </a:solidFill>
                <a:latin typeface="Berlin Sans FB Demi"/>
                <a:ea typeface="Lato"/>
                <a:cs typeface="Lato"/>
              </a:rPr>
              <a:t>02</a:t>
            </a:r>
          </a:p>
        </p:txBody>
      </p:sp>
      <p:sp>
        <p:nvSpPr>
          <p:cNvPr id="39" name="สี่เหลี่ยมผืนผ้า 22">
            <a:extLst>
              <a:ext uri="{FF2B5EF4-FFF2-40B4-BE49-F238E27FC236}">
                <a16:creationId xmlns:a16="http://schemas.microsoft.com/office/drawing/2014/main" id="{2134548B-151B-CF3C-B259-4B35A10D1032}"/>
              </a:ext>
            </a:extLst>
          </p:cNvPr>
          <p:cNvSpPr/>
          <p:nvPr/>
        </p:nvSpPr>
        <p:spPr>
          <a:xfrm>
            <a:off x="6152525" y="3076974"/>
            <a:ext cx="2865922" cy="2348629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กล่องข้อความ 29">
            <a:extLst>
              <a:ext uri="{FF2B5EF4-FFF2-40B4-BE49-F238E27FC236}">
                <a16:creationId xmlns:a16="http://schemas.microsoft.com/office/drawing/2014/main" id="{70319BFC-454E-D023-5B9A-175C42542570}"/>
              </a:ext>
            </a:extLst>
          </p:cNvPr>
          <p:cNvSpPr txBox="1"/>
          <p:nvPr/>
        </p:nvSpPr>
        <p:spPr>
          <a:xfrm>
            <a:off x="6217049" y="4737951"/>
            <a:ext cx="192099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100">
                <a:cs typeface="Cordia New"/>
              </a:rPr>
              <a:t>เพิ่ม </a:t>
            </a:r>
            <a:r>
              <a:rPr lang="en-US" sz="1100">
                <a:cs typeface="Cordia New"/>
              </a:rPr>
              <a:t>Tags </a:t>
            </a:r>
            <a:r>
              <a:rPr lang="th-TH" sz="1100">
                <a:cs typeface="Cordia New"/>
              </a:rPr>
              <a:t>อาจารย์ที่ปรึกษาเพื่อป้องกันการพิมพ์ชื่ออาจารย์ผิดและค้นหาไม่พบ</a:t>
            </a:r>
          </a:p>
        </p:txBody>
      </p:sp>
      <p:sp>
        <p:nvSpPr>
          <p:cNvPr id="41" name="กล่องข้อความ 30">
            <a:extLst>
              <a:ext uri="{FF2B5EF4-FFF2-40B4-BE49-F238E27FC236}">
                <a16:creationId xmlns:a16="http://schemas.microsoft.com/office/drawing/2014/main" id="{374EA6A0-B11E-3CF6-D140-55D5451C31DC}"/>
              </a:ext>
            </a:extLst>
          </p:cNvPr>
          <p:cNvSpPr txBox="1"/>
          <p:nvPr/>
        </p:nvSpPr>
        <p:spPr>
          <a:xfrm>
            <a:off x="6214199" y="3632597"/>
            <a:ext cx="26853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  <a:ea typeface="Lato"/>
                <a:cs typeface="Lato"/>
              </a:rPr>
              <a:t>Tags </a:t>
            </a:r>
            <a:r>
              <a:rPr lang="th-TH">
                <a:latin typeface="Lato"/>
                <a:ea typeface="Lato"/>
                <a:cs typeface="Lato"/>
              </a:rPr>
              <a:t>อาจารย์ที่ปรึกษา</a:t>
            </a:r>
          </a:p>
        </p:txBody>
      </p:sp>
      <p:sp>
        <p:nvSpPr>
          <p:cNvPr id="42" name="กล่องข้อความ 31">
            <a:extLst>
              <a:ext uri="{FF2B5EF4-FFF2-40B4-BE49-F238E27FC236}">
                <a16:creationId xmlns:a16="http://schemas.microsoft.com/office/drawing/2014/main" id="{8D80A8EB-0AFE-DF93-5298-79322ED675B0}"/>
              </a:ext>
            </a:extLst>
          </p:cNvPr>
          <p:cNvSpPr txBox="1"/>
          <p:nvPr/>
        </p:nvSpPr>
        <p:spPr>
          <a:xfrm>
            <a:off x="5859726" y="3152730"/>
            <a:ext cx="11323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h-TH" sz="3200">
                <a:solidFill>
                  <a:schemeClr val="bg1"/>
                </a:solidFill>
                <a:latin typeface="Berlin Sans FB Demi"/>
                <a:ea typeface="Lato"/>
                <a:cs typeface="Lato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87650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0" y="264821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TEST SCENARIO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7867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5">
            <a:extLst>
              <a:ext uri="{FF2B5EF4-FFF2-40B4-BE49-F238E27FC236}">
                <a16:creationId xmlns:a16="http://schemas.microsoft.com/office/drawing/2014/main" id="{57886309-8F28-488F-8BA9-0BF7494C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10D5ABE4-8A47-4A84-9DB4-CCB7A3D4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3">
            <a:extLst>
              <a:ext uri="{FF2B5EF4-FFF2-40B4-BE49-F238E27FC236}">
                <a16:creationId xmlns:a16="http://schemas.microsoft.com/office/drawing/2014/main" id="{7B5DA20C-CFFC-6B37-E651-9E7A2D3A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57" y="643467"/>
            <a:ext cx="4596129" cy="5571066"/>
          </a:xfrm>
          <a:prstGeom prst="rect">
            <a:avLst/>
          </a:prstGeom>
        </p:spPr>
      </p:pic>
      <p:sp>
        <p:nvSpPr>
          <p:cNvPr id="43" name="Rectangle 39">
            <a:extLst>
              <a:ext uri="{FF2B5EF4-FFF2-40B4-BE49-F238E27FC236}">
                <a16:creationId xmlns:a16="http://schemas.microsoft.com/office/drawing/2014/main" id="{D8EB06DC-2D36-4101-B5B2-45B5B1EE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5" descr="รูปภาพประกอบด้วย ข้อความ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7AABBF6-4B32-7685-71A3-3115B943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86" y="643467"/>
            <a:ext cx="4623984" cy="557106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644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4F1577-DE9D-4BD9-B2B6-4B9CF9C7F978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77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57886309-8F28-488F-8BA9-0BF7494C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0D5ABE4-8A47-4A84-9DB4-CCB7A3D4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รูปภาพ 6">
            <a:extLst>
              <a:ext uri="{FF2B5EF4-FFF2-40B4-BE49-F238E27FC236}">
                <a16:creationId xmlns:a16="http://schemas.microsoft.com/office/drawing/2014/main" id="{D1EE804D-9607-7155-6C76-6720C9BD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1" y="643467"/>
            <a:ext cx="4582201" cy="5571066"/>
          </a:xfrm>
          <a:prstGeom prst="rect">
            <a:avLst/>
          </a:prstGeom>
        </p:spPr>
      </p:pic>
      <p:sp>
        <p:nvSpPr>
          <p:cNvPr id="44" name="Rectangle 39">
            <a:extLst>
              <a:ext uri="{FF2B5EF4-FFF2-40B4-BE49-F238E27FC236}">
                <a16:creationId xmlns:a16="http://schemas.microsoft.com/office/drawing/2014/main" id="{D8EB06DC-2D36-4101-B5B2-45B5B1EE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5">
            <a:extLst>
              <a:ext uri="{FF2B5EF4-FFF2-40B4-BE49-F238E27FC236}">
                <a16:creationId xmlns:a16="http://schemas.microsoft.com/office/drawing/2014/main" id="{3ECA0C51-8744-1A08-CEC3-1A5E6EF9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86" y="643467"/>
            <a:ext cx="4623984" cy="557106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644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4F1577-DE9D-4BD9-B2B6-4B9CF9C7F978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63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8">
            <a:extLst>
              <a:ext uri="{FF2B5EF4-FFF2-40B4-BE49-F238E27FC236}">
                <a16:creationId xmlns:a16="http://schemas.microsoft.com/office/drawing/2014/main" id="{57886309-8F28-488F-8BA9-0BF7494C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10D5ABE4-8A47-4A84-9DB4-CCB7A3D4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8EB06DC-2D36-4101-B5B2-45B5B1EE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รูปภาพ 2">
            <a:extLst>
              <a:ext uri="{FF2B5EF4-FFF2-40B4-BE49-F238E27FC236}">
                <a16:creationId xmlns:a16="http://schemas.microsoft.com/office/drawing/2014/main" id="{0984CFF4-2A52-C073-940C-080B39DC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77" y="643467"/>
            <a:ext cx="4582201" cy="5571066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644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4F1577-DE9D-4BD9-B2B6-4B9CF9C7F978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" name="รูปภาพ 3">
            <a:extLst>
              <a:ext uri="{FF2B5EF4-FFF2-40B4-BE49-F238E27FC236}">
                <a16:creationId xmlns:a16="http://schemas.microsoft.com/office/drawing/2014/main" id="{58545A54-E3B8-9E87-1F81-D82A878E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21" y="643467"/>
            <a:ext cx="45822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6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C62DA-DEA4-4942-87A7-E642CE24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99" y="1789179"/>
            <a:ext cx="4089469" cy="4990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DC60BA-1676-4C84-B987-18C3F43FD834}"/>
              </a:ext>
            </a:extLst>
          </p:cNvPr>
          <p:cNvSpPr txBox="1"/>
          <p:nvPr/>
        </p:nvSpPr>
        <p:spPr>
          <a:xfrm>
            <a:off x="1" y="53518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Top 3 Interview Result</a:t>
            </a:r>
            <a:endParaRPr lang="ko-KR" altLang="en-US" sz="6600" b="1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22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3" y="2771878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3" y="4084212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1589524" y="2642302"/>
            <a:ext cx="9012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latin typeface="Bookman Old Style" panose="02050604050505020204" pitchFamily="18" charset="0"/>
                <a:cs typeface="Bookman Old Style" panose="02010803020104030203" pitchFamily="2" charset="-79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6656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6535CF-61D4-4BB9-9ABB-640E01CE4330}"/>
              </a:ext>
            </a:extLst>
          </p:cNvPr>
          <p:cNvGrpSpPr/>
          <p:nvPr/>
        </p:nvGrpSpPr>
        <p:grpSpPr>
          <a:xfrm>
            <a:off x="3848987" y="1212112"/>
            <a:ext cx="4486940" cy="4306186"/>
            <a:chOff x="4605485" y="2243499"/>
            <a:chExt cx="2981029" cy="2981028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E978D19-CC68-43D6-94B4-931747787AE8}"/>
                </a:ext>
              </a:extLst>
            </p:cNvPr>
            <p:cNvSpPr/>
            <p:nvPr/>
          </p:nvSpPr>
          <p:spPr>
            <a:xfrm>
              <a:off x="4605485" y="2243499"/>
              <a:ext cx="2981029" cy="298102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C777282B-7A22-44F7-BFD3-45F8D9153526}"/>
                </a:ext>
              </a:extLst>
            </p:cNvPr>
            <p:cNvSpPr/>
            <p:nvPr/>
          </p:nvSpPr>
          <p:spPr>
            <a:xfrm>
              <a:off x="4605485" y="2243499"/>
              <a:ext cx="2981029" cy="298102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4A2236D-1DE8-4CA7-AE35-C646CCA40134}"/>
                </a:ext>
              </a:extLst>
            </p:cNvPr>
            <p:cNvSpPr/>
            <p:nvPr/>
          </p:nvSpPr>
          <p:spPr>
            <a:xfrm>
              <a:off x="4605485" y="2243499"/>
              <a:ext cx="2981029" cy="298102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759DB73A-38E8-4800-BE93-6CEFC009B48D}"/>
                </a:ext>
              </a:extLst>
            </p:cNvPr>
            <p:cNvSpPr/>
            <p:nvPr/>
          </p:nvSpPr>
          <p:spPr>
            <a:xfrm>
              <a:off x="4605485" y="2243499"/>
              <a:ext cx="2981029" cy="298102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2F07D21D-3FB6-4A49-9713-7A30903E8757}"/>
              </a:ext>
            </a:extLst>
          </p:cNvPr>
          <p:cNvSpPr/>
          <p:nvPr/>
        </p:nvSpPr>
        <p:spPr>
          <a:xfrm>
            <a:off x="4878780" y="2174737"/>
            <a:ext cx="2411193" cy="2113666"/>
          </a:xfrm>
          <a:custGeom>
            <a:avLst/>
            <a:gdLst>
              <a:gd name="connsiteX0" fmla="*/ 0 w 3836781"/>
              <a:gd name="connsiteY0" fmla="*/ 1918391 h 3836781"/>
              <a:gd name="connsiteX1" fmla="*/ 1918391 w 3836781"/>
              <a:gd name="connsiteY1" fmla="*/ 0 h 3836781"/>
              <a:gd name="connsiteX2" fmla="*/ 3836782 w 3836781"/>
              <a:gd name="connsiteY2" fmla="*/ 1918391 h 3836781"/>
              <a:gd name="connsiteX3" fmla="*/ 1918391 w 3836781"/>
              <a:gd name="connsiteY3" fmla="*/ 3836782 h 3836781"/>
              <a:gd name="connsiteX4" fmla="*/ 0 w 3836781"/>
              <a:gd name="connsiteY4" fmla="*/ 1918391 h 38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6781" h="3836781">
                <a:moveTo>
                  <a:pt x="0" y="1918391"/>
                </a:moveTo>
                <a:cubicBezTo>
                  <a:pt x="0" y="858893"/>
                  <a:pt x="858893" y="0"/>
                  <a:pt x="1918391" y="0"/>
                </a:cubicBezTo>
                <a:cubicBezTo>
                  <a:pt x="2977889" y="0"/>
                  <a:pt x="3836782" y="858893"/>
                  <a:pt x="3836782" y="1918391"/>
                </a:cubicBezTo>
                <a:cubicBezTo>
                  <a:pt x="3836782" y="2977889"/>
                  <a:pt x="2977889" y="3836782"/>
                  <a:pt x="1918391" y="3836782"/>
                </a:cubicBezTo>
                <a:cubicBezTo>
                  <a:pt x="858893" y="3836782"/>
                  <a:pt x="0" y="2977889"/>
                  <a:pt x="0" y="1918391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4434" tIns="644434" rIns="644434" bIns="644434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50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7BDF180A-07AA-48B6-9EF1-EBBC5B70630A}"/>
              </a:ext>
            </a:extLst>
          </p:cNvPr>
          <p:cNvSpPr/>
          <p:nvPr/>
        </p:nvSpPr>
        <p:spPr>
          <a:xfrm>
            <a:off x="3618559" y="1571958"/>
            <a:ext cx="1446272" cy="1388010"/>
          </a:xfrm>
          <a:custGeom>
            <a:avLst/>
            <a:gdLst>
              <a:gd name="connsiteX0" fmla="*/ 0 w 2685747"/>
              <a:gd name="connsiteY0" fmla="*/ 1342874 h 2685747"/>
              <a:gd name="connsiteX1" fmla="*/ 1342874 w 2685747"/>
              <a:gd name="connsiteY1" fmla="*/ 0 h 2685747"/>
              <a:gd name="connsiteX2" fmla="*/ 2685748 w 2685747"/>
              <a:gd name="connsiteY2" fmla="*/ 1342874 h 2685747"/>
              <a:gd name="connsiteX3" fmla="*/ 1342874 w 2685747"/>
              <a:gd name="connsiteY3" fmla="*/ 2685748 h 2685747"/>
              <a:gd name="connsiteX4" fmla="*/ 0 w 2685747"/>
              <a:gd name="connsiteY4" fmla="*/ 1342874 h 268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5747" h="2685747">
                <a:moveTo>
                  <a:pt x="0" y="1342874"/>
                </a:moveTo>
                <a:cubicBezTo>
                  <a:pt x="0" y="601225"/>
                  <a:pt x="601225" y="0"/>
                  <a:pt x="1342874" y="0"/>
                </a:cubicBezTo>
                <a:cubicBezTo>
                  <a:pt x="2084523" y="0"/>
                  <a:pt x="2685748" y="601225"/>
                  <a:pt x="2685748" y="1342874"/>
                </a:cubicBezTo>
                <a:cubicBezTo>
                  <a:pt x="2685748" y="2084523"/>
                  <a:pt x="2084523" y="2685748"/>
                  <a:pt x="1342874" y="2685748"/>
                </a:cubicBezTo>
                <a:cubicBezTo>
                  <a:pt x="601225" y="2685748"/>
                  <a:pt x="0" y="2084523"/>
                  <a:pt x="0" y="134287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8089" tIns="458089" rIns="458089" bIns="458089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A976F21B-A7D4-4D43-A9CD-530771199431}"/>
              </a:ext>
            </a:extLst>
          </p:cNvPr>
          <p:cNvSpPr/>
          <p:nvPr/>
        </p:nvSpPr>
        <p:spPr>
          <a:xfrm>
            <a:off x="3601172" y="3662304"/>
            <a:ext cx="1446272" cy="1388010"/>
          </a:xfrm>
          <a:custGeom>
            <a:avLst/>
            <a:gdLst>
              <a:gd name="connsiteX0" fmla="*/ 0 w 2685747"/>
              <a:gd name="connsiteY0" fmla="*/ 1342874 h 2685747"/>
              <a:gd name="connsiteX1" fmla="*/ 1342874 w 2685747"/>
              <a:gd name="connsiteY1" fmla="*/ 0 h 2685747"/>
              <a:gd name="connsiteX2" fmla="*/ 2685748 w 2685747"/>
              <a:gd name="connsiteY2" fmla="*/ 1342874 h 2685747"/>
              <a:gd name="connsiteX3" fmla="*/ 1342874 w 2685747"/>
              <a:gd name="connsiteY3" fmla="*/ 2685748 h 2685747"/>
              <a:gd name="connsiteX4" fmla="*/ 0 w 2685747"/>
              <a:gd name="connsiteY4" fmla="*/ 1342874 h 268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5747" h="2685747">
                <a:moveTo>
                  <a:pt x="0" y="1342874"/>
                </a:moveTo>
                <a:cubicBezTo>
                  <a:pt x="0" y="601225"/>
                  <a:pt x="601225" y="0"/>
                  <a:pt x="1342874" y="0"/>
                </a:cubicBezTo>
                <a:cubicBezTo>
                  <a:pt x="2084523" y="0"/>
                  <a:pt x="2685748" y="601225"/>
                  <a:pt x="2685748" y="1342874"/>
                </a:cubicBezTo>
                <a:cubicBezTo>
                  <a:pt x="2685748" y="2084523"/>
                  <a:pt x="2084523" y="2685748"/>
                  <a:pt x="1342874" y="2685748"/>
                </a:cubicBezTo>
                <a:cubicBezTo>
                  <a:pt x="601225" y="2685748"/>
                  <a:pt x="0" y="2084523"/>
                  <a:pt x="0" y="1342874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8089" tIns="458089" rIns="458089" bIns="458089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BB32C97-A33E-49D0-B4CE-203FE7AFF507}"/>
              </a:ext>
            </a:extLst>
          </p:cNvPr>
          <p:cNvSpPr/>
          <p:nvPr/>
        </p:nvSpPr>
        <p:spPr>
          <a:xfrm>
            <a:off x="7056913" y="1547435"/>
            <a:ext cx="1446272" cy="1388010"/>
          </a:xfrm>
          <a:custGeom>
            <a:avLst/>
            <a:gdLst>
              <a:gd name="connsiteX0" fmla="*/ 0 w 2685747"/>
              <a:gd name="connsiteY0" fmla="*/ 1342874 h 2685747"/>
              <a:gd name="connsiteX1" fmla="*/ 1342874 w 2685747"/>
              <a:gd name="connsiteY1" fmla="*/ 0 h 2685747"/>
              <a:gd name="connsiteX2" fmla="*/ 2685748 w 2685747"/>
              <a:gd name="connsiteY2" fmla="*/ 1342874 h 2685747"/>
              <a:gd name="connsiteX3" fmla="*/ 1342874 w 2685747"/>
              <a:gd name="connsiteY3" fmla="*/ 2685748 h 2685747"/>
              <a:gd name="connsiteX4" fmla="*/ 0 w 2685747"/>
              <a:gd name="connsiteY4" fmla="*/ 1342874 h 268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5747" h="2685747">
                <a:moveTo>
                  <a:pt x="0" y="1342874"/>
                </a:moveTo>
                <a:cubicBezTo>
                  <a:pt x="0" y="601225"/>
                  <a:pt x="601225" y="0"/>
                  <a:pt x="1342874" y="0"/>
                </a:cubicBezTo>
                <a:cubicBezTo>
                  <a:pt x="2084523" y="0"/>
                  <a:pt x="2685748" y="601225"/>
                  <a:pt x="2685748" y="1342874"/>
                </a:cubicBezTo>
                <a:cubicBezTo>
                  <a:pt x="2685748" y="2084523"/>
                  <a:pt x="2084523" y="2685748"/>
                  <a:pt x="1342874" y="2685748"/>
                </a:cubicBezTo>
                <a:cubicBezTo>
                  <a:pt x="601225" y="2685748"/>
                  <a:pt x="0" y="2084523"/>
                  <a:pt x="0" y="1342874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8089" tIns="458089" rIns="458089" bIns="458089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B4AE0AB4-80F6-4584-8F57-33C83D3FD8DE}"/>
              </a:ext>
            </a:extLst>
          </p:cNvPr>
          <p:cNvSpPr/>
          <p:nvPr/>
        </p:nvSpPr>
        <p:spPr>
          <a:xfrm>
            <a:off x="7224170" y="3662304"/>
            <a:ext cx="1446272" cy="1388010"/>
          </a:xfrm>
          <a:custGeom>
            <a:avLst/>
            <a:gdLst>
              <a:gd name="connsiteX0" fmla="*/ 0 w 2685747"/>
              <a:gd name="connsiteY0" fmla="*/ 1342874 h 2685747"/>
              <a:gd name="connsiteX1" fmla="*/ 1342874 w 2685747"/>
              <a:gd name="connsiteY1" fmla="*/ 0 h 2685747"/>
              <a:gd name="connsiteX2" fmla="*/ 2685748 w 2685747"/>
              <a:gd name="connsiteY2" fmla="*/ 1342874 h 2685747"/>
              <a:gd name="connsiteX3" fmla="*/ 1342874 w 2685747"/>
              <a:gd name="connsiteY3" fmla="*/ 2685748 h 2685747"/>
              <a:gd name="connsiteX4" fmla="*/ 0 w 2685747"/>
              <a:gd name="connsiteY4" fmla="*/ 1342874 h 268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5747" h="2685747">
                <a:moveTo>
                  <a:pt x="0" y="1342874"/>
                </a:moveTo>
                <a:cubicBezTo>
                  <a:pt x="0" y="601225"/>
                  <a:pt x="601225" y="0"/>
                  <a:pt x="1342874" y="0"/>
                </a:cubicBezTo>
                <a:cubicBezTo>
                  <a:pt x="2084523" y="0"/>
                  <a:pt x="2685748" y="601225"/>
                  <a:pt x="2685748" y="1342874"/>
                </a:cubicBezTo>
                <a:cubicBezTo>
                  <a:pt x="2685748" y="2084523"/>
                  <a:pt x="2084523" y="2685748"/>
                  <a:pt x="1342874" y="2685748"/>
                </a:cubicBezTo>
                <a:cubicBezTo>
                  <a:pt x="601225" y="2685748"/>
                  <a:pt x="0" y="2084523"/>
                  <a:pt x="0" y="1342874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8089" tIns="458089" rIns="458089" bIns="458089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F8A48-DDCA-4F64-A306-8D94130D0CD8}"/>
              </a:ext>
            </a:extLst>
          </p:cNvPr>
          <p:cNvSpPr txBox="1"/>
          <p:nvPr/>
        </p:nvSpPr>
        <p:spPr>
          <a:xfrm>
            <a:off x="4996085" y="2564554"/>
            <a:ext cx="227723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D" b="1">
                <a:solidFill>
                  <a:schemeClr val="bg2"/>
                </a:solidFill>
              </a:rPr>
              <a:t>Applied </a:t>
            </a:r>
            <a:endParaRPr lang="th-TH" b="1">
              <a:solidFill>
                <a:schemeClr val="bg2"/>
              </a:solidFill>
            </a:endParaRPr>
          </a:p>
          <a:p>
            <a:pPr algn="ctr"/>
            <a:r>
              <a:rPr lang="en-ID" b="1">
                <a:solidFill>
                  <a:schemeClr val="bg2"/>
                </a:solidFill>
              </a:rPr>
              <a:t>Statistics </a:t>
            </a:r>
            <a:endParaRPr lang="th-TH" b="1">
              <a:solidFill>
                <a:schemeClr val="bg2"/>
              </a:solidFill>
            </a:endParaRPr>
          </a:p>
          <a:p>
            <a:pPr algn="ctr"/>
            <a:r>
              <a:rPr lang="en-ID" b="1">
                <a:solidFill>
                  <a:schemeClr val="bg2"/>
                </a:solidFill>
              </a:rPr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4A8FD-465B-4D8F-8E85-F0FBEBEA91C2}"/>
              </a:ext>
            </a:extLst>
          </p:cNvPr>
          <p:cNvSpPr txBox="1"/>
          <p:nvPr/>
        </p:nvSpPr>
        <p:spPr>
          <a:xfrm>
            <a:off x="7870079" y="823735"/>
            <a:ext cx="4137690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i="0">
                <a:solidFill>
                  <a:srgbClr val="000000"/>
                </a:solidFill>
                <a:effectLst/>
              </a:rPr>
              <a:t>Student in Graduate school of applied statistics major</a:t>
            </a:r>
          </a:p>
          <a:p>
            <a:r>
              <a:rPr lang="en-US" sz="1400" b="0" i="0">
                <a:solidFill>
                  <a:srgbClr val="000000"/>
                </a:solidFill>
                <a:effectLst/>
              </a:rPr>
              <a:t>Business Analytics and Intelligence (BA&amp;I)</a:t>
            </a:r>
            <a:r>
              <a:rPr lang="en-US" sz="1400">
                <a:solidFill>
                  <a:srgbClr val="000000"/>
                </a:solidFill>
              </a:rPr>
              <a:t> without work experience </a:t>
            </a:r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9AA7CF-EF3C-4BD7-9561-08B40CEEBD38}"/>
              </a:ext>
            </a:extLst>
          </p:cNvPr>
          <p:cNvSpPr txBox="1"/>
          <p:nvPr/>
        </p:nvSpPr>
        <p:spPr>
          <a:xfrm>
            <a:off x="1482" y="5219647"/>
            <a:ext cx="448694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i="0">
                <a:solidFill>
                  <a:srgbClr val="000000"/>
                </a:solidFill>
                <a:effectLst/>
              </a:rPr>
              <a:t>Student in Graduate school of applied statistics major </a:t>
            </a:r>
          </a:p>
          <a:p>
            <a:r>
              <a:rPr lang="en-US" sz="1400">
                <a:solidFill>
                  <a:srgbClr val="000000"/>
                </a:solidFill>
              </a:rPr>
              <a:t> </a:t>
            </a:r>
            <a:r>
              <a:rPr lang="en-US" sz="1400" b="0" i="0">
                <a:solidFill>
                  <a:srgbClr val="000000"/>
                </a:solidFill>
                <a:effectLst/>
              </a:rPr>
              <a:t>Data Science (DS)</a:t>
            </a:r>
            <a:r>
              <a:rPr lang="en-US" sz="1400">
                <a:solidFill>
                  <a:srgbClr val="000000"/>
                </a:solidFill>
              </a:rPr>
              <a:t> with work experience.</a:t>
            </a:r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50B04-7773-4137-9F29-5E1C02A2A7F7}"/>
              </a:ext>
            </a:extLst>
          </p:cNvPr>
          <p:cNvSpPr txBox="1"/>
          <p:nvPr/>
        </p:nvSpPr>
        <p:spPr>
          <a:xfrm>
            <a:off x="12748" y="928545"/>
            <a:ext cx="4328191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i="0">
                <a:solidFill>
                  <a:srgbClr val="000000"/>
                </a:solidFill>
                <a:effectLst/>
              </a:rPr>
              <a:t>Student in Graduate school of applied statistics major  Business Analytics and Intelligence (BA&amp;I)</a:t>
            </a:r>
            <a:r>
              <a:rPr lang="en-US" sz="1400">
                <a:solidFill>
                  <a:srgbClr val="000000"/>
                </a:solidFill>
              </a:rPr>
              <a:t> with work experience. </a:t>
            </a:r>
            <a:endParaRPr lang="en-US" sz="1400" b="0" i="0">
              <a:solidFill>
                <a:srgbClr val="000000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79C83B-B379-4544-AF0A-22B7B7B34FA5}"/>
              </a:ext>
            </a:extLst>
          </p:cNvPr>
          <p:cNvSpPr txBox="1"/>
          <p:nvPr/>
        </p:nvSpPr>
        <p:spPr>
          <a:xfrm>
            <a:off x="7703580" y="5172936"/>
            <a:ext cx="448694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0" i="0">
                <a:solidFill>
                  <a:srgbClr val="000000"/>
                </a:solidFill>
                <a:effectLst/>
              </a:rPr>
              <a:t>Student in Graduate school of applied statistics major </a:t>
            </a:r>
          </a:p>
          <a:p>
            <a:r>
              <a:rPr lang="en-US" sz="1400" b="0" i="0">
                <a:solidFill>
                  <a:srgbClr val="000000"/>
                </a:solidFill>
                <a:effectLst/>
              </a:rPr>
              <a:t>Data Science (DS)</a:t>
            </a:r>
            <a:r>
              <a:rPr lang="en-US" sz="1400">
                <a:solidFill>
                  <a:srgbClr val="000000"/>
                </a:solidFill>
              </a:rPr>
              <a:t>without work experience.</a:t>
            </a:r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C3BE8B-A285-4148-A8FA-5100B3251102}"/>
              </a:ext>
            </a:extLst>
          </p:cNvPr>
          <p:cNvSpPr txBox="1"/>
          <p:nvPr/>
        </p:nvSpPr>
        <p:spPr>
          <a:xfrm>
            <a:off x="136971" y="28017"/>
            <a:ext cx="42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GROUP SEGMENT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CCE7-BE2B-4372-B21D-EFA012EA09DD}"/>
              </a:ext>
            </a:extLst>
          </p:cNvPr>
          <p:cNvSpPr txBox="1"/>
          <p:nvPr/>
        </p:nvSpPr>
        <p:spPr>
          <a:xfrm>
            <a:off x="11090889" y="28017"/>
            <a:ext cx="711511" cy="4001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954B76E-9039-4A38-866A-960609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8681" y="-1941"/>
            <a:ext cx="847828" cy="463786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C95C6CCC-3B6F-4B96-B567-EF40C6E5E8C4}"/>
              </a:ext>
            </a:extLst>
          </p:cNvPr>
          <p:cNvSpPr txBox="1"/>
          <p:nvPr/>
        </p:nvSpPr>
        <p:spPr>
          <a:xfrm>
            <a:off x="3192489" y="1763521"/>
            <a:ext cx="2277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BA&amp;I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(WE)</a:t>
            </a:r>
            <a:endParaRPr lang="th-TH" b="1">
              <a:solidFill>
                <a:schemeClr val="bg2"/>
              </a:solidFill>
            </a:endParaRPr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8508832E-5C21-4A28-91A8-13ECBE5732E4}"/>
              </a:ext>
            </a:extLst>
          </p:cNvPr>
          <p:cNvSpPr txBox="1"/>
          <p:nvPr/>
        </p:nvSpPr>
        <p:spPr>
          <a:xfrm>
            <a:off x="6641430" y="1797458"/>
            <a:ext cx="2277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BA&amp;I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(NWE)</a:t>
            </a:r>
            <a:endParaRPr lang="th-TH" b="1">
              <a:solidFill>
                <a:schemeClr val="bg2"/>
              </a:solidFill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13478B2F-2597-40FC-8178-3C9D411D880D}"/>
              </a:ext>
            </a:extLst>
          </p:cNvPr>
          <p:cNvSpPr txBox="1"/>
          <p:nvPr/>
        </p:nvSpPr>
        <p:spPr>
          <a:xfrm>
            <a:off x="3182799" y="3882403"/>
            <a:ext cx="2277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DS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(WE)</a:t>
            </a:r>
            <a:endParaRPr lang="th-TH" b="1">
              <a:solidFill>
                <a:schemeClr val="bg2"/>
              </a:solidFill>
            </a:endParaRP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25B644EF-770F-4D96-A842-C95122941C10}"/>
              </a:ext>
            </a:extLst>
          </p:cNvPr>
          <p:cNvSpPr txBox="1"/>
          <p:nvPr/>
        </p:nvSpPr>
        <p:spPr>
          <a:xfrm>
            <a:off x="6828351" y="3865037"/>
            <a:ext cx="2277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DS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(NWE)</a:t>
            </a:r>
            <a:endParaRPr lang="th-TH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1FECB-E8DA-47A3-9520-5423DE57B5FF}"/>
              </a:ext>
            </a:extLst>
          </p:cNvPr>
          <p:cNvCxnSpPr/>
          <p:nvPr/>
        </p:nvCxnSpPr>
        <p:spPr>
          <a:xfrm>
            <a:off x="347131" y="2099017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58670-5939-461A-B4E0-E4A21AF1A39F}"/>
              </a:ext>
            </a:extLst>
          </p:cNvPr>
          <p:cNvCxnSpPr/>
          <p:nvPr/>
        </p:nvCxnSpPr>
        <p:spPr>
          <a:xfrm>
            <a:off x="347132" y="4765699"/>
            <a:ext cx="1149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54A4A0-C68D-4818-978F-15A7B311E401}"/>
              </a:ext>
            </a:extLst>
          </p:cNvPr>
          <p:cNvSpPr txBox="1"/>
          <p:nvPr/>
        </p:nvSpPr>
        <p:spPr>
          <a:xfrm>
            <a:off x="1943099" y="1905506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USER PERSONA</a:t>
            </a:r>
            <a:endParaRPr lang="en-US" sz="9600" b="1">
              <a:latin typeface="Bookman Old Style" panose="02050604050505020204" pitchFamily="18" charset="0"/>
              <a:cs typeface="Bookman Old Style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464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6802B-0FFA-43A2-BE43-A74807A54A9A}"/>
              </a:ext>
            </a:extLst>
          </p:cNvPr>
          <p:cNvSpPr txBox="1"/>
          <p:nvPr/>
        </p:nvSpPr>
        <p:spPr>
          <a:xfrm>
            <a:off x="508438" y="560046"/>
            <a:ext cx="3949262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800" b="1"/>
              <a:t>Ball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E696D-D62F-4722-9146-896266E6D7B3}"/>
              </a:ext>
            </a:extLst>
          </p:cNvPr>
          <p:cNvSpPr txBox="1"/>
          <p:nvPr/>
        </p:nvSpPr>
        <p:spPr>
          <a:xfrm>
            <a:off x="510554" y="2997228"/>
            <a:ext cx="3895258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600">
                <a:ea typeface="Gadugi"/>
                <a:cs typeface="Dubai Medium"/>
              </a:rPr>
              <a:t>Goals :	</a:t>
            </a:r>
            <a:endParaRPr lang="th-TH" sz="1600">
              <a:ea typeface="Gadugi"/>
              <a:cs typeface="Dubai Medium"/>
            </a:endParaRPr>
          </a:p>
          <a:p>
            <a:endParaRPr lang="en-US" sz="1600">
              <a:ea typeface="Gadugi"/>
              <a:cs typeface="Dubai Medium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เข้าใจข้อความที่แสดงง่ายขึ้น</a:t>
            </a:r>
          </a:p>
          <a:p>
            <a:endParaRPr lang="th" sz="1600">
              <a:ea typeface="Gadugi"/>
              <a:cs typeface="Cordia New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เว็บไซต์ที่แสดงมีความเป็นระเบียบ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CE5B0-2D38-4C4A-BDE3-B5F89B6BD10C}"/>
              </a:ext>
            </a:extLst>
          </p:cNvPr>
          <p:cNvSpPr txBox="1"/>
          <p:nvPr/>
        </p:nvSpPr>
        <p:spPr>
          <a:xfrm>
            <a:off x="508437" y="93573"/>
            <a:ext cx="115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HIGHLIGHT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E8D69-ABD8-472F-94CB-7D636858E6F8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AC9C-9436-4641-8BC1-116D27C3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C4F78A9-8EC5-4795-855A-F7878E59AFC1}"/>
              </a:ext>
            </a:extLst>
          </p:cNvPr>
          <p:cNvSpPr txBox="1"/>
          <p:nvPr/>
        </p:nvSpPr>
        <p:spPr>
          <a:xfrm>
            <a:off x="4185087" y="2997228"/>
            <a:ext cx="3694175" cy="15204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Frustration</a:t>
            </a:r>
            <a:r>
              <a:rPr lang="en-US" sz="1600">
                <a:ea typeface="Gadugi"/>
                <a:cs typeface="Dubai Medium"/>
              </a:rPr>
              <a:t> :	</a:t>
            </a:r>
            <a:endParaRPr lang="th-TH" sz="1600">
              <a:ea typeface="Gadugi"/>
              <a:cs typeface="Dubai Medium"/>
            </a:endParaRPr>
          </a:p>
          <a:p>
            <a:endParaRPr lang="en-US" sz="1600">
              <a:ea typeface="Gadugi"/>
              <a:cs typeface="Dubai Medium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ข้อความที่แสดงเข้าใจยาก</a:t>
            </a:r>
          </a:p>
          <a:p>
            <a:pPr marL="285750" indent="-285750">
              <a:buFont typeface="Arial"/>
              <a:buChar char="•"/>
            </a:pPr>
            <a:endParaRPr lang="th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ไม่รู้ว่าภายในเว็บไซต์มีอะไรให้ดูบ้าง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643287E-7EDB-4D17-8FAA-77E2797D8C8E}"/>
              </a:ext>
            </a:extLst>
          </p:cNvPr>
          <p:cNvSpPr txBox="1"/>
          <p:nvPr/>
        </p:nvSpPr>
        <p:spPr>
          <a:xfrm>
            <a:off x="508437" y="2196070"/>
            <a:ext cx="8218550" cy="7817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Bio : </a:t>
            </a:r>
            <a:r>
              <a:rPr lang="th" sz="1600">
                <a:ea typeface="+mn-lt"/>
                <a:cs typeface="+mn-lt"/>
              </a:rPr>
              <a:t>เป็นนักศึกษาที่นิด้า เพศชาย คณะสถิติประยุกต์ สาขาวิทยาศาสตร์ข้อมูล</a:t>
            </a:r>
            <a:r>
              <a:rPr lang="th-TH" sz="1600">
                <a:ea typeface="+mn-lt"/>
                <a:cs typeface="+mn-lt"/>
              </a:rPr>
              <a:t> (</a:t>
            </a:r>
            <a:r>
              <a:rPr lang="en-US" sz="1600">
                <a:ea typeface="+mn-lt"/>
                <a:cs typeface="+mn-lt"/>
              </a:rPr>
              <a:t>DS</a:t>
            </a:r>
            <a:r>
              <a:rPr lang="th-TH" sz="1600">
                <a:ea typeface="+mn-lt"/>
                <a:cs typeface="+mn-lt"/>
              </a:rPr>
              <a:t>) ยังไม่มีประสบการณ์ทำงาน</a:t>
            </a:r>
            <a:r>
              <a:rPr lang="th" sz="1600">
                <a:ea typeface="+mn-lt"/>
                <a:cs typeface="+mn-lt"/>
              </a:rPr>
              <a:t> </a:t>
            </a:r>
            <a:endParaRPr lang="th-TH"/>
          </a:p>
        </p:txBody>
      </p:sp>
      <p:pic>
        <p:nvPicPr>
          <p:cNvPr id="10" name="Picture 2" descr="Man Standing On Stair">
            <a:extLst>
              <a:ext uri="{FF2B5EF4-FFF2-40B4-BE49-F238E27FC236}">
                <a16:creationId xmlns:a16="http://schemas.microsoft.com/office/drawing/2014/main" id="{090A3934-9973-48EB-8100-835B347F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04" y="1002375"/>
            <a:ext cx="3235500" cy="48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9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6802B-0FFA-43A2-BE43-A74807A54A9A}"/>
              </a:ext>
            </a:extLst>
          </p:cNvPr>
          <p:cNvSpPr txBox="1"/>
          <p:nvPr/>
        </p:nvSpPr>
        <p:spPr>
          <a:xfrm>
            <a:off x="508438" y="560046"/>
            <a:ext cx="39492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0">
                <a:solidFill>
                  <a:srgbClr val="202122"/>
                </a:solidFill>
                <a:effectLst/>
                <a:latin typeface="+mj-lt"/>
              </a:rPr>
              <a:t>Bell</a:t>
            </a:r>
            <a:endParaRPr lang="en-US" sz="8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E4528-72CB-40BD-A12C-2BCBB26292E5}"/>
              </a:ext>
            </a:extLst>
          </p:cNvPr>
          <p:cNvSpPr txBox="1"/>
          <p:nvPr/>
        </p:nvSpPr>
        <p:spPr>
          <a:xfrm>
            <a:off x="508437" y="2196070"/>
            <a:ext cx="7157570" cy="7817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Gadugi"/>
                <a:cs typeface="Dubai Medium"/>
              </a:rPr>
              <a:t>Bio :</a:t>
            </a:r>
            <a:r>
              <a:rPr lang="th-TH" sz="1600">
                <a:ea typeface="Gadugi"/>
                <a:cs typeface="Dubai Medium"/>
              </a:rPr>
              <a:t> </a:t>
            </a:r>
            <a:r>
              <a:rPr lang="th-TH" sz="1600">
                <a:ea typeface="Gadugi"/>
                <a:cs typeface="Dubai Medium" panose="020B0603030403030204" pitchFamily="34" charset="-78"/>
              </a:rPr>
              <a:t>เป็นนักศึกษาที่นิด้า เพศหญิง คณะสถิติประยุกต์ สาขาวิทยาศาสตร์ข้อมูล(</a:t>
            </a:r>
            <a:r>
              <a:rPr lang="en-US" sz="1600">
                <a:ea typeface="Gadugi"/>
                <a:cs typeface="Dubai Medium"/>
              </a:rPr>
              <a:t>DS</a:t>
            </a:r>
            <a:r>
              <a:rPr lang="th-TH" sz="1600">
                <a:ea typeface="Gadugi"/>
                <a:cs typeface="Dubai Medium" panose="020B0603030403030204" pitchFamily="34" charset="-78"/>
              </a:rPr>
              <a:t>) </a:t>
            </a:r>
            <a:endParaRPr lang="en-US" sz="1600">
              <a:ea typeface="Gadugi"/>
              <a:cs typeface="Dubai Medium"/>
            </a:endParaRPr>
          </a:p>
          <a:p>
            <a:r>
              <a:rPr lang="th-TH" sz="1600">
                <a:ea typeface="Gadugi"/>
                <a:cs typeface="+mn-lt"/>
              </a:rPr>
              <a:t>มีประสบการณ์</a:t>
            </a:r>
            <a:r>
              <a:rPr lang="th-TH" sz="1600">
                <a:ea typeface="+mn-lt"/>
                <a:cs typeface="+mn-lt"/>
              </a:rPr>
              <a:t>ทำงาน 4 ปี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E696D-D62F-4722-9146-896266E6D7B3}"/>
              </a:ext>
            </a:extLst>
          </p:cNvPr>
          <p:cNvSpPr txBox="1"/>
          <p:nvPr/>
        </p:nvSpPr>
        <p:spPr>
          <a:xfrm>
            <a:off x="508436" y="2963808"/>
            <a:ext cx="369417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600">
                <a:ea typeface="Gadugi"/>
                <a:cs typeface="Dubai Medium"/>
              </a:rPr>
              <a:t>Goals :	</a:t>
            </a:r>
            <a:endParaRPr lang="th-TH" sz="1600">
              <a:ea typeface="Gadugi"/>
              <a:cs typeface="Dubai Medium"/>
            </a:endParaRPr>
          </a:p>
          <a:p>
            <a:endParaRPr lang="en-US" sz="1600">
              <a:ea typeface="Gadugi"/>
              <a:cs typeface="Dubai Medium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โทนสีสดใส</a:t>
            </a:r>
          </a:p>
          <a:p>
            <a:pPr marL="285750" indent="-285750">
              <a:buFont typeface="Arial"/>
              <a:buChar char="•"/>
            </a:pPr>
            <a:endParaRPr lang="th" sz="1600">
              <a:ea typeface="Gadugi"/>
              <a:cs typeface="Cordia New"/>
            </a:endParaRPr>
          </a:p>
          <a:p>
            <a:pPr marL="285750" indent="-285750">
              <a:buFont typeface="Arial"/>
              <a:buChar char="•"/>
            </a:pPr>
            <a:r>
              <a:rPr lang="th-TH" sz="1600">
                <a:ea typeface="+mn-lt"/>
                <a:cs typeface="+mn-lt"/>
              </a:rPr>
              <a:t>ระยะเวลาในการดาวโหลดไม่เกิน 3 วินาที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CE5B0-2D38-4C4A-BDE3-B5F89B6BD10C}"/>
              </a:ext>
            </a:extLst>
          </p:cNvPr>
          <p:cNvSpPr txBox="1"/>
          <p:nvPr/>
        </p:nvSpPr>
        <p:spPr>
          <a:xfrm>
            <a:off x="508437" y="93573"/>
            <a:ext cx="115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HIGHLIGHT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E8D69-ABD8-472F-94CB-7D636858E6F8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AC9C-9436-4641-8BC1-116D27C3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FCFB0E0-C7F8-4C8C-8D90-DA0ACFBEE16F}"/>
              </a:ext>
            </a:extLst>
          </p:cNvPr>
          <p:cNvSpPr txBox="1"/>
          <p:nvPr/>
        </p:nvSpPr>
        <p:spPr>
          <a:xfrm>
            <a:off x="4156510" y="2963808"/>
            <a:ext cx="3694175" cy="15204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600">
                <a:ea typeface="Gadugi"/>
                <a:cs typeface="Dubai Medium"/>
              </a:rPr>
              <a:t>Frustration:	</a:t>
            </a:r>
            <a:endParaRPr lang="th-TH" sz="1600">
              <a:ea typeface="Gadugi"/>
              <a:cs typeface="Dubai Medium"/>
            </a:endParaRPr>
          </a:p>
          <a:p>
            <a:endParaRPr lang="en-US" sz="1600">
              <a:ea typeface="Gadugi"/>
              <a:cs typeface="Dubai Medium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สีหม่นหมอง</a:t>
            </a:r>
            <a:endParaRPr lang="th-TH" sz="1600">
              <a:ea typeface="+mn-lt"/>
              <a:cs typeface="+mn-lt"/>
            </a:endParaRPr>
          </a:p>
          <a:p>
            <a:endParaRPr lang="th-TH" sz="1600">
              <a:highlight>
                <a:srgbClr val="FFFF00"/>
              </a:highlight>
              <a:ea typeface="Gadugi"/>
              <a:cs typeface="Cordia New"/>
            </a:endParaRPr>
          </a:p>
          <a:p>
            <a:pPr marL="285750" indent="-285750">
              <a:buFont typeface="Arial"/>
              <a:buChar char="•"/>
            </a:pPr>
            <a:r>
              <a:rPr lang="th" sz="1600">
                <a:ea typeface="+mn-lt"/>
                <a:cs typeface="+mn-lt"/>
              </a:rPr>
              <a:t>เมื่อกดเข้าไปดูงานแล้วรอดาวโหลดนาน</a:t>
            </a:r>
            <a:endParaRPr lang="th-TH" sz="1600">
              <a:ea typeface="+mn-lt"/>
              <a:cs typeface="+mn-lt"/>
            </a:endParaRPr>
          </a:p>
        </p:txBody>
      </p:sp>
      <p:pic>
        <p:nvPicPr>
          <p:cNvPr id="10" name="รูปภาพ 7" descr="รูปภาพประกอบด้วย บุคคล, ผนัง, ในอาคาร, นั่ง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6460148D-1E22-40C9-A147-8B582514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4" y="1330818"/>
            <a:ext cx="3919959" cy="41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lective Focus Photograph of Man Wearing Gray Suit Jacket">
            <a:extLst>
              <a:ext uri="{FF2B5EF4-FFF2-40B4-BE49-F238E27FC236}">
                <a16:creationId xmlns:a16="http://schemas.microsoft.com/office/drawing/2014/main" id="{394269E0-19F7-45F7-B81B-68AA8DCFD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33" l="9964" r="89947">
                        <a14:foregroundMark x1="48132" y1="20533" x2="51976" y2="15540"/>
                        <a14:foregroundMark x1="52041" y1="15591" x2="49911" y2="21467"/>
                        <a14:foregroundMark x1="49911" y1="21467" x2="47954" y2="20533"/>
                        <a14:foregroundMark x1="47509" y1="24267" x2="47331" y2="17333"/>
                        <a14:foregroundMark x1="47331" y1="17333" x2="51335" y2="13200"/>
                        <a14:foregroundMark x1="51335" y1="13200" x2="52046" y2="20667"/>
                        <a14:foregroundMark x1="52046" y1="20667" x2="47331" y2="23600"/>
                        <a14:foregroundMark x1="48043" y1="21733" x2="48221" y2="14800"/>
                        <a14:foregroundMark x1="48221" y1="14800" x2="47865" y2="21200"/>
                        <a14:foregroundMark x1="48043" y1="19733" x2="47776" y2="19200"/>
                        <a14:foregroundMark x1="47331" y1="20800" x2="49466" y2="14133"/>
                        <a14:foregroundMark x1="49466" y1="14133" x2="53020" y2="13518"/>
                        <a14:foregroundMark x1="55603" y1="16214" x2="56244" y2="17438"/>
                        <a14:foregroundMark x1="54798" y1="20349" x2="51779" y2="22267"/>
                        <a14:foregroundMark x1="51779" y1="22267" x2="47242" y2="20533"/>
                        <a14:foregroundMark x1="47242" y1="20533" x2="47242" y2="20400"/>
                        <a14:foregroundMark x1="64947" y1="50800" x2="64979" y2="50451"/>
                        <a14:foregroundMark x1="42349" y1="86933" x2="44039" y2="92000"/>
                        <a14:foregroundMark x1="44039" y1="92000" x2="53826" y2="92800"/>
                        <a14:foregroundMark x1="53826" y1="92800" x2="57918" y2="92133"/>
                        <a14:foregroundMark x1="57918" y1="92133" x2="60854" y2="88667"/>
                        <a14:foregroundMark x1="60854" y1="88667" x2="61744" y2="82000"/>
                        <a14:foregroundMark x1="61744" y1="82000" x2="59431" y2="75733"/>
                        <a14:foregroundMark x1="59431" y1="75733" x2="54982" y2="73733"/>
                        <a14:foregroundMark x1="54982" y1="73733" x2="46174" y2="80000"/>
                        <a14:foregroundMark x1="46174" y1="80000" x2="43149" y2="83467"/>
                        <a14:foregroundMark x1="43149" y1="83467" x2="41904" y2="88533"/>
                        <a14:foregroundMark x1="41904" y1="88533" x2="42616" y2="88800"/>
                        <a14:backgroundMark x1="56584" y1="20667" x2="57117" y2="18000"/>
                        <a14:backgroundMark x1="57473" y1="19867" x2="56940" y2="16533"/>
                        <a14:backgroundMark x1="53381" y1="12933" x2="56228" y2="15200"/>
                        <a14:backgroundMark x1="56851" y1="17333" x2="57117" y2="20800"/>
                        <a14:backgroundMark x1="60320" y1="36133" x2="74288" y2="45067"/>
                        <a14:backgroundMark x1="74288" y1="45067" x2="76868" y2="52800"/>
                        <a14:backgroundMark x1="76868" y1="52800" x2="78915" y2="43467"/>
                        <a14:backgroundMark x1="78915" y1="43467" x2="78203" y2="36000"/>
                        <a14:backgroundMark x1="78203" y1="36000" x2="79448" y2="31067"/>
                        <a14:backgroundMark x1="66548" y1="40667" x2="68327" y2="58400"/>
                        <a14:backgroundMark x1="68327" y1="58400" x2="68505" y2="58933"/>
                        <a14:backgroundMark x1="68327" y1="35067" x2="73577" y2="44933"/>
                        <a14:backgroundMark x1="73577" y1="44933" x2="75267" y2="53600"/>
                        <a14:backgroundMark x1="75267" y1="53600" x2="75267" y2="55067"/>
                        <a14:backgroundMark x1="68416" y1="57733" x2="74199" y2="43733"/>
                        <a14:backgroundMark x1="71708" y1="56533" x2="71797" y2="47600"/>
                        <a14:backgroundMark x1="71797" y1="47600" x2="70907" y2="54667"/>
                        <a14:backgroundMark x1="70907" y1="54667" x2="71263" y2="58933"/>
                        <a14:backgroundMark x1="70463" y1="50000" x2="70463" y2="43200"/>
                        <a14:backgroundMark x1="69217" y1="45733" x2="71085" y2="47600"/>
                        <a14:backgroundMark x1="64502" y1="54533" x2="64858" y2="47467"/>
                        <a14:backgroundMark x1="65925" y1="53733" x2="64858" y2="50933"/>
                        <a14:backgroundMark x1="64324" y1="51067" x2="65302" y2="48533"/>
                        <a14:backgroundMark x1="64858" y1="51200" x2="65036" y2="49333"/>
                        <a14:backgroundMark x1="65125" y1="51467" x2="65125" y2="50667"/>
                        <a14:backgroundMark x1="41103" y1="71467" x2="41726" y2="66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44" t="11942" r="31851"/>
          <a:stretch/>
        </p:blipFill>
        <p:spPr bwMode="auto">
          <a:xfrm>
            <a:off x="8023892" y="817122"/>
            <a:ext cx="4678194" cy="778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6802B-0FFA-43A2-BE43-A74807A54A9A}"/>
              </a:ext>
            </a:extLst>
          </p:cNvPr>
          <p:cNvSpPr txBox="1"/>
          <p:nvPr/>
        </p:nvSpPr>
        <p:spPr>
          <a:xfrm>
            <a:off x="508438" y="560046"/>
            <a:ext cx="39492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0">
                <a:solidFill>
                  <a:srgbClr val="202122"/>
                </a:solidFill>
                <a:effectLst/>
                <a:latin typeface="+mj-lt"/>
              </a:rPr>
              <a:t>Bird</a:t>
            </a:r>
            <a:endParaRPr lang="en-US" sz="8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E4528-72CB-40BD-A12C-2BCBB26292E5}"/>
              </a:ext>
            </a:extLst>
          </p:cNvPr>
          <p:cNvSpPr txBox="1"/>
          <p:nvPr/>
        </p:nvSpPr>
        <p:spPr>
          <a:xfrm>
            <a:off x="508438" y="2196070"/>
            <a:ext cx="8205320" cy="7817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ea typeface="Gadugi"/>
                <a:cs typeface="Dubai Medium"/>
              </a:rPr>
              <a:t>Bio :</a:t>
            </a:r>
            <a:r>
              <a:rPr lang="th-TH" sz="1600">
                <a:ea typeface="Gadugi"/>
                <a:cs typeface="Dubai Medium"/>
              </a:rPr>
              <a:t> </a:t>
            </a:r>
            <a:r>
              <a:rPr lang="th-TH" sz="1600">
                <a:ea typeface="Gadugi"/>
                <a:cs typeface="Dubai Medium" panose="020B0603030403030204" pitchFamily="34" charset="-78"/>
              </a:rPr>
              <a:t>เป็นนักศึกษาที่นิด้า เพศชาย คณะสถิติประยุกต์ สาขาปัญญาและการวิเคราะห์ธุรกิจ (BA&amp;I) มีประสบการณ์ทำงาน 6 ปี</a:t>
            </a:r>
            <a:endParaRPr lang="en-US" sz="1600">
              <a:cs typeface="Dubai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E696D-D62F-4722-9146-896266E6D7B3}"/>
              </a:ext>
            </a:extLst>
          </p:cNvPr>
          <p:cNvSpPr txBox="1"/>
          <p:nvPr/>
        </p:nvSpPr>
        <p:spPr>
          <a:xfrm>
            <a:off x="508437" y="2971216"/>
            <a:ext cx="4011675" cy="15204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600">
                <a:ea typeface="Gadugi"/>
                <a:cs typeface="Dubai Medium"/>
              </a:rPr>
              <a:t>Goals :	</a:t>
            </a:r>
            <a:endParaRPr lang="th-TH" sz="1600">
              <a:ea typeface="Gadugi"/>
              <a:cs typeface="Dubai Medium"/>
            </a:endParaRPr>
          </a:p>
          <a:p>
            <a:endParaRPr lang="th-TH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>
                <a:ea typeface="+mn-lt"/>
                <a:cs typeface="+mn-lt"/>
              </a:rPr>
              <a:t>เห็นได้ชัดเจนว่าเรียงงานตามอะไร</a:t>
            </a:r>
            <a:endParaRPr lang="th-TH" sz="1600">
              <a:ea typeface="Gadugi"/>
              <a:cs typeface="Cordia New"/>
            </a:endParaRPr>
          </a:p>
          <a:p>
            <a:endParaRPr lang="th-TH" sz="160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>
                <a:ea typeface="Gadugi"/>
                <a:cs typeface="+mn-lt"/>
              </a:rPr>
              <a:t>ใช้งานได้ทั้งระบบคอมพิวเตอร์และมือถือ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CE5B0-2D38-4C4A-BDE3-B5F89B6BD10C}"/>
              </a:ext>
            </a:extLst>
          </p:cNvPr>
          <p:cNvSpPr txBox="1"/>
          <p:nvPr/>
        </p:nvSpPr>
        <p:spPr>
          <a:xfrm>
            <a:off x="508437" y="93573"/>
            <a:ext cx="115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HIGHLIGHT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E8D69-ABD8-472F-94CB-7D636858E6F8}"/>
              </a:ext>
            </a:extLst>
          </p:cNvPr>
          <p:cNvSpPr txBox="1"/>
          <p:nvPr/>
        </p:nvSpPr>
        <p:spPr>
          <a:xfrm>
            <a:off x="11210850" y="77832"/>
            <a:ext cx="472713" cy="276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AC9C-9436-4641-8BC1-116D27C3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625" y="55799"/>
            <a:ext cx="563279" cy="321063"/>
          </a:xfrm>
        </p:spPr>
        <p:txBody>
          <a:bodyPr/>
          <a:lstStyle/>
          <a:p>
            <a:fld id="{444F1577-DE9D-4BD9-B2B6-4B9CF9C7F978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80A2EE44-6B1F-4C6A-8D18-1B7338D01D66}"/>
              </a:ext>
            </a:extLst>
          </p:cNvPr>
          <p:cNvSpPr txBox="1"/>
          <p:nvPr/>
        </p:nvSpPr>
        <p:spPr>
          <a:xfrm>
            <a:off x="4375586" y="3002966"/>
            <a:ext cx="3694175" cy="15204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1600">
                <a:ea typeface="Gadugi"/>
                <a:cs typeface="Dubai Medium"/>
              </a:rPr>
              <a:t>Frustration :	</a:t>
            </a:r>
          </a:p>
          <a:p>
            <a:endParaRPr lang="en-US" sz="1600">
              <a:ea typeface="Gadugi"/>
              <a:cs typeface="Dubai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" sz="1600">
                <a:ea typeface="+mn-lt"/>
                <a:cs typeface="+mn-lt"/>
              </a:rPr>
              <a:t>งานไม่เป็นระเบียบ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" sz="16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" sz="1600">
                <a:ea typeface="+mn-lt"/>
                <a:cs typeface="+mn-lt"/>
              </a:rPr>
              <a:t>ใช้โทรศัพท์มือถือเปิดงานไม่ได้</a:t>
            </a:r>
          </a:p>
        </p:txBody>
      </p:sp>
    </p:spTree>
    <p:extLst>
      <p:ext uri="{BB962C8B-B14F-4D97-AF65-F5344CB8AC3E}">
        <p14:creationId xmlns:p14="http://schemas.microsoft.com/office/powerpoint/2010/main" val="24125754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E94A4ED94E495E4AB16311DC774A809D" ma:contentTypeVersion="7" ma:contentTypeDescription="สร้างเอกสารใหม่" ma:contentTypeScope="" ma:versionID="78ba52b4062aa833c769b556e05b1be1">
  <xsd:schema xmlns:xsd="http://www.w3.org/2001/XMLSchema" xmlns:xs="http://www.w3.org/2001/XMLSchema" xmlns:p="http://schemas.microsoft.com/office/2006/metadata/properties" xmlns:ns3="45e5f8dc-0292-4222-82f2-cb2c815bed23" xmlns:ns4="4acfee43-04e8-445d-a160-10c8f1c65888" targetNamespace="http://schemas.microsoft.com/office/2006/metadata/properties" ma:root="true" ma:fieldsID="33352ab289287e16628965970485f0f6" ns3:_="" ns4:_="">
    <xsd:import namespace="45e5f8dc-0292-4222-82f2-cb2c815bed23"/>
    <xsd:import namespace="4acfee43-04e8-445d-a160-10c8f1c65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5f8dc-0292-4222-82f2-cb2c815bed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fee43-04e8-445d-a160-10c8f1c65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F95C88-9E06-44E9-AD36-B07715571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E002C-069A-4B69-8263-792E51C73BBF}">
  <ds:schemaRefs>
    <ds:schemaRef ds:uri="45e5f8dc-0292-4222-82f2-cb2c815bed23"/>
    <ds:schemaRef ds:uri="4acfee43-04e8-445d-a160-10c8f1c658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C0D0631-14AB-4F51-A461-88D347E35E0F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acfee43-04e8-445d-a160-10c8f1c65888"/>
    <ds:schemaRef ds:uri="45e5f8dc-0292-4222-82f2-cb2c815bed23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แบบจอกว้าง</PresentationFormat>
  <Paragraphs>227</Paragraphs>
  <Slides>47</Slides>
  <Notes>3</Notes>
  <HiddenSlides>1</HiddenSlides>
  <MMClips>0</MMClips>
  <ScaleCrop>false</ScaleCrop>
  <HeadingPairs>
    <vt:vector size="8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47</vt:i4>
      </vt:variant>
    </vt:vector>
  </HeadingPairs>
  <TitlesOfParts>
    <vt:vector size="56" baseType="lpstr">
      <vt:lpstr>Arial</vt:lpstr>
      <vt:lpstr>Berlin Sans FB Demi</vt:lpstr>
      <vt:lpstr>Bookman Old Style</vt:lpstr>
      <vt:lpstr>Calibri</vt:lpstr>
      <vt:lpstr>Gill Sans MT</vt:lpstr>
      <vt:lpstr>Lato</vt:lpstr>
      <vt:lpstr>Wingdings 2</vt:lpstr>
      <vt:lpstr>Dividend</vt:lpstr>
      <vt:lpstr>Worksheet</vt:lpstr>
      <vt:lpstr>ระบบบริหารจัดการ IS</vt:lpstr>
      <vt:lpstr>งานนำเสนอ PowerPoint</vt:lpstr>
      <vt:lpstr>งานนำเสนอ PowerPoint</vt:lpstr>
      <vt:lpstr>Persona Segment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USER Feedbacks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ณัฐวัฒน์ คงเมือง</dc:creator>
  <cp:lastModifiedBy>ธนดร คงเมือง</cp:lastModifiedBy>
  <cp:revision>2</cp:revision>
  <dcterms:created xsi:type="dcterms:W3CDTF">2022-02-25T14:17:12Z</dcterms:created>
  <dcterms:modified xsi:type="dcterms:W3CDTF">2022-10-20T09:24:54Z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0x010100E94A4ED94E495E4AB16311DC774A809D</vt:lpwstr>
  </property>
</Properties>
</file>