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0"/>
  </p:notesMasterIdLst>
  <p:sldIdLst>
    <p:sldId id="256" r:id="rId2"/>
    <p:sldId id="257" r:id="rId3"/>
    <p:sldId id="258" r:id="rId4"/>
    <p:sldId id="266" r:id="rId5"/>
    <p:sldId id="261" r:id="rId6"/>
    <p:sldId id="259" r:id="rId7"/>
    <p:sldId id="260" r:id="rId8"/>
    <p:sldId id="262" r:id="rId9"/>
    <p:sldId id="263" r:id="rId10"/>
    <p:sldId id="265" r:id="rId11"/>
    <p:sldId id="264" r:id="rId12"/>
    <p:sldId id="267" r:id="rId13"/>
    <p:sldId id="270" r:id="rId14"/>
    <p:sldId id="268" r:id="rId15"/>
    <p:sldId id="269"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showGuides="1">
      <p:cViewPr varScale="1">
        <p:scale>
          <a:sx n="108" d="100"/>
          <a:sy n="108" d="100"/>
        </p:scale>
        <p:origin x="654"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99F51C-C6B6-44A0-8923-1E448844CF15}" type="datetimeFigureOut">
              <a:rPr lang="en-US" smtClean="0"/>
              <a:t>9/6/2017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226AD-DC0C-4D9A-8B0B-D1CE971E9E80}" type="slidenum">
              <a:rPr lang="en-US" smtClean="0"/>
              <a:t>‹#›</a:t>
            </a:fld>
            <a:endParaRPr lang="en-US"/>
          </a:p>
        </p:txBody>
      </p:sp>
    </p:spTree>
    <p:extLst>
      <p:ext uri="{BB962C8B-B14F-4D97-AF65-F5344CB8AC3E}">
        <p14:creationId xmlns:p14="http://schemas.microsoft.com/office/powerpoint/2010/main" val="1927965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that around O’Hare, there is a higher incidence of WNV, and there are a lot of mosquitos around Calumet</a:t>
            </a:r>
          </a:p>
        </p:txBody>
      </p:sp>
      <p:sp>
        <p:nvSpPr>
          <p:cNvPr id="4" name="Slide Number Placeholder 3"/>
          <p:cNvSpPr>
            <a:spLocks noGrp="1"/>
          </p:cNvSpPr>
          <p:nvPr>
            <p:ph type="sldNum" sz="quarter" idx="10"/>
          </p:nvPr>
        </p:nvSpPr>
        <p:spPr/>
        <p:txBody>
          <a:bodyPr/>
          <a:lstStyle/>
          <a:p>
            <a:fld id="{F75226AD-DC0C-4D9A-8B0B-D1CE971E9E80}" type="slidenum">
              <a:rPr lang="en-US" smtClean="0"/>
              <a:t>2</a:t>
            </a:fld>
            <a:endParaRPr lang="en-US"/>
          </a:p>
        </p:txBody>
      </p:sp>
    </p:spTree>
    <p:extLst>
      <p:ext uri="{BB962C8B-B14F-4D97-AF65-F5344CB8AC3E}">
        <p14:creationId xmlns:p14="http://schemas.microsoft.com/office/powerpoint/2010/main" val="167769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 one label out to avoid the dummy variable trap</a:t>
            </a:r>
          </a:p>
        </p:txBody>
      </p:sp>
      <p:sp>
        <p:nvSpPr>
          <p:cNvPr id="4" name="Slide Number Placeholder 3"/>
          <p:cNvSpPr>
            <a:spLocks noGrp="1"/>
          </p:cNvSpPr>
          <p:nvPr>
            <p:ph type="sldNum" sz="quarter" idx="10"/>
          </p:nvPr>
        </p:nvSpPr>
        <p:spPr/>
        <p:txBody>
          <a:bodyPr/>
          <a:lstStyle/>
          <a:p>
            <a:fld id="{F75226AD-DC0C-4D9A-8B0B-D1CE971E9E80}" type="slidenum">
              <a:rPr lang="en-US" smtClean="0"/>
              <a:t>6</a:t>
            </a:fld>
            <a:endParaRPr lang="en-US"/>
          </a:p>
        </p:txBody>
      </p:sp>
    </p:spTree>
    <p:extLst>
      <p:ext uri="{BB962C8B-B14F-4D97-AF65-F5344CB8AC3E}">
        <p14:creationId xmlns:p14="http://schemas.microsoft.com/office/powerpoint/2010/main" val="2318708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Zone 5 is mostly near water</a:t>
            </a:r>
          </a:p>
        </p:txBody>
      </p:sp>
      <p:sp>
        <p:nvSpPr>
          <p:cNvPr id="4" name="Slide Number Placeholder 3"/>
          <p:cNvSpPr>
            <a:spLocks noGrp="1"/>
          </p:cNvSpPr>
          <p:nvPr>
            <p:ph type="sldNum" sz="quarter" idx="10"/>
          </p:nvPr>
        </p:nvSpPr>
        <p:spPr/>
        <p:txBody>
          <a:bodyPr/>
          <a:lstStyle/>
          <a:p>
            <a:fld id="{F75226AD-DC0C-4D9A-8B0B-D1CE971E9E80}" type="slidenum">
              <a:rPr lang="en-US" smtClean="0"/>
              <a:t>9</a:t>
            </a:fld>
            <a:endParaRPr lang="en-US"/>
          </a:p>
        </p:txBody>
      </p:sp>
    </p:spTree>
    <p:extLst>
      <p:ext uri="{BB962C8B-B14F-4D97-AF65-F5344CB8AC3E}">
        <p14:creationId xmlns:p14="http://schemas.microsoft.com/office/powerpoint/2010/main" val="164334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eta - step size shrinkage used in update to prevents overfitting. After each boosting step, we can directly get the weights of new features. and eta actually shrinks the feature weights to make the boosting process more conservative.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Weight - the number of times a feature appears in a tree</a:t>
            </a:r>
          </a:p>
          <a:p>
            <a:endParaRPr lang="en-US" dirty="0"/>
          </a:p>
        </p:txBody>
      </p:sp>
      <p:sp>
        <p:nvSpPr>
          <p:cNvPr id="4" name="Slide Number Placeholder 3"/>
          <p:cNvSpPr>
            <a:spLocks noGrp="1"/>
          </p:cNvSpPr>
          <p:nvPr>
            <p:ph type="sldNum" sz="quarter" idx="10"/>
          </p:nvPr>
        </p:nvSpPr>
        <p:spPr/>
        <p:txBody>
          <a:bodyPr/>
          <a:lstStyle/>
          <a:p>
            <a:fld id="{F75226AD-DC0C-4D9A-8B0B-D1CE971E9E80}" type="slidenum">
              <a:rPr lang="en-US" smtClean="0"/>
              <a:t>15</a:t>
            </a:fld>
            <a:endParaRPr lang="en-US"/>
          </a:p>
        </p:txBody>
      </p:sp>
    </p:spTree>
    <p:extLst>
      <p:ext uri="{BB962C8B-B14F-4D97-AF65-F5344CB8AC3E}">
        <p14:creationId xmlns:p14="http://schemas.microsoft.com/office/powerpoint/2010/main" val="3191995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Latrange</a:t>
            </a:r>
            <a:r>
              <a:rPr lang="en-US" sz="1200" b="0" i="0" kern="1200" dirty="0">
                <a:solidFill>
                  <a:schemeClr val="tx1"/>
                </a:solidFill>
                <a:effectLst/>
                <a:latin typeface="+mn-lt"/>
                <a:ea typeface="+mn-ea"/>
                <a:cs typeface="+mn-cs"/>
              </a:rPr>
              <a:t> = 0.5, </a:t>
            </a:r>
            <a:r>
              <a:rPr lang="en-US" sz="1200" b="0" i="0" kern="1200" dirty="0" err="1">
                <a:solidFill>
                  <a:schemeClr val="tx1"/>
                </a:solidFill>
                <a:effectLst/>
                <a:latin typeface="+mn-lt"/>
                <a:ea typeface="+mn-ea"/>
                <a:cs typeface="+mn-cs"/>
              </a:rPr>
              <a:t>lonrange</a:t>
            </a:r>
            <a:r>
              <a:rPr lang="en-US" sz="1200" b="0" i="0" kern="1200" dirty="0">
                <a:solidFill>
                  <a:schemeClr val="tx1"/>
                </a:solidFill>
                <a:effectLst/>
                <a:latin typeface="+mn-lt"/>
                <a:ea typeface="+mn-ea"/>
                <a:cs typeface="+mn-cs"/>
              </a:rPr>
              <a:t>=1.5</a:t>
            </a:r>
          </a:p>
          <a:p>
            <a:endParaRPr lang="en-US" dirty="0"/>
          </a:p>
        </p:txBody>
      </p:sp>
      <p:sp>
        <p:nvSpPr>
          <p:cNvPr id="4" name="Slide Number Placeholder 3"/>
          <p:cNvSpPr>
            <a:spLocks noGrp="1"/>
          </p:cNvSpPr>
          <p:nvPr>
            <p:ph type="sldNum" sz="quarter" idx="10"/>
          </p:nvPr>
        </p:nvSpPr>
        <p:spPr/>
        <p:txBody>
          <a:bodyPr/>
          <a:lstStyle/>
          <a:p>
            <a:fld id="{F75226AD-DC0C-4D9A-8B0B-D1CE971E9E80}" type="slidenum">
              <a:rPr lang="en-US" smtClean="0"/>
              <a:t>16</a:t>
            </a:fld>
            <a:endParaRPr lang="en-US"/>
          </a:p>
        </p:txBody>
      </p:sp>
    </p:spTree>
    <p:extLst>
      <p:ext uri="{BB962C8B-B14F-4D97-AF65-F5344CB8AC3E}">
        <p14:creationId xmlns:p14="http://schemas.microsoft.com/office/powerpoint/2010/main" val="2109566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9/6/2017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9/6/2017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9/6/2017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9/6/2017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C0358-123A-473E-94EF-2775E20554C3}"/>
              </a:ext>
            </a:extLst>
          </p:cNvPr>
          <p:cNvSpPr>
            <a:spLocks noGrp="1"/>
          </p:cNvSpPr>
          <p:nvPr>
            <p:ph type="ctrTitle"/>
          </p:nvPr>
        </p:nvSpPr>
        <p:spPr/>
        <p:txBody>
          <a:bodyPr/>
          <a:lstStyle/>
          <a:p>
            <a:r>
              <a:rPr lang="en-US" dirty="0"/>
              <a:t>Predicting west Nile virus appearances in Chicago</a:t>
            </a:r>
          </a:p>
        </p:txBody>
      </p:sp>
    </p:spTree>
    <p:extLst>
      <p:ext uri="{BB962C8B-B14F-4D97-AF65-F5344CB8AC3E}">
        <p14:creationId xmlns:p14="http://schemas.microsoft.com/office/powerpoint/2010/main" val="1413254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041F2-C730-41CB-98BF-1305813CEDEF}"/>
              </a:ext>
            </a:extLst>
          </p:cNvPr>
          <p:cNvSpPr>
            <a:spLocks noGrp="1"/>
          </p:cNvSpPr>
          <p:nvPr>
            <p:ph type="title"/>
          </p:nvPr>
        </p:nvSpPr>
        <p:spPr>
          <a:xfrm>
            <a:off x="765449" y="148698"/>
            <a:ext cx="4494998" cy="570393"/>
          </a:xfrm>
        </p:spPr>
        <p:txBody>
          <a:bodyPr/>
          <a:lstStyle/>
          <a:p>
            <a:r>
              <a:rPr lang="en-US" dirty="0"/>
              <a:t>Mosquito species</a:t>
            </a:r>
          </a:p>
        </p:txBody>
      </p:sp>
      <p:sp>
        <p:nvSpPr>
          <p:cNvPr id="4" name="Text Placeholder 3">
            <a:extLst>
              <a:ext uri="{FF2B5EF4-FFF2-40B4-BE49-F238E27FC236}">
                <a16:creationId xmlns:a16="http://schemas.microsoft.com/office/drawing/2014/main" id="{54F551FA-AB38-4B7C-8B3A-F44301AFAA04}"/>
              </a:ext>
            </a:extLst>
          </p:cNvPr>
          <p:cNvSpPr>
            <a:spLocks noGrp="1"/>
          </p:cNvSpPr>
          <p:nvPr>
            <p:ph type="body" sz="half" idx="2"/>
          </p:nvPr>
        </p:nvSpPr>
        <p:spPr>
          <a:xfrm>
            <a:off x="1115568" y="1977449"/>
            <a:ext cx="3794760" cy="2903101"/>
          </a:xfrm>
        </p:spPr>
        <p:txBody>
          <a:bodyPr/>
          <a:lstStyle/>
          <a:p>
            <a:pPr marL="285750" indent="-285750">
              <a:buClr>
                <a:schemeClr val="accent3"/>
              </a:buClr>
              <a:buFont typeface="Arial" panose="020B0604020202020204" pitchFamily="34" charset="0"/>
              <a:buChar char="•"/>
            </a:pPr>
            <a:r>
              <a:rPr lang="en-US" dirty="0"/>
              <a:t>Mosquito species could have an impact on the spread of the virus.</a:t>
            </a:r>
          </a:p>
          <a:p>
            <a:pPr marL="285750" indent="-285750">
              <a:buClr>
                <a:schemeClr val="accent3"/>
              </a:buClr>
              <a:buFont typeface="Arial" panose="020B0604020202020204" pitchFamily="34" charset="0"/>
              <a:buChar char="•"/>
            </a:pPr>
            <a:r>
              <a:rPr lang="en-US" dirty="0"/>
              <a:t>Without further research, the model will hopefully pick up on the difference.</a:t>
            </a:r>
          </a:p>
          <a:p>
            <a:pPr marL="285750" indent="-285750">
              <a:buClr>
                <a:schemeClr val="accent3"/>
              </a:buClr>
              <a:buFont typeface="Arial" panose="020B0604020202020204" pitchFamily="34" charset="0"/>
              <a:buChar char="•"/>
            </a:pPr>
            <a:r>
              <a:rPr lang="en-US" dirty="0"/>
              <a:t>The three species in the plot are the only ones that have a recorded instance of West Nile Virus detection.</a:t>
            </a:r>
          </a:p>
          <a:p>
            <a:pPr marL="285750" indent="-285750">
              <a:buClr>
                <a:schemeClr val="accent3"/>
              </a:buClr>
              <a:buFont typeface="Arial" panose="020B0604020202020204" pitchFamily="34" charset="0"/>
              <a:buChar char="•"/>
            </a:pPr>
            <a:r>
              <a:rPr lang="en-US" dirty="0"/>
              <a:t>As such, these three species are coded into one hot features that are added to the data.</a:t>
            </a:r>
          </a:p>
        </p:txBody>
      </p:sp>
      <p:pic>
        <p:nvPicPr>
          <p:cNvPr id="6" name="Picture 5" descr="A screenshot of a cell phone&#10;&#10;Description generated with very high confidence">
            <a:extLst>
              <a:ext uri="{FF2B5EF4-FFF2-40B4-BE49-F238E27FC236}">
                <a16:creationId xmlns:a16="http://schemas.microsoft.com/office/drawing/2014/main" id="{071A46B6-EDB8-4529-9DAE-D865FEE1EA60}"/>
              </a:ext>
            </a:extLst>
          </p:cNvPr>
          <p:cNvPicPr>
            <a:picLocks noChangeAspect="1"/>
          </p:cNvPicPr>
          <p:nvPr/>
        </p:nvPicPr>
        <p:blipFill>
          <a:blip r:embed="rId2"/>
          <a:stretch>
            <a:fillRect/>
          </a:stretch>
        </p:blipFill>
        <p:spPr>
          <a:xfrm>
            <a:off x="6096000" y="1295400"/>
            <a:ext cx="6096000" cy="4267200"/>
          </a:xfrm>
          <a:prstGeom prst="rect">
            <a:avLst/>
          </a:prstGeom>
        </p:spPr>
      </p:pic>
    </p:spTree>
    <p:extLst>
      <p:ext uri="{BB962C8B-B14F-4D97-AF65-F5344CB8AC3E}">
        <p14:creationId xmlns:p14="http://schemas.microsoft.com/office/powerpoint/2010/main" val="1069588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1868-5196-4F89-AB43-C861D9FF95CC}"/>
              </a:ext>
            </a:extLst>
          </p:cNvPr>
          <p:cNvSpPr>
            <a:spLocks noGrp="1"/>
          </p:cNvSpPr>
          <p:nvPr>
            <p:ph type="title"/>
          </p:nvPr>
        </p:nvSpPr>
        <p:spPr>
          <a:xfrm>
            <a:off x="765449" y="228416"/>
            <a:ext cx="4494998" cy="555356"/>
          </a:xfrm>
        </p:spPr>
        <p:txBody>
          <a:bodyPr/>
          <a:lstStyle/>
          <a:p>
            <a:r>
              <a:rPr lang="en-US" dirty="0"/>
              <a:t>Weather Data</a:t>
            </a:r>
          </a:p>
        </p:txBody>
      </p:sp>
      <p:sp>
        <p:nvSpPr>
          <p:cNvPr id="4" name="Text Placeholder 3">
            <a:extLst>
              <a:ext uri="{FF2B5EF4-FFF2-40B4-BE49-F238E27FC236}">
                <a16:creationId xmlns:a16="http://schemas.microsoft.com/office/drawing/2014/main" id="{8E02C3C7-52D1-46B8-8A80-BE6CE6AE9005}"/>
              </a:ext>
            </a:extLst>
          </p:cNvPr>
          <p:cNvSpPr>
            <a:spLocks noGrp="1"/>
          </p:cNvSpPr>
          <p:nvPr>
            <p:ph type="body" sz="half" idx="2"/>
          </p:nvPr>
        </p:nvSpPr>
        <p:spPr>
          <a:xfrm>
            <a:off x="139255" y="941034"/>
            <a:ext cx="5747386" cy="5843046"/>
          </a:xfrm>
        </p:spPr>
        <p:txBody>
          <a:bodyPr>
            <a:normAutofit/>
          </a:bodyPr>
          <a:lstStyle/>
          <a:p>
            <a:pPr marL="285750" indent="-285750">
              <a:buClr>
                <a:schemeClr val="accent3"/>
              </a:buClr>
              <a:buFont typeface="Arial" panose="020B0604020202020204" pitchFamily="34" charset="0"/>
              <a:buChar char="•"/>
            </a:pPr>
            <a:r>
              <a:rPr lang="en-US" dirty="0"/>
              <a:t>Weather data is provided from two stations, O’Hare International Airport and Chicago Midway International Airport.</a:t>
            </a:r>
          </a:p>
          <a:p>
            <a:pPr marL="285750" indent="-285750">
              <a:buClr>
                <a:schemeClr val="accent3"/>
              </a:buClr>
              <a:buFont typeface="Arial" panose="020B0604020202020204" pitchFamily="34" charset="0"/>
              <a:buChar char="•"/>
            </a:pPr>
            <a:r>
              <a:rPr lang="en-US" dirty="0"/>
              <a:t>Rather than picking one station, or simply picking whichever station is closer to a trap, an algorithm was designed to get a reasonable approximation of what the weather might be at a specific location.</a:t>
            </a:r>
          </a:p>
          <a:p>
            <a:pPr marL="285750" indent="-285750">
              <a:buClr>
                <a:schemeClr val="accent3"/>
              </a:buClr>
              <a:buFont typeface="Arial" panose="020B0604020202020204" pitchFamily="34" charset="0"/>
              <a:buChar char="•"/>
            </a:pPr>
            <a:r>
              <a:rPr lang="en-US" dirty="0"/>
              <a:t>After rotating the map so that the line between stations lie on the y-axis, a linear interpolation of certain weather conditions was made between the two.</a:t>
            </a:r>
          </a:p>
          <a:p>
            <a:pPr marL="285750" indent="-285750">
              <a:buClr>
                <a:schemeClr val="accent3"/>
              </a:buClr>
              <a:buFont typeface="Arial" panose="020B0604020202020204" pitchFamily="34" charset="0"/>
              <a:buChar char="•"/>
            </a:pPr>
            <a:r>
              <a:rPr lang="en-US" dirty="0"/>
              <a:t>Considering the one dimensional heat transfer equation with two fixed points, allowed to come to equilibrium, this is what we should expect.</a:t>
            </a:r>
          </a:p>
          <a:p>
            <a:pPr marL="285750" indent="-285750">
              <a:buClr>
                <a:schemeClr val="accent3"/>
              </a:buClr>
              <a:buFont typeface="Arial" panose="020B0604020202020204" pitchFamily="34" charset="0"/>
              <a:buChar char="•"/>
            </a:pPr>
            <a:r>
              <a:rPr lang="en-US" dirty="0"/>
              <a:t>Points above and below the stations on the rotated map are considered to have the same weather as the closest station.</a:t>
            </a:r>
          </a:p>
          <a:p>
            <a:pPr marL="285750" indent="-285750">
              <a:buClr>
                <a:schemeClr val="accent3"/>
              </a:buClr>
              <a:buFont typeface="Arial" panose="020B0604020202020204" pitchFamily="34" charset="0"/>
              <a:buChar char="•"/>
            </a:pPr>
            <a:r>
              <a:rPr lang="en-US" dirty="0"/>
              <a:t>Pictured is how an example temperature gradient would look.</a:t>
            </a:r>
          </a:p>
          <a:p>
            <a:pPr marL="285750" indent="-285750">
              <a:buClr>
                <a:schemeClr val="accent3"/>
              </a:buClr>
              <a:buFont typeface="Arial" panose="020B0604020202020204" pitchFamily="34" charset="0"/>
              <a:buChar char="•"/>
            </a:pPr>
            <a:r>
              <a:rPr lang="en-US" dirty="0"/>
              <a:t>20 day means of weather data leading up to the date in question, and days since rain fell are also calculated as additional features.</a:t>
            </a:r>
          </a:p>
          <a:p>
            <a:pPr marL="285750" indent="-285750">
              <a:buClr>
                <a:schemeClr val="accent3"/>
              </a:buClr>
              <a:buFont typeface="Arial" panose="020B0604020202020204" pitchFamily="34" charset="0"/>
              <a:buChar char="•"/>
            </a:pPr>
            <a:r>
              <a:rPr lang="en-US" dirty="0"/>
              <a:t>Weather features sunrise, sunset, days since rain, and thunderstorm and fog flags are selected based on the closest station.</a:t>
            </a:r>
          </a:p>
          <a:p>
            <a:pPr marL="285750" indent="-285750">
              <a:buClr>
                <a:schemeClr val="accent3"/>
              </a:buClr>
              <a:buFont typeface="Arial" panose="020B0604020202020204" pitchFamily="34" charset="0"/>
              <a:buChar char="•"/>
            </a:pPr>
            <a:r>
              <a:rPr lang="en-US" dirty="0"/>
              <a:t>Wind direction is converted to sine and cosine, as to have a cyclical variable representation.</a:t>
            </a:r>
          </a:p>
        </p:txBody>
      </p:sp>
      <p:pic>
        <p:nvPicPr>
          <p:cNvPr id="10" name="Picture 9" descr="A picture containing text, map&#10;&#10;Description generated with very high confidence">
            <a:extLst>
              <a:ext uri="{FF2B5EF4-FFF2-40B4-BE49-F238E27FC236}">
                <a16:creationId xmlns:a16="http://schemas.microsoft.com/office/drawing/2014/main" id="{BE0F4B57-A03D-4B9C-815D-2A930906A318}"/>
              </a:ext>
            </a:extLst>
          </p:cNvPr>
          <p:cNvPicPr>
            <a:picLocks noChangeAspect="1"/>
          </p:cNvPicPr>
          <p:nvPr/>
        </p:nvPicPr>
        <p:blipFill>
          <a:blip r:embed="rId2"/>
          <a:stretch>
            <a:fillRect/>
          </a:stretch>
        </p:blipFill>
        <p:spPr>
          <a:xfrm>
            <a:off x="6584942" y="0"/>
            <a:ext cx="5180320" cy="6858000"/>
          </a:xfrm>
          <a:prstGeom prst="rect">
            <a:avLst/>
          </a:prstGeom>
        </p:spPr>
      </p:pic>
    </p:spTree>
    <p:extLst>
      <p:ext uri="{BB962C8B-B14F-4D97-AF65-F5344CB8AC3E}">
        <p14:creationId xmlns:p14="http://schemas.microsoft.com/office/powerpoint/2010/main" val="690441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9167-895A-404A-A7B3-91652FCF660D}"/>
              </a:ext>
            </a:extLst>
          </p:cNvPr>
          <p:cNvSpPr>
            <a:spLocks noGrp="1"/>
          </p:cNvSpPr>
          <p:nvPr>
            <p:ph type="title"/>
          </p:nvPr>
        </p:nvSpPr>
        <p:spPr>
          <a:xfrm>
            <a:off x="765449" y="193086"/>
            <a:ext cx="4494998" cy="428351"/>
          </a:xfrm>
        </p:spPr>
        <p:txBody>
          <a:bodyPr/>
          <a:lstStyle/>
          <a:p>
            <a:r>
              <a:rPr lang="en-US" dirty="0"/>
              <a:t>Random Forest</a:t>
            </a:r>
          </a:p>
        </p:txBody>
      </p:sp>
      <p:sp>
        <p:nvSpPr>
          <p:cNvPr id="4" name="Text Placeholder 3">
            <a:extLst>
              <a:ext uri="{FF2B5EF4-FFF2-40B4-BE49-F238E27FC236}">
                <a16:creationId xmlns:a16="http://schemas.microsoft.com/office/drawing/2014/main" id="{A2E877DA-852E-443B-A9FA-E1398D49BD37}"/>
              </a:ext>
            </a:extLst>
          </p:cNvPr>
          <p:cNvSpPr>
            <a:spLocks noGrp="1"/>
          </p:cNvSpPr>
          <p:nvPr>
            <p:ph type="body" sz="half" idx="2"/>
          </p:nvPr>
        </p:nvSpPr>
        <p:spPr>
          <a:xfrm>
            <a:off x="245648" y="1038687"/>
            <a:ext cx="5587865" cy="5628443"/>
          </a:xfrm>
        </p:spPr>
        <p:txBody>
          <a:bodyPr/>
          <a:lstStyle/>
          <a:p>
            <a:pPr marL="285750" indent="-285750">
              <a:buClr>
                <a:schemeClr val="accent3"/>
              </a:buClr>
              <a:buFont typeface="Arial" panose="020B0604020202020204" pitchFamily="34" charset="0"/>
              <a:buChar char="•"/>
            </a:pPr>
            <a:r>
              <a:rPr lang="en-US" dirty="0"/>
              <a:t>Using valid features (all but number of mosquitos), a Random Forest was created.</a:t>
            </a:r>
          </a:p>
          <a:p>
            <a:pPr marL="285750" indent="-285750">
              <a:buClr>
                <a:schemeClr val="accent3"/>
              </a:buClr>
              <a:buFont typeface="Arial" panose="020B0604020202020204" pitchFamily="34" charset="0"/>
              <a:buChar char="•"/>
            </a:pPr>
            <a:r>
              <a:rPr lang="en-US" dirty="0" err="1"/>
              <a:t>n_estimators</a:t>
            </a:r>
            <a:r>
              <a:rPr lang="en-US" dirty="0"/>
              <a:t>=1000, </a:t>
            </a:r>
            <a:r>
              <a:rPr lang="en-US" dirty="0" err="1"/>
              <a:t>max_features</a:t>
            </a:r>
            <a:r>
              <a:rPr lang="en-US" dirty="0"/>
              <a:t>=None</a:t>
            </a:r>
          </a:p>
          <a:p>
            <a:pPr marL="285750" indent="-285750">
              <a:buClr>
                <a:schemeClr val="accent3"/>
              </a:buClr>
              <a:buFont typeface="Arial" panose="020B0604020202020204" pitchFamily="34" charset="0"/>
              <a:buChar char="•"/>
            </a:pPr>
            <a:r>
              <a:rPr lang="en-US" dirty="0"/>
              <a:t>Model achieves log loss of 0.42</a:t>
            </a:r>
          </a:p>
          <a:p>
            <a:pPr marL="285750" indent="-285750">
              <a:buClr>
                <a:schemeClr val="accent3"/>
              </a:buClr>
              <a:buFont typeface="Arial" panose="020B0604020202020204" pitchFamily="34" charset="0"/>
              <a:buChar char="•"/>
            </a:pPr>
            <a:endParaRPr lang="en-US" dirty="0"/>
          </a:p>
          <a:p>
            <a:pPr marL="285750" indent="-285750">
              <a:buClr>
                <a:schemeClr val="accent3"/>
              </a:buClr>
              <a:buFont typeface="Arial" panose="020B0604020202020204" pitchFamily="34" charset="0"/>
              <a:buChar char="•"/>
            </a:pPr>
            <a:endParaRPr lang="en-US" dirty="0"/>
          </a:p>
          <a:p>
            <a:pPr marL="285750" indent="-285750">
              <a:buClr>
                <a:schemeClr val="accent3"/>
              </a:buClr>
              <a:buFont typeface="Arial" panose="020B0604020202020204" pitchFamily="34" charset="0"/>
              <a:buChar char="•"/>
            </a:pPr>
            <a:endParaRPr lang="en-US" dirty="0"/>
          </a:p>
          <a:p>
            <a:pPr marL="285750" indent="-285750">
              <a:buClr>
                <a:schemeClr val="accent3"/>
              </a:buClr>
              <a:buFont typeface="Arial" panose="020B0604020202020204" pitchFamily="34" charset="0"/>
              <a:buChar char="•"/>
            </a:pPr>
            <a:endParaRPr lang="en-US" dirty="0"/>
          </a:p>
          <a:p>
            <a:pPr marL="285750" indent="-285750">
              <a:buClr>
                <a:schemeClr val="accent3"/>
              </a:buClr>
              <a:buFont typeface="Arial" panose="020B0604020202020204" pitchFamily="34" charset="0"/>
              <a:buChar char="•"/>
            </a:pPr>
            <a:r>
              <a:rPr lang="en-US" dirty="0"/>
              <a:t>This model certainly isn’t the best predictor, though it preforms reasonably well.</a:t>
            </a:r>
          </a:p>
          <a:p>
            <a:pPr marL="285750" indent="-285750">
              <a:buClr>
                <a:schemeClr val="accent3"/>
              </a:buClr>
              <a:buFont typeface="Arial" panose="020B0604020202020204" pitchFamily="34" charset="0"/>
              <a:buChar char="•"/>
            </a:pPr>
            <a:r>
              <a:rPr lang="en-US" dirty="0"/>
              <a:t>Interestingly, the most important feature of this model is sunrise.</a:t>
            </a:r>
          </a:p>
          <a:p>
            <a:pPr marL="285750" indent="-285750">
              <a:buClr>
                <a:schemeClr val="accent3"/>
              </a:buClr>
              <a:buFont typeface="Arial" panose="020B0604020202020204" pitchFamily="34" charset="0"/>
              <a:buChar char="•"/>
            </a:pPr>
            <a:r>
              <a:rPr lang="en-US" dirty="0"/>
              <a:t>Mosquitos are typically nocturnal, this could have something to do with it.</a:t>
            </a:r>
          </a:p>
          <a:p>
            <a:pPr marL="285750" indent="-285750">
              <a:buClr>
                <a:schemeClr val="accent3"/>
              </a:buClr>
              <a:buFont typeface="Arial" panose="020B0604020202020204" pitchFamily="34" charset="0"/>
              <a:buChar char="•"/>
            </a:pPr>
            <a:r>
              <a:rPr lang="en-US" dirty="0"/>
              <a:t>The next most important feature, the 20 day mean of minimum temperature, makes sense. Colder weather will lead to less mosquitos.</a:t>
            </a:r>
          </a:p>
          <a:p>
            <a:pPr marL="285750" indent="-285750">
              <a:buClr>
                <a:schemeClr val="accent3"/>
              </a:buClr>
              <a:buFont typeface="Arial" panose="020B0604020202020204" pitchFamily="34" charset="0"/>
              <a:buChar char="•"/>
            </a:pPr>
            <a:endParaRPr lang="en-US" dirty="0"/>
          </a:p>
        </p:txBody>
      </p:sp>
      <p:graphicFrame>
        <p:nvGraphicFramePr>
          <p:cNvPr id="5" name="Table 4">
            <a:extLst>
              <a:ext uri="{FF2B5EF4-FFF2-40B4-BE49-F238E27FC236}">
                <a16:creationId xmlns:a16="http://schemas.microsoft.com/office/drawing/2014/main" id="{B4C9E245-B27F-4009-986E-399B76063B3C}"/>
              </a:ext>
            </a:extLst>
          </p:cNvPr>
          <p:cNvGraphicFramePr>
            <a:graphicFrameLocks noGrp="1"/>
          </p:cNvGraphicFramePr>
          <p:nvPr>
            <p:extLst>
              <p:ext uri="{D42A27DB-BD31-4B8C-83A1-F6EECF244321}">
                <p14:modId xmlns:p14="http://schemas.microsoft.com/office/powerpoint/2010/main" val="1530609605"/>
              </p:ext>
            </p:extLst>
          </p:nvPr>
        </p:nvGraphicFramePr>
        <p:xfrm>
          <a:off x="555243" y="2370782"/>
          <a:ext cx="4968674" cy="1280160"/>
        </p:xfrm>
        <a:graphic>
          <a:graphicData uri="http://schemas.openxmlformats.org/drawingml/2006/table">
            <a:tbl>
              <a:tblPr firstRow="1" bandRow="1">
                <a:tableStyleId>{5C22544A-7EE6-4342-B048-85BDC9FD1C3A}</a:tableStyleId>
              </a:tblPr>
              <a:tblGrid>
                <a:gridCol w="952818">
                  <a:extLst>
                    <a:ext uri="{9D8B030D-6E8A-4147-A177-3AD203B41FA5}">
                      <a16:colId xmlns:a16="http://schemas.microsoft.com/office/drawing/2014/main" val="2967238193"/>
                    </a:ext>
                  </a:extLst>
                </a:gridCol>
                <a:gridCol w="1052195">
                  <a:extLst>
                    <a:ext uri="{9D8B030D-6E8A-4147-A177-3AD203B41FA5}">
                      <a16:colId xmlns:a16="http://schemas.microsoft.com/office/drawing/2014/main" val="3251041529"/>
                    </a:ext>
                  </a:extLst>
                </a:gridCol>
                <a:gridCol w="770255">
                  <a:extLst>
                    <a:ext uri="{9D8B030D-6E8A-4147-A177-3AD203B41FA5}">
                      <a16:colId xmlns:a16="http://schemas.microsoft.com/office/drawing/2014/main" val="899114476"/>
                    </a:ext>
                  </a:extLst>
                </a:gridCol>
                <a:gridCol w="993458">
                  <a:extLst>
                    <a:ext uri="{9D8B030D-6E8A-4147-A177-3AD203B41FA5}">
                      <a16:colId xmlns:a16="http://schemas.microsoft.com/office/drawing/2014/main" val="1015817220"/>
                    </a:ext>
                  </a:extLst>
                </a:gridCol>
                <a:gridCol w="1199948">
                  <a:extLst>
                    <a:ext uri="{9D8B030D-6E8A-4147-A177-3AD203B41FA5}">
                      <a16:colId xmlns:a16="http://schemas.microsoft.com/office/drawing/2014/main" val="597726683"/>
                    </a:ext>
                  </a:extLst>
                </a:gridCol>
              </a:tblGrid>
              <a:tr h="298830">
                <a:tc>
                  <a:txBody>
                    <a:bodyPr/>
                    <a:lstStyle/>
                    <a:p>
                      <a:endParaRPr lang="en-US" sz="1500" dirty="0"/>
                    </a:p>
                  </a:txBody>
                  <a:tcPr/>
                </a:tc>
                <a:tc>
                  <a:txBody>
                    <a:bodyPr/>
                    <a:lstStyle/>
                    <a:p>
                      <a:r>
                        <a:rPr lang="en-US" sz="1500" dirty="0"/>
                        <a:t>Precision</a:t>
                      </a:r>
                    </a:p>
                  </a:txBody>
                  <a:tcPr/>
                </a:tc>
                <a:tc>
                  <a:txBody>
                    <a:bodyPr/>
                    <a:lstStyle/>
                    <a:p>
                      <a:r>
                        <a:rPr lang="en-US" sz="1500" dirty="0"/>
                        <a:t>Recall</a:t>
                      </a:r>
                    </a:p>
                  </a:txBody>
                  <a:tcPr/>
                </a:tc>
                <a:tc>
                  <a:txBody>
                    <a:bodyPr/>
                    <a:lstStyle/>
                    <a:p>
                      <a:r>
                        <a:rPr lang="en-US" sz="1500" dirty="0"/>
                        <a:t>F1-score</a:t>
                      </a:r>
                    </a:p>
                  </a:txBody>
                  <a:tcPr/>
                </a:tc>
                <a:tc>
                  <a:txBody>
                    <a:bodyPr/>
                    <a:lstStyle/>
                    <a:p>
                      <a:r>
                        <a:rPr lang="en-US" sz="1500" dirty="0"/>
                        <a:t>Support</a:t>
                      </a:r>
                    </a:p>
                  </a:txBody>
                  <a:tcPr/>
                </a:tc>
                <a:extLst>
                  <a:ext uri="{0D108BD9-81ED-4DB2-BD59-A6C34878D82A}">
                    <a16:rowId xmlns:a16="http://schemas.microsoft.com/office/drawing/2014/main" val="1194646875"/>
                  </a:ext>
                </a:extLst>
              </a:tr>
              <a:tr h="298830">
                <a:tc>
                  <a:txBody>
                    <a:bodyPr/>
                    <a:lstStyle/>
                    <a:p>
                      <a:r>
                        <a:rPr lang="en-US" sz="1500" dirty="0"/>
                        <a:t>Negative</a:t>
                      </a:r>
                    </a:p>
                  </a:txBody>
                  <a:tcPr/>
                </a:tc>
                <a:tc>
                  <a:txBody>
                    <a:bodyPr/>
                    <a:lstStyle/>
                    <a:p>
                      <a:r>
                        <a:rPr lang="en-US" sz="1500" dirty="0"/>
                        <a:t>0.96</a:t>
                      </a:r>
                    </a:p>
                  </a:txBody>
                  <a:tcPr/>
                </a:tc>
                <a:tc>
                  <a:txBody>
                    <a:bodyPr/>
                    <a:lstStyle/>
                    <a:p>
                      <a:r>
                        <a:rPr lang="en-US" sz="1500" dirty="0"/>
                        <a:t>0.96</a:t>
                      </a:r>
                    </a:p>
                  </a:txBody>
                  <a:tcPr/>
                </a:tc>
                <a:tc>
                  <a:txBody>
                    <a:bodyPr/>
                    <a:lstStyle/>
                    <a:p>
                      <a:r>
                        <a:rPr lang="en-US" sz="1500" dirty="0"/>
                        <a:t>0.96</a:t>
                      </a:r>
                    </a:p>
                  </a:txBody>
                  <a:tcPr/>
                </a:tc>
                <a:tc>
                  <a:txBody>
                    <a:bodyPr/>
                    <a:lstStyle/>
                    <a:p>
                      <a:r>
                        <a:rPr lang="en-US" sz="1500" dirty="0"/>
                        <a:t>2489</a:t>
                      </a:r>
                    </a:p>
                  </a:txBody>
                  <a:tcPr/>
                </a:tc>
                <a:extLst>
                  <a:ext uri="{0D108BD9-81ED-4DB2-BD59-A6C34878D82A}">
                    <a16:rowId xmlns:a16="http://schemas.microsoft.com/office/drawing/2014/main" val="3665149572"/>
                  </a:ext>
                </a:extLst>
              </a:tr>
              <a:tr h="298830">
                <a:tc>
                  <a:txBody>
                    <a:bodyPr/>
                    <a:lstStyle/>
                    <a:p>
                      <a:r>
                        <a:rPr lang="en-US" sz="1500" dirty="0"/>
                        <a:t>Positive</a:t>
                      </a:r>
                    </a:p>
                  </a:txBody>
                  <a:tcPr/>
                </a:tc>
                <a:tc>
                  <a:txBody>
                    <a:bodyPr/>
                    <a:lstStyle/>
                    <a:p>
                      <a:r>
                        <a:rPr lang="en-US" sz="1500" dirty="0"/>
                        <a:t>0.26</a:t>
                      </a:r>
                    </a:p>
                  </a:txBody>
                  <a:tcPr/>
                </a:tc>
                <a:tc>
                  <a:txBody>
                    <a:bodyPr/>
                    <a:lstStyle/>
                    <a:p>
                      <a:r>
                        <a:rPr lang="en-US" sz="1500" dirty="0"/>
                        <a:t>0.28</a:t>
                      </a:r>
                    </a:p>
                  </a:txBody>
                  <a:tcPr/>
                </a:tc>
                <a:tc>
                  <a:txBody>
                    <a:bodyPr/>
                    <a:lstStyle/>
                    <a:p>
                      <a:r>
                        <a:rPr lang="en-US" sz="1500" dirty="0"/>
                        <a:t>0.26</a:t>
                      </a:r>
                    </a:p>
                  </a:txBody>
                  <a:tcPr/>
                </a:tc>
                <a:tc>
                  <a:txBody>
                    <a:bodyPr/>
                    <a:lstStyle/>
                    <a:p>
                      <a:r>
                        <a:rPr lang="en-US" sz="1500" dirty="0"/>
                        <a:t>138</a:t>
                      </a:r>
                    </a:p>
                  </a:txBody>
                  <a:tcPr/>
                </a:tc>
                <a:extLst>
                  <a:ext uri="{0D108BD9-81ED-4DB2-BD59-A6C34878D82A}">
                    <a16:rowId xmlns:a16="http://schemas.microsoft.com/office/drawing/2014/main" val="3239965879"/>
                  </a:ext>
                </a:extLst>
              </a:tr>
              <a:tr h="298830">
                <a:tc>
                  <a:txBody>
                    <a:bodyPr/>
                    <a:lstStyle/>
                    <a:p>
                      <a:r>
                        <a:rPr lang="en-US" sz="1500" dirty="0" err="1"/>
                        <a:t>Avg</a:t>
                      </a:r>
                      <a:r>
                        <a:rPr lang="en-US" sz="1500" dirty="0"/>
                        <a:t>/Total</a:t>
                      </a:r>
                    </a:p>
                  </a:txBody>
                  <a:tcPr/>
                </a:tc>
                <a:tc>
                  <a:txBody>
                    <a:bodyPr/>
                    <a:lstStyle/>
                    <a:p>
                      <a:r>
                        <a:rPr lang="en-US" sz="1500" dirty="0"/>
                        <a:t>0.92</a:t>
                      </a:r>
                    </a:p>
                  </a:txBody>
                  <a:tcPr/>
                </a:tc>
                <a:tc>
                  <a:txBody>
                    <a:bodyPr/>
                    <a:lstStyle/>
                    <a:p>
                      <a:r>
                        <a:rPr lang="en-US" sz="1500" dirty="0"/>
                        <a:t>0.92</a:t>
                      </a:r>
                    </a:p>
                  </a:txBody>
                  <a:tcPr/>
                </a:tc>
                <a:tc>
                  <a:txBody>
                    <a:bodyPr/>
                    <a:lstStyle/>
                    <a:p>
                      <a:r>
                        <a:rPr lang="en-US" sz="1500" dirty="0"/>
                        <a:t>0.92</a:t>
                      </a:r>
                    </a:p>
                  </a:txBody>
                  <a:tcPr/>
                </a:tc>
                <a:tc>
                  <a:txBody>
                    <a:bodyPr/>
                    <a:lstStyle/>
                    <a:p>
                      <a:r>
                        <a:rPr lang="en-US" sz="1500" dirty="0"/>
                        <a:t>2627</a:t>
                      </a:r>
                    </a:p>
                  </a:txBody>
                  <a:tcPr/>
                </a:tc>
                <a:extLst>
                  <a:ext uri="{0D108BD9-81ED-4DB2-BD59-A6C34878D82A}">
                    <a16:rowId xmlns:a16="http://schemas.microsoft.com/office/drawing/2014/main" val="2270946032"/>
                  </a:ext>
                </a:extLst>
              </a:tr>
            </a:tbl>
          </a:graphicData>
        </a:graphic>
      </p:graphicFrame>
      <p:pic>
        <p:nvPicPr>
          <p:cNvPr id="14" name="Picture 13">
            <a:extLst>
              <a:ext uri="{FF2B5EF4-FFF2-40B4-BE49-F238E27FC236}">
                <a16:creationId xmlns:a16="http://schemas.microsoft.com/office/drawing/2014/main" id="{4C340CAE-342A-4641-A381-FAAE813733B0}"/>
              </a:ext>
            </a:extLst>
          </p:cNvPr>
          <p:cNvPicPr>
            <a:picLocks noChangeAspect="1"/>
          </p:cNvPicPr>
          <p:nvPr/>
        </p:nvPicPr>
        <p:blipFill>
          <a:blip r:embed="rId2"/>
          <a:stretch>
            <a:fillRect/>
          </a:stretch>
        </p:blipFill>
        <p:spPr>
          <a:xfrm>
            <a:off x="6610905" y="3429000"/>
            <a:ext cx="5143500" cy="3429000"/>
          </a:xfrm>
          <a:prstGeom prst="rect">
            <a:avLst/>
          </a:prstGeom>
        </p:spPr>
      </p:pic>
      <p:pic>
        <p:nvPicPr>
          <p:cNvPr id="16" name="Picture 15">
            <a:extLst>
              <a:ext uri="{FF2B5EF4-FFF2-40B4-BE49-F238E27FC236}">
                <a16:creationId xmlns:a16="http://schemas.microsoft.com/office/drawing/2014/main" id="{C50A3B29-6793-4A3B-BC31-8824AAFB7CB6}"/>
              </a:ext>
            </a:extLst>
          </p:cNvPr>
          <p:cNvPicPr>
            <a:picLocks noChangeAspect="1"/>
          </p:cNvPicPr>
          <p:nvPr/>
        </p:nvPicPr>
        <p:blipFill>
          <a:blip r:embed="rId3"/>
          <a:stretch>
            <a:fillRect/>
          </a:stretch>
        </p:blipFill>
        <p:spPr>
          <a:xfrm>
            <a:off x="7468155" y="0"/>
            <a:ext cx="3429000" cy="3429000"/>
          </a:xfrm>
          <a:prstGeom prst="rect">
            <a:avLst/>
          </a:prstGeom>
        </p:spPr>
      </p:pic>
    </p:spTree>
    <p:extLst>
      <p:ext uri="{BB962C8B-B14F-4D97-AF65-F5344CB8AC3E}">
        <p14:creationId xmlns:p14="http://schemas.microsoft.com/office/powerpoint/2010/main" val="3568473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9167-895A-404A-A7B3-91652FCF660D}"/>
              </a:ext>
            </a:extLst>
          </p:cNvPr>
          <p:cNvSpPr>
            <a:spLocks noGrp="1"/>
          </p:cNvSpPr>
          <p:nvPr>
            <p:ph type="title"/>
          </p:nvPr>
        </p:nvSpPr>
        <p:spPr>
          <a:xfrm>
            <a:off x="765449" y="193086"/>
            <a:ext cx="4494998" cy="703559"/>
          </a:xfrm>
        </p:spPr>
        <p:txBody>
          <a:bodyPr/>
          <a:lstStyle/>
          <a:p>
            <a:r>
              <a:rPr lang="en-US" dirty="0"/>
              <a:t>Gradient Boosting Classifier</a:t>
            </a:r>
          </a:p>
        </p:txBody>
      </p:sp>
      <p:sp>
        <p:nvSpPr>
          <p:cNvPr id="4" name="Text Placeholder 3">
            <a:extLst>
              <a:ext uri="{FF2B5EF4-FFF2-40B4-BE49-F238E27FC236}">
                <a16:creationId xmlns:a16="http://schemas.microsoft.com/office/drawing/2014/main" id="{A2E877DA-852E-443B-A9FA-E1398D49BD37}"/>
              </a:ext>
            </a:extLst>
          </p:cNvPr>
          <p:cNvSpPr>
            <a:spLocks noGrp="1"/>
          </p:cNvSpPr>
          <p:nvPr>
            <p:ph type="body" sz="half" idx="2"/>
          </p:nvPr>
        </p:nvSpPr>
        <p:spPr>
          <a:xfrm>
            <a:off x="219015" y="1029809"/>
            <a:ext cx="5587865" cy="5628443"/>
          </a:xfrm>
        </p:spPr>
        <p:txBody>
          <a:bodyPr/>
          <a:lstStyle/>
          <a:p>
            <a:pPr marL="285750" indent="-285750">
              <a:buClr>
                <a:schemeClr val="accent3"/>
              </a:buClr>
              <a:buFont typeface="Arial" panose="020B0604020202020204" pitchFamily="34" charset="0"/>
              <a:buChar char="•"/>
            </a:pPr>
            <a:r>
              <a:rPr lang="en-US" dirty="0" err="1"/>
              <a:t>n_estimators</a:t>
            </a:r>
            <a:r>
              <a:rPr lang="en-US" dirty="0"/>
              <a:t>=1000, </a:t>
            </a:r>
            <a:r>
              <a:rPr lang="en-US" dirty="0" err="1"/>
              <a:t>learning_rate</a:t>
            </a:r>
            <a:r>
              <a:rPr lang="en-US" dirty="0"/>
              <a:t>=0.0035, </a:t>
            </a:r>
            <a:r>
              <a:rPr lang="en-US" dirty="0" err="1"/>
              <a:t>max_depth</a:t>
            </a:r>
            <a:r>
              <a:rPr lang="en-US" dirty="0"/>
              <a:t>=7</a:t>
            </a:r>
          </a:p>
          <a:p>
            <a:pPr marL="285750" indent="-285750">
              <a:buClr>
                <a:schemeClr val="accent3"/>
              </a:buClr>
              <a:buFont typeface="Arial" panose="020B0604020202020204" pitchFamily="34" charset="0"/>
              <a:buChar char="•"/>
            </a:pPr>
            <a:r>
              <a:rPr lang="en-US" dirty="0"/>
              <a:t>Model achieves log loss of 0.24</a:t>
            </a:r>
          </a:p>
          <a:p>
            <a:pPr marL="285750" indent="-285750">
              <a:buClr>
                <a:schemeClr val="accent3"/>
              </a:buClr>
              <a:buFont typeface="Arial" panose="020B0604020202020204" pitchFamily="34" charset="0"/>
              <a:buChar char="•"/>
            </a:pPr>
            <a:endParaRPr lang="en-US" dirty="0"/>
          </a:p>
          <a:p>
            <a:pPr marL="285750" indent="-285750">
              <a:buClr>
                <a:schemeClr val="accent3"/>
              </a:buClr>
              <a:buFont typeface="Arial" panose="020B0604020202020204" pitchFamily="34" charset="0"/>
              <a:buChar char="•"/>
            </a:pPr>
            <a:endParaRPr lang="en-US" dirty="0"/>
          </a:p>
          <a:p>
            <a:pPr marL="285750" indent="-285750">
              <a:buClr>
                <a:schemeClr val="accent3"/>
              </a:buClr>
              <a:buFont typeface="Arial" panose="020B0604020202020204" pitchFamily="34" charset="0"/>
              <a:buChar char="•"/>
            </a:pPr>
            <a:endParaRPr lang="en-US" dirty="0"/>
          </a:p>
          <a:p>
            <a:pPr marL="285750" indent="-285750">
              <a:buClr>
                <a:schemeClr val="accent3"/>
              </a:buClr>
              <a:buFont typeface="Arial" panose="020B0604020202020204" pitchFamily="34" charset="0"/>
              <a:buChar char="•"/>
            </a:pPr>
            <a:endParaRPr lang="en-US" dirty="0"/>
          </a:p>
          <a:p>
            <a:pPr marL="285750" indent="-285750">
              <a:buClr>
                <a:schemeClr val="accent3"/>
              </a:buClr>
              <a:buFont typeface="Arial" panose="020B0604020202020204" pitchFamily="34" charset="0"/>
              <a:buChar char="•"/>
            </a:pPr>
            <a:r>
              <a:rPr lang="en-US" dirty="0"/>
              <a:t>Though some precision is lost in positive labelling, this model is a large improvement. As can be seen by the improved AUC, changing the threshold should correct for this loss.</a:t>
            </a:r>
          </a:p>
          <a:p>
            <a:pPr marL="285750" indent="-285750">
              <a:buClr>
                <a:schemeClr val="accent3"/>
              </a:buClr>
              <a:buFont typeface="Arial" panose="020B0604020202020204" pitchFamily="34" charset="0"/>
              <a:buChar char="•"/>
            </a:pPr>
            <a:r>
              <a:rPr lang="en-US" dirty="0"/>
              <a:t>Again, the most important feature of this model is sunrise.</a:t>
            </a:r>
          </a:p>
          <a:p>
            <a:pPr marL="285750" indent="-285750">
              <a:buClr>
                <a:schemeClr val="accent3"/>
              </a:buClr>
              <a:buFont typeface="Arial" panose="020B0604020202020204" pitchFamily="34" charset="0"/>
              <a:buChar char="•"/>
            </a:pPr>
            <a:r>
              <a:rPr lang="en-US" dirty="0"/>
              <a:t>This model, has </a:t>
            </a:r>
            <a:r>
              <a:rPr lang="en-US" dirty="0" err="1"/>
              <a:t>TrapCount</a:t>
            </a:r>
            <a:r>
              <a:rPr lang="en-US" dirty="0"/>
              <a:t> as the second most important, which is encouraging to my theory that number of mosquitos is an important indicator.</a:t>
            </a:r>
          </a:p>
          <a:p>
            <a:pPr marL="285750" indent="-285750">
              <a:buClr>
                <a:schemeClr val="accent3"/>
              </a:buClr>
              <a:buFont typeface="Arial" panose="020B0604020202020204" pitchFamily="34" charset="0"/>
              <a:buChar char="•"/>
            </a:pPr>
            <a:r>
              <a:rPr lang="en-US" dirty="0"/>
              <a:t>It also makes heavy use of zone data.</a:t>
            </a:r>
          </a:p>
          <a:p>
            <a:pPr marL="285750" indent="-285750">
              <a:buClr>
                <a:schemeClr val="accent3"/>
              </a:buClr>
              <a:buFont typeface="Arial" panose="020B0604020202020204" pitchFamily="34" charset="0"/>
              <a:buChar char="•"/>
            </a:pPr>
            <a:endParaRPr lang="en-US" dirty="0"/>
          </a:p>
        </p:txBody>
      </p:sp>
      <p:graphicFrame>
        <p:nvGraphicFramePr>
          <p:cNvPr id="5" name="Table 4">
            <a:extLst>
              <a:ext uri="{FF2B5EF4-FFF2-40B4-BE49-F238E27FC236}">
                <a16:creationId xmlns:a16="http://schemas.microsoft.com/office/drawing/2014/main" id="{B4C9E245-B27F-4009-986E-399B76063B3C}"/>
              </a:ext>
            </a:extLst>
          </p:cNvPr>
          <p:cNvGraphicFramePr>
            <a:graphicFrameLocks noGrp="1"/>
          </p:cNvGraphicFramePr>
          <p:nvPr>
            <p:extLst>
              <p:ext uri="{D42A27DB-BD31-4B8C-83A1-F6EECF244321}">
                <p14:modId xmlns:p14="http://schemas.microsoft.com/office/powerpoint/2010/main" val="1390394517"/>
              </p:ext>
            </p:extLst>
          </p:nvPr>
        </p:nvGraphicFramePr>
        <p:xfrm>
          <a:off x="528611" y="1793734"/>
          <a:ext cx="4968674" cy="1280160"/>
        </p:xfrm>
        <a:graphic>
          <a:graphicData uri="http://schemas.openxmlformats.org/drawingml/2006/table">
            <a:tbl>
              <a:tblPr firstRow="1" bandRow="1">
                <a:tableStyleId>{5C22544A-7EE6-4342-B048-85BDC9FD1C3A}</a:tableStyleId>
              </a:tblPr>
              <a:tblGrid>
                <a:gridCol w="952818">
                  <a:extLst>
                    <a:ext uri="{9D8B030D-6E8A-4147-A177-3AD203B41FA5}">
                      <a16:colId xmlns:a16="http://schemas.microsoft.com/office/drawing/2014/main" val="2967238193"/>
                    </a:ext>
                  </a:extLst>
                </a:gridCol>
                <a:gridCol w="1052195">
                  <a:extLst>
                    <a:ext uri="{9D8B030D-6E8A-4147-A177-3AD203B41FA5}">
                      <a16:colId xmlns:a16="http://schemas.microsoft.com/office/drawing/2014/main" val="3251041529"/>
                    </a:ext>
                  </a:extLst>
                </a:gridCol>
                <a:gridCol w="770255">
                  <a:extLst>
                    <a:ext uri="{9D8B030D-6E8A-4147-A177-3AD203B41FA5}">
                      <a16:colId xmlns:a16="http://schemas.microsoft.com/office/drawing/2014/main" val="899114476"/>
                    </a:ext>
                  </a:extLst>
                </a:gridCol>
                <a:gridCol w="993458">
                  <a:extLst>
                    <a:ext uri="{9D8B030D-6E8A-4147-A177-3AD203B41FA5}">
                      <a16:colId xmlns:a16="http://schemas.microsoft.com/office/drawing/2014/main" val="1015817220"/>
                    </a:ext>
                  </a:extLst>
                </a:gridCol>
                <a:gridCol w="1199948">
                  <a:extLst>
                    <a:ext uri="{9D8B030D-6E8A-4147-A177-3AD203B41FA5}">
                      <a16:colId xmlns:a16="http://schemas.microsoft.com/office/drawing/2014/main" val="597726683"/>
                    </a:ext>
                  </a:extLst>
                </a:gridCol>
              </a:tblGrid>
              <a:tr h="298830">
                <a:tc>
                  <a:txBody>
                    <a:bodyPr/>
                    <a:lstStyle/>
                    <a:p>
                      <a:endParaRPr lang="en-US" sz="1500" dirty="0"/>
                    </a:p>
                  </a:txBody>
                  <a:tcPr/>
                </a:tc>
                <a:tc>
                  <a:txBody>
                    <a:bodyPr/>
                    <a:lstStyle/>
                    <a:p>
                      <a:r>
                        <a:rPr lang="en-US" sz="1500" dirty="0"/>
                        <a:t>Precision</a:t>
                      </a:r>
                    </a:p>
                  </a:txBody>
                  <a:tcPr/>
                </a:tc>
                <a:tc>
                  <a:txBody>
                    <a:bodyPr/>
                    <a:lstStyle/>
                    <a:p>
                      <a:r>
                        <a:rPr lang="en-US" sz="1500" dirty="0"/>
                        <a:t>Recall</a:t>
                      </a:r>
                    </a:p>
                  </a:txBody>
                  <a:tcPr/>
                </a:tc>
                <a:tc>
                  <a:txBody>
                    <a:bodyPr/>
                    <a:lstStyle/>
                    <a:p>
                      <a:r>
                        <a:rPr lang="en-US" sz="1500" dirty="0"/>
                        <a:t>F1-score</a:t>
                      </a:r>
                    </a:p>
                  </a:txBody>
                  <a:tcPr/>
                </a:tc>
                <a:tc>
                  <a:txBody>
                    <a:bodyPr/>
                    <a:lstStyle/>
                    <a:p>
                      <a:r>
                        <a:rPr lang="en-US" sz="1500" dirty="0"/>
                        <a:t>Support</a:t>
                      </a:r>
                    </a:p>
                  </a:txBody>
                  <a:tcPr/>
                </a:tc>
                <a:extLst>
                  <a:ext uri="{0D108BD9-81ED-4DB2-BD59-A6C34878D82A}">
                    <a16:rowId xmlns:a16="http://schemas.microsoft.com/office/drawing/2014/main" val="1194646875"/>
                  </a:ext>
                </a:extLst>
              </a:tr>
              <a:tr h="298830">
                <a:tc>
                  <a:txBody>
                    <a:bodyPr/>
                    <a:lstStyle/>
                    <a:p>
                      <a:r>
                        <a:rPr lang="en-US" sz="1500" dirty="0"/>
                        <a:t>Negative</a:t>
                      </a:r>
                    </a:p>
                  </a:txBody>
                  <a:tcPr/>
                </a:tc>
                <a:tc>
                  <a:txBody>
                    <a:bodyPr/>
                    <a:lstStyle/>
                    <a:p>
                      <a:r>
                        <a:rPr lang="en-US" sz="1500" dirty="0"/>
                        <a:t>0.96</a:t>
                      </a:r>
                    </a:p>
                  </a:txBody>
                  <a:tcPr/>
                </a:tc>
                <a:tc>
                  <a:txBody>
                    <a:bodyPr/>
                    <a:lstStyle/>
                    <a:p>
                      <a:r>
                        <a:rPr lang="en-US" sz="1500" dirty="0"/>
                        <a:t>0.93</a:t>
                      </a:r>
                    </a:p>
                  </a:txBody>
                  <a:tcPr/>
                </a:tc>
                <a:tc>
                  <a:txBody>
                    <a:bodyPr/>
                    <a:lstStyle/>
                    <a:p>
                      <a:r>
                        <a:rPr lang="en-US" sz="1500" dirty="0"/>
                        <a:t>0.95</a:t>
                      </a:r>
                    </a:p>
                  </a:txBody>
                  <a:tcPr/>
                </a:tc>
                <a:tc>
                  <a:txBody>
                    <a:bodyPr/>
                    <a:lstStyle/>
                    <a:p>
                      <a:r>
                        <a:rPr lang="en-US" sz="1500" dirty="0"/>
                        <a:t>2489</a:t>
                      </a:r>
                    </a:p>
                  </a:txBody>
                  <a:tcPr/>
                </a:tc>
                <a:extLst>
                  <a:ext uri="{0D108BD9-81ED-4DB2-BD59-A6C34878D82A}">
                    <a16:rowId xmlns:a16="http://schemas.microsoft.com/office/drawing/2014/main" val="3665149572"/>
                  </a:ext>
                </a:extLst>
              </a:tr>
              <a:tr h="298830">
                <a:tc>
                  <a:txBody>
                    <a:bodyPr/>
                    <a:lstStyle/>
                    <a:p>
                      <a:r>
                        <a:rPr lang="en-US" sz="1500" dirty="0"/>
                        <a:t>Positive</a:t>
                      </a:r>
                    </a:p>
                  </a:txBody>
                  <a:tcPr/>
                </a:tc>
                <a:tc>
                  <a:txBody>
                    <a:bodyPr/>
                    <a:lstStyle/>
                    <a:p>
                      <a:r>
                        <a:rPr lang="en-US" sz="1500" dirty="0"/>
                        <a:t>0.21</a:t>
                      </a:r>
                    </a:p>
                  </a:txBody>
                  <a:tcPr/>
                </a:tc>
                <a:tc>
                  <a:txBody>
                    <a:bodyPr/>
                    <a:lstStyle/>
                    <a:p>
                      <a:r>
                        <a:rPr lang="en-US" sz="1500" dirty="0"/>
                        <a:t>0.33</a:t>
                      </a:r>
                    </a:p>
                  </a:txBody>
                  <a:tcPr/>
                </a:tc>
                <a:tc>
                  <a:txBody>
                    <a:bodyPr/>
                    <a:lstStyle/>
                    <a:p>
                      <a:r>
                        <a:rPr lang="en-US" sz="1500" dirty="0"/>
                        <a:t>0.25</a:t>
                      </a:r>
                    </a:p>
                  </a:txBody>
                  <a:tcPr/>
                </a:tc>
                <a:tc>
                  <a:txBody>
                    <a:bodyPr/>
                    <a:lstStyle/>
                    <a:p>
                      <a:r>
                        <a:rPr lang="en-US" sz="1500" dirty="0"/>
                        <a:t>138</a:t>
                      </a:r>
                    </a:p>
                  </a:txBody>
                  <a:tcPr/>
                </a:tc>
                <a:extLst>
                  <a:ext uri="{0D108BD9-81ED-4DB2-BD59-A6C34878D82A}">
                    <a16:rowId xmlns:a16="http://schemas.microsoft.com/office/drawing/2014/main" val="3239965879"/>
                  </a:ext>
                </a:extLst>
              </a:tr>
              <a:tr h="298830">
                <a:tc>
                  <a:txBody>
                    <a:bodyPr/>
                    <a:lstStyle/>
                    <a:p>
                      <a:r>
                        <a:rPr lang="en-US" sz="1500" dirty="0" err="1"/>
                        <a:t>Avg</a:t>
                      </a:r>
                      <a:r>
                        <a:rPr lang="en-US" sz="1500" dirty="0"/>
                        <a:t>/Total</a:t>
                      </a:r>
                    </a:p>
                  </a:txBody>
                  <a:tcPr/>
                </a:tc>
                <a:tc>
                  <a:txBody>
                    <a:bodyPr/>
                    <a:lstStyle/>
                    <a:p>
                      <a:r>
                        <a:rPr lang="en-US" sz="1500" dirty="0"/>
                        <a:t>0.92</a:t>
                      </a:r>
                    </a:p>
                  </a:txBody>
                  <a:tcPr/>
                </a:tc>
                <a:tc>
                  <a:txBody>
                    <a:bodyPr/>
                    <a:lstStyle/>
                    <a:p>
                      <a:r>
                        <a:rPr lang="en-US" sz="1500" dirty="0"/>
                        <a:t>0.90</a:t>
                      </a:r>
                    </a:p>
                  </a:txBody>
                  <a:tcPr/>
                </a:tc>
                <a:tc>
                  <a:txBody>
                    <a:bodyPr/>
                    <a:lstStyle/>
                    <a:p>
                      <a:r>
                        <a:rPr lang="en-US" sz="1500" dirty="0"/>
                        <a:t>0.91</a:t>
                      </a:r>
                    </a:p>
                  </a:txBody>
                  <a:tcPr/>
                </a:tc>
                <a:tc>
                  <a:txBody>
                    <a:bodyPr/>
                    <a:lstStyle/>
                    <a:p>
                      <a:r>
                        <a:rPr lang="en-US" sz="1500" dirty="0"/>
                        <a:t>2627</a:t>
                      </a:r>
                    </a:p>
                  </a:txBody>
                  <a:tcPr/>
                </a:tc>
                <a:extLst>
                  <a:ext uri="{0D108BD9-81ED-4DB2-BD59-A6C34878D82A}">
                    <a16:rowId xmlns:a16="http://schemas.microsoft.com/office/drawing/2014/main" val="2270946032"/>
                  </a:ext>
                </a:extLst>
              </a:tr>
            </a:tbl>
          </a:graphicData>
        </a:graphic>
      </p:graphicFrame>
      <p:pic>
        <p:nvPicPr>
          <p:cNvPr id="14" name="Picture 13">
            <a:extLst>
              <a:ext uri="{FF2B5EF4-FFF2-40B4-BE49-F238E27FC236}">
                <a16:creationId xmlns:a16="http://schemas.microsoft.com/office/drawing/2014/main" id="{4C340CAE-342A-4641-A381-FAAE813733B0}"/>
              </a:ext>
            </a:extLst>
          </p:cNvPr>
          <p:cNvPicPr>
            <a:picLocks noChangeAspect="1"/>
          </p:cNvPicPr>
          <p:nvPr/>
        </p:nvPicPr>
        <p:blipFill>
          <a:blip r:embed="rId2"/>
          <a:stretch>
            <a:fillRect/>
          </a:stretch>
        </p:blipFill>
        <p:spPr>
          <a:xfrm>
            <a:off x="6610905" y="3429000"/>
            <a:ext cx="5143500" cy="3429000"/>
          </a:xfrm>
          <a:prstGeom prst="rect">
            <a:avLst/>
          </a:prstGeom>
        </p:spPr>
      </p:pic>
      <p:pic>
        <p:nvPicPr>
          <p:cNvPr id="16" name="Picture 15">
            <a:extLst>
              <a:ext uri="{FF2B5EF4-FFF2-40B4-BE49-F238E27FC236}">
                <a16:creationId xmlns:a16="http://schemas.microsoft.com/office/drawing/2014/main" id="{C50A3B29-6793-4A3B-BC31-8824AAFB7CB6}"/>
              </a:ext>
            </a:extLst>
          </p:cNvPr>
          <p:cNvPicPr>
            <a:picLocks noChangeAspect="1"/>
          </p:cNvPicPr>
          <p:nvPr/>
        </p:nvPicPr>
        <p:blipFill>
          <a:blip r:embed="rId3"/>
          <a:stretch>
            <a:fillRect/>
          </a:stretch>
        </p:blipFill>
        <p:spPr>
          <a:xfrm>
            <a:off x="7468155" y="0"/>
            <a:ext cx="3429000" cy="3429000"/>
          </a:xfrm>
          <a:prstGeom prst="rect">
            <a:avLst/>
          </a:prstGeom>
        </p:spPr>
      </p:pic>
    </p:spTree>
    <p:extLst>
      <p:ext uri="{BB962C8B-B14F-4D97-AF65-F5344CB8AC3E}">
        <p14:creationId xmlns:p14="http://schemas.microsoft.com/office/powerpoint/2010/main" val="2842849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9167-895A-404A-A7B3-91652FCF660D}"/>
              </a:ext>
            </a:extLst>
          </p:cNvPr>
          <p:cNvSpPr>
            <a:spLocks noGrp="1"/>
          </p:cNvSpPr>
          <p:nvPr>
            <p:ph type="title"/>
          </p:nvPr>
        </p:nvSpPr>
        <p:spPr>
          <a:xfrm>
            <a:off x="765449" y="193086"/>
            <a:ext cx="4494998" cy="703559"/>
          </a:xfrm>
        </p:spPr>
        <p:txBody>
          <a:bodyPr/>
          <a:lstStyle/>
          <a:p>
            <a:r>
              <a:rPr lang="en-US" dirty="0"/>
              <a:t>Fully Connected Neural network</a:t>
            </a:r>
          </a:p>
        </p:txBody>
      </p:sp>
      <p:sp>
        <p:nvSpPr>
          <p:cNvPr id="4" name="Text Placeholder 3">
            <a:extLst>
              <a:ext uri="{FF2B5EF4-FFF2-40B4-BE49-F238E27FC236}">
                <a16:creationId xmlns:a16="http://schemas.microsoft.com/office/drawing/2014/main" id="{A2E877DA-852E-443B-A9FA-E1398D49BD37}"/>
              </a:ext>
            </a:extLst>
          </p:cNvPr>
          <p:cNvSpPr>
            <a:spLocks noGrp="1"/>
          </p:cNvSpPr>
          <p:nvPr>
            <p:ph type="body" sz="half" idx="2"/>
          </p:nvPr>
        </p:nvSpPr>
        <p:spPr>
          <a:xfrm>
            <a:off x="219014" y="1513642"/>
            <a:ext cx="5587865" cy="5628443"/>
          </a:xfrm>
        </p:spPr>
        <p:txBody>
          <a:bodyPr/>
          <a:lstStyle/>
          <a:p>
            <a:pPr marL="285750" indent="-285750">
              <a:buClr>
                <a:schemeClr val="accent3"/>
              </a:buClr>
              <a:buFont typeface="Arial" panose="020B0604020202020204" pitchFamily="34" charset="0"/>
              <a:buChar char="•"/>
            </a:pPr>
            <a:r>
              <a:rPr lang="en-US" dirty="0"/>
              <a:t>This particular model contains one hidden layer of 30 units, with </a:t>
            </a:r>
            <a:r>
              <a:rPr lang="en-US" dirty="0" err="1"/>
              <a:t>ReLU</a:t>
            </a:r>
            <a:r>
              <a:rPr lang="en-US" dirty="0"/>
              <a:t> activation and one visible layer with sigmoid </a:t>
            </a:r>
            <a:r>
              <a:rPr lang="en-US" dirty="0" err="1"/>
              <a:t>activaton</a:t>
            </a:r>
            <a:r>
              <a:rPr lang="en-US" dirty="0"/>
              <a:t>. There is a dropout layer of 0.2 between the layers to help prevent overfitting.</a:t>
            </a:r>
          </a:p>
          <a:p>
            <a:pPr marL="285750" indent="-285750">
              <a:buClr>
                <a:schemeClr val="accent3"/>
              </a:buClr>
              <a:buFont typeface="Arial" panose="020B0604020202020204" pitchFamily="34" charset="0"/>
              <a:buChar char="•"/>
            </a:pPr>
            <a:r>
              <a:rPr lang="en-US" dirty="0"/>
              <a:t>Model achieves log loss of 0.32</a:t>
            </a:r>
          </a:p>
          <a:p>
            <a:pPr marL="285750" indent="-285750">
              <a:buClr>
                <a:schemeClr val="accent3"/>
              </a:buClr>
              <a:buFont typeface="Arial" panose="020B0604020202020204" pitchFamily="34" charset="0"/>
              <a:buChar char="•"/>
            </a:pPr>
            <a:endParaRPr lang="en-US" dirty="0"/>
          </a:p>
          <a:p>
            <a:pPr marL="285750" indent="-285750">
              <a:buClr>
                <a:schemeClr val="accent3"/>
              </a:buClr>
              <a:buFont typeface="Arial" panose="020B0604020202020204" pitchFamily="34" charset="0"/>
              <a:buChar char="•"/>
            </a:pPr>
            <a:endParaRPr lang="en-US" dirty="0"/>
          </a:p>
          <a:p>
            <a:pPr marL="285750" indent="-285750">
              <a:buClr>
                <a:schemeClr val="accent3"/>
              </a:buClr>
              <a:buFont typeface="Arial" panose="020B0604020202020204" pitchFamily="34" charset="0"/>
              <a:buChar char="•"/>
            </a:pPr>
            <a:endParaRPr lang="en-US" dirty="0"/>
          </a:p>
          <a:p>
            <a:pPr marL="285750" indent="-285750">
              <a:buClr>
                <a:schemeClr val="accent3"/>
              </a:buClr>
              <a:buFont typeface="Arial" panose="020B0604020202020204" pitchFamily="34" charset="0"/>
              <a:buChar char="•"/>
            </a:pPr>
            <a:endParaRPr lang="en-US" dirty="0"/>
          </a:p>
          <a:p>
            <a:pPr marL="285750" indent="-285750">
              <a:buClr>
                <a:schemeClr val="accent3"/>
              </a:buClr>
              <a:buFont typeface="Arial" panose="020B0604020202020204" pitchFamily="34" charset="0"/>
              <a:buChar char="•"/>
            </a:pPr>
            <a:r>
              <a:rPr lang="en-US" dirty="0"/>
              <a:t>This model presents an increase in positive recall and AUC.</a:t>
            </a:r>
          </a:p>
          <a:p>
            <a:pPr marL="285750" indent="-285750">
              <a:buClr>
                <a:schemeClr val="accent3"/>
              </a:buClr>
              <a:buFont typeface="Arial" panose="020B0604020202020204" pitchFamily="34" charset="0"/>
              <a:buChar char="•"/>
            </a:pPr>
            <a:r>
              <a:rPr lang="en-US" dirty="0"/>
              <a:t>Apart from the more promising metrics, this model is rather unsuitable, as the reasoning behind the decision is hidden.</a:t>
            </a:r>
          </a:p>
          <a:p>
            <a:pPr marL="285750" indent="-285750">
              <a:buClr>
                <a:schemeClr val="accent3"/>
              </a:buClr>
              <a:buFont typeface="Arial" panose="020B0604020202020204" pitchFamily="34" charset="0"/>
              <a:buChar char="•"/>
            </a:pPr>
            <a:r>
              <a:rPr lang="en-US" dirty="0"/>
              <a:t>As there are so many knobs to tune, with more time, a better model could theoretically be built for prediction purposes.</a:t>
            </a:r>
          </a:p>
        </p:txBody>
      </p:sp>
      <p:graphicFrame>
        <p:nvGraphicFramePr>
          <p:cNvPr id="5" name="Table 4">
            <a:extLst>
              <a:ext uri="{FF2B5EF4-FFF2-40B4-BE49-F238E27FC236}">
                <a16:creationId xmlns:a16="http://schemas.microsoft.com/office/drawing/2014/main" id="{B4C9E245-B27F-4009-986E-399B76063B3C}"/>
              </a:ext>
            </a:extLst>
          </p:cNvPr>
          <p:cNvGraphicFramePr>
            <a:graphicFrameLocks noGrp="1"/>
          </p:cNvGraphicFramePr>
          <p:nvPr>
            <p:extLst>
              <p:ext uri="{D42A27DB-BD31-4B8C-83A1-F6EECF244321}">
                <p14:modId xmlns:p14="http://schemas.microsoft.com/office/powerpoint/2010/main" val="3532727683"/>
              </p:ext>
            </p:extLst>
          </p:nvPr>
        </p:nvGraphicFramePr>
        <p:xfrm>
          <a:off x="528609" y="2934514"/>
          <a:ext cx="4968674" cy="1280160"/>
        </p:xfrm>
        <a:graphic>
          <a:graphicData uri="http://schemas.openxmlformats.org/drawingml/2006/table">
            <a:tbl>
              <a:tblPr firstRow="1" bandRow="1">
                <a:tableStyleId>{5C22544A-7EE6-4342-B048-85BDC9FD1C3A}</a:tableStyleId>
              </a:tblPr>
              <a:tblGrid>
                <a:gridCol w="952818">
                  <a:extLst>
                    <a:ext uri="{9D8B030D-6E8A-4147-A177-3AD203B41FA5}">
                      <a16:colId xmlns:a16="http://schemas.microsoft.com/office/drawing/2014/main" val="2967238193"/>
                    </a:ext>
                  </a:extLst>
                </a:gridCol>
                <a:gridCol w="1052195">
                  <a:extLst>
                    <a:ext uri="{9D8B030D-6E8A-4147-A177-3AD203B41FA5}">
                      <a16:colId xmlns:a16="http://schemas.microsoft.com/office/drawing/2014/main" val="3251041529"/>
                    </a:ext>
                  </a:extLst>
                </a:gridCol>
                <a:gridCol w="770255">
                  <a:extLst>
                    <a:ext uri="{9D8B030D-6E8A-4147-A177-3AD203B41FA5}">
                      <a16:colId xmlns:a16="http://schemas.microsoft.com/office/drawing/2014/main" val="899114476"/>
                    </a:ext>
                  </a:extLst>
                </a:gridCol>
                <a:gridCol w="993458">
                  <a:extLst>
                    <a:ext uri="{9D8B030D-6E8A-4147-A177-3AD203B41FA5}">
                      <a16:colId xmlns:a16="http://schemas.microsoft.com/office/drawing/2014/main" val="1015817220"/>
                    </a:ext>
                  </a:extLst>
                </a:gridCol>
                <a:gridCol w="1199948">
                  <a:extLst>
                    <a:ext uri="{9D8B030D-6E8A-4147-A177-3AD203B41FA5}">
                      <a16:colId xmlns:a16="http://schemas.microsoft.com/office/drawing/2014/main" val="597726683"/>
                    </a:ext>
                  </a:extLst>
                </a:gridCol>
              </a:tblGrid>
              <a:tr h="298830">
                <a:tc>
                  <a:txBody>
                    <a:bodyPr/>
                    <a:lstStyle/>
                    <a:p>
                      <a:endParaRPr lang="en-US" sz="1500" dirty="0"/>
                    </a:p>
                  </a:txBody>
                  <a:tcPr/>
                </a:tc>
                <a:tc>
                  <a:txBody>
                    <a:bodyPr/>
                    <a:lstStyle/>
                    <a:p>
                      <a:r>
                        <a:rPr lang="en-US" sz="1500" dirty="0"/>
                        <a:t>Precision</a:t>
                      </a:r>
                    </a:p>
                  </a:txBody>
                  <a:tcPr/>
                </a:tc>
                <a:tc>
                  <a:txBody>
                    <a:bodyPr/>
                    <a:lstStyle/>
                    <a:p>
                      <a:r>
                        <a:rPr lang="en-US" sz="1500" dirty="0"/>
                        <a:t>Recall</a:t>
                      </a:r>
                    </a:p>
                  </a:txBody>
                  <a:tcPr/>
                </a:tc>
                <a:tc>
                  <a:txBody>
                    <a:bodyPr/>
                    <a:lstStyle/>
                    <a:p>
                      <a:r>
                        <a:rPr lang="en-US" sz="1500" dirty="0"/>
                        <a:t>F1-score</a:t>
                      </a:r>
                    </a:p>
                  </a:txBody>
                  <a:tcPr/>
                </a:tc>
                <a:tc>
                  <a:txBody>
                    <a:bodyPr/>
                    <a:lstStyle/>
                    <a:p>
                      <a:r>
                        <a:rPr lang="en-US" sz="1500" dirty="0"/>
                        <a:t>Support</a:t>
                      </a:r>
                    </a:p>
                  </a:txBody>
                  <a:tcPr/>
                </a:tc>
                <a:extLst>
                  <a:ext uri="{0D108BD9-81ED-4DB2-BD59-A6C34878D82A}">
                    <a16:rowId xmlns:a16="http://schemas.microsoft.com/office/drawing/2014/main" val="1194646875"/>
                  </a:ext>
                </a:extLst>
              </a:tr>
              <a:tr h="298830">
                <a:tc>
                  <a:txBody>
                    <a:bodyPr/>
                    <a:lstStyle/>
                    <a:p>
                      <a:r>
                        <a:rPr lang="en-US" sz="1500" dirty="0"/>
                        <a:t>Negative</a:t>
                      </a:r>
                    </a:p>
                  </a:txBody>
                  <a:tcPr/>
                </a:tc>
                <a:tc>
                  <a:txBody>
                    <a:bodyPr/>
                    <a:lstStyle/>
                    <a:p>
                      <a:r>
                        <a:rPr lang="en-US" sz="1500" dirty="0"/>
                        <a:t>0.97</a:t>
                      </a:r>
                    </a:p>
                  </a:txBody>
                  <a:tcPr/>
                </a:tc>
                <a:tc>
                  <a:txBody>
                    <a:bodyPr/>
                    <a:lstStyle/>
                    <a:p>
                      <a:r>
                        <a:rPr lang="en-US" sz="1500" dirty="0"/>
                        <a:t>0.88</a:t>
                      </a:r>
                    </a:p>
                  </a:txBody>
                  <a:tcPr/>
                </a:tc>
                <a:tc>
                  <a:txBody>
                    <a:bodyPr/>
                    <a:lstStyle/>
                    <a:p>
                      <a:r>
                        <a:rPr lang="en-US" sz="1500" dirty="0"/>
                        <a:t>0.92</a:t>
                      </a:r>
                    </a:p>
                  </a:txBody>
                  <a:tcPr/>
                </a:tc>
                <a:tc>
                  <a:txBody>
                    <a:bodyPr/>
                    <a:lstStyle/>
                    <a:p>
                      <a:r>
                        <a:rPr lang="en-US" sz="1500" dirty="0"/>
                        <a:t>2489</a:t>
                      </a:r>
                    </a:p>
                  </a:txBody>
                  <a:tcPr/>
                </a:tc>
                <a:extLst>
                  <a:ext uri="{0D108BD9-81ED-4DB2-BD59-A6C34878D82A}">
                    <a16:rowId xmlns:a16="http://schemas.microsoft.com/office/drawing/2014/main" val="3665149572"/>
                  </a:ext>
                </a:extLst>
              </a:tr>
              <a:tr h="298830">
                <a:tc>
                  <a:txBody>
                    <a:bodyPr/>
                    <a:lstStyle/>
                    <a:p>
                      <a:r>
                        <a:rPr lang="en-US" sz="1500" dirty="0"/>
                        <a:t>Positive</a:t>
                      </a:r>
                    </a:p>
                  </a:txBody>
                  <a:tcPr/>
                </a:tc>
                <a:tc>
                  <a:txBody>
                    <a:bodyPr/>
                    <a:lstStyle/>
                    <a:p>
                      <a:r>
                        <a:rPr lang="en-US" sz="1500" dirty="0"/>
                        <a:t>0.18</a:t>
                      </a:r>
                    </a:p>
                  </a:txBody>
                  <a:tcPr/>
                </a:tc>
                <a:tc>
                  <a:txBody>
                    <a:bodyPr/>
                    <a:lstStyle/>
                    <a:p>
                      <a:r>
                        <a:rPr lang="en-US" sz="1500" dirty="0"/>
                        <a:t>0.46</a:t>
                      </a:r>
                    </a:p>
                  </a:txBody>
                  <a:tcPr/>
                </a:tc>
                <a:tc>
                  <a:txBody>
                    <a:bodyPr/>
                    <a:lstStyle/>
                    <a:p>
                      <a:r>
                        <a:rPr lang="en-US" sz="1500" dirty="0"/>
                        <a:t>0.26</a:t>
                      </a:r>
                    </a:p>
                  </a:txBody>
                  <a:tcPr/>
                </a:tc>
                <a:tc>
                  <a:txBody>
                    <a:bodyPr/>
                    <a:lstStyle/>
                    <a:p>
                      <a:r>
                        <a:rPr lang="en-US" sz="1500" dirty="0"/>
                        <a:t>138</a:t>
                      </a:r>
                    </a:p>
                  </a:txBody>
                  <a:tcPr/>
                </a:tc>
                <a:extLst>
                  <a:ext uri="{0D108BD9-81ED-4DB2-BD59-A6C34878D82A}">
                    <a16:rowId xmlns:a16="http://schemas.microsoft.com/office/drawing/2014/main" val="3239965879"/>
                  </a:ext>
                </a:extLst>
              </a:tr>
              <a:tr h="298830">
                <a:tc>
                  <a:txBody>
                    <a:bodyPr/>
                    <a:lstStyle/>
                    <a:p>
                      <a:r>
                        <a:rPr lang="en-US" sz="1500" dirty="0" err="1"/>
                        <a:t>Avg</a:t>
                      </a:r>
                      <a:r>
                        <a:rPr lang="en-US" sz="1500" dirty="0"/>
                        <a:t>/Total</a:t>
                      </a:r>
                    </a:p>
                  </a:txBody>
                  <a:tcPr/>
                </a:tc>
                <a:tc>
                  <a:txBody>
                    <a:bodyPr/>
                    <a:lstStyle/>
                    <a:p>
                      <a:r>
                        <a:rPr lang="en-US" sz="1500" dirty="0"/>
                        <a:t>0.93</a:t>
                      </a:r>
                    </a:p>
                  </a:txBody>
                  <a:tcPr/>
                </a:tc>
                <a:tc>
                  <a:txBody>
                    <a:bodyPr/>
                    <a:lstStyle/>
                    <a:p>
                      <a:r>
                        <a:rPr lang="en-US" sz="1500" dirty="0"/>
                        <a:t>0.86</a:t>
                      </a:r>
                    </a:p>
                  </a:txBody>
                  <a:tcPr/>
                </a:tc>
                <a:tc>
                  <a:txBody>
                    <a:bodyPr/>
                    <a:lstStyle/>
                    <a:p>
                      <a:r>
                        <a:rPr lang="en-US" sz="1500" dirty="0"/>
                        <a:t>0.89</a:t>
                      </a:r>
                    </a:p>
                  </a:txBody>
                  <a:tcPr/>
                </a:tc>
                <a:tc>
                  <a:txBody>
                    <a:bodyPr/>
                    <a:lstStyle/>
                    <a:p>
                      <a:r>
                        <a:rPr lang="en-US" sz="1500" dirty="0"/>
                        <a:t>2627</a:t>
                      </a:r>
                    </a:p>
                  </a:txBody>
                  <a:tcPr/>
                </a:tc>
                <a:extLst>
                  <a:ext uri="{0D108BD9-81ED-4DB2-BD59-A6C34878D82A}">
                    <a16:rowId xmlns:a16="http://schemas.microsoft.com/office/drawing/2014/main" val="2270946032"/>
                  </a:ext>
                </a:extLst>
              </a:tr>
            </a:tbl>
          </a:graphicData>
        </a:graphic>
      </p:graphicFrame>
      <p:pic>
        <p:nvPicPr>
          <p:cNvPr id="16" name="Picture 15">
            <a:extLst>
              <a:ext uri="{FF2B5EF4-FFF2-40B4-BE49-F238E27FC236}">
                <a16:creationId xmlns:a16="http://schemas.microsoft.com/office/drawing/2014/main" id="{C50A3B29-6793-4A3B-BC31-8824AAFB7CB6}"/>
              </a:ext>
            </a:extLst>
          </p:cNvPr>
          <p:cNvPicPr>
            <a:picLocks noChangeAspect="1"/>
          </p:cNvPicPr>
          <p:nvPr/>
        </p:nvPicPr>
        <p:blipFill>
          <a:blip r:embed="rId2"/>
          <a:stretch>
            <a:fillRect/>
          </a:stretch>
        </p:blipFill>
        <p:spPr>
          <a:xfrm>
            <a:off x="6853560" y="1038137"/>
            <a:ext cx="4767309" cy="4767309"/>
          </a:xfrm>
          <a:prstGeom prst="rect">
            <a:avLst/>
          </a:prstGeom>
        </p:spPr>
      </p:pic>
    </p:spTree>
    <p:extLst>
      <p:ext uri="{BB962C8B-B14F-4D97-AF65-F5344CB8AC3E}">
        <p14:creationId xmlns:p14="http://schemas.microsoft.com/office/powerpoint/2010/main" val="1137285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9167-895A-404A-A7B3-91652FCF660D}"/>
              </a:ext>
            </a:extLst>
          </p:cNvPr>
          <p:cNvSpPr>
            <a:spLocks noGrp="1"/>
          </p:cNvSpPr>
          <p:nvPr>
            <p:ph type="title"/>
          </p:nvPr>
        </p:nvSpPr>
        <p:spPr>
          <a:xfrm>
            <a:off x="765449" y="193086"/>
            <a:ext cx="4494998" cy="685803"/>
          </a:xfrm>
        </p:spPr>
        <p:txBody>
          <a:bodyPr/>
          <a:lstStyle/>
          <a:p>
            <a:r>
              <a:rPr lang="en-US" dirty="0"/>
              <a:t>Extreme Gradient Boosting</a:t>
            </a:r>
          </a:p>
        </p:txBody>
      </p:sp>
      <p:sp>
        <p:nvSpPr>
          <p:cNvPr id="4" name="Text Placeholder 3">
            <a:extLst>
              <a:ext uri="{FF2B5EF4-FFF2-40B4-BE49-F238E27FC236}">
                <a16:creationId xmlns:a16="http://schemas.microsoft.com/office/drawing/2014/main" id="{A2E877DA-852E-443B-A9FA-E1398D49BD37}"/>
              </a:ext>
            </a:extLst>
          </p:cNvPr>
          <p:cNvSpPr>
            <a:spLocks noGrp="1"/>
          </p:cNvSpPr>
          <p:nvPr>
            <p:ph type="body" sz="half" idx="2"/>
          </p:nvPr>
        </p:nvSpPr>
        <p:spPr>
          <a:xfrm>
            <a:off x="263403" y="1714500"/>
            <a:ext cx="5587865" cy="4323426"/>
          </a:xfrm>
        </p:spPr>
        <p:txBody>
          <a:bodyPr>
            <a:normAutofit/>
          </a:bodyPr>
          <a:lstStyle/>
          <a:p>
            <a:pPr marL="285750" indent="-285750">
              <a:buClr>
                <a:schemeClr val="accent3"/>
              </a:buClr>
              <a:buFont typeface="Arial" panose="020B0604020202020204" pitchFamily="34" charset="0"/>
              <a:buChar char="•"/>
            </a:pPr>
            <a:r>
              <a:rPr lang="en-US" dirty="0"/>
              <a:t>Lastly I tried extreme gradient boosting, from the package </a:t>
            </a:r>
            <a:r>
              <a:rPr lang="en-US" dirty="0" err="1"/>
              <a:t>xgboost</a:t>
            </a:r>
            <a:endParaRPr lang="en-US" dirty="0"/>
          </a:p>
          <a:p>
            <a:pPr marL="285750" indent="-285750">
              <a:buClr>
                <a:schemeClr val="accent3"/>
              </a:buClr>
              <a:buFont typeface="Arial" panose="020B0604020202020204" pitchFamily="34" charset="0"/>
              <a:buChar char="•"/>
            </a:pPr>
            <a:r>
              <a:rPr lang="en-US" dirty="0"/>
              <a:t>eta=0.2, </a:t>
            </a:r>
            <a:r>
              <a:rPr lang="en-US" dirty="0" err="1"/>
              <a:t>max_depth</a:t>
            </a:r>
            <a:r>
              <a:rPr lang="en-US" dirty="0"/>
              <a:t>=5</a:t>
            </a:r>
          </a:p>
          <a:p>
            <a:pPr marL="285750" indent="-285750">
              <a:buClr>
                <a:schemeClr val="accent3"/>
              </a:buClr>
              <a:buFont typeface="Arial" panose="020B0604020202020204" pitchFamily="34" charset="0"/>
              <a:buChar char="•"/>
            </a:pPr>
            <a:r>
              <a:rPr lang="en-US" dirty="0"/>
              <a:t>Model achieves log loss of 0.24</a:t>
            </a:r>
          </a:p>
          <a:p>
            <a:pPr marL="285750" indent="-285750">
              <a:buClr>
                <a:schemeClr val="accent3"/>
              </a:buClr>
              <a:buFont typeface="Arial" panose="020B0604020202020204" pitchFamily="34" charset="0"/>
              <a:buChar char="•"/>
            </a:pPr>
            <a:endParaRPr lang="en-US" dirty="0"/>
          </a:p>
          <a:p>
            <a:pPr marL="285750" indent="-285750">
              <a:buClr>
                <a:schemeClr val="accent3"/>
              </a:buClr>
              <a:buFont typeface="Arial" panose="020B0604020202020204" pitchFamily="34" charset="0"/>
              <a:buChar char="•"/>
            </a:pPr>
            <a:endParaRPr lang="en-US" dirty="0"/>
          </a:p>
          <a:p>
            <a:pPr marL="285750" indent="-285750">
              <a:buClr>
                <a:schemeClr val="accent3"/>
              </a:buClr>
              <a:buFont typeface="Arial" panose="020B0604020202020204" pitchFamily="34" charset="0"/>
              <a:buChar char="•"/>
            </a:pPr>
            <a:endParaRPr lang="en-US" dirty="0"/>
          </a:p>
          <a:p>
            <a:pPr marL="285750" indent="-285750">
              <a:buClr>
                <a:schemeClr val="accent3"/>
              </a:buClr>
              <a:buFont typeface="Arial" panose="020B0604020202020204" pitchFamily="34" charset="0"/>
              <a:buChar char="•"/>
            </a:pPr>
            <a:endParaRPr lang="en-US" dirty="0"/>
          </a:p>
          <a:p>
            <a:pPr marL="285750" indent="-285750">
              <a:buClr>
                <a:schemeClr val="accent3"/>
              </a:buClr>
              <a:buFont typeface="Arial" panose="020B0604020202020204" pitchFamily="34" charset="0"/>
              <a:buChar char="•"/>
            </a:pPr>
            <a:r>
              <a:rPr lang="en-US" dirty="0"/>
              <a:t>Of all the models, this one provides the best log loss and AUC.</a:t>
            </a:r>
          </a:p>
          <a:p>
            <a:pPr marL="285750" indent="-285750">
              <a:buClr>
                <a:schemeClr val="accent3"/>
              </a:buClr>
              <a:buFont typeface="Arial" panose="020B0604020202020204" pitchFamily="34" charset="0"/>
              <a:buChar char="•"/>
            </a:pPr>
            <a:r>
              <a:rPr lang="en-US" dirty="0"/>
              <a:t>This model, like the others, has sunrise and sunset at high importance in the model.</a:t>
            </a:r>
          </a:p>
          <a:p>
            <a:pPr marL="285750" indent="-285750">
              <a:buClr>
                <a:schemeClr val="accent3"/>
              </a:buClr>
              <a:buFont typeface="Arial" panose="020B0604020202020204" pitchFamily="34" charset="0"/>
              <a:buChar char="•"/>
            </a:pPr>
            <a:r>
              <a:rPr lang="en-US" dirty="0"/>
              <a:t>Also, like the others, the 20 day previous mean temperatures have high significance. </a:t>
            </a:r>
          </a:p>
        </p:txBody>
      </p:sp>
      <p:graphicFrame>
        <p:nvGraphicFramePr>
          <p:cNvPr id="5" name="Table 4">
            <a:extLst>
              <a:ext uri="{FF2B5EF4-FFF2-40B4-BE49-F238E27FC236}">
                <a16:creationId xmlns:a16="http://schemas.microsoft.com/office/drawing/2014/main" id="{B4C9E245-B27F-4009-986E-399B76063B3C}"/>
              </a:ext>
            </a:extLst>
          </p:cNvPr>
          <p:cNvGraphicFramePr>
            <a:graphicFrameLocks noGrp="1"/>
          </p:cNvGraphicFramePr>
          <p:nvPr>
            <p:extLst>
              <p:ext uri="{D42A27DB-BD31-4B8C-83A1-F6EECF244321}">
                <p14:modId xmlns:p14="http://schemas.microsoft.com/office/powerpoint/2010/main" val="452242587"/>
              </p:ext>
            </p:extLst>
          </p:nvPr>
        </p:nvGraphicFramePr>
        <p:xfrm>
          <a:off x="572998" y="3046372"/>
          <a:ext cx="4968674" cy="1280160"/>
        </p:xfrm>
        <a:graphic>
          <a:graphicData uri="http://schemas.openxmlformats.org/drawingml/2006/table">
            <a:tbl>
              <a:tblPr firstRow="1" bandRow="1">
                <a:tableStyleId>{5C22544A-7EE6-4342-B048-85BDC9FD1C3A}</a:tableStyleId>
              </a:tblPr>
              <a:tblGrid>
                <a:gridCol w="952818">
                  <a:extLst>
                    <a:ext uri="{9D8B030D-6E8A-4147-A177-3AD203B41FA5}">
                      <a16:colId xmlns:a16="http://schemas.microsoft.com/office/drawing/2014/main" val="2967238193"/>
                    </a:ext>
                  </a:extLst>
                </a:gridCol>
                <a:gridCol w="1052195">
                  <a:extLst>
                    <a:ext uri="{9D8B030D-6E8A-4147-A177-3AD203B41FA5}">
                      <a16:colId xmlns:a16="http://schemas.microsoft.com/office/drawing/2014/main" val="3251041529"/>
                    </a:ext>
                  </a:extLst>
                </a:gridCol>
                <a:gridCol w="770255">
                  <a:extLst>
                    <a:ext uri="{9D8B030D-6E8A-4147-A177-3AD203B41FA5}">
                      <a16:colId xmlns:a16="http://schemas.microsoft.com/office/drawing/2014/main" val="899114476"/>
                    </a:ext>
                  </a:extLst>
                </a:gridCol>
                <a:gridCol w="993458">
                  <a:extLst>
                    <a:ext uri="{9D8B030D-6E8A-4147-A177-3AD203B41FA5}">
                      <a16:colId xmlns:a16="http://schemas.microsoft.com/office/drawing/2014/main" val="1015817220"/>
                    </a:ext>
                  </a:extLst>
                </a:gridCol>
                <a:gridCol w="1199948">
                  <a:extLst>
                    <a:ext uri="{9D8B030D-6E8A-4147-A177-3AD203B41FA5}">
                      <a16:colId xmlns:a16="http://schemas.microsoft.com/office/drawing/2014/main" val="597726683"/>
                    </a:ext>
                  </a:extLst>
                </a:gridCol>
              </a:tblGrid>
              <a:tr h="298830">
                <a:tc>
                  <a:txBody>
                    <a:bodyPr/>
                    <a:lstStyle/>
                    <a:p>
                      <a:endParaRPr lang="en-US" sz="1500" dirty="0"/>
                    </a:p>
                  </a:txBody>
                  <a:tcPr/>
                </a:tc>
                <a:tc>
                  <a:txBody>
                    <a:bodyPr/>
                    <a:lstStyle/>
                    <a:p>
                      <a:r>
                        <a:rPr lang="en-US" sz="1500" dirty="0"/>
                        <a:t>Precision</a:t>
                      </a:r>
                    </a:p>
                  </a:txBody>
                  <a:tcPr/>
                </a:tc>
                <a:tc>
                  <a:txBody>
                    <a:bodyPr/>
                    <a:lstStyle/>
                    <a:p>
                      <a:r>
                        <a:rPr lang="en-US" sz="1500" dirty="0"/>
                        <a:t>Recall</a:t>
                      </a:r>
                    </a:p>
                  </a:txBody>
                  <a:tcPr/>
                </a:tc>
                <a:tc>
                  <a:txBody>
                    <a:bodyPr/>
                    <a:lstStyle/>
                    <a:p>
                      <a:r>
                        <a:rPr lang="en-US" sz="1500" dirty="0"/>
                        <a:t>F1-score</a:t>
                      </a:r>
                    </a:p>
                  </a:txBody>
                  <a:tcPr/>
                </a:tc>
                <a:tc>
                  <a:txBody>
                    <a:bodyPr/>
                    <a:lstStyle/>
                    <a:p>
                      <a:r>
                        <a:rPr lang="en-US" sz="1500" dirty="0"/>
                        <a:t>Support</a:t>
                      </a:r>
                    </a:p>
                  </a:txBody>
                  <a:tcPr/>
                </a:tc>
                <a:extLst>
                  <a:ext uri="{0D108BD9-81ED-4DB2-BD59-A6C34878D82A}">
                    <a16:rowId xmlns:a16="http://schemas.microsoft.com/office/drawing/2014/main" val="1194646875"/>
                  </a:ext>
                </a:extLst>
              </a:tr>
              <a:tr h="298830">
                <a:tc>
                  <a:txBody>
                    <a:bodyPr/>
                    <a:lstStyle/>
                    <a:p>
                      <a:r>
                        <a:rPr lang="en-US" sz="1500" dirty="0"/>
                        <a:t>Negative</a:t>
                      </a:r>
                    </a:p>
                  </a:txBody>
                  <a:tcPr/>
                </a:tc>
                <a:tc>
                  <a:txBody>
                    <a:bodyPr/>
                    <a:lstStyle/>
                    <a:p>
                      <a:r>
                        <a:rPr lang="en-US" sz="1500" dirty="0"/>
                        <a:t>0.96</a:t>
                      </a:r>
                    </a:p>
                  </a:txBody>
                  <a:tcPr/>
                </a:tc>
                <a:tc>
                  <a:txBody>
                    <a:bodyPr/>
                    <a:lstStyle/>
                    <a:p>
                      <a:r>
                        <a:rPr lang="en-US" sz="1500" dirty="0"/>
                        <a:t>0.93</a:t>
                      </a:r>
                    </a:p>
                  </a:txBody>
                  <a:tcPr/>
                </a:tc>
                <a:tc>
                  <a:txBody>
                    <a:bodyPr/>
                    <a:lstStyle/>
                    <a:p>
                      <a:r>
                        <a:rPr lang="en-US" sz="1500" dirty="0"/>
                        <a:t>0.95</a:t>
                      </a:r>
                    </a:p>
                  </a:txBody>
                  <a:tcPr/>
                </a:tc>
                <a:tc>
                  <a:txBody>
                    <a:bodyPr/>
                    <a:lstStyle/>
                    <a:p>
                      <a:r>
                        <a:rPr lang="en-US" sz="1500" dirty="0"/>
                        <a:t>2489</a:t>
                      </a:r>
                    </a:p>
                  </a:txBody>
                  <a:tcPr/>
                </a:tc>
                <a:extLst>
                  <a:ext uri="{0D108BD9-81ED-4DB2-BD59-A6C34878D82A}">
                    <a16:rowId xmlns:a16="http://schemas.microsoft.com/office/drawing/2014/main" val="3665149572"/>
                  </a:ext>
                </a:extLst>
              </a:tr>
              <a:tr h="298830">
                <a:tc>
                  <a:txBody>
                    <a:bodyPr/>
                    <a:lstStyle/>
                    <a:p>
                      <a:r>
                        <a:rPr lang="en-US" sz="1500" dirty="0"/>
                        <a:t>Positive</a:t>
                      </a:r>
                    </a:p>
                  </a:txBody>
                  <a:tcPr/>
                </a:tc>
                <a:tc>
                  <a:txBody>
                    <a:bodyPr/>
                    <a:lstStyle/>
                    <a:p>
                      <a:r>
                        <a:rPr lang="en-US" sz="1500" dirty="0"/>
                        <a:t>0.22</a:t>
                      </a:r>
                    </a:p>
                  </a:txBody>
                  <a:tcPr/>
                </a:tc>
                <a:tc>
                  <a:txBody>
                    <a:bodyPr/>
                    <a:lstStyle/>
                    <a:p>
                      <a:r>
                        <a:rPr lang="en-US" sz="1500" dirty="0"/>
                        <a:t>0.37</a:t>
                      </a:r>
                    </a:p>
                  </a:txBody>
                  <a:tcPr/>
                </a:tc>
                <a:tc>
                  <a:txBody>
                    <a:bodyPr/>
                    <a:lstStyle/>
                    <a:p>
                      <a:r>
                        <a:rPr lang="en-US" sz="1500" dirty="0"/>
                        <a:t>0.28</a:t>
                      </a:r>
                    </a:p>
                  </a:txBody>
                  <a:tcPr/>
                </a:tc>
                <a:tc>
                  <a:txBody>
                    <a:bodyPr/>
                    <a:lstStyle/>
                    <a:p>
                      <a:r>
                        <a:rPr lang="en-US" sz="1500" dirty="0"/>
                        <a:t>138</a:t>
                      </a:r>
                    </a:p>
                  </a:txBody>
                  <a:tcPr/>
                </a:tc>
                <a:extLst>
                  <a:ext uri="{0D108BD9-81ED-4DB2-BD59-A6C34878D82A}">
                    <a16:rowId xmlns:a16="http://schemas.microsoft.com/office/drawing/2014/main" val="3239965879"/>
                  </a:ext>
                </a:extLst>
              </a:tr>
              <a:tr h="298830">
                <a:tc>
                  <a:txBody>
                    <a:bodyPr/>
                    <a:lstStyle/>
                    <a:p>
                      <a:r>
                        <a:rPr lang="en-US" sz="1500" dirty="0" err="1"/>
                        <a:t>Avg</a:t>
                      </a:r>
                      <a:r>
                        <a:rPr lang="en-US" sz="1500" dirty="0"/>
                        <a:t>/Total</a:t>
                      </a:r>
                    </a:p>
                  </a:txBody>
                  <a:tcPr/>
                </a:tc>
                <a:tc>
                  <a:txBody>
                    <a:bodyPr/>
                    <a:lstStyle/>
                    <a:p>
                      <a:r>
                        <a:rPr lang="en-US" sz="1500" dirty="0"/>
                        <a:t>0.92</a:t>
                      </a:r>
                    </a:p>
                  </a:txBody>
                  <a:tcPr/>
                </a:tc>
                <a:tc>
                  <a:txBody>
                    <a:bodyPr/>
                    <a:lstStyle/>
                    <a:p>
                      <a:r>
                        <a:rPr lang="en-US" sz="1500" dirty="0"/>
                        <a:t>0.90</a:t>
                      </a:r>
                    </a:p>
                  </a:txBody>
                  <a:tcPr/>
                </a:tc>
                <a:tc>
                  <a:txBody>
                    <a:bodyPr/>
                    <a:lstStyle/>
                    <a:p>
                      <a:r>
                        <a:rPr lang="en-US" sz="1500" dirty="0"/>
                        <a:t>0.91</a:t>
                      </a:r>
                    </a:p>
                  </a:txBody>
                  <a:tcPr/>
                </a:tc>
                <a:tc>
                  <a:txBody>
                    <a:bodyPr/>
                    <a:lstStyle/>
                    <a:p>
                      <a:r>
                        <a:rPr lang="en-US" sz="1500" dirty="0"/>
                        <a:t>2627</a:t>
                      </a:r>
                    </a:p>
                  </a:txBody>
                  <a:tcPr/>
                </a:tc>
                <a:extLst>
                  <a:ext uri="{0D108BD9-81ED-4DB2-BD59-A6C34878D82A}">
                    <a16:rowId xmlns:a16="http://schemas.microsoft.com/office/drawing/2014/main" val="2270946032"/>
                  </a:ext>
                </a:extLst>
              </a:tr>
            </a:tbl>
          </a:graphicData>
        </a:graphic>
      </p:graphicFrame>
      <p:pic>
        <p:nvPicPr>
          <p:cNvPr id="14" name="Picture 13">
            <a:extLst>
              <a:ext uri="{FF2B5EF4-FFF2-40B4-BE49-F238E27FC236}">
                <a16:creationId xmlns:a16="http://schemas.microsoft.com/office/drawing/2014/main" id="{4C340CAE-342A-4641-A381-FAAE813733B0}"/>
              </a:ext>
            </a:extLst>
          </p:cNvPr>
          <p:cNvPicPr>
            <a:picLocks noChangeAspect="1"/>
          </p:cNvPicPr>
          <p:nvPr/>
        </p:nvPicPr>
        <p:blipFill>
          <a:blip r:embed="rId3"/>
          <a:stretch>
            <a:fillRect/>
          </a:stretch>
        </p:blipFill>
        <p:spPr>
          <a:xfrm>
            <a:off x="6610905" y="3429000"/>
            <a:ext cx="5143500" cy="3429000"/>
          </a:xfrm>
          <a:prstGeom prst="rect">
            <a:avLst/>
          </a:prstGeom>
        </p:spPr>
      </p:pic>
      <p:pic>
        <p:nvPicPr>
          <p:cNvPr id="16" name="Picture 15">
            <a:extLst>
              <a:ext uri="{FF2B5EF4-FFF2-40B4-BE49-F238E27FC236}">
                <a16:creationId xmlns:a16="http://schemas.microsoft.com/office/drawing/2014/main" id="{C50A3B29-6793-4A3B-BC31-8824AAFB7CB6}"/>
              </a:ext>
            </a:extLst>
          </p:cNvPr>
          <p:cNvPicPr>
            <a:picLocks noChangeAspect="1"/>
          </p:cNvPicPr>
          <p:nvPr/>
        </p:nvPicPr>
        <p:blipFill>
          <a:blip r:embed="rId4"/>
          <a:stretch>
            <a:fillRect/>
          </a:stretch>
        </p:blipFill>
        <p:spPr>
          <a:xfrm>
            <a:off x="7468155" y="0"/>
            <a:ext cx="3429000" cy="3429000"/>
          </a:xfrm>
          <a:prstGeom prst="rect">
            <a:avLst/>
          </a:prstGeom>
        </p:spPr>
      </p:pic>
    </p:spTree>
    <p:extLst>
      <p:ext uri="{BB962C8B-B14F-4D97-AF65-F5344CB8AC3E}">
        <p14:creationId xmlns:p14="http://schemas.microsoft.com/office/powerpoint/2010/main" val="3277073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9167-895A-404A-A7B3-91652FCF660D}"/>
              </a:ext>
            </a:extLst>
          </p:cNvPr>
          <p:cNvSpPr>
            <a:spLocks noGrp="1"/>
          </p:cNvSpPr>
          <p:nvPr>
            <p:ph type="title"/>
          </p:nvPr>
        </p:nvSpPr>
        <p:spPr>
          <a:xfrm>
            <a:off x="765449" y="193086"/>
            <a:ext cx="4494998" cy="428351"/>
          </a:xfrm>
        </p:spPr>
        <p:txBody>
          <a:bodyPr/>
          <a:lstStyle/>
          <a:p>
            <a:r>
              <a:rPr lang="en-US" dirty="0"/>
              <a:t>Ridge Classification</a:t>
            </a:r>
          </a:p>
        </p:txBody>
      </p:sp>
      <p:sp>
        <p:nvSpPr>
          <p:cNvPr id="4" name="Text Placeholder 3">
            <a:extLst>
              <a:ext uri="{FF2B5EF4-FFF2-40B4-BE49-F238E27FC236}">
                <a16:creationId xmlns:a16="http://schemas.microsoft.com/office/drawing/2014/main" id="{A2E877DA-852E-443B-A9FA-E1398D49BD37}"/>
              </a:ext>
            </a:extLst>
          </p:cNvPr>
          <p:cNvSpPr>
            <a:spLocks noGrp="1"/>
          </p:cNvSpPr>
          <p:nvPr>
            <p:ph type="body" sz="half" idx="2"/>
          </p:nvPr>
        </p:nvSpPr>
        <p:spPr>
          <a:xfrm>
            <a:off x="195310" y="621437"/>
            <a:ext cx="5655960" cy="6152225"/>
          </a:xfrm>
        </p:spPr>
        <p:txBody>
          <a:bodyPr>
            <a:normAutofit/>
          </a:bodyPr>
          <a:lstStyle/>
          <a:p>
            <a:pPr marL="285750" indent="-285750">
              <a:buClr>
                <a:schemeClr val="accent3"/>
              </a:buClr>
              <a:buFont typeface="Arial" panose="020B0604020202020204" pitchFamily="34" charset="0"/>
              <a:buChar char="•"/>
            </a:pPr>
            <a:r>
              <a:rPr lang="en-US" dirty="0"/>
              <a:t>Using the top features from the </a:t>
            </a:r>
            <a:r>
              <a:rPr lang="en-US" dirty="0" err="1"/>
              <a:t>XGBoost</a:t>
            </a:r>
            <a:r>
              <a:rPr lang="en-US" dirty="0"/>
              <a:t> model, and features important to both the random forest and gradient boosting classifier, a ridge linear model was trained.</a:t>
            </a:r>
          </a:p>
          <a:p>
            <a:pPr marL="285750" indent="-285750">
              <a:buClr>
                <a:schemeClr val="accent3"/>
              </a:buClr>
              <a:buFont typeface="Arial" panose="020B0604020202020204" pitchFamily="34" charset="0"/>
              <a:buChar char="•"/>
            </a:pPr>
            <a:r>
              <a:rPr lang="en-US" dirty="0"/>
              <a:t>Leave-One-Out cross validation was used to select alpha.</a:t>
            </a:r>
          </a:p>
          <a:p>
            <a:pPr marL="285750" indent="-285750">
              <a:buClr>
                <a:schemeClr val="accent3"/>
              </a:buClr>
              <a:buFont typeface="Arial" panose="020B0604020202020204" pitchFamily="34" charset="0"/>
              <a:buChar char="•"/>
            </a:pPr>
            <a:r>
              <a:rPr lang="en-US" dirty="0"/>
              <a:t>Log loss of 0.55</a:t>
            </a:r>
          </a:p>
          <a:p>
            <a:pPr marL="285750" indent="-285750">
              <a:buClr>
                <a:schemeClr val="accent3"/>
              </a:buClr>
              <a:buFont typeface="Arial" panose="020B0604020202020204" pitchFamily="34" charset="0"/>
              <a:buChar char="•"/>
            </a:pPr>
            <a:endParaRPr lang="en-US" dirty="0"/>
          </a:p>
          <a:p>
            <a:pPr marL="285750" indent="-285750">
              <a:buClr>
                <a:schemeClr val="accent3"/>
              </a:buClr>
              <a:buFont typeface="Arial" panose="020B0604020202020204" pitchFamily="34" charset="0"/>
              <a:buChar char="•"/>
            </a:pPr>
            <a:endParaRPr lang="en-US" dirty="0"/>
          </a:p>
          <a:p>
            <a:pPr marL="285750" indent="-285750">
              <a:buClr>
                <a:schemeClr val="accent3"/>
              </a:buClr>
              <a:buFont typeface="Arial" panose="020B0604020202020204" pitchFamily="34" charset="0"/>
              <a:buChar char="•"/>
            </a:pPr>
            <a:endParaRPr lang="en-US" dirty="0"/>
          </a:p>
          <a:p>
            <a:pPr marL="285750" indent="-285750">
              <a:buClr>
                <a:schemeClr val="accent3"/>
              </a:buClr>
              <a:buFont typeface="Arial" panose="020B0604020202020204" pitchFamily="34" charset="0"/>
              <a:buChar char="•"/>
            </a:pPr>
            <a:endParaRPr lang="en-US" dirty="0"/>
          </a:p>
          <a:p>
            <a:pPr marL="285750" indent="-285750">
              <a:buClr>
                <a:schemeClr val="accent3"/>
              </a:buClr>
              <a:buFont typeface="Arial" panose="020B0604020202020204" pitchFamily="34" charset="0"/>
              <a:buChar char="•"/>
            </a:pPr>
            <a:r>
              <a:rPr lang="en-US" dirty="0"/>
              <a:t>This model not only gives us great positive recall on a threshold of 0.5 (though the </a:t>
            </a:r>
            <a:r>
              <a:rPr lang="en-US" dirty="0" err="1"/>
              <a:t>precsion</a:t>
            </a:r>
            <a:r>
              <a:rPr lang="en-US" dirty="0"/>
              <a:t> isn’t great), but we can also examine the coefficients.</a:t>
            </a:r>
          </a:p>
          <a:p>
            <a:pPr marL="285750" indent="-285750">
              <a:buClr>
                <a:schemeClr val="accent3"/>
              </a:buClr>
              <a:buFont typeface="Arial" panose="020B0604020202020204" pitchFamily="34" charset="0"/>
              <a:buChar char="•"/>
            </a:pPr>
            <a:r>
              <a:rPr lang="en-US" dirty="0"/>
              <a:t>Likelihood of West Nile Virus is highest in the South West.</a:t>
            </a:r>
          </a:p>
          <a:p>
            <a:pPr marL="285750" indent="-285750">
              <a:buClr>
                <a:schemeClr val="accent3"/>
              </a:buClr>
              <a:buFont typeface="Arial" panose="020B0604020202020204" pitchFamily="34" charset="0"/>
              <a:buChar char="•"/>
            </a:pPr>
            <a:r>
              <a:rPr lang="en-US" dirty="0" err="1"/>
              <a:t>Liklihood</a:t>
            </a:r>
            <a:r>
              <a:rPr lang="en-US" dirty="0"/>
              <a:t> of WNV increases:</a:t>
            </a:r>
          </a:p>
          <a:p>
            <a:pPr marL="285750" indent="-285750">
              <a:buClr>
                <a:schemeClr val="accent3"/>
              </a:buClr>
              <a:buFont typeface="Wingdings" panose="05000000000000000000" pitchFamily="2" charset="2"/>
              <a:buChar char="Ø"/>
            </a:pPr>
            <a:r>
              <a:rPr lang="en-US" dirty="0"/>
              <a:t>with more precipitation.</a:t>
            </a:r>
          </a:p>
          <a:p>
            <a:pPr marL="285750" indent="-285750">
              <a:buClr>
                <a:schemeClr val="accent3"/>
              </a:buClr>
              <a:buFont typeface="Wingdings" panose="05000000000000000000" pitchFamily="2" charset="2"/>
              <a:buChar char="Ø"/>
            </a:pPr>
            <a:r>
              <a:rPr lang="en-US" dirty="0"/>
              <a:t>as sunrise and sunset get later.</a:t>
            </a:r>
          </a:p>
          <a:p>
            <a:pPr marL="285750" indent="-285750">
              <a:buClr>
                <a:schemeClr val="accent3"/>
              </a:buClr>
              <a:buFont typeface="Wingdings" panose="05000000000000000000" pitchFamily="2" charset="2"/>
              <a:buChar char="Ø"/>
            </a:pPr>
            <a:r>
              <a:rPr lang="en-US" dirty="0"/>
              <a:t>as </a:t>
            </a:r>
            <a:r>
              <a:rPr lang="en-US" dirty="0" err="1"/>
              <a:t>WetBulbMean</a:t>
            </a:r>
            <a:r>
              <a:rPr lang="en-US" dirty="0"/>
              <a:t>(humidity) goes up.</a:t>
            </a:r>
          </a:p>
          <a:p>
            <a:pPr marL="285750" indent="-285750">
              <a:buClr>
                <a:schemeClr val="accent3"/>
              </a:buClr>
              <a:buFont typeface="Wingdings" panose="05000000000000000000" pitchFamily="2" charset="2"/>
              <a:buChar char="Ø"/>
            </a:pPr>
            <a:r>
              <a:rPr lang="en-US" dirty="0"/>
              <a:t>as the minimum temperature goes up, but the maximum temperature goes </a:t>
            </a:r>
            <a:r>
              <a:rPr lang="en-US" i="1" dirty="0"/>
              <a:t>down</a:t>
            </a:r>
            <a:r>
              <a:rPr lang="en-US" dirty="0"/>
              <a:t>.</a:t>
            </a:r>
          </a:p>
        </p:txBody>
      </p:sp>
      <p:graphicFrame>
        <p:nvGraphicFramePr>
          <p:cNvPr id="5" name="Table 4">
            <a:extLst>
              <a:ext uri="{FF2B5EF4-FFF2-40B4-BE49-F238E27FC236}">
                <a16:creationId xmlns:a16="http://schemas.microsoft.com/office/drawing/2014/main" id="{B4C9E245-B27F-4009-986E-399B76063B3C}"/>
              </a:ext>
            </a:extLst>
          </p:cNvPr>
          <p:cNvGraphicFramePr>
            <a:graphicFrameLocks noGrp="1"/>
          </p:cNvGraphicFramePr>
          <p:nvPr>
            <p:extLst>
              <p:ext uri="{D42A27DB-BD31-4B8C-83A1-F6EECF244321}">
                <p14:modId xmlns:p14="http://schemas.microsoft.com/office/powerpoint/2010/main" val="3628011327"/>
              </p:ext>
            </p:extLst>
          </p:nvPr>
        </p:nvGraphicFramePr>
        <p:xfrm>
          <a:off x="538953" y="2212093"/>
          <a:ext cx="4968674" cy="1280160"/>
        </p:xfrm>
        <a:graphic>
          <a:graphicData uri="http://schemas.openxmlformats.org/drawingml/2006/table">
            <a:tbl>
              <a:tblPr firstRow="1" bandRow="1">
                <a:tableStyleId>{5C22544A-7EE6-4342-B048-85BDC9FD1C3A}</a:tableStyleId>
              </a:tblPr>
              <a:tblGrid>
                <a:gridCol w="952818">
                  <a:extLst>
                    <a:ext uri="{9D8B030D-6E8A-4147-A177-3AD203B41FA5}">
                      <a16:colId xmlns:a16="http://schemas.microsoft.com/office/drawing/2014/main" val="2967238193"/>
                    </a:ext>
                  </a:extLst>
                </a:gridCol>
                <a:gridCol w="1052195">
                  <a:extLst>
                    <a:ext uri="{9D8B030D-6E8A-4147-A177-3AD203B41FA5}">
                      <a16:colId xmlns:a16="http://schemas.microsoft.com/office/drawing/2014/main" val="3251041529"/>
                    </a:ext>
                  </a:extLst>
                </a:gridCol>
                <a:gridCol w="770255">
                  <a:extLst>
                    <a:ext uri="{9D8B030D-6E8A-4147-A177-3AD203B41FA5}">
                      <a16:colId xmlns:a16="http://schemas.microsoft.com/office/drawing/2014/main" val="899114476"/>
                    </a:ext>
                  </a:extLst>
                </a:gridCol>
                <a:gridCol w="993458">
                  <a:extLst>
                    <a:ext uri="{9D8B030D-6E8A-4147-A177-3AD203B41FA5}">
                      <a16:colId xmlns:a16="http://schemas.microsoft.com/office/drawing/2014/main" val="1015817220"/>
                    </a:ext>
                  </a:extLst>
                </a:gridCol>
                <a:gridCol w="1199948">
                  <a:extLst>
                    <a:ext uri="{9D8B030D-6E8A-4147-A177-3AD203B41FA5}">
                      <a16:colId xmlns:a16="http://schemas.microsoft.com/office/drawing/2014/main" val="597726683"/>
                    </a:ext>
                  </a:extLst>
                </a:gridCol>
              </a:tblGrid>
              <a:tr h="298830">
                <a:tc>
                  <a:txBody>
                    <a:bodyPr/>
                    <a:lstStyle/>
                    <a:p>
                      <a:endParaRPr lang="en-US" sz="1500" dirty="0"/>
                    </a:p>
                  </a:txBody>
                  <a:tcPr/>
                </a:tc>
                <a:tc>
                  <a:txBody>
                    <a:bodyPr/>
                    <a:lstStyle/>
                    <a:p>
                      <a:r>
                        <a:rPr lang="en-US" sz="1500" dirty="0"/>
                        <a:t>Precision</a:t>
                      </a:r>
                    </a:p>
                  </a:txBody>
                  <a:tcPr/>
                </a:tc>
                <a:tc>
                  <a:txBody>
                    <a:bodyPr/>
                    <a:lstStyle/>
                    <a:p>
                      <a:r>
                        <a:rPr lang="en-US" sz="1500" dirty="0"/>
                        <a:t>Recall</a:t>
                      </a:r>
                    </a:p>
                  </a:txBody>
                  <a:tcPr/>
                </a:tc>
                <a:tc>
                  <a:txBody>
                    <a:bodyPr/>
                    <a:lstStyle/>
                    <a:p>
                      <a:r>
                        <a:rPr lang="en-US" sz="1500" dirty="0"/>
                        <a:t>F1-score</a:t>
                      </a:r>
                    </a:p>
                  </a:txBody>
                  <a:tcPr/>
                </a:tc>
                <a:tc>
                  <a:txBody>
                    <a:bodyPr/>
                    <a:lstStyle/>
                    <a:p>
                      <a:r>
                        <a:rPr lang="en-US" sz="1500" dirty="0"/>
                        <a:t>Support</a:t>
                      </a:r>
                    </a:p>
                  </a:txBody>
                  <a:tcPr/>
                </a:tc>
                <a:extLst>
                  <a:ext uri="{0D108BD9-81ED-4DB2-BD59-A6C34878D82A}">
                    <a16:rowId xmlns:a16="http://schemas.microsoft.com/office/drawing/2014/main" val="1194646875"/>
                  </a:ext>
                </a:extLst>
              </a:tr>
              <a:tr h="298830">
                <a:tc>
                  <a:txBody>
                    <a:bodyPr/>
                    <a:lstStyle/>
                    <a:p>
                      <a:r>
                        <a:rPr lang="en-US" sz="1500" dirty="0"/>
                        <a:t>Negative</a:t>
                      </a:r>
                    </a:p>
                  </a:txBody>
                  <a:tcPr/>
                </a:tc>
                <a:tc>
                  <a:txBody>
                    <a:bodyPr/>
                    <a:lstStyle/>
                    <a:p>
                      <a:r>
                        <a:rPr lang="en-US" sz="1500" dirty="0"/>
                        <a:t>0.98</a:t>
                      </a:r>
                    </a:p>
                  </a:txBody>
                  <a:tcPr/>
                </a:tc>
                <a:tc>
                  <a:txBody>
                    <a:bodyPr/>
                    <a:lstStyle/>
                    <a:p>
                      <a:r>
                        <a:rPr lang="en-US" sz="1500" dirty="0"/>
                        <a:t>0.74</a:t>
                      </a:r>
                    </a:p>
                  </a:txBody>
                  <a:tcPr/>
                </a:tc>
                <a:tc>
                  <a:txBody>
                    <a:bodyPr/>
                    <a:lstStyle/>
                    <a:p>
                      <a:r>
                        <a:rPr lang="en-US" sz="1500" dirty="0"/>
                        <a:t>0.84</a:t>
                      </a:r>
                    </a:p>
                  </a:txBody>
                  <a:tcPr/>
                </a:tc>
                <a:tc>
                  <a:txBody>
                    <a:bodyPr/>
                    <a:lstStyle/>
                    <a:p>
                      <a:r>
                        <a:rPr lang="en-US" sz="1500" dirty="0"/>
                        <a:t>2489</a:t>
                      </a:r>
                    </a:p>
                  </a:txBody>
                  <a:tcPr/>
                </a:tc>
                <a:extLst>
                  <a:ext uri="{0D108BD9-81ED-4DB2-BD59-A6C34878D82A}">
                    <a16:rowId xmlns:a16="http://schemas.microsoft.com/office/drawing/2014/main" val="3665149572"/>
                  </a:ext>
                </a:extLst>
              </a:tr>
              <a:tr h="298830">
                <a:tc>
                  <a:txBody>
                    <a:bodyPr/>
                    <a:lstStyle/>
                    <a:p>
                      <a:r>
                        <a:rPr lang="en-US" sz="1500" dirty="0"/>
                        <a:t>Positive</a:t>
                      </a:r>
                    </a:p>
                  </a:txBody>
                  <a:tcPr/>
                </a:tc>
                <a:tc>
                  <a:txBody>
                    <a:bodyPr/>
                    <a:lstStyle/>
                    <a:p>
                      <a:r>
                        <a:rPr lang="en-US" sz="1500" dirty="0"/>
                        <a:t>0.14</a:t>
                      </a:r>
                    </a:p>
                  </a:txBody>
                  <a:tcPr/>
                </a:tc>
                <a:tc>
                  <a:txBody>
                    <a:bodyPr/>
                    <a:lstStyle/>
                    <a:p>
                      <a:r>
                        <a:rPr lang="en-US" sz="1500" dirty="0"/>
                        <a:t>0.80</a:t>
                      </a:r>
                    </a:p>
                  </a:txBody>
                  <a:tcPr/>
                </a:tc>
                <a:tc>
                  <a:txBody>
                    <a:bodyPr/>
                    <a:lstStyle/>
                    <a:p>
                      <a:r>
                        <a:rPr lang="en-US" sz="1500" dirty="0"/>
                        <a:t>0.24</a:t>
                      </a:r>
                    </a:p>
                  </a:txBody>
                  <a:tcPr/>
                </a:tc>
                <a:tc>
                  <a:txBody>
                    <a:bodyPr/>
                    <a:lstStyle/>
                    <a:p>
                      <a:r>
                        <a:rPr lang="en-US" sz="1500" dirty="0"/>
                        <a:t>138</a:t>
                      </a:r>
                    </a:p>
                  </a:txBody>
                  <a:tcPr/>
                </a:tc>
                <a:extLst>
                  <a:ext uri="{0D108BD9-81ED-4DB2-BD59-A6C34878D82A}">
                    <a16:rowId xmlns:a16="http://schemas.microsoft.com/office/drawing/2014/main" val="3239965879"/>
                  </a:ext>
                </a:extLst>
              </a:tr>
              <a:tr h="298830">
                <a:tc>
                  <a:txBody>
                    <a:bodyPr/>
                    <a:lstStyle/>
                    <a:p>
                      <a:r>
                        <a:rPr lang="en-US" sz="1500" dirty="0" err="1"/>
                        <a:t>Avg</a:t>
                      </a:r>
                      <a:r>
                        <a:rPr lang="en-US" sz="1500" dirty="0"/>
                        <a:t>/Total</a:t>
                      </a:r>
                    </a:p>
                  </a:txBody>
                  <a:tcPr/>
                </a:tc>
                <a:tc>
                  <a:txBody>
                    <a:bodyPr/>
                    <a:lstStyle/>
                    <a:p>
                      <a:r>
                        <a:rPr lang="en-US" sz="1500" dirty="0"/>
                        <a:t>0.94</a:t>
                      </a:r>
                    </a:p>
                  </a:txBody>
                  <a:tcPr/>
                </a:tc>
                <a:tc>
                  <a:txBody>
                    <a:bodyPr/>
                    <a:lstStyle/>
                    <a:p>
                      <a:r>
                        <a:rPr lang="en-US" sz="1500" dirty="0"/>
                        <a:t>0.74</a:t>
                      </a:r>
                    </a:p>
                  </a:txBody>
                  <a:tcPr/>
                </a:tc>
                <a:tc>
                  <a:txBody>
                    <a:bodyPr/>
                    <a:lstStyle/>
                    <a:p>
                      <a:r>
                        <a:rPr lang="en-US" sz="1500" dirty="0"/>
                        <a:t>0.81</a:t>
                      </a:r>
                    </a:p>
                  </a:txBody>
                  <a:tcPr/>
                </a:tc>
                <a:tc>
                  <a:txBody>
                    <a:bodyPr/>
                    <a:lstStyle/>
                    <a:p>
                      <a:r>
                        <a:rPr lang="en-US" sz="1500" dirty="0"/>
                        <a:t>2627</a:t>
                      </a:r>
                    </a:p>
                  </a:txBody>
                  <a:tcPr/>
                </a:tc>
                <a:extLst>
                  <a:ext uri="{0D108BD9-81ED-4DB2-BD59-A6C34878D82A}">
                    <a16:rowId xmlns:a16="http://schemas.microsoft.com/office/drawing/2014/main" val="2270946032"/>
                  </a:ext>
                </a:extLst>
              </a:tr>
            </a:tbl>
          </a:graphicData>
        </a:graphic>
      </p:graphicFrame>
      <p:pic>
        <p:nvPicPr>
          <p:cNvPr id="16" name="Picture 15">
            <a:extLst>
              <a:ext uri="{FF2B5EF4-FFF2-40B4-BE49-F238E27FC236}">
                <a16:creationId xmlns:a16="http://schemas.microsoft.com/office/drawing/2014/main" id="{C50A3B29-6793-4A3B-BC31-8824AAFB7CB6}"/>
              </a:ext>
            </a:extLst>
          </p:cNvPr>
          <p:cNvPicPr>
            <a:picLocks noChangeAspect="1"/>
          </p:cNvPicPr>
          <p:nvPr/>
        </p:nvPicPr>
        <p:blipFill>
          <a:blip r:embed="rId3"/>
          <a:stretch>
            <a:fillRect/>
          </a:stretch>
        </p:blipFill>
        <p:spPr>
          <a:xfrm>
            <a:off x="7468155" y="0"/>
            <a:ext cx="3429000" cy="3429000"/>
          </a:xfrm>
          <a:prstGeom prst="rect">
            <a:avLst/>
          </a:prstGeom>
        </p:spPr>
      </p:pic>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1DB492CA-00A3-4581-B084-D7C43A8C0935}"/>
                  </a:ext>
                </a:extLst>
              </p:cNvPr>
              <p:cNvGraphicFramePr>
                <a:graphicFrameLocks noGrp="1"/>
              </p:cNvGraphicFramePr>
              <p:nvPr>
                <p:extLst>
                  <p:ext uri="{D42A27DB-BD31-4B8C-83A1-F6EECF244321}">
                    <p14:modId xmlns:p14="http://schemas.microsoft.com/office/powerpoint/2010/main" val="1502277884"/>
                  </p:ext>
                </p:extLst>
              </p:nvPr>
            </p:nvGraphicFramePr>
            <p:xfrm>
              <a:off x="6125354" y="3629142"/>
              <a:ext cx="6033387" cy="3144520"/>
            </p:xfrm>
            <a:graphic>
              <a:graphicData uri="http://schemas.openxmlformats.org/drawingml/2006/table">
                <a:tbl>
                  <a:tblPr bandRow="1">
                    <a:tableStyleId>{5C22544A-7EE6-4342-B048-85BDC9FD1C3A}</a:tableStyleId>
                  </a:tblPr>
                  <a:tblGrid>
                    <a:gridCol w="1089343">
                      <a:extLst>
                        <a:ext uri="{9D8B030D-6E8A-4147-A177-3AD203B41FA5}">
                          <a16:colId xmlns:a16="http://schemas.microsoft.com/office/drawing/2014/main" val="978515522"/>
                        </a:ext>
                      </a:extLst>
                    </a:gridCol>
                    <a:gridCol w="915340">
                      <a:extLst>
                        <a:ext uri="{9D8B030D-6E8A-4147-A177-3AD203B41FA5}">
                          <a16:colId xmlns:a16="http://schemas.microsoft.com/office/drawing/2014/main" val="2133412375"/>
                        </a:ext>
                      </a:extLst>
                    </a:gridCol>
                    <a:gridCol w="1484812">
                      <a:extLst>
                        <a:ext uri="{9D8B030D-6E8A-4147-A177-3AD203B41FA5}">
                          <a16:colId xmlns:a16="http://schemas.microsoft.com/office/drawing/2014/main" val="2343271407"/>
                        </a:ext>
                      </a:extLst>
                    </a:gridCol>
                    <a:gridCol w="948300">
                      <a:extLst>
                        <a:ext uri="{9D8B030D-6E8A-4147-A177-3AD203B41FA5}">
                          <a16:colId xmlns:a16="http://schemas.microsoft.com/office/drawing/2014/main" val="3156062361"/>
                        </a:ext>
                      </a:extLst>
                    </a:gridCol>
                    <a:gridCol w="840105">
                      <a:extLst>
                        <a:ext uri="{9D8B030D-6E8A-4147-A177-3AD203B41FA5}">
                          <a16:colId xmlns:a16="http://schemas.microsoft.com/office/drawing/2014/main" val="137953456"/>
                        </a:ext>
                      </a:extLst>
                    </a:gridCol>
                    <a:gridCol w="755487">
                      <a:extLst>
                        <a:ext uri="{9D8B030D-6E8A-4147-A177-3AD203B41FA5}">
                          <a16:colId xmlns:a16="http://schemas.microsoft.com/office/drawing/2014/main" val="1951188743"/>
                        </a:ext>
                      </a:extLst>
                    </a:gridCol>
                  </a:tblGrid>
                  <a:tr h="370840">
                    <a:tc>
                      <a:txBody>
                        <a:bodyPr/>
                        <a:lstStyle/>
                        <a:p>
                          <a:r>
                            <a:rPr lang="en-US" sz="1500" dirty="0"/>
                            <a:t>Latitude</a:t>
                          </a:r>
                        </a:p>
                      </a:txBody>
                      <a:tcPr/>
                    </a:tc>
                    <a:tc>
                      <a:txBody>
                        <a:bodyPr/>
                        <a:lstStyle/>
                        <a:p>
                          <a:r>
                            <a:rPr lang="en-US" sz="1500" dirty="0"/>
                            <a:t>-0.02/</a:t>
                          </a:r>
                          <a14:m>
                            <m:oMath xmlns:m="http://schemas.openxmlformats.org/officeDocument/2006/math">
                              <m:r>
                                <a:rPr lang="en-US" sz="1500" i="1" smtClean="0">
                                  <a:latin typeface="Cambria Math" panose="02040503050406030204" pitchFamily="18" charset="0"/>
                                  <a:ea typeface="Cambria Math" panose="02040503050406030204" pitchFamily="18" charset="0"/>
                                </a:rPr>
                                <m:t>°</m:t>
                              </m:r>
                            </m:oMath>
                          </a14:m>
                          <a:endParaRPr lang="en-US" sz="1500" dirty="0"/>
                        </a:p>
                      </a:txBody>
                      <a:tcPr/>
                    </a:tc>
                    <a:tc>
                      <a:txBody>
                        <a:bodyPr/>
                        <a:lstStyle/>
                        <a:p>
                          <a:r>
                            <a:rPr lang="en-US" sz="1500" dirty="0" err="1"/>
                            <a:t>Culex</a:t>
                          </a:r>
                          <a:r>
                            <a:rPr lang="en-US" sz="1500" dirty="0"/>
                            <a:t> </a:t>
                          </a:r>
                          <a:r>
                            <a:rPr lang="en-US" sz="1500" dirty="0" err="1"/>
                            <a:t>Pipiens</a:t>
                          </a:r>
                          <a:r>
                            <a:rPr lang="en-US" sz="1500" dirty="0"/>
                            <a:t>/ </a:t>
                          </a:r>
                          <a:r>
                            <a:rPr lang="en-US" sz="1500" dirty="0" err="1"/>
                            <a:t>Restuans</a:t>
                          </a:r>
                          <a:endParaRPr lang="en-US" sz="1500" dirty="0"/>
                        </a:p>
                      </a:txBody>
                      <a:tcPr/>
                    </a:tc>
                    <a:tc>
                      <a:txBody>
                        <a:bodyPr/>
                        <a:lstStyle/>
                        <a:p>
                          <a:r>
                            <a:rPr lang="en-US" sz="1500" dirty="0"/>
                            <a:t>0.56</a:t>
                          </a:r>
                        </a:p>
                      </a:txBody>
                      <a:tcPr/>
                    </a:tc>
                    <a:tc>
                      <a:txBody>
                        <a:bodyPr/>
                        <a:lstStyle/>
                        <a:p>
                          <a:r>
                            <a:rPr lang="en-US" sz="1500" dirty="0"/>
                            <a:t>Zone1</a:t>
                          </a:r>
                        </a:p>
                      </a:txBody>
                      <a:tcPr/>
                    </a:tc>
                    <a:tc>
                      <a:txBody>
                        <a:bodyPr/>
                        <a:lstStyle/>
                        <a:p>
                          <a:r>
                            <a:rPr lang="en-US" sz="1500" dirty="0"/>
                            <a:t>-0.04</a:t>
                          </a:r>
                        </a:p>
                      </a:txBody>
                      <a:tcPr/>
                    </a:tc>
                    <a:extLst>
                      <a:ext uri="{0D108BD9-81ED-4DB2-BD59-A6C34878D82A}">
                        <a16:rowId xmlns:a16="http://schemas.microsoft.com/office/drawing/2014/main" val="2343050317"/>
                      </a:ext>
                    </a:extLst>
                  </a:tr>
                  <a:tr h="370840">
                    <a:tc>
                      <a:txBody>
                        <a:bodyPr/>
                        <a:lstStyle/>
                        <a:p>
                          <a:r>
                            <a:rPr lang="en-US" sz="1500" dirty="0"/>
                            <a:t>Longitude</a:t>
                          </a:r>
                        </a:p>
                      </a:txBody>
                      <a:tcPr/>
                    </a:tc>
                    <a:tc>
                      <a:txBody>
                        <a:bodyPr/>
                        <a:lstStyle/>
                        <a:p>
                          <a:r>
                            <a:rPr lang="en-US" sz="1500" dirty="0"/>
                            <a:t>-1.54/</a:t>
                          </a:r>
                          <a14:m>
                            <m:oMath xmlns:m="http://schemas.openxmlformats.org/officeDocument/2006/math">
                              <m:r>
                                <a:rPr lang="en-US" sz="1500" i="1" smtClean="0">
                                  <a:latin typeface="Cambria Math" panose="02040503050406030204" pitchFamily="18" charset="0"/>
                                  <a:ea typeface="Cambria Math" panose="02040503050406030204" pitchFamily="18" charset="0"/>
                                </a:rPr>
                                <m:t>°</m:t>
                              </m:r>
                            </m:oMath>
                          </a14:m>
                          <a:endParaRPr lang="en-US" sz="1500" dirty="0"/>
                        </a:p>
                      </a:txBody>
                      <a:tcPr/>
                    </a:tc>
                    <a:tc>
                      <a:txBody>
                        <a:bodyPr/>
                        <a:lstStyle/>
                        <a:p>
                          <a:r>
                            <a:rPr lang="en-US" sz="1500" dirty="0" err="1"/>
                            <a:t>Culex</a:t>
                          </a:r>
                          <a:r>
                            <a:rPr lang="en-US" sz="1500" dirty="0"/>
                            <a:t> </a:t>
                          </a:r>
                          <a:r>
                            <a:rPr lang="en-US" sz="1500" dirty="0" err="1"/>
                            <a:t>Pipens</a:t>
                          </a:r>
                          <a:endParaRPr lang="en-US" sz="1500" dirty="0"/>
                        </a:p>
                      </a:txBody>
                      <a:tcPr/>
                    </a:tc>
                    <a:tc>
                      <a:txBody>
                        <a:bodyPr/>
                        <a:lstStyle/>
                        <a:p>
                          <a:r>
                            <a:rPr lang="en-US" sz="1500" dirty="0"/>
                            <a:t>0.68</a:t>
                          </a:r>
                        </a:p>
                      </a:txBody>
                      <a:tcPr/>
                    </a:tc>
                    <a:tc>
                      <a:txBody>
                        <a:bodyPr/>
                        <a:lstStyle/>
                        <a:p>
                          <a:r>
                            <a:rPr lang="en-US" sz="1500" dirty="0"/>
                            <a:t>Zone2</a:t>
                          </a:r>
                        </a:p>
                      </a:txBody>
                      <a:tcPr/>
                    </a:tc>
                    <a:tc>
                      <a:txBody>
                        <a:bodyPr/>
                        <a:lstStyle/>
                        <a:p>
                          <a:r>
                            <a:rPr lang="en-US" sz="1500" dirty="0"/>
                            <a:t>0.02</a:t>
                          </a:r>
                        </a:p>
                      </a:txBody>
                      <a:tcPr/>
                    </a:tc>
                    <a:extLst>
                      <a:ext uri="{0D108BD9-81ED-4DB2-BD59-A6C34878D82A}">
                        <a16:rowId xmlns:a16="http://schemas.microsoft.com/office/drawing/2014/main" val="1915880017"/>
                      </a:ext>
                    </a:extLst>
                  </a:tr>
                  <a:tr h="370840">
                    <a:tc>
                      <a:txBody>
                        <a:bodyPr/>
                        <a:lstStyle/>
                        <a:p>
                          <a:r>
                            <a:rPr lang="en-US" sz="1500" dirty="0" err="1"/>
                            <a:t>TrapCount</a:t>
                          </a:r>
                          <a:endParaRPr lang="en-US" sz="1500" dirty="0"/>
                        </a:p>
                      </a:txBody>
                      <a:tcPr/>
                    </a:tc>
                    <a:tc>
                      <a:txBody>
                        <a:bodyPr/>
                        <a:lstStyle/>
                        <a:p>
                          <a:r>
                            <a:rPr lang="en-US" sz="1500" dirty="0"/>
                            <a:t>0.01/split</a:t>
                          </a:r>
                        </a:p>
                      </a:txBody>
                      <a:tcPr/>
                    </a:tc>
                    <a:tc>
                      <a:txBody>
                        <a:bodyPr/>
                        <a:lstStyle/>
                        <a:p>
                          <a:r>
                            <a:rPr lang="en-US" sz="1500" dirty="0" err="1"/>
                            <a:t>Culex</a:t>
                          </a:r>
                          <a:r>
                            <a:rPr lang="en-US" sz="1500" dirty="0"/>
                            <a:t> </a:t>
                          </a:r>
                          <a:r>
                            <a:rPr lang="en-US" sz="1500" dirty="0" err="1"/>
                            <a:t>Resuans</a:t>
                          </a:r>
                          <a:endParaRPr lang="en-US" sz="1500" dirty="0"/>
                        </a:p>
                      </a:txBody>
                      <a:tcPr/>
                    </a:tc>
                    <a:tc>
                      <a:txBody>
                        <a:bodyPr/>
                        <a:lstStyle/>
                        <a:p>
                          <a:r>
                            <a:rPr lang="en-US" sz="1500" dirty="0"/>
                            <a:t>0.28</a:t>
                          </a:r>
                        </a:p>
                      </a:txBody>
                      <a:tcPr/>
                    </a:tc>
                    <a:tc>
                      <a:txBody>
                        <a:bodyPr/>
                        <a:lstStyle/>
                        <a:p>
                          <a:r>
                            <a:rPr lang="en-US" sz="1500" dirty="0"/>
                            <a:t>Zone3</a:t>
                          </a:r>
                        </a:p>
                      </a:txBody>
                      <a:tcPr/>
                    </a:tc>
                    <a:tc>
                      <a:txBody>
                        <a:bodyPr/>
                        <a:lstStyle/>
                        <a:p>
                          <a:r>
                            <a:rPr lang="en-US" sz="1500" dirty="0"/>
                            <a:t>0.02</a:t>
                          </a:r>
                        </a:p>
                      </a:txBody>
                      <a:tcPr/>
                    </a:tc>
                    <a:extLst>
                      <a:ext uri="{0D108BD9-81ED-4DB2-BD59-A6C34878D82A}">
                        <a16:rowId xmlns:a16="http://schemas.microsoft.com/office/drawing/2014/main" val="2348394405"/>
                      </a:ext>
                    </a:extLst>
                  </a:tr>
                  <a:tr h="370840">
                    <a:tc>
                      <a:txBody>
                        <a:bodyPr/>
                        <a:lstStyle/>
                        <a:p>
                          <a:r>
                            <a:rPr lang="en-US" sz="1500" dirty="0" err="1"/>
                            <a:t>TmaxMean</a:t>
                          </a:r>
                          <a:endParaRPr lang="en-US" sz="1500" dirty="0"/>
                        </a:p>
                      </a:txBody>
                      <a:tcPr/>
                    </a:tc>
                    <a:tc>
                      <a:txBody>
                        <a:bodyPr/>
                        <a:lstStyle/>
                        <a:p>
                          <a:r>
                            <a:rPr lang="en-US" sz="1500" dirty="0"/>
                            <a:t>-0.04/</a:t>
                          </a:r>
                          <a14:m>
                            <m:oMath xmlns:m="http://schemas.openxmlformats.org/officeDocument/2006/math">
                              <m:r>
                                <a:rPr lang="en-US" sz="1500" i="1" smtClean="0">
                                  <a:latin typeface="Cambria Math" panose="02040503050406030204" pitchFamily="18" charset="0"/>
                                  <a:ea typeface="Cambria Math" panose="02040503050406030204" pitchFamily="18" charset="0"/>
                                </a:rPr>
                                <m:t>°</m:t>
                              </m:r>
                            </m:oMath>
                          </a14:m>
                          <a:r>
                            <a:rPr lang="en-US" sz="1500" dirty="0"/>
                            <a:t>F</a:t>
                          </a:r>
                        </a:p>
                      </a:txBody>
                      <a:tcPr/>
                    </a:tc>
                    <a:tc>
                      <a:txBody>
                        <a:bodyPr/>
                        <a:lstStyle/>
                        <a:p>
                          <a:r>
                            <a:rPr lang="en-US" sz="1500" dirty="0" err="1"/>
                            <a:t>PrecipTotalMean</a:t>
                          </a:r>
                          <a:endParaRPr lang="en-US" sz="1500" dirty="0"/>
                        </a:p>
                      </a:txBody>
                      <a:tcPr/>
                    </a:tc>
                    <a:tc>
                      <a:txBody>
                        <a:bodyPr/>
                        <a:lstStyle/>
                        <a:p>
                          <a:r>
                            <a:rPr lang="en-US" sz="1500" dirty="0"/>
                            <a:t>1.53/in</a:t>
                          </a:r>
                        </a:p>
                      </a:txBody>
                      <a:tcPr/>
                    </a:tc>
                    <a:tc>
                      <a:txBody>
                        <a:bodyPr/>
                        <a:lstStyle/>
                        <a:p>
                          <a:r>
                            <a:rPr lang="en-US" sz="1500" dirty="0"/>
                            <a:t>Zone4</a:t>
                          </a:r>
                        </a:p>
                      </a:txBody>
                      <a:tcPr/>
                    </a:tc>
                    <a:tc>
                      <a:txBody>
                        <a:bodyPr/>
                        <a:lstStyle/>
                        <a:p>
                          <a:r>
                            <a:rPr lang="en-US" sz="1500" dirty="0"/>
                            <a:t>0.25</a:t>
                          </a:r>
                        </a:p>
                      </a:txBody>
                      <a:tcPr/>
                    </a:tc>
                    <a:extLst>
                      <a:ext uri="{0D108BD9-81ED-4DB2-BD59-A6C34878D82A}">
                        <a16:rowId xmlns:a16="http://schemas.microsoft.com/office/drawing/2014/main" val="2130320917"/>
                      </a:ext>
                    </a:extLst>
                  </a:tr>
                  <a:tr h="370840">
                    <a:tc>
                      <a:txBody>
                        <a:bodyPr/>
                        <a:lstStyle/>
                        <a:p>
                          <a:r>
                            <a:rPr lang="en-US" sz="1500" dirty="0" err="1"/>
                            <a:t>TminMean</a:t>
                          </a:r>
                          <a:endParaRPr lang="en-US" sz="1500" dirty="0"/>
                        </a:p>
                      </a:txBody>
                      <a:tcPr/>
                    </a:tc>
                    <a:tc>
                      <a:txBody>
                        <a:bodyPr/>
                        <a:lstStyle/>
                        <a:p>
                          <a:r>
                            <a:rPr lang="en-US" sz="1500" dirty="0"/>
                            <a:t>0.05</a:t>
                          </a:r>
                          <a14:m>
                            <m:oMath xmlns:m="http://schemas.openxmlformats.org/officeDocument/2006/math">
                              <m:r>
                                <a:rPr lang="en-US" sz="1500" i="1" smtClean="0">
                                  <a:latin typeface="Cambria Math" panose="02040503050406030204" pitchFamily="18" charset="0"/>
                                  <a:ea typeface="Cambria Math" panose="02040503050406030204" pitchFamily="18" charset="0"/>
                                </a:rPr>
                                <m:t>°</m:t>
                              </m:r>
                            </m:oMath>
                          </a14:m>
                          <a:r>
                            <a:rPr lang="en-US" sz="1500" dirty="0"/>
                            <a:t>F</a:t>
                          </a:r>
                        </a:p>
                      </a:txBody>
                      <a:tcPr/>
                    </a:tc>
                    <a:tc>
                      <a:txBody>
                        <a:bodyPr/>
                        <a:lstStyle/>
                        <a:p>
                          <a:r>
                            <a:rPr lang="en-US" sz="1500" dirty="0"/>
                            <a:t>Sunrise</a:t>
                          </a:r>
                        </a:p>
                      </a:txBody>
                      <a:tcPr/>
                    </a:tc>
                    <a:tc>
                      <a:txBody>
                        <a:bodyPr/>
                        <a:lstStyle/>
                        <a:p>
                          <a:r>
                            <a:rPr lang="en-US" sz="1500" dirty="0"/>
                            <a:t>0.04/min</a:t>
                          </a:r>
                        </a:p>
                      </a:txBody>
                      <a:tcPr/>
                    </a:tc>
                    <a:tc>
                      <a:txBody>
                        <a:bodyPr/>
                        <a:lstStyle/>
                        <a:p>
                          <a:r>
                            <a:rPr lang="en-US" sz="1500" dirty="0"/>
                            <a:t>Zone5</a:t>
                          </a:r>
                        </a:p>
                      </a:txBody>
                      <a:tcPr/>
                    </a:tc>
                    <a:tc>
                      <a:txBody>
                        <a:bodyPr/>
                        <a:lstStyle/>
                        <a:p>
                          <a:r>
                            <a:rPr lang="en-US" sz="1500" dirty="0"/>
                            <a:t>0.13</a:t>
                          </a:r>
                        </a:p>
                      </a:txBody>
                      <a:tcPr/>
                    </a:tc>
                    <a:extLst>
                      <a:ext uri="{0D108BD9-81ED-4DB2-BD59-A6C34878D82A}">
                        <a16:rowId xmlns:a16="http://schemas.microsoft.com/office/drawing/2014/main" val="208742772"/>
                      </a:ext>
                    </a:extLst>
                  </a:tr>
                  <a:tr h="370840">
                    <a:tc>
                      <a:txBody>
                        <a:bodyPr/>
                        <a:lstStyle/>
                        <a:p>
                          <a:r>
                            <a:rPr lang="en-US" sz="1500" dirty="0"/>
                            <a:t>2009</a:t>
                          </a:r>
                        </a:p>
                      </a:txBody>
                      <a:tcPr/>
                    </a:tc>
                    <a:tc>
                      <a:txBody>
                        <a:bodyPr/>
                        <a:lstStyle/>
                        <a:p>
                          <a:r>
                            <a:rPr lang="en-US" sz="1500" dirty="0"/>
                            <a:t>-0.32</a:t>
                          </a:r>
                        </a:p>
                      </a:txBody>
                      <a:tcPr/>
                    </a:tc>
                    <a:tc>
                      <a:txBody>
                        <a:bodyPr/>
                        <a:lstStyle/>
                        <a:p>
                          <a:r>
                            <a:rPr lang="en-US" sz="1500" dirty="0"/>
                            <a:t>Sunset</a:t>
                          </a:r>
                        </a:p>
                      </a:txBody>
                      <a:tcPr/>
                    </a:tc>
                    <a:tc>
                      <a:txBody>
                        <a:bodyPr/>
                        <a:lstStyle/>
                        <a:p>
                          <a:r>
                            <a:rPr lang="en-US" sz="1500" dirty="0"/>
                            <a:t>0.03/min</a:t>
                          </a:r>
                        </a:p>
                      </a:txBody>
                      <a:tcPr/>
                    </a:tc>
                    <a:tc>
                      <a:txBody>
                        <a:bodyPr/>
                        <a:lstStyle/>
                        <a:p>
                          <a:r>
                            <a:rPr lang="en-US" sz="1500" dirty="0"/>
                            <a:t>Zone6</a:t>
                          </a:r>
                        </a:p>
                      </a:txBody>
                      <a:tcPr/>
                    </a:tc>
                    <a:tc>
                      <a:txBody>
                        <a:bodyPr/>
                        <a:lstStyle/>
                        <a:p>
                          <a:r>
                            <a:rPr lang="en-US" sz="1500" dirty="0"/>
                            <a:t>-0.09</a:t>
                          </a:r>
                        </a:p>
                      </a:txBody>
                      <a:tcPr/>
                    </a:tc>
                    <a:extLst>
                      <a:ext uri="{0D108BD9-81ED-4DB2-BD59-A6C34878D82A}">
                        <a16:rowId xmlns:a16="http://schemas.microsoft.com/office/drawing/2014/main" val="2228719521"/>
                      </a:ext>
                    </a:extLst>
                  </a:tr>
                  <a:tr h="370840">
                    <a:tc>
                      <a:txBody>
                        <a:bodyPr/>
                        <a:lstStyle/>
                        <a:p>
                          <a:r>
                            <a:rPr lang="en-US" sz="1500" dirty="0"/>
                            <a:t>2011</a:t>
                          </a:r>
                        </a:p>
                      </a:txBody>
                      <a:tcPr/>
                    </a:tc>
                    <a:tc>
                      <a:txBody>
                        <a:bodyPr/>
                        <a:lstStyle/>
                        <a:p>
                          <a:r>
                            <a:rPr lang="en-US" sz="1500" dirty="0"/>
                            <a:t>-0.12</a:t>
                          </a:r>
                        </a:p>
                      </a:txBody>
                      <a:tcPr/>
                    </a:tc>
                    <a:tc>
                      <a:txBody>
                        <a:bodyPr/>
                        <a:lstStyle/>
                        <a:p>
                          <a:r>
                            <a:rPr lang="en-US" sz="1500" dirty="0" err="1"/>
                            <a:t>WetBulbMean</a:t>
                          </a:r>
                          <a:endParaRPr lang="en-US" sz="1500" dirty="0"/>
                        </a:p>
                      </a:txBody>
                      <a:tcPr/>
                    </a:tc>
                    <a:tc>
                      <a:txBody>
                        <a:bodyPr/>
                        <a:lstStyle/>
                        <a:p>
                          <a:r>
                            <a:rPr lang="en-US" sz="1500" dirty="0"/>
                            <a:t>0.01/</a:t>
                          </a:r>
                          <a14:m>
                            <m:oMath xmlns:m="http://schemas.openxmlformats.org/officeDocument/2006/math">
                              <m:r>
                                <a:rPr lang="en-US" sz="1500" i="1" smtClean="0">
                                  <a:latin typeface="Cambria Math" panose="02040503050406030204" pitchFamily="18" charset="0"/>
                                  <a:ea typeface="Cambria Math" panose="02040503050406030204" pitchFamily="18" charset="0"/>
                                </a:rPr>
                                <m:t>°</m:t>
                              </m:r>
                            </m:oMath>
                          </a14:m>
                          <a:r>
                            <a:rPr lang="en-US" sz="1500" dirty="0"/>
                            <a:t>F</a:t>
                          </a:r>
                        </a:p>
                      </a:txBody>
                      <a:tcPr/>
                    </a:tc>
                    <a:tc>
                      <a:txBody>
                        <a:bodyPr/>
                        <a:lstStyle/>
                        <a:p>
                          <a:r>
                            <a:rPr lang="en-US" sz="1500" dirty="0"/>
                            <a:t>Zone8</a:t>
                          </a:r>
                        </a:p>
                      </a:txBody>
                      <a:tcPr/>
                    </a:tc>
                    <a:tc>
                      <a:txBody>
                        <a:bodyPr/>
                        <a:lstStyle/>
                        <a:p>
                          <a:r>
                            <a:rPr lang="en-US" sz="1500" dirty="0"/>
                            <a:t>-0.21</a:t>
                          </a:r>
                        </a:p>
                      </a:txBody>
                      <a:tcPr/>
                    </a:tc>
                    <a:extLst>
                      <a:ext uri="{0D108BD9-81ED-4DB2-BD59-A6C34878D82A}">
                        <a16:rowId xmlns:a16="http://schemas.microsoft.com/office/drawing/2014/main" val="2513587988"/>
                      </a:ext>
                    </a:extLst>
                  </a:tr>
                  <a:tr h="370840">
                    <a:tc>
                      <a:txBody>
                        <a:bodyPr/>
                        <a:lstStyle/>
                        <a:p>
                          <a:r>
                            <a:rPr lang="en-US" sz="1500" dirty="0"/>
                            <a:t>2013</a:t>
                          </a:r>
                        </a:p>
                      </a:txBody>
                      <a:tcPr/>
                    </a:tc>
                    <a:tc>
                      <a:txBody>
                        <a:bodyPr/>
                        <a:lstStyle/>
                        <a:p>
                          <a:r>
                            <a:rPr lang="en-US" sz="1500" dirty="0"/>
                            <a:t>0.61</a:t>
                          </a:r>
                        </a:p>
                      </a:txBody>
                      <a:tcPr/>
                    </a:tc>
                    <a:tc>
                      <a:txBody>
                        <a:bodyPr/>
                        <a:lstStyle/>
                        <a:p>
                          <a:endParaRPr lang="en-US" sz="1500"/>
                        </a:p>
                      </a:txBody>
                      <a:tcPr/>
                    </a:tc>
                    <a:tc>
                      <a:txBody>
                        <a:bodyPr/>
                        <a:lstStyle/>
                        <a:p>
                          <a:endParaRPr lang="en-US" sz="1500"/>
                        </a:p>
                      </a:txBody>
                      <a:tcPr/>
                    </a:tc>
                    <a:tc>
                      <a:txBody>
                        <a:bodyPr/>
                        <a:lstStyle/>
                        <a:p>
                          <a:r>
                            <a:rPr lang="en-US" sz="1500" dirty="0"/>
                            <a:t>Zone12</a:t>
                          </a:r>
                        </a:p>
                      </a:txBody>
                      <a:tcPr/>
                    </a:tc>
                    <a:tc>
                      <a:txBody>
                        <a:bodyPr/>
                        <a:lstStyle/>
                        <a:p>
                          <a:r>
                            <a:rPr lang="en-US" sz="1500" dirty="0"/>
                            <a:t>0.24</a:t>
                          </a:r>
                        </a:p>
                      </a:txBody>
                      <a:tcPr/>
                    </a:tc>
                    <a:extLst>
                      <a:ext uri="{0D108BD9-81ED-4DB2-BD59-A6C34878D82A}">
                        <a16:rowId xmlns:a16="http://schemas.microsoft.com/office/drawing/2014/main" val="2960886810"/>
                      </a:ext>
                    </a:extLst>
                  </a:tr>
                </a:tbl>
              </a:graphicData>
            </a:graphic>
          </p:graphicFrame>
        </mc:Choice>
        <mc:Fallback xmlns="">
          <p:graphicFrame>
            <p:nvGraphicFramePr>
              <p:cNvPr id="7" name="Table 6">
                <a:extLst>
                  <a:ext uri="{FF2B5EF4-FFF2-40B4-BE49-F238E27FC236}">
                    <a16:creationId xmlns:a16="http://schemas.microsoft.com/office/drawing/2014/main" id="{1DB492CA-00A3-4581-B084-D7C43A8C0935}"/>
                  </a:ext>
                </a:extLst>
              </p:cNvPr>
              <p:cNvGraphicFramePr>
                <a:graphicFrameLocks noGrp="1"/>
              </p:cNvGraphicFramePr>
              <p:nvPr>
                <p:extLst>
                  <p:ext uri="{D42A27DB-BD31-4B8C-83A1-F6EECF244321}">
                    <p14:modId xmlns:p14="http://schemas.microsoft.com/office/powerpoint/2010/main" val="1502277884"/>
                  </p:ext>
                </p:extLst>
              </p:nvPr>
            </p:nvGraphicFramePr>
            <p:xfrm>
              <a:off x="6125354" y="3629142"/>
              <a:ext cx="6033387" cy="3144520"/>
            </p:xfrm>
            <a:graphic>
              <a:graphicData uri="http://schemas.openxmlformats.org/drawingml/2006/table">
                <a:tbl>
                  <a:tblPr bandRow="1">
                    <a:tableStyleId>{5C22544A-7EE6-4342-B048-85BDC9FD1C3A}</a:tableStyleId>
                  </a:tblPr>
                  <a:tblGrid>
                    <a:gridCol w="1089343">
                      <a:extLst>
                        <a:ext uri="{9D8B030D-6E8A-4147-A177-3AD203B41FA5}">
                          <a16:colId xmlns:a16="http://schemas.microsoft.com/office/drawing/2014/main" val="978515522"/>
                        </a:ext>
                      </a:extLst>
                    </a:gridCol>
                    <a:gridCol w="915340">
                      <a:extLst>
                        <a:ext uri="{9D8B030D-6E8A-4147-A177-3AD203B41FA5}">
                          <a16:colId xmlns:a16="http://schemas.microsoft.com/office/drawing/2014/main" val="2133412375"/>
                        </a:ext>
                      </a:extLst>
                    </a:gridCol>
                    <a:gridCol w="1484812">
                      <a:extLst>
                        <a:ext uri="{9D8B030D-6E8A-4147-A177-3AD203B41FA5}">
                          <a16:colId xmlns:a16="http://schemas.microsoft.com/office/drawing/2014/main" val="2343271407"/>
                        </a:ext>
                      </a:extLst>
                    </a:gridCol>
                    <a:gridCol w="948300">
                      <a:extLst>
                        <a:ext uri="{9D8B030D-6E8A-4147-A177-3AD203B41FA5}">
                          <a16:colId xmlns:a16="http://schemas.microsoft.com/office/drawing/2014/main" val="3156062361"/>
                        </a:ext>
                      </a:extLst>
                    </a:gridCol>
                    <a:gridCol w="840105">
                      <a:extLst>
                        <a:ext uri="{9D8B030D-6E8A-4147-A177-3AD203B41FA5}">
                          <a16:colId xmlns:a16="http://schemas.microsoft.com/office/drawing/2014/main" val="137953456"/>
                        </a:ext>
                      </a:extLst>
                    </a:gridCol>
                    <a:gridCol w="755487">
                      <a:extLst>
                        <a:ext uri="{9D8B030D-6E8A-4147-A177-3AD203B41FA5}">
                          <a16:colId xmlns:a16="http://schemas.microsoft.com/office/drawing/2014/main" val="1951188743"/>
                        </a:ext>
                      </a:extLst>
                    </a:gridCol>
                  </a:tblGrid>
                  <a:tr h="548640">
                    <a:tc>
                      <a:txBody>
                        <a:bodyPr/>
                        <a:lstStyle/>
                        <a:p>
                          <a:r>
                            <a:rPr lang="en-US" sz="1500" dirty="0"/>
                            <a:t>Latitude</a:t>
                          </a:r>
                        </a:p>
                      </a:txBody>
                      <a:tcPr/>
                    </a:tc>
                    <a:tc>
                      <a:txBody>
                        <a:bodyPr/>
                        <a:lstStyle/>
                        <a:p>
                          <a:endParaRPr lang="en-US"/>
                        </a:p>
                      </a:txBody>
                      <a:tcPr>
                        <a:blipFill>
                          <a:blip r:embed="rId4"/>
                          <a:stretch>
                            <a:fillRect l="-120000" t="-2222" r="-442667" b="-476667"/>
                          </a:stretch>
                        </a:blipFill>
                      </a:tcPr>
                    </a:tc>
                    <a:tc>
                      <a:txBody>
                        <a:bodyPr/>
                        <a:lstStyle/>
                        <a:p>
                          <a:r>
                            <a:rPr lang="en-US" sz="1500" dirty="0" err="1"/>
                            <a:t>Culex</a:t>
                          </a:r>
                          <a:r>
                            <a:rPr lang="en-US" sz="1500" dirty="0"/>
                            <a:t> </a:t>
                          </a:r>
                          <a:r>
                            <a:rPr lang="en-US" sz="1500" dirty="0" err="1"/>
                            <a:t>Pipiens</a:t>
                          </a:r>
                          <a:r>
                            <a:rPr lang="en-US" sz="1500" dirty="0"/>
                            <a:t>/ </a:t>
                          </a:r>
                          <a:r>
                            <a:rPr lang="en-US" sz="1500" dirty="0" err="1"/>
                            <a:t>Restuans</a:t>
                          </a:r>
                          <a:endParaRPr lang="en-US" sz="1500" dirty="0"/>
                        </a:p>
                      </a:txBody>
                      <a:tcPr/>
                    </a:tc>
                    <a:tc>
                      <a:txBody>
                        <a:bodyPr/>
                        <a:lstStyle/>
                        <a:p>
                          <a:r>
                            <a:rPr lang="en-US" sz="1500" dirty="0"/>
                            <a:t>0.56</a:t>
                          </a:r>
                        </a:p>
                      </a:txBody>
                      <a:tcPr/>
                    </a:tc>
                    <a:tc>
                      <a:txBody>
                        <a:bodyPr/>
                        <a:lstStyle/>
                        <a:p>
                          <a:r>
                            <a:rPr lang="en-US" sz="1500" dirty="0"/>
                            <a:t>Zone1</a:t>
                          </a:r>
                        </a:p>
                      </a:txBody>
                      <a:tcPr/>
                    </a:tc>
                    <a:tc>
                      <a:txBody>
                        <a:bodyPr/>
                        <a:lstStyle/>
                        <a:p>
                          <a:r>
                            <a:rPr lang="en-US" sz="1500" dirty="0"/>
                            <a:t>-0.04</a:t>
                          </a:r>
                        </a:p>
                      </a:txBody>
                      <a:tcPr/>
                    </a:tc>
                    <a:extLst>
                      <a:ext uri="{0D108BD9-81ED-4DB2-BD59-A6C34878D82A}">
                        <a16:rowId xmlns:a16="http://schemas.microsoft.com/office/drawing/2014/main" val="2343050317"/>
                      </a:ext>
                    </a:extLst>
                  </a:tr>
                  <a:tr h="370840">
                    <a:tc>
                      <a:txBody>
                        <a:bodyPr/>
                        <a:lstStyle/>
                        <a:p>
                          <a:r>
                            <a:rPr lang="en-US" sz="1500" dirty="0"/>
                            <a:t>Longitude</a:t>
                          </a:r>
                        </a:p>
                      </a:txBody>
                      <a:tcPr/>
                    </a:tc>
                    <a:tc>
                      <a:txBody>
                        <a:bodyPr/>
                        <a:lstStyle/>
                        <a:p>
                          <a:endParaRPr lang="en-US"/>
                        </a:p>
                      </a:txBody>
                      <a:tcPr>
                        <a:blipFill>
                          <a:blip r:embed="rId4"/>
                          <a:stretch>
                            <a:fillRect l="-120000" t="-150820" r="-442667" b="-603279"/>
                          </a:stretch>
                        </a:blipFill>
                      </a:tcPr>
                    </a:tc>
                    <a:tc>
                      <a:txBody>
                        <a:bodyPr/>
                        <a:lstStyle/>
                        <a:p>
                          <a:r>
                            <a:rPr lang="en-US" sz="1500" dirty="0" err="1"/>
                            <a:t>Culex</a:t>
                          </a:r>
                          <a:r>
                            <a:rPr lang="en-US" sz="1500" dirty="0"/>
                            <a:t> </a:t>
                          </a:r>
                          <a:r>
                            <a:rPr lang="en-US" sz="1500" dirty="0" err="1"/>
                            <a:t>Pipens</a:t>
                          </a:r>
                          <a:endParaRPr lang="en-US" sz="1500" dirty="0"/>
                        </a:p>
                      </a:txBody>
                      <a:tcPr/>
                    </a:tc>
                    <a:tc>
                      <a:txBody>
                        <a:bodyPr/>
                        <a:lstStyle/>
                        <a:p>
                          <a:r>
                            <a:rPr lang="en-US" sz="1500" dirty="0"/>
                            <a:t>0.68</a:t>
                          </a:r>
                        </a:p>
                      </a:txBody>
                      <a:tcPr/>
                    </a:tc>
                    <a:tc>
                      <a:txBody>
                        <a:bodyPr/>
                        <a:lstStyle/>
                        <a:p>
                          <a:r>
                            <a:rPr lang="en-US" sz="1500" dirty="0"/>
                            <a:t>Zone2</a:t>
                          </a:r>
                        </a:p>
                      </a:txBody>
                      <a:tcPr/>
                    </a:tc>
                    <a:tc>
                      <a:txBody>
                        <a:bodyPr/>
                        <a:lstStyle/>
                        <a:p>
                          <a:r>
                            <a:rPr lang="en-US" sz="1500" dirty="0"/>
                            <a:t>0.02</a:t>
                          </a:r>
                        </a:p>
                      </a:txBody>
                      <a:tcPr/>
                    </a:tc>
                    <a:extLst>
                      <a:ext uri="{0D108BD9-81ED-4DB2-BD59-A6C34878D82A}">
                        <a16:rowId xmlns:a16="http://schemas.microsoft.com/office/drawing/2014/main" val="1915880017"/>
                      </a:ext>
                    </a:extLst>
                  </a:tr>
                  <a:tr h="370840">
                    <a:tc>
                      <a:txBody>
                        <a:bodyPr/>
                        <a:lstStyle/>
                        <a:p>
                          <a:r>
                            <a:rPr lang="en-US" sz="1500" dirty="0" err="1"/>
                            <a:t>TrapCount</a:t>
                          </a:r>
                          <a:endParaRPr lang="en-US" sz="1500" dirty="0"/>
                        </a:p>
                      </a:txBody>
                      <a:tcPr/>
                    </a:tc>
                    <a:tc>
                      <a:txBody>
                        <a:bodyPr/>
                        <a:lstStyle/>
                        <a:p>
                          <a:r>
                            <a:rPr lang="en-US" sz="1500" dirty="0"/>
                            <a:t>0.01/split</a:t>
                          </a:r>
                        </a:p>
                      </a:txBody>
                      <a:tcPr/>
                    </a:tc>
                    <a:tc>
                      <a:txBody>
                        <a:bodyPr/>
                        <a:lstStyle/>
                        <a:p>
                          <a:r>
                            <a:rPr lang="en-US" sz="1500" dirty="0" err="1"/>
                            <a:t>Culex</a:t>
                          </a:r>
                          <a:r>
                            <a:rPr lang="en-US" sz="1500" dirty="0"/>
                            <a:t> </a:t>
                          </a:r>
                          <a:r>
                            <a:rPr lang="en-US" sz="1500" dirty="0" err="1"/>
                            <a:t>Resuans</a:t>
                          </a:r>
                          <a:endParaRPr lang="en-US" sz="1500" dirty="0"/>
                        </a:p>
                      </a:txBody>
                      <a:tcPr/>
                    </a:tc>
                    <a:tc>
                      <a:txBody>
                        <a:bodyPr/>
                        <a:lstStyle/>
                        <a:p>
                          <a:r>
                            <a:rPr lang="en-US" sz="1500" dirty="0"/>
                            <a:t>0.28</a:t>
                          </a:r>
                        </a:p>
                      </a:txBody>
                      <a:tcPr/>
                    </a:tc>
                    <a:tc>
                      <a:txBody>
                        <a:bodyPr/>
                        <a:lstStyle/>
                        <a:p>
                          <a:r>
                            <a:rPr lang="en-US" sz="1500" dirty="0"/>
                            <a:t>Zone3</a:t>
                          </a:r>
                        </a:p>
                      </a:txBody>
                      <a:tcPr/>
                    </a:tc>
                    <a:tc>
                      <a:txBody>
                        <a:bodyPr/>
                        <a:lstStyle/>
                        <a:p>
                          <a:r>
                            <a:rPr lang="en-US" sz="1500" dirty="0"/>
                            <a:t>0.02</a:t>
                          </a:r>
                        </a:p>
                      </a:txBody>
                      <a:tcPr/>
                    </a:tc>
                    <a:extLst>
                      <a:ext uri="{0D108BD9-81ED-4DB2-BD59-A6C34878D82A}">
                        <a16:rowId xmlns:a16="http://schemas.microsoft.com/office/drawing/2014/main" val="2348394405"/>
                      </a:ext>
                    </a:extLst>
                  </a:tr>
                  <a:tr h="370840">
                    <a:tc>
                      <a:txBody>
                        <a:bodyPr/>
                        <a:lstStyle/>
                        <a:p>
                          <a:r>
                            <a:rPr lang="en-US" sz="1500" dirty="0" err="1"/>
                            <a:t>TmaxMean</a:t>
                          </a:r>
                          <a:endParaRPr lang="en-US" sz="1500" dirty="0"/>
                        </a:p>
                      </a:txBody>
                      <a:tcPr/>
                    </a:tc>
                    <a:tc>
                      <a:txBody>
                        <a:bodyPr/>
                        <a:lstStyle/>
                        <a:p>
                          <a:endParaRPr lang="en-US"/>
                        </a:p>
                      </a:txBody>
                      <a:tcPr>
                        <a:blipFill>
                          <a:blip r:embed="rId4"/>
                          <a:stretch>
                            <a:fillRect l="-120000" t="-350820" r="-442667" b="-403279"/>
                          </a:stretch>
                        </a:blipFill>
                      </a:tcPr>
                    </a:tc>
                    <a:tc>
                      <a:txBody>
                        <a:bodyPr/>
                        <a:lstStyle/>
                        <a:p>
                          <a:r>
                            <a:rPr lang="en-US" sz="1500" dirty="0" err="1"/>
                            <a:t>PrecipTotalMean</a:t>
                          </a:r>
                          <a:endParaRPr lang="en-US" sz="1500" dirty="0"/>
                        </a:p>
                      </a:txBody>
                      <a:tcPr/>
                    </a:tc>
                    <a:tc>
                      <a:txBody>
                        <a:bodyPr/>
                        <a:lstStyle/>
                        <a:p>
                          <a:r>
                            <a:rPr lang="en-US" sz="1500" dirty="0"/>
                            <a:t>1.53/in</a:t>
                          </a:r>
                        </a:p>
                      </a:txBody>
                      <a:tcPr/>
                    </a:tc>
                    <a:tc>
                      <a:txBody>
                        <a:bodyPr/>
                        <a:lstStyle/>
                        <a:p>
                          <a:r>
                            <a:rPr lang="en-US" sz="1500" dirty="0"/>
                            <a:t>Zone4</a:t>
                          </a:r>
                        </a:p>
                      </a:txBody>
                      <a:tcPr/>
                    </a:tc>
                    <a:tc>
                      <a:txBody>
                        <a:bodyPr/>
                        <a:lstStyle/>
                        <a:p>
                          <a:r>
                            <a:rPr lang="en-US" sz="1500" dirty="0"/>
                            <a:t>0.25</a:t>
                          </a:r>
                        </a:p>
                      </a:txBody>
                      <a:tcPr/>
                    </a:tc>
                    <a:extLst>
                      <a:ext uri="{0D108BD9-81ED-4DB2-BD59-A6C34878D82A}">
                        <a16:rowId xmlns:a16="http://schemas.microsoft.com/office/drawing/2014/main" val="2130320917"/>
                      </a:ext>
                    </a:extLst>
                  </a:tr>
                  <a:tr h="370840">
                    <a:tc>
                      <a:txBody>
                        <a:bodyPr/>
                        <a:lstStyle/>
                        <a:p>
                          <a:r>
                            <a:rPr lang="en-US" sz="1500" dirty="0" err="1"/>
                            <a:t>TminMean</a:t>
                          </a:r>
                          <a:endParaRPr lang="en-US" sz="1500" dirty="0"/>
                        </a:p>
                      </a:txBody>
                      <a:tcPr/>
                    </a:tc>
                    <a:tc>
                      <a:txBody>
                        <a:bodyPr/>
                        <a:lstStyle/>
                        <a:p>
                          <a:endParaRPr lang="en-US"/>
                        </a:p>
                      </a:txBody>
                      <a:tcPr>
                        <a:blipFill>
                          <a:blip r:embed="rId4"/>
                          <a:stretch>
                            <a:fillRect l="-120000" t="-450820" r="-442667" b="-303279"/>
                          </a:stretch>
                        </a:blipFill>
                      </a:tcPr>
                    </a:tc>
                    <a:tc>
                      <a:txBody>
                        <a:bodyPr/>
                        <a:lstStyle/>
                        <a:p>
                          <a:r>
                            <a:rPr lang="en-US" sz="1500" dirty="0"/>
                            <a:t>Sunrise</a:t>
                          </a:r>
                        </a:p>
                      </a:txBody>
                      <a:tcPr/>
                    </a:tc>
                    <a:tc>
                      <a:txBody>
                        <a:bodyPr/>
                        <a:lstStyle/>
                        <a:p>
                          <a:r>
                            <a:rPr lang="en-US" sz="1500" dirty="0"/>
                            <a:t>0.04/min</a:t>
                          </a:r>
                        </a:p>
                      </a:txBody>
                      <a:tcPr/>
                    </a:tc>
                    <a:tc>
                      <a:txBody>
                        <a:bodyPr/>
                        <a:lstStyle/>
                        <a:p>
                          <a:r>
                            <a:rPr lang="en-US" sz="1500" dirty="0"/>
                            <a:t>Zone5</a:t>
                          </a:r>
                        </a:p>
                      </a:txBody>
                      <a:tcPr/>
                    </a:tc>
                    <a:tc>
                      <a:txBody>
                        <a:bodyPr/>
                        <a:lstStyle/>
                        <a:p>
                          <a:r>
                            <a:rPr lang="en-US" sz="1500" dirty="0"/>
                            <a:t>0.13</a:t>
                          </a:r>
                        </a:p>
                      </a:txBody>
                      <a:tcPr/>
                    </a:tc>
                    <a:extLst>
                      <a:ext uri="{0D108BD9-81ED-4DB2-BD59-A6C34878D82A}">
                        <a16:rowId xmlns:a16="http://schemas.microsoft.com/office/drawing/2014/main" val="208742772"/>
                      </a:ext>
                    </a:extLst>
                  </a:tr>
                  <a:tr h="370840">
                    <a:tc>
                      <a:txBody>
                        <a:bodyPr/>
                        <a:lstStyle/>
                        <a:p>
                          <a:r>
                            <a:rPr lang="en-US" sz="1500" dirty="0"/>
                            <a:t>2009</a:t>
                          </a:r>
                        </a:p>
                      </a:txBody>
                      <a:tcPr/>
                    </a:tc>
                    <a:tc>
                      <a:txBody>
                        <a:bodyPr/>
                        <a:lstStyle/>
                        <a:p>
                          <a:r>
                            <a:rPr lang="en-US" sz="1500" dirty="0"/>
                            <a:t>-0.32</a:t>
                          </a:r>
                        </a:p>
                      </a:txBody>
                      <a:tcPr/>
                    </a:tc>
                    <a:tc>
                      <a:txBody>
                        <a:bodyPr/>
                        <a:lstStyle/>
                        <a:p>
                          <a:r>
                            <a:rPr lang="en-US" sz="1500" dirty="0"/>
                            <a:t>Sunset</a:t>
                          </a:r>
                        </a:p>
                      </a:txBody>
                      <a:tcPr/>
                    </a:tc>
                    <a:tc>
                      <a:txBody>
                        <a:bodyPr/>
                        <a:lstStyle/>
                        <a:p>
                          <a:r>
                            <a:rPr lang="en-US" sz="1500" dirty="0"/>
                            <a:t>0.03/min</a:t>
                          </a:r>
                        </a:p>
                      </a:txBody>
                      <a:tcPr/>
                    </a:tc>
                    <a:tc>
                      <a:txBody>
                        <a:bodyPr/>
                        <a:lstStyle/>
                        <a:p>
                          <a:r>
                            <a:rPr lang="en-US" sz="1500" dirty="0"/>
                            <a:t>Zone6</a:t>
                          </a:r>
                        </a:p>
                      </a:txBody>
                      <a:tcPr/>
                    </a:tc>
                    <a:tc>
                      <a:txBody>
                        <a:bodyPr/>
                        <a:lstStyle/>
                        <a:p>
                          <a:r>
                            <a:rPr lang="en-US" sz="1500" dirty="0"/>
                            <a:t>-0.09</a:t>
                          </a:r>
                        </a:p>
                      </a:txBody>
                      <a:tcPr/>
                    </a:tc>
                    <a:extLst>
                      <a:ext uri="{0D108BD9-81ED-4DB2-BD59-A6C34878D82A}">
                        <a16:rowId xmlns:a16="http://schemas.microsoft.com/office/drawing/2014/main" val="2228719521"/>
                      </a:ext>
                    </a:extLst>
                  </a:tr>
                  <a:tr h="370840">
                    <a:tc>
                      <a:txBody>
                        <a:bodyPr/>
                        <a:lstStyle/>
                        <a:p>
                          <a:r>
                            <a:rPr lang="en-US" sz="1500" dirty="0"/>
                            <a:t>2011</a:t>
                          </a:r>
                        </a:p>
                      </a:txBody>
                      <a:tcPr/>
                    </a:tc>
                    <a:tc>
                      <a:txBody>
                        <a:bodyPr/>
                        <a:lstStyle/>
                        <a:p>
                          <a:r>
                            <a:rPr lang="en-US" sz="1500" dirty="0"/>
                            <a:t>-0.12</a:t>
                          </a:r>
                        </a:p>
                      </a:txBody>
                      <a:tcPr/>
                    </a:tc>
                    <a:tc>
                      <a:txBody>
                        <a:bodyPr/>
                        <a:lstStyle/>
                        <a:p>
                          <a:r>
                            <a:rPr lang="en-US" sz="1500" dirty="0" err="1"/>
                            <a:t>WetBulbMean</a:t>
                          </a:r>
                          <a:endParaRPr lang="en-US" sz="1500" dirty="0"/>
                        </a:p>
                      </a:txBody>
                      <a:tcPr/>
                    </a:tc>
                    <a:tc>
                      <a:txBody>
                        <a:bodyPr/>
                        <a:lstStyle/>
                        <a:p>
                          <a:endParaRPr lang="en-US"/>
                        </a:p>
                      </a:txBody>
                      <a:tcPr>
                        <a:blipFill>
                          <a:blip r:embed="rId4"/>
                          <a:stretch>
                            <a:fillRect l="-367949" t="-650820" r="-169231" b="-103279"/>
                          </a:stretch>
                        </a:blipFill>
                      </a:tcPr>
                    </a:tc>
                    <a:tc>
                      <a:txBody>
                        <a:bodyPr/>
                        <a:lstStyle/>
                        <a:p>
                          <a:r>
                            <a:rPr lang="en-US" sz="1500" dirty="0"/>
                            <a:t>Zone8</a:t>
                          </a:r>
                        </a:p>
                      </a:txBody>
                      <a:tcPr/>
                    </a:tc>
                    <a:tc>
                      <a:txBody>
                        <a:bodyPr/>
                        <a:lstStyle/>
                        <a:p>
                          <a:r>
                            <a:rPr lang="en-US" sz="1500" dirty="0"/>
                            <a:t>-0.21</a:t>
                          </a:r>
                        </a:p>
                      </a:txBody>
                      <a:tcPr/>
                    </a:tc>
                    <a:extLst>
                      <a:ext uri="{0D108BD9-81ED-4DB2-BD59-A6C34878D82A}">
                        <a16:rowId xmlns:a16="http://schemas.microsoft.com/office/drawing/2014/main" val="2513587988"/>
                      </a:ext>
                    </a:extLst>
                  </a:tr>
                  <a:tr h="370840">
                    <a:tc>
                      <a:txBody>
                        <a:bodyPr/>
                        <a:lstStyle/>
                        <a:p>
                          <a:r>
                            <a:rPr lang="en-US" sz="1500" dirty="0"/>
                            <a:t>2013</a:t>
                          </a:r>
                        </a:p>
                      </a:txBody>
                      <a:tcPr/>
                    </a:tc>
                    <a:tc>
                      <a:txBody>
                        <a:bodyPr/>
                        <a:lstStyle/>
                        <a:p>
                          <a:r>
                            <a:rPr lang="en-US" sz="1500" dirty="0"/>
                            <a:t>0.61</a:t>
                          </a:r>
                        </a:p>
                      </a:txBody>
                      <a:tcPr/>
                    </a:tc>
                    <a:tc>
                      <a:txBody>
                        <a:bodyPr/>
                        <a:lstStyle/>
                        <a:p>
                          <a:endParaRPr lang="en-US" sz="1500"/>
                        </a:p>
                      </a:txBody>
                      <a:tcPr/>
                    </a:tc>
                    <a:tc>
                      <a:txBody>
                        <a:bodyPr/>
                        <a:lstStyle/>
                        <a:p>
                          <a:endParaRPr lang="en-US" sz="1500"/>
                        </a:p>
                      </a:txBody>
                      <a:tcPr/>
                    </a:tc>
                    <a:tc>
                      <a:txBody>
                        <a:bodyPr/>
                        <a:lstStyle/>
                        <a:p>
                          <a:r>
                            <a:rPr lang="en-US" sz="1500" dirty="0"/>
                            <a:t>Zone12</a:t>
                          </a:r>
                        </a:p>
                      </a:txBody>
                      <a:tcPr/>
                    </a:tc>
                    <a:tc>
                      <a:txBody>
                        <a:bodyPr/>
                        <a:lstStyle/>
                        <a:p>
                          <a:r>
                            <a:rPr lang="en-US" sz="1500" dirty="0"/>
                            <a:t>0.24</a:t>
                          </a:r>
                        </a:p>
                      </a:txBody>
                      <a:tcPr/>
                    </a:tc>
                    <a:extLst>
                      <a:ext uri="{0D108BD9-81ED-4DB2-BD59-A6C34878D82A}">
                        <a16:rowId xmlns:a16="http://schemas.microsoft.com/office/drawing/2014/main" val="2960886810"/>
                      </a:ext>
                    </a:extLst>
                  </a:tr>
                </a:tbl>
              </a:graphicData>
            </a:graphic>
          </p:graphicFrame>
        </mc:Fallback>
      </mc:AlternateContent>
    </p:spTree>
    <p:extLst>
      <p:ext uri="{BB962C8B-B14F-4D97-AF65-F5344CB8AC3E}">
        <p14:creationId xmlns:p14="http://schemas.microsoft.com/office/powerpoint/2010/main" val="1604300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35C2-B93C-4B68-BBF0-F8CBA97FB690}"/>
              </a:ext>
            </a:extLst>
          </p:cNvPr>
          <p:cNvSpPr>
            <a:spLocks noGrp="1"/>
          </p:cNvSpPr>
          <p:nvPr>
            <p:ph type="title"/>
          </p:nvPr>
        </p:nvSpPr>
        <p:spPr>
          <a:xfrm>
            <a:off x="2231136" y="361010"/>
            <a:ext cx="7729728" cy="1188720"/>
          </a:xfrm>
        </p:spPr>
        <p:txBody>
          <a:bodyPr/>
          <a:lstStyle/>
          <a:p>
            <a:r>
              <a:rPr lang="en-US" dirty="0"/>
              <a:t>Conclusions</a:t>
            </a:r>
          </a:p>
        </p:txBody>
      </p:sp>
      <p:sp>
        <p:nvSpPr>
          <p:cNvPr id="3" name="Content Placeholder 2">
            <a:extLst>
              <a:ext uri="{FF2B5EF4-FFF2-40B4-BE49-F238E27FC236}">
                <a16:creationId xmlns:a16="http://schemas.microsoft.com/office/drawing/2014/main" id="{E204DC93-05CD-454F-A034-7F34EAF5EF7B}"/>
              </a:ext>
            </a:extLst>
          </p:cNvPr>
          <p:cNvSpPr>
            <a:spLocks noGrp="1"/>
          </p:cNvSpPr>
          <p:nvPr>
            <p:ph idx="1"/>
          </p:nvPr>
        </p:nvSpPr>
        <p:spPr>
          <a:xfrm>
            <a:off x="2231136" y="1873188"/>
            <a:ext cx="7729728" cy="4456591"/>
          </a:xfrm>
        </p:spPr>
        <p:txBody>
          <a:bodyPr>
            <a:normAutofit/>
          </a:bodyPr>
          <a:lstStyle/>
          <a:p>
            <a:r>
              <a:rPr lang="en-US" dirty="0"/>
              <a:t>The greatest predictor of West Nile Virus is the number of mosquitos captured. If there were some way to get this information in real time, predictions could be improved dramatically.</a:t>
            </a:r>
          </a:p>
          <a:p>
            <a:r>
              <a:rPr lang="en-US" dirty="0"/>
              <a:t>The ridge classifier presents some rather unintuitive results, such as the probability of WNV decreasing with 20 day maximum temperature mean. Perhaps the virus is susceptible to high heat.</a:t>
            </a:r>
          </a:p>
          <a:p>
            <a:r>
              <a:rPr lang="en-US" dirty="0"/>
              <a:t>WNV becomes more probable as sunrise and sunset move later in the day. This is unlikely to be seasonal variation, as sunrise and sunset move in opposite directions as the seasons change. The only explanation I can think of is that humans, on the clock, have something to do with the spread. It’s possible that people moving around before sunrise can disturb populations of mosquitos, which then pick up the disease while flying around.</a:t>
            </a:r>
          </a:p>
          <a:p>
            <a:r>
              <a:rPr lang="en-US" dirty="0"/>
              <a:t>Most zones are hard to interpret, but Zone12 seems to be mostly parks and open areas. More care needs to be taken in eliminating breeding grounds.</a:t>
            </a:r>
          </a:p>
        </p:txBody>
      </p:sp>
    </p:spTree>
    <p:extLst>
      <p:ext uri="{BB962C8B-B14F-4D97-AF65-F5344CB8AC3E}">
        <p14:creationId xmlns:p14="http://schemas.microsoft.com/office/powerpoint/2010/main" val="392816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97D3B-7461-4091-956A-FCD980F45367}"/>
              </a:ext>
            </a:extLst>
          </p:cNvPr>
          <p:cNvSpPr>
            <a:spLocks noGrp="1"/>
          </p:cNvSpPr>
          <p:nvPr>
            <p:ph type="title"/>
          </p:nvPr>
        </p:nvSpPr>
        <p:spPr/>
        <p:txBody>
          <a:bodyPr/>
          <a:lstStyle/>
          <a:p>
            <a:r>
              <a:rPr lang="en-US" dirty="0"/>
              <a:t>Further study</a:t>
            </a:r>
          </a:p>
        </p:txBody>
      </p:sp>
      <p:sp>
        <p:nvSpPr>
          <p:cNvPr id="3" name="Content Placeholder 2">
            <a:extLst>
              <a:ext uri="{FF2B5EF4-FFF2-40B4-BE49-F238E27FC236}">
                <a16:creationId xmlns:a16="http://schemas.microsoft.com/office/drawing/2014/main" id="{B311676D-4184-493C-8E2D-4FD97BB6D1BF}"/>
              </a:ext>
            </a:extLst>
          </p:cNvPr>
          <p:cNvSpPr>
            <a:spLocks noGrp="1"/>
          </p:cNvSpPr>
          <p:nvPr>
            <p:ph idx="1"/>
          </p:nvPr>
        </p:nvSpPr>
        <p:spPr>
          <a:xfrm>
            <a:off x="2231136" y="2476870"/>
            <a:ext cx="7729728" cy="3906175"/>
          </a:xfrm>
        </p:spPr>
        <p:txBody>
          <a:bodyPr>
            <a:normAutofit/>
          </a:bodyPr>
          <a:lstStyle/>
          <a:p>
            <a:r>
              <a:rPr lang="en-US" dirty="0"/>
              <a:t>Find a way to get real-time mosquito trap data!</a:t>
            </a:r>
          </a:p>
          <a:p>
            <a:r>
              <a:rPr lang="en-US" dirty="0"/>
              <a:t>Data from more weather stations would allow for a more accurate estimate of the weather at any particular trap.</a:t>
            </a:r>
          </a:p>
          <a:p>
            <a:r>
              <a:rPr lang="en-US" dirty="0"/>
              <a:t>Zone information is a tricky feature. If a trap is located in a particular zone that is surrounded on three sides by a different zone, it’s not a good indicator. There must be another way to encode what a trap’s immediate surroundings are like.</a:t>
            </a:r>
          </a:p>
          <a:p>
            <a:r>
              <a:rPr lang="en-US" dirty="0"/>
              <a:t>Mosquitos breed in stagnant water. A useful feature could be the distance from a trap to the nearest water location.</a:t>
            </a:r>
          </a:p>
          <a:p>
            <a:r>
              <a:rPr lang="en-US" dirty="0"/>
              <a:t>The disease is mainly spread from infected birds to mosquitos. Information about the migratory patterns of Chicago’s bird population could be useful.</a:t>
            </a:r>
          </a:p>
        </p:txBody>
      </p:sp>
    </p:spTree>
    <p:extLst>
      <p:ext uri="{BB962C8B-B14F-4D97-AF65-F5344CB8AC3E}">
        <p14:creationId xmlns:p14="http://schemas.microsoft.com/office/powerpoint/2010/main" val="1378812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599BDD5-46A7-43EC-92B7-C68E9DC11250}"/>
              </a:ext>
            </a:extLst>
          </p:cNvPr>
          <p:cNvPicPr>
            <a:picLocks noGrp="1" noChangeAspect="1"/>
          </p:cNvPicPr>
          <p:nvPr>
            <p:ph type="pic" idx="1"/>
          </p:nvPr>
        </p:nvPicPr>
        <p:blipFill rotWithShape="1">
          <a:blip r:embed="rId3"/>
          <a:srcRect l="6712" r="4366"/>
          <a:stretch/>
        </p:blipFill>
        <p:spPr>
          <a:xfrm>
            <a:off x="6096000" y="0"/>
            <a:ext cx="6096000" cy="6855441"/>
          </a:xfrm>
        </p:spPr>
      </p:pic>
      <p:sp>
        <p:nvSpPr>
          <p:cNvPr id="4" name="Text Placeholder 3">
            <a:extLst>
              <a:ext uri="{FF2B5EF4-FFF2-40B4-BE49-F238E27FC236}">
                <a16:creationId xmlns:a16="http://schemas.microsoft.com/office/drawing/2014/main" id="{3A154458-5B25-41B1-A0B5-C639A1475536}"/>
              </a:ext>
            </a:extLst>
          </p:cNvPr>
          <p:cNvSpPr>
            <a:spLocks noGrp="1"/>
          </p:cNvSpPr>
          <p:nvPr>
            <p:ph type="body" sz="half" idx="2"/>
          </p:nvPr>
        </p:nvSpPr>
        <p:spPr>
          <a:xfrm>
            <a:off x="755009" y="201336"/>
            <a:ext cx="4471332" cy="6535024"/>
          </a:xfrm>
        </p:spPr>
        <p:txBody>
          <a:bodyPr>
            <a:normAutofit/>
          </a:bodyPr>
          <a:lstStyle/>
          <a:p>
            <a:pPr marL="285750" indent="-285750">
              <a:buClr>
                <a:schemeClr val="accent3"/>
              </a:buClr>
              <a:buFont typeface="Arial" panose="020B0604020202020204" pitchFamily="34" charset="0"/>
              <a:buChar char="•"/>
            </a:pPr>
            <a:r>
              <a:rPr lang="en-US" dirty="0"/>
              <a:t>Since 2004, West Nile Virus has been a problem in the city of Chicago.</a:t>
            </a:r>
          </a:p>
          <a:p>
            <a:pPr marL="285750" indent="-285750">
              <a:buClr>
                <a:schemeClr val="accent3"/>
              </a:buClr>
              <a:buFont typeface="Arial" panose="020B0604020202020204" pitchFamily="34" charset="0"/>
              <a:buChar char="•"/>
            </a:pPr>
            <a:r>
              <a:rPr lang="en-US" dirty="0"/>
              <a:t>For the purposes of improving the prediction of virus appearance, a dataset was made public containing information on mosquito traps around the city.</a:t>
            </a:r>
          </a:p>
          <a:p>
            <a:pPr marL="285750" indent="-285750">
              <a:buClr>
                <a:schemeClr val="accent3"/>
              </a:buClr>
              <a:buFont typeface="Arial" panose="020B0604020202020204" pitchFamily="34" charset="0"/>
              <a:buChar char="•"/>
            </a:pPr>
            <a:r>
              <a:rPr lang="en-US" dirty="0"/>
              <a:t>The dataset includes information about the traps, as well as how many mosquitos they have caught, and whether West Nile Virus was detected in the trapped mosquitos.</a:t>
            </a:r>
          </a:p>
          <a:p>
            <a:pPr marL="285750" indent="-285750">
              <a:buClr>
                <a:schemeClr val="accent3"/>
              </a:buClr>
              <a:buFont typeface="Arial" panose="020B0604020202020204" pitchFamily="34" charset="0"/>
              <a:buChar char="•"/>
            </a:pPr>
            <a:r>
              <a:rPr lang="en-US" dirty="0"/>
              <a:t>The dataset contains data from the years 2007, 2009, 2011, 2013 and the months of May through October.</a:t>
            </a:r>
          </a:p>
          <a:p>
            <a:pPr marL="285750" indent="-285750">
              <a:buClr>
                <a:schemeClr val="accent3"/>
              </a:buClr>
              <a:buFont typeface="Arial" panose="020B0604020202020204" pitchFamily="34" charset="0"/>
              <a:buChar char="•"/>
            </a:pPr>
            <a:r>
              <a:rPr lang="en-US" dirty="0"/>
              <a:t>Here is plotted all of the traps whose data was provided.</a:t>
            </a:r>
          </a:p>
          <a:p>
            <a:pPr marL="285750" indent="-285750">
              <a:buClr>
                <a:schemeClr val="accent3"/>
              </a:buClr>
              <a:buFont typeface="Arial" panose="020B0604020202020204" pitchFamily="34" charset="0"/>
              <a:buChar char="•"/>
            </a:pPr>
            <a:r>
              <a:rPr lang="en-US" dirty="0"/>
              <a:t>The size of each point corresponds to the number of mosquitos trapped over the dataset, and the color to the percentage of observations that were infected.</a:t>
            </a:r>
          </a:p>
          <a:p>
            <a:pPr marL="285750" indent="-285750">
              <a:buClr>
                <a:schemeClr val="accent3"/>
              </a:buClr>
              <a:buFont typeface="Arial" panose="020B0604020202020204" pitchFamily="34" charset="0"/>
              <a:buChar char="•"/>
            </a:pPr>
            <a:r>
              <a:rPr lang="en-US" dirty="0"/>
              <a:t>O’Hare International Airport recorded the highest percentage of infected observations</a:t>
            </a:r>
          </a:p>
          <a:p>
            <a:pPr marL="285750" indent="-285750">
              <a:buClr>
                <a:schemeClr val="accent3"/>
              </a:buClr>
              <a:buFont typeface="Arial" panose="020B0604020202020204" pitchFamily="34" charset="0"/>
              <a:buChar char="•"/>
            </a:pPr>
            <a:r>
              <a:rPr lang="en-US" dirty="0"/>
              <a:t>Calumet West Shore and Gull Island recorded the greatest number of mosquitos trapped.</a:t>
            </a:r>
          </a:p>
        </p:txBody>
      </p:sp>
    </p:spTree>
    <p:extLst>
      <p:ext uri="{BB962C8B-B14F-4D97-AF65-F5344CB8AC3E}">
        <p14:creationId xmlns:p14="http://schemas.microsoft.com/office/powerpoint/2010/main" val="481005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EF8F4-3BA4-49F0-82B1-622431703A8D}"/>
              </a:ext>
            </a:extLst>
          </p:cNvPr>
          <p:cNvSpPr>
            <a:spLocks noGrp="1"/>
          </p:cNvSpPr>
          <p:nvPr>
            <p:ph type="title"/>
          </p:nvPr>
        </p:nvSpPr>
        <p:spPr>
          <a:xfrm>
            <a:off x="214544" y="165702"/>
            <a:ext cx="11762912" cy="1188720"/>
          </a:xfrm>
        </p:spPr>
        <p:txBody>
          <a:bodyPr/>
          <a:lstStyle/>
          <a:p>
            <a:r>
              <a:rPr lang="en-US" dirty="0"/>
              <a:t>The data</a:t>
            </a:r>
          </a:p>
        </p:txBody>
      </p:sp>
      <p:sp>
        <p:nvSpPr>
          <p:cNvPr id="3" name="Content Placeholder 2">
            <a:extLst>
              <a:ext uri="{FF2B5EF4-FFF2-40B4-BE49-F238E27FC236}">
                <a16:creationId xmlns:a16="http://schemas.microsoft.com/office/drawing/2014/main" id="{8B52ED6C-5506-4BE0-BF2D-F57007449F9A}"/>
              </a:ext>
            </a:extLst>
          </p:cNvPr>
          <p:cNvSpPr>
            <a:spLocks noGrp="1"/>
          </p:cNvSpPr>
          <p:nvPr>
            <p:ph idx="1"/>
          </p:nvPr>
        </p:nvSpPr>
        <p:spPr>
          <a:xfrm>
            <a:off x="964707" y="1535837"/>
            <a:ext cx="10262586" cy="5166803"/>
          </a:xfrm>
        </p:spPr>
        <p:txBody>
          <a:bodyPr>
            <a:normAutofit/>
          </a:bodyPr>
          <a:lstStyle/>
          <a:p>
            <a:r>
              <a:rPr lang="en-US" dirty="0"/>
              <a:t>The date of each observation is supplied.</a:t>
            </a:r>
          </a:p>
          <a:p>
            <a:r>
              <a:rPr lang="en-US" dirty="0"/>
              <a:t>Each observation is broken down into groups of mosquito species. Only </a:t>
            </a:r>
            <a:r>
              <a:rPr lang="en-US" dirty="0" err="1"/>
              <a:t>Culex</a:t>
            </a:r>
            <a:r>
              <a:rPr lang="en-US" dirty="0"/>
              <a:t> </a:t>
            </a:r>
            <a:r>
              <a:rPr lang="en-US" dirty="0" err="1"/>
              <a:t>Pipiens</a:t>
            </a:r>
            <a:r>
              <a:rPr lang="en-US" dirty="0"/>
              <a:t>/</a:t>
            </a:r>
            <a:r>
              <a:rPr lang="en-US" dirty="0" err="1"/>
              <a:t>Restuans</a:t>
            </a:r>
            <a:r>
              <a:rPr lang="en-US" dirty="0"/>
              <a:t>, </a:t>
            </a:r>
            <a:r>
              <a:rPr lang="en-US" dirty="0" err="1"/>
              <a:t>Culex</a:t>
            </a:r>
            <a:r>
              <a:rPr lang="en-US" dirty="0"/>
              <a:t> </a:t>
            </a:r>
            <a:r>
              <a:rPr lang="en-US" dirty="0" err="1"/>
              <a:t>Pipiens</a:t>
            </a:r>
            <a:r>
              <a:rPr lang="en-US" dirty="0"/>
              <a:t>, and </a:t>
            </a:r>
            <a:r>
              <a:rPr lang="en-US" dirty="0" err="1"/>
              <a:t>Culex</a:t>
            </a:r>
            <a:r>
              <a:rPr lang="en-US" dirty="0"/>
              <a:t> </a:t>
            </a:r>
            <a:r>
              <a:rPr lang="en-US" dirty="0" err="1"/>
              <a:t>Restuans</a:t>
            </a:r>
            <a:r>
              <a:rPr lang="en-US" dirty="0"/>
              <a:t> have any observations where West Nile Virus is present.</a:t>
            </a:r>
          </a:p>
          <a:p>
            <a:r>
              <a:rPr lang="en-US" dirty="0"/>
              <a:t>The data is arranged in such a way so that no observation of a particular species will have more than 50 mosquitos detected. This does not mean that if an observation is split, it will have detected 50 mosquitos, but a maximum of 50.</a:t>
            </a:r>
          </a:p>
          <a:p>
            <a:r>
              <a:rPr lang="en-US" dirty="0"/>
              <a:t>For each trap, much location data is provided. Full address, latitude, and longitude are included in each observation. Since mosquitos can fly, and don’t care about streets, latitude, and longitude data is sufficient.</a:t>
            </a:r>
          </a:p>
          <a:p>
            <a:r>
              <a:rPr lang="en-US" dirty="0"/>
              <a:t>Also provided is NOAA weather data from two different weather stations for the time period in question.</a:t>
            </a:r>
          </a:p>
          <a:p>
            <a:r>
              <a:rPr lang="en-US" dirty="0"/>
              <a:t>Weather data includes daily maximum, minimum, and average temperature, departure from normal temperature, precipitation data, dew point, wet bulb temperature (which relate to humidity), heating and cooling days (which relate to how energy needed for heating or cooling),  air pressure, wind data, and extreme weather flags.</a:t>
            </a:r>
          </a:p>
          <a:p>
            <a:r>
              <a:rPr lang="en-US" dirty="0"/>
              <a:t>For prediction, all of these data points except the number of mosquitos, and whether West Nile Virus was present can be used in the model.</a:t>
            </a:r>
          </a:p>
        </p:txBody>
      </p:sp>
    </p:spTree>
    <p:extLst>
      <p:ext uri="{BB962C8B-B14F-4D97-AF65-F5344CB8AC3E}">
        <p14:creationId xmlns:p14="http://schemas.microsoft.com/office/powerpoint/2010/main" val="280341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9167-895A-404A-A7B3-91652FCF660D}"/>
              </a:ext>
            </a:extLst>
          </p:cNvPr>
          <p:cNvSpPr>
            <a:spLocks noGrp="1"/>
          </p:cNvSpPr>
          <p:nvPr>
            <p:ph type="title"/>
          </p:nvPr>
        </p:nvSpPr>
        <p:spPr>
          <a:xfrm>
            <a:off x="765449" y="193086"/>
            <a:ext cx="4494998" cy="1134640"/>
          </a:xfrm>
        </p:spPr>
        <p:txBody>
          <a:bodyPr/>
          <a:lstStyle/>
          <a:p>
            <a:r>
              <a:rPr lang="en-US" dirty="0"/>
              <a:t>Mosquito number logistic regression</a:t>
            </a:r>
          </a:p>
        </p:txBody>
      </p:sp>
      <p:sp>
        <p:nvSpPr>
          <p:cNvPr id="4" name="Text Placeholder 3">
            <a:extLst>
              <a:ext uri="{FF2B5EF4-FFF2-40B4-BE49-F238E27FC236}">
                <a16:creationId xmlns:a16="http://schemas.microsoft.com/office/drawing/2014/main" id="{A2E877DA-852E-443B-A9FA-E1398D49BD37}"/>
              </a:ext>
            </a:extLst>
          </p:cNvPr>
          <p:cNvSpPr>
            <a:spLocks noGrp="1"/>
          </p:cNvSpPr>
          <p:nvPr>
            <p:ph type="body" sz="half" idx="2"/>
          </p:nvPr>
        </p:nvSpPr>
        <p:spPr>
          <a:xfrm>
            <a:off x="219015" y="1447060"/>
            <a:ext cx="5587865" cy="5326602"/>
          </a:xfrm>
        </p:spPr>
        <p:txBody>
          <a:bodyPr/>
          <a:lstStyle/>
          <a:p>
            <a:pPr marL="285750" indent="-285750">
              <a:buClr>
                <a:schemeClr val="accent3"/>
              </a:buClr>
              <a:buFont typeface="Arial" panose="020B0604020202020204" pitchFamily="34" charset="0"/>
              <a:buChar char="•"/>
            </a:pPr>
            <a:r>
              <a:rPr lang="en-US" dirty="0"/>
              <a:t>Immediately, we can use a logistic regression to predict the presence of West Nile based on number of mosquitos detected alone.</a:t>
            </a:r>
          </a:p>
          <a:p>
            <a:pPr marL="285750" indent="-285750">
              <a:buClr>
                <a:schemeClr val="accent3"/>
              </a:buClr>
              <a:buFont typeface="Arial" panose="020B0604020202020204" pitchFamily="34" charset="0"/>
              <a:buChar char="•"/>
            </a:pPr>
            <a:r>
              <a:rPr lang="en-US" dirty="0"/>
              <a:t>First, the data is summed for each day and trap combination.</a:t>
            </a:r>
          </a:p>
          <a:p>
            <a:pPr marL="285750" indent="-285750">
              <a:buClr>
                <a:schemeClr val="accent3"/>
              </a:buClr>
              <a:buFont typeface="Arial" panose="020B0604020202020204" pitchFamily="34" charset="0"/>
              <a:buChar char="•"/>
            </a:pPr>
            <a:r>
              <a:rPr lang="en-US" dirty="0"/>
              <a:t>Then, the data is split into a train and test set, preserving the ratio of positive and negative results of the whole dataset in each.</a:t>
            </a:r>
          </a:p>
          <a:p>
            <a:pPr marL="285750" indent="-285750">
              <a:buClr>
                <a:schemeClr val="accent3"/>
              </a:buClr>
              <a:buFont typeface="Arial" panose="020B0604020202020204" pitchFamily="34" charset="0"/>
              <a:buChar char="•"/>
            </a:pPr>
            <a:r>
              <a:rPr lang="en-US" dirty="0"/>
              <a:t>A borderline SMOTE algorithm is run on the training set to remedy the class imbalance.</a:t>
            </a:r>
          </a:p>
          <a:p>
            <a:pPr marL="285750" indent="-285750">
              <a:buClr>
                <a:schemeClr val="accent3"/>
              </a:buClr>
              <a:buFont typeface="Arial" panose="020B0604020202020204" pitchFamily="34" charset="0"/>
              <a:buChar char="•"/>
            </a:pPr>
            <a:r>
              <a:rPr lang="en-US" dirty="0"/>
              <a:t>Predicting on the test set, the model achieves a log loss of 0.61.</a:t>
            </a:r>
          </a:p>
          <a:p>
            <a:pPr marL="285750" indent="-285750">
              <a:buClr>
                <a:schemeClr val="accent3"/>
              </a:buClr>
              <a:buFont typeface="Arial" panose="020B0604020202020204" pitchFamily="34" charset="0"/>
              <a:buChar char="•"/>
            </a:pPr>
            <a:endParaRPr lang="en-US" dirty="0"/>
          </a:p>
          <a:p>
            <a:pPr marL="285750" indent="-285750">
              <a:buClr>
                <a:schemeClr val="accent3"/>
              </a:buClr>
              <a:buFont typeface="Arial" panose="020B0604020202020204" pitchFamily="34" charset="0"/>
              <a:buChar char="•"/>
            </a:pPr>
            <a:endParaRPr lang="en-US" dirty="0"/>
          </a:p>
          <a:p>
            <a:pPr marL="285750" indent="-285750">
              <a:buClr>
                <a:schemeClr val="accent3"/>
              </a:buClr>
              <a:buFont typeface="Arial" panose="020B0604020202020204" pitchFamily="34" charset="0"/>
              <a:buChar char="•"/>
            </a:pPr>
            <a:endParaRPr lang="en-US" dirty="0"/>
          </a:p>
          <a:p>
            <a:pPr marL="285750" indent="-285750">
              <a:buClr>
                <a:schemeClr val="accent3"/>
              </a:buClr>
              <a:buFont typeface="Arial" panose="020B0604020202020204" pitchFamily="34" charset="0"/>
              <a:buChar char="•"/>
            </a:pPr>
            <a:endParaRPr lang="en-US" dirty="0"/>
          </a:p>
          <a:p>
            <a:pPr marL="285750" indent="-285750">
              <a:buClr>
                <a:schemeClr val="accent3"/>
              </a:buClr>
              <a:buFont typeface="Arial" panose="020B0604020202020204" pitchFamily="34" charset="0"/>
              <a:buChar char="•"/>
            </a:pPr>
            <a:r>
              <a:rPr lang="en-US" dirty="0"/>
              <a:t>Our first insight is that once the number of mosquitos trapped is greater than 35, a spray team could be dispatched. Since mosquito number is not available in real time, to be conservative, when the first split occurs, a team should be sent out.</a:t>
            </a:r>
          </a:p>
        </p:txBody>
      </p:sp>
      <p:graphicFrame>
        <p:nvGraphicFramePr>
          <p:cNvPr id="5" name="Table 4">
            <a:extLst>
              <a:ext uri="{FF2B5EF4-FFF2-40B4-BE49-F238E27FC236}">
                <a16:creationId xmlns:a16="http://schemas.microsoft.com/office/drawing/2014/main" id="{B4C9E245-B27F-4009-986E-399B76063B3C}"/>
              </a:ext>
            </a:extLst>
          </p:cNvPr>
          <p:cNvGraphicFramePr>
            <a:graphicFrameLocks noGrp="1"/>
          </p:cNvGraphicFramePr>
          <p:nvPr>
            <p:extLst>
              <p:ext uri="{D42A27DB-BD31-4B8C-83A1-F6EECF244321}">
                <p14:modId xmlns:p14="http://schemas.microsoft.com/office/powerpoint/2010/main" val="2934510864"/>
              </p:ext>
            </p:extLst>
          </p:nvPr>
        </p:nvGraphicFramePr>
        <p:xfrm>
          <a:off x="528610" y="4214967"/>
          <a:ext cx="4968674" cy="1280160"/>
        </p:xfrm>
        <a:graphic>
          <a:graphicData uri="http://schemas.openxmlformats.org/drawingml/2006/table">
            <a:tbl>
              <a:tblPr firstRow="1" bandRow="1">
                <a:tableStyleId>{5C22544A-7EE6-4342-B048-85BDC9FD1C3A}</a:tableStyleId>
              </a:tblPr>
              <a:tblGrid>
                <a:gridCol w="952818">
                  <a:extLst>
                    <a:ext uri="{9D8B030D-6E8A-4147-A177-3AD203B41FA5}">
                      <a16:colId xmlns:a16="http://schemas.microsoft.com/office/drawing/2014/main" val="2967238193"/>
                    </a:ext>
                  </a:extLst>
                </a:gridCol>
                <a:gridCol w="1052195">
                  <a:extLst>
                    <a:ext uri="{9D8B030D-6E8A-4147-A177-3AD203B41FA5}">
                      <a16:colId xmlns:a16="http://schemas.microsoft.com/office/drawing/2014/main" val="3251041529"/>
                    </a:ext>
                  </a:extLst>
                </a:gridCol>
                <a:gridCol w="770255">
                  <a:extLst>
                    <a:ext uri="{9D8B030D-6E8A-4147-A177-3AD203B41FA5}">
                      <a16:colId xmlns:a16="http://schemas.microsoft.com/office/drawing/2014/main" val="899114476"/>
                    </a:ext>
                  </a:extLst>
                </a:gridCol>
                <a:gridCol w="993458">
                  <a:extLst>
                    <a:ext uri="{9D8B030D-6E8A-4147-A177-3AD203B41FA5}">
                      <a16:colId xmlns:a16="http://schemas.microsoft.com/office/drawing/2014/main" val="1015817220"/>
                    </a:ext>
                  </a:extLst>
                </a:gridCol>
                <a:gridCol w="1199948">
                  <a:extLst>
                    <a:ext uri="{9D8B030D-6E8A-4147-A177-3AD203B41FA5}">
                      <a16:colId xmlns:a16="http://schemas.microsoft.com/office/drawing/2014/main" val="597726683"/>
                    </a:ext>
                  </a:extLst>
                </a:gridCol>
              </a:tblGrid>
              <a:tr h="294416">
                <a:tc>
                  <a:txBody>
                    <a:bodyPr/>
                    <a:lstStyle/>
                    <a:p>
                      <a:endParaRPr lang="en-US" sz="1500" dirty="0"/>
                    </a:p>
                  </a:txBody>
                  <a:tcPr/>
                </a:tc>
                <a:tc>
                  <a:txBody>
                    <a:bodyPr/>
                    <a:lstStyle/>
                    <a:p>
                      <a:r>
                        <a:rPr lang="en-US" sz="1500" dirty="0"/>
                        <a:t>Precision</a:t>
                      </a:r>
                    </a:p>
                  </a:txBody>
                  <a:tcPr/>
                </a:tc>
                <a:tc>
                  <a:txBody>
                    <a:bodyPr/>
                    <a:lstStyle/>
                    <a:p>
                      <a:r>
                        <a:rPr lang="en-US" sz="1500" dirty="0"/>
                        <a:t>Recall</a:t>
                      </a:r>
                    </a:p>
                  </a:txBody>
                  <a:tcPr/>
                </a:tc>
                <a:tc>
                  <a:txBody>
                    <a:bodyPr/>
                    <a:lstStyle/>
                    <a:p>
                      <a:r>
                        <a:rPr lang="en-US" sz="1500" dirty="0"/>
                        <a:t>F1-score</a:t>
                      </a:r>
                    </a:p>
                  </a:txBody>
                  <a:tcPr/>
                </a:tc>
                <a:tc>
                  <a:txBody>
                    <a:bodyPr/>
                    <a:lstStyle/>
                    <a:p>
                      <a:r>
                        <a:rPr lang="en-US" sz="1500" dirty="0"/>
                        <a:t>Support</a:t>
                      </a:r>
                    </a:p>
                  </a:txBody>
                  <a:tcPr/>
                </a:tc>
                <a:extLst>
                  <a:ext uri="{0D108BD9-81ED-4DB2-BD59-A6C34878D82A}">
                    <a16:rowId xmlns:a16="http://schemas.microsoft.com/office/drawing/2014/main" val="1194646875"/>
                  </a:ext>
                </a:extLst>
              </a:tr>
              <a:tr h="293972">
                <a:tc>
                  <a:txBody>
                    <a:bodyPr/>
                    <a:lstStyle/>
                    <a:p>
                      <a:r>
                        <a:rPr lang="en-US" sz="1500" dirty="0"/>
                        <a:t>Negative</a:t>
                      </a:r>
                    </a:p>
                  </a:txBody>
                  <a:tcPr/>
                </a:tc>
                <a:tc>
                  <a:txBody>
                    <a:bodyPr/>
                    <a:lstStyle/>
                    <a:p>
                      <a:r>
                        <a:rPr lang="en-US" sz="1500" dirty="0"/>
                        <a:t>0.96</a:t>
                      </a:r>
                    </a:p>
                  </a:txBody>
                  <a:tcPr/>
                </a:tc>
                <a:tc>
                  <a:txBody>
                    <a:bodyPr/>
                    <a:lstStyle/>
                    <a:p>
                      <a:r>
                        <a:rPr lang="en-US" sz="1500" dirty="0"/>
                        <a:t>0.89</a:t>
                      </a:r>
                    </a:p>
                  </a:txBody>
                  <a:tcPr/>
                </a:tc>
                <a:tc>
                  <a:txBody>
                    <a:bodyPr/>
                    <a:lstStyle/>
                    <a:p>
                      <a:r>
                        <a:rPr lang="en-US" sz="1500" dirty="0"/>
                        <a:t>0.92</a:t>
                      </a:r>
                    </a:p>
                  </a:txBody>
                  <a:tcPr/>
                </a:tc>
                <a:tc>
                  <a:txBody>
                    <a:bodyPr/>
                    <a:lstStyle/>
                    <a:p>
                      <a:r>
                        <a:rPr lang="en-US" sz="1500" dirty="0"/>
                        <a:t>1058</a:t>
                      </a:r>
                    </a:p>
                  </a:txBody>
                  <a:tcPr/>
                </a:tc>
                <a:extLst>
                  <a:ext uri="{0D108BD9-81ED-4DB2-BD59-A6C34878D82A}">
                    <a16:rowId xmlns:a16="http://schemas.microsoft.com/office/drawing/2014/main" val="3665149572"/>
                  </a:ext>
                </a:extLst>
              </a:tr>
              <a:tr h="293528">
                <a:tc>
                  <a:txBody>
                    <a:bodyPr/>
                    <a:lstStyle/>
                    <a:p>
                      <a:r>
                        <a:rPr lang="en-US" sz="1500" dirty="0"/>
                        <a:t>Positive</a:t>
                      </a:r>
                    </a:p>
                  </a:txBody>
                  <a:tcPr/>
                </a:tc>
                <a:tc>
                  <a:txBody>
                    <a:bodyPr/>
                    <a:lstStyle/>
                    <a:p>
                      <a:r>
                        <a:rPr lang="en-US" sz="1500" dirty="0"/>
                        <a:t>0.31</a:t>
                      </a:r>
                    </a:p>
                  </a:txBody>
                  <a:tcPr/>
                </a:tc>
                <a:tc>
                  <a:txBody>
                    <a:bodyPr/>
                    <a:lstStyle/>
                    <a:p>
                      <a:r>
                        <a:rPr lang="en-US" sz="1500" dirty="0"/>
                        <a:t>0.57</a:t>
                      </a:r>
                    </a:p>
                  </a:txBody>
                  <a:tcPr/>
                </a:tc>
                <a:tc>
                  <a:txBody>
                    <a:bodyPr/>
                    <a:lstStyle/>
                    <a:p>
                      <a:r>
                        <a:rPr lang="en-US" sz="1500" dirty="0"/>
                        <a:t>0.40</a:t>
                      </a:r>
                    </a:p>
                  </a:txBody>
                  <a:tcPr/>
                </a:tc>
                <a:tc>
                  <a:txBody>
                    <a:bodyPr/>
                    <a:lstStyle/>
                    <a:p>
                      <a:r>
                        <a:rPr lang="en-US" sz="1500" dirty="0"/>
                        <a:t>96</a:t>
                      </a:r>
                    </a:p>
                  </a:txBody>
                  <a:tcPr/>
                </a:tc>
                <a:extLst>
                  <a:ext uri="{0D108BD9-81ED-4DB2-BD59-A6C34878D82A}">
                    <a16:rowId xmlns:a16="http://schemas.microsoft.com/office/drawing/2014/main" val="3239965879"/>
                  </a:ext>
                </a:extLst>
              </a:tr>
              <a:tr h="266451">
                <a:tc>
                  <a:txBody>
                    <a:bodyPr/>
                    <a:lstStyle/>
                    <a:p>
                      <a:r>
                        <a:rPr lang="en-US" sz="1500" dirty="0" err="1"/>
                        <a:t>Avg</a:t>
                      </a:r>
                      <a:r>
                        <a:rPr lang="en-US" sz="1500" dirty="0"/>
                        <a:t>/Total</a:t>
                      </a:r>
                    </a:p>
                  </a:txBody>
                  <a:tcPr/>
                </a:tc>
                <a:tc>
                  <a:txBody>
                    <a:bodyPr/>
                    <a:lstStyle/>
                    <a:p>
                      <a:r>
                        <a:rPr lang="en-US" sz="1500" dirty="0"/>
                        <a:t>0.90</a:t>
                      </a:r>
                    </a:p>
                  </a:txBody>
                  <a:tcPr/>
                </a:tc>
                <a:tc>
                  <a:txBody>
                    <a:bodyPr/>
                    <a:lstStyle/>
                    <a:p>
                      <a:r>
                        <a:rPr lang="en-US" sz="1500" dirty="0"/>
                        <a:t>0.86</a:t>
                      </a:r>
                    </a:p>
                  </a:txBody>
                  <a:tcPr/>
                </a:tc>
                <a:tc>
                  <a:txBody>
                    <a:bodyPr/>
                    <a:lstStyle/>
                    <a:p>
                      <a:r>
                        <a:rPr lang="en-US" sz="1500" dirty="0"/>
                        <a:t>0.88</a:t>
                      </a:r>
                    </a:p>
                  </a:txBody>
                  <a:tcPr/>
                </a:tc>
                <a:tc>
                  <a:txBody>
                    <a:bodyPr/>
                    <a:lstStyle/>
                    <a:p>
                      <a:r>
                        <a:rPr lang="en-US" sz="1500" dirty="0"/>
                        <a:t>1154</a:t>
                      </a:r>
                    </a:p>
                  </a:txBody>
                  <a:tcPr/>
                </a:tc>
                <a:extLst>
                  <a:ext uri="{0D108BD9-81ED-4DB2-BD59-A6C34878D82A}">
                    <a16:rowId xmlns:a16="http://schemas.microsoft.com/office/drawing/2014/main" val="2270946032"/>
                  </a:ext>
                </a:extLst>
              </a:tr>
            </a:tbl>
          </a:graphicData>
        </a:graphic>
      </p:graphicFrame>
      <p:pic>
        <p:nvPicPr>
          <p:cNvPr id="11" name="Picture 10" descr="A close up of a map&#10;&#10;Description generated with very high confidence">
            <a:extLst>
              <a:ext uri="{FF2B5EF4-FFF2-40B4-BE49-F238E27FC236}">
                <a16:creationId xmlns:a16="http://schemas.microsoft.com/office/drawing/2014/main" id="{2B179A80-BB2F-42E1-9B04-A2C4FD97C5C0}"/>
              </a:ext>
            </a:extLst>
          </p:cNvPr>
          <p:cNvPicPr>
            <a:picLocks noChangeAspect="1"/>
          </p:cNvPicPr>
          <p:nvPr/>
        </p:nvPicPr>
        <p:blipFill rotWithShape="1">
          <a:blip r:embed="rId2"/>
          <a:srcRect l="4217" t="9892" r="7744" b="3027"/>
          <a:stretch/>
        </p:blipFill>
        <p:spPr>
          <a:xfrm>
            <a:off x="6692627" y="3433428"/>
            <a:ext cx="4945999" cy="3424572"/>
          </a:xfrm>
          <a:prstGeom prst="rect">
            <a:avLst/>
          </a:prstGeom>
        </p:spPr>
      </p:pic>
      <p:pic>
        <p:nvPicPr>
          <p:cNvPr id="13" name="Picture 12" descr="A close up of a map&#10;&#10;Description generated with very high confidence">
            <a:extLst>
              <a:ext uri="{FF2B5EF4-FFF2-40B4-BE49-F238E27FC236}">
                <a16:creationId xmlns:a16="http://schemas.microsoft.com/office/drawing/2014/main" id="{1B59D42A-058E-406C-B8B9-77D36F10732A}"/>
              </a:ext>
            </a:extLst>
          </p:cNvPr>
          <p:cNvPicPr>
            <a:picLocks noChangeAspect="1"/>
          </p:cNvPicPr>
          <p:nvPr/>
        </p:nvPicPr>
        <p:blipFill rotWithShape="1">
          <a:blip r:embed="rId3"/>
          <a:srcRect l="4089" t="7896" r="7885" b="5632"/>
          <a:stretch/>
        </p:blipFill>
        <p:spPr>
          <a:xfrm>
            <a:off x="7424694" y="0"/>
            <a:ext cx="3481864" cy="3420418"/>
          </a:xfrm>
          <a:prstGeom prst="rect">
            <a:avLst/>
          </a:prstGeom>
        </p:spPr>
      </p:pic>
    </p:spTree>
    <p:extLst>
      <p:ext uri="{BB962C8B-B14F-4D97-AF65-F5344CB8AC3E}">
        <p14:creationId xmlns:p14="http://schemas.microsoft.com/office/powerpoint/2010/main" val="35859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4F45-9CE7-46B8-9D80-CDB65384109F}"/>
              </a:ext>
            </a:extLst>
          </p:cNvPr>
          <p:cNvSpPr>
            <a:spLocks noGrp="1"/>
          </p:cNvSpPr>
          <p:nvPr>
            <p:ph type="title"/>
          </p:nvPr>
        </p:nvSpPr>
        <p:spPr>
          <a:xfrm>
            <a:off x="340975" y="176509"/>
            <a:ext cx="5337110" cy="1134640"/>
          </a:xfrm>
        </p:spPr>
        <p:txBody>
          <a:bodyPr/>
          <a:lstStyle/>
          <a:p>
            <a:r>
              <a:rPr lang="en-US" dirty="0"/>
              <a:t>Reasonable substitute for number of mosquitos</a:t>
            </a:r>
          </a:p>
        </p:txBody>
      </p:sp>
      <p:sp>
        <p:nvSpPr>
          <p:cNvPr id="4" name="Text Placeholder 3">
            <a:extLst>
              <a:ext uri="{FF2B5EF4-FFF2-40B4-BE49-F238E27FC236}">
                <a16:creationId xmlns:a16="http://schemas.microsoft.com/office/drawing/2014/main" id="{A7AD0C2D-89DB-4D03-B1DF-71554D179E1A}"/>
              </a:ext>
            </a:extLst>
          </p:cNvPr>
          <p:cNvSpPr>
            <a:spLocks noGrp="1"/>
          </p:cNvSpPr>
          <p:nvPr>
            <p:ph type="body" sz="half" idx="2"/>
          </p:nvPr>
        </p:nvSpPr>
        <p:spPr>
          <a:xfrm>
            <a:off x="479394" y="1784412"/>
            <a:ext cx="5060272" cy="3959543"/>
          </a:xfrm>
        </p:spPr>
        <p:txBody>
          <a:bodyPr>
            <a:normAutofit/>
          </a:bodyPr>
          <a:lstStyle/>
          <a:p>
            <a:pPr marL="285750" indent="-285750">
              <a:buClr>
                <a:schemeClr val="accent3"/>
              </a:buClr>
              <a:buFont typeface="Arial" panose="020B0604020202020204" pitchFamily="34" charset="0"/>
              <a:buChar char="•"/>
            </a:pPr>
            <a:r>
              <a:rPr lang="en-US" dirty="0"/>
              <a:t>As constructed models have shown, the number of mosquitos trapped is an excellent indicator of whether West Nile will be detected. (The best, in fact)</a:t>
            </a:r>
          </a:p>
          <a:p>
            <a:pPr marL="285750" indent="-285750">
              <a:buClr>
                <a:schemeClr val="accent3"/>
              </a:buClr>
              <a:buFont typeface="Arial" panose="020B0604020202020204" pitchFamily="34" charset="0"/>
              <a:buChar char="•"/>
            </a:pPr>
            <a:r>
              <a:rPr lang="en-US" dirty="0"/>
              <a:t>As this data will not be available in real-time to those trying to curtail the spread of the virus, a good approximation would help.</a:t>
            </a:r>
          </a:p>
          <a:p>
            <a:pPr marL="285750" indent="-285750">
              <a:buClr>
                <a:schemeClr val="accent3"/>
              </a:buClr>
              <a:buFont typeface="Arial" panose="020B0604020202020204" pitchFamily="34" charset="0"/>
              <a:buChar char="•"/>
            </a:pPr>
            <a:r>
              <a:rPr lang="en-US" dirty="0"/>
              <a:t>As mentioned before, observations are split when the number of mosquitos trapped reaches 50 (or less).</a:t>
            </a:r>
          </a:p>
          <a:p>
            <a:pPr marL="285750" indent="-285750">
              <a:buClr>
                <a:schemeClr val="accent3"/>
              </a:buClr>
              <a:buFont typeface="Arial" panose="020B0604020202020204" pitchFamily="34" charset="0"/>
              <a:buChar char="•"/>
            </a:pPr>
            <a:r>
              <a:rPr lang="en-US" dirty="0"/>
              <a:t>Therefore the number of mosquitos will be approximately 50 * observation splits.</a:t>
            </a:r>
          </a:p>
          <a:p>
            <a:pPr marL="285750" indent="-285750">
              <a:buClr>
                <a:schemeClr val="accent3"/>
              </a:buClr>
              <a:buFont typeface="Arial" panose="020B0604020202020204" pitchFamily="34" charset="0"/>
              <a:buChar char="•"/>
            </a:pPr>
            <a:r>
              <a:rPr lang="en-US" dirty="0"/>
              <a:t>This isn’t perfect. Plotted are 4 different traps, with number of trapped mosquitos summed daily, and number of repeated observations for the day.</a:t>
            </a:r>
          </a:p>
          <a:p>
            <a:pPr marL="285750" indent="-285750">
              <a:buClr>
                <a:schemeClr val="accent3"/>
              </a:buClr>
              <a:buFont typeface="Arial" panose="020B0604020202020204" pitchFamily="34" charset="0"/>
              <a:buChar char="•"/>
            </a:pPr>
            <a:r>
              <a:rPr lang="en-US" dirty="0"/>
              <a:t>Most are highly correlated, though some are not.</a:t>
            </a:r>
          </a:p>
        </p:txBody>
      </p:sp>
      <p:pic>
        <p:nvPicPr>
          <p:cNvPr id="8" name="Picture 7" descr="A close up of a map&#10;&#10;Description generated with very high confidence">
            <a:extLst>
              <a:ext uri="{FF2B5EF4-FFF2-40B4-BE49-F238E27FC236}">
                <a16:creationId xmlns:a16="http://schemas.microsoft.com/office/drawing/2014/main" id="{78499324-4058-406A-93E7-02058C97DECE}"/>
              </a:ext>
            </a:extLst>
          </p:cNvPr>
          <p:cNvPicPr>
            <a:picLocks noChangeAspect="1"/>
          </p:cNvPicPr>
          <p:nvPr/>
        </p:nvPicPr>
        <p:blipFill rotWithShape="1">
          <a:blip r:embed="rId2"/>
          <a:srcRect l="8158" r="5460" b="7483"/>
          <a:stretch/>
        </p:blipFill>
        <p:spPr>
          <a:xfrm>
            <a:off x="6096000" y="1143840"/>
            <a:ext cx="6096000" cy="4570319"/>
          </a:xfrm>
          <a:prstGeom prst="rect">
            <a:avLst/>
          </a:prstGeom>
        </p:spPr>
      </p:pic>
    </p:spTree>
    <p:extLst>
      <p:ext uri="{BB962C8B-B14F-4D97-AF65-F5344CB8AC3E}">
        <p14:creationId xmlns:p14="http://schemas.microsoft.com/office/powerpoint/2010/main" val="3535923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83484-087B-46A1-8AC5-D6FB90410CE0}"/>
              </a:ext>
            </a:extLst>
          </p:cNvPr>
          <p:cNvSpPr>
            <a:spLocks noGrp="1"/>
          </p:cNvSpPr>
          <p:nvPr>
            <p:ph type="title"/>
          </p:nvPr>
        </p:nvSpPr>
        <p:spPr>
          <a:xfrm>
            <a:off x="765449" y="113187"/>
            <a:ext cx="4494998" cy="597027"/>
          </a:xfrm>
        </p:spPr>
        <p:txBody>
          <a:bodyPr/>
          <a:lstStyle/>
          <a:p>
            <a:r>
              <a:rPr lang="en-US" dirty="0"/>
              <a:t>Date observations</a:t>
            </a:r>
          </a:p>
        </p:txBody>
      </p:sp>
      <p:sp>
        <p:nvSpPr>
          <p:cNvPr id="4" name="Text Placeholder 3">
            <a:extLst>
              <a:ext uri="{FF2B5EF4-FFF2-40B4-BE49-F238E27FC236}">
                <a16:creationId xmlns:a16="http://schemas.microsoft.com/office/drawing/2014/main" id="{F8DE36E8-37F3-45F0-98AF-639328E80D45}"/>
              </a:ext>
            </a:extLst>
          </p:cNvPr>
          <p:cNvSpPr>
            <a:spLocks noGrp="1"/>
          </p:cNvSpPr>
          <p:nvPr>
            <p:ph type="body" sz="half" idx="2"/>
          </p:nvPr>
        </p:nvSpPr>
        <p:spPr>
          <a:xfrm>
            <a:off x="1115568" y="1303868"/>
            <a:ext cx="3794760" cy="4492100"/>
          </a:xfrm>
        </p:spPr>
        <p:txBody>
          <a:bodyPr>
            <a:normAutofit/>
          </a:bodyPr>
          <a:lstStyle/>
          <a:p>
            <a:pPr marL="285750" indent="-285750">
              <a:buClr>
                <a:schemeClr val="accent3"/>
              </a:buClr>
              <a:buFont typeface="Arial" panose="020B0604020202020204" pitchFamily="34" charset="0"/>
              <a:buChar char="•"/>
            </a:pPr>
            <a:r>
              <a:rPr lang="en-US" dirty="0"/>
              <a:t>The year and month are good indicators of both number of mosquitos and presence of West Nile Virus</a:t>
            </a:r>
          </a:p>
          <a:p>
            <a:pPr marL="285750" indent="-285750">
              <a:buClr>
                <a:schemeClr val="accent3"/>
              </a:buClr>
              <a:buFont typeface="Arial" panose="020B0604020202020204" pitchFamily="34" charset="0"/>
              <a:buChar char="•"/>
            </a:pPr>
            <a:r>
              <a:rPr lang="en-US" dirty="0"/>
              <a:t>Year may not be a good predictor for dates in the far future, but the trend would help with near future dates.</a:t>
            </a:r>
          </a:p>
          <a:p>
            <a:pPr marL="285750" indent="-285750">
              <a:buClr>
                <a:schemeClr val="accent3"/>
              </a:buClr>
              <a:buFont typeface="Arial" panose="020B0604020202020204" pitchFamily="34" charset="0"/>
              <a:buChar char="•"/>
            </a:pPr>
            <a:r>
              <a:rPr lang="en-US" dirty="0"/>
              <a:t>In 2009, West Nile and mosquito counts were down, but they have been increasing since then.</a:t>
            </a:r>
          </a:p>
          <a:p>
            <a:pPr marL="285750" indent="-285750">
              <a:buClr>
                <a:schemeClr val="accent3"/>
              </a:buClr>
              <a:buFont typeface="Arial" panose="020B0604020202020204" pitchFamily="34" charset="0"/>
              <a:buChar char="•"/>
            </a:pPr>
            <a:r>
              <a:rPr lang="en-US" dirty="0"/>
              <a:t>August (usually the hottest time of year) has the greatest number of mosquitos, and also the greatest occurrence of West Nile per mosquito, with these numbers decreasing as we move from there.</a:t>
            </a:r>
          </a:p>
          <a:p>
            <a:pPr marL="285750" indent="-285750">
              <a:buClr>
                <a:schemeClr val="accent3"/>
              </a:buClr>
              <a:buFont typeface="Arial" panose="020B0604020202020204" pitchFamily="34" charset="0"/>
              <a:buChar char="•"/>
            </a:pPr>
            <a:r>
              <a:rPr lang="en-US" dirty="0"/>
              <a:t>Both year and month were added to the dataset as one hot encodings as to work with various model types.</a:t>
            </a:r>
          </a:p>
        </p:txBody>
      </p:sp>
      <p:pic>
        <p:nvPicPr>
          <p:cNvPr id="8" name="Picture 7" descr="A screenshot of a cell phone&#10;&#10;Description generated with very high confidence">
            <a:extLst>
              <a:ext uri="{FF2B5EF4-FFF2-40B4-BE49-F238E27FC236}">
                <a16:creationId xmlns:a16="http://schemas.microsoft.com/office/drawing/2014/main" id="{1FCA307C-782D-4ECB-8727-03FC1068E5B0}"/>
              </a:ext>
            </a:extLst>
          </p:cNvPr>
          <p:cNvPicPr>
            <a:picLocks noChangeAspect="1"/>
          </p:cNvPicPr>
          <p:nvPr/>
        </p:nvPicPr>
        <p:blipFill>
          <a:blip r:embed="rId3"/>
          <a:stretch>
            <a:fillRect/>
          </a:stretch>
        </p:blipFill>
        <p:spPr>
          <a:xfrm>
            <a:off x="6689412" y="0"/>
            <a:ext cx="5071311" cy="3549918"/>
          </a:xfrm>
          <a:prstGeom prst="rect">
            <a:avLst/>
          </a:prstGeom>
        </p:spPr>
      </p:pic>
      <p:pic>
        <p:nvPicPr>
          <p:cNvPr id="10" name="Picture 9" descr="A screenshot of a cell phone&#10;&#10;Description generated with very high confidence">
            <a:extLst>
              <a:ext uri="{FF2B5EF4-FFF2-40B4-BE49-F238E27FC236}">
                <a16:creationId xmlns:a16="http://schemas.microsoft.com/office/drawing/2014/main" id="{B9741075-2AD0-4931-879E-7920C6526829}"/>
              </a:ext>
            </a:extLst>
          </p:cNvPr>
          <p:cNvPicPr>
            <a:picLocks noChangeAspect="1"/>
          </p:cNvPicPr>
          <p:nvPr/>
        </p:nvPicPr>
        <p:blipFill>
          <a:blip r:embed="rId4"/>
          <a:stretch>
            <a:fillRect/>
          </a:stretch>
        </p:blipFill>
        <p:spPr>
          <a:xfrm>
            <a:off x="6862151" y="3549918"/>
            <a:ext cx="4725831" cy="3308082"/>
          </a:xfrm>
          <a:prstGeom prst="rect">
            <a:avLst/>
          </a:prstGeom>
        </p:spPr>
      </p:pic>
    </p:spTree>
    <p:extLst>
      <p:ext uri="{BB962C8B-B14F-4D97-AF65-F5344CB8AC3E}">
        <p14:creationId xmlns:p14="http://schemas.microsoft.com/office/powerpoint/2010/main" val="3021157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EB3BC7C-0C62-4FC6-99AF-232D185BA962}"/>
              </a:ext>
            </a:extLst>
          </p:cNvPr>
          <p:cNvSpPr>
            <a:spLocks noGrp="1"/>
          </p:cNvSpPr>
          <p:nvPr>
            <p:ph type="body" sz="half" idx="2"/>
          </p:nvPr>
        </p:nvSpPr>
        <p:spPr>
          <a:xfrm>
            <a:off x="1115568" y="2331981"/>
            <a:ext cx="3794760" cy="2184036"/>
          </a:xfrm>
        </p:spPr>
        <p:txBody>
          <a:bodyPr/>
          <a:lstStyle/>
          <a:p>
            <a:pPr marL="285750" indent="-285750">
              <a:buClr>
                <a:schemeClr val="accent3"/>
              </a:buClr>
              <a:buFont typeface="Arial" panose="020B0604020202020204" pitchFamily="34" charset="0"/>
              <a:buChar char="•"/>
            </a:pPr>
            <a:r>
              <a:rPr lang="en-US"/>
              <a:t>One would not expect day of month to be a good indicator, as there are many unknown contributors to daily variation.</a:t>
            </a:r>
          </a:p>
          <a:p>
            <a:pPr marL="285750" indent="-285750">
              <a:buClr>
                <a:schemeClr val="accent3"/>
              </a:buClr>
              <a:buFont typeface="Arial" panose="020B0604020202020204" pitchFamily="34" charset="0"/>
              <a:buChar char="•"/>
            </a:pPr>
            <a:r>
              <a:rPr lang="en-US"/>
              <a:t>When plotted, we can see that the data does appear random.</a:t>
            </a:r>
          </a:p>
          <a:p>
            <a:pPr marL="285750" indent="-285750">
              <a:buClr>
                <a:schemeClr val="accent3"/>
              </a:buClr>
              <a:buFont typeface="Arial" panose="020B0604020202020204" pitchFamily="34" charset="0"/>
              <a:buChar char="•"/>
            </a:pPr>
            <a:r>
              <a:rPr lang="en-US"/>
              <a:t>Interestingly though, this does show that no data for the 20</a:t>
            </a:r>
            <a:r>
              <a:rPr lang="en-US" baseline="30000"/>
              <a:t>th</a:t>
            </a:r>
            <a:r>
              <a:rPr lang="en-US"/>
              <a:t> of any month in the dataset is provided.</a:t>
            </a:r>
            <a:endParaRPr lang="en-US" dirty="0"/>
          </a:p>
        </p:txBody>
      </p:sp>
      <p:pic>
        <p:nvPicPr>
          <p:cNvPr id="6" name="Picture 5">
            <a:extLst>
              <a:ext uri="{FF2B5EF4-FFF2-40B4-BE49-F238E27FC236}">
                <a16:creationId xmlns:a16="http://schemas.microsoft.com/office/drawing/2014/main" id="{BFB7D543-FCF8-4F9E-8B79-BEAD2DBF4C5B}"/>
              </a:ext>
            </a:extLst>
          </p:cNvPr>
          <p:cNvPicPr>
            <a:picLocks noChangeAspect="1"/>
          </p:cNvPicPr>
          <p:nvPr/>
        </p:nvPicPr>
        <p:blipFill>
          <a:blip r:embed="rId2"/>
          <a:stretch>
            <a:fillRect/>
          </a:stretch>
        </p:blipFill>
        <p:spPr>
          <a:xfrm>
            <a:off x="6095728" y="1295304"/>
            <a:ext cx="6096272" cy="4267391"/>
          </a:xfrm>
          <a:prstGeom prst="rect">
            <a:avLst/>
          </a:prstGeom>
        </p:spPr>
      </p:pic>
      <p:sp>
        <p:nvSpPr>
          <p:cNvPr id="7" name="Title 1">
            <a:extLst>
              <a:ext uri="{FF2B5EF4-FFF2-40B4-BE49-F238E27FC236}">
                <a16:creationId xmlns:a16="http://schemas.microsoft.com/office/drawing/2014/main" id="{4D76614D-2289-44FD-B201-5BF65FD858DA}"/>
              </a:ext>
            </a:extLst>
          </p:cNvPr>
          <p:cNvSpPr txBox="1">
            <a:spLocks/>
          </p:cNvSpPr>
          <p:nvPr/>
        </p:nvSpPr>
        <p:spPr bwMode="blackWhite">
          <a:xfrm>
            <a:off x="765449" y="113187"/>
            <a:ext cx="4494998" cy="597027"/>
          </a:xfrm>
          <a:prstGeom prst="rect">
            <a:avLst/>
          </a:prstGeom>
          <a:solidFill>
            <a:srgbClr val="FFFFFF"/>
          </a:solidFill>
          <a:ln w="31750" cap="sq">
            <a:solidFill>
              <a:srgbClr val="404040"/>
            </a:solidFill>
            <a:miter lim="800000"/>
          </a:ln>
        </p:spPr>
        <p:txBody>
          <a:bodyPr vert="horz" lIns="182880" tIns="182880" rIns="182880" bIns="182880" rtlCol="0" anchor="ctr" anchorCtr="1">
            <a:noAutofit/>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n-US"/>
              <a:t>Date observations</a:t>
            </a:r>
            <a:endParaRPr lang="en-US" dirty="0"/>
          </a:p>
        </p:txBody>
      </p:sp>
    </p:spTree>
    <p:extLst>
      <p:ext uri="{BB962C8B-B14F-4D97-AF65-F5344CB8AC3E}">
        <p14:creationId xmlns:p14="http://schemas.microsoft.com/office/powerpoint/2010/main" val="642249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1D84F-541A-4BC1-9A23-C8853CEFA2B4}"/>
              </a:ext>
            </a:extLst>
          </p:cNvPr>
          <p:cNvSpPr>
            <a:spLocks noGrp="1"/>
          </p:cNvSpPr>
          <p:nvPr>
            <p:ph type="title"/>
          </p:nvPr>
        </p:nvSpPr>
        <p:spPr>
          <a:xfrm>
            <a:off x="1128449" y="264107"/>
            <a:ext cx="3768998" cy="499373"/>
          </a:xfrm>
        </p:spPr>
        <p:txBody>
          <a:bodyPr/>
          <a:lstStyle/>
          <a:p>
            <a:r>
              <a:rPr lang="en-US" dirty="0"/>
              <a:t>Zoning Data</a:t>
            </a:r>
          </a:p>
        </p:txBody>
      </p:sp>
      <p:pic>
        <p:nvPicPr>
          <p:cNvPr id="8" name="Picture Placeholder 7" descr="A close up of a map&#10;&#10;Description generated with high confidence">
            <a:extLst>
              <a:ext uri="{FF2B5EF4-FFF2-40B4-BE49-F238E27FC236}">
                <a16:creationId xmlns:a16="http://schemas.microsoft.com/office/drawing/2014/main" id="{F7DB8014-DC92-4847-8AF2-7CBC841B7769}"/>
              </a:ext>
            </a:extLst>
          </p:cNvPr>
          <p:cNvPicPr>
            <a:picLocks noGrp="1" noChangeAspect="1"/>
          </p:cNvPicPr>
          <p:nvPr>
            <p:ph type="pic" idx="1"/>
          </p:nvPr>
        </p:nvPicPr>
        <p:blipFill>
          <a:blip r:embed="rId2"/>
          <a:srcRect l="5509" r="5509"/>
          <a:stretch>
            <a:fillRect/>
          </a:stretch>
        </p:blipFill>
        <p:spPr/>
      </p:pic>
      <p:sp>
        <p:nvSpPr>
          <p:cNvPr id="4" name="Text Placeholder 3">
            <a:extLst>
              <a:ext uri="{FF2B5EF4-FFF2-40B4-BE49-F238E27FC236}">
                <a16:creationId xmlns:a16="http://schemas.microsoft.com/office/drawing/2014/main" id="{7CCE0BCB-0C58-42F4-AED6-E96FA10B0574}"/>
              </a:ext>
            </a:extLst>
          </p:cNvPr>
          <p:cNvSpPr>
            <a:spLocks noGrp="1"/>
          </p:cNvSpPr>
          <p:nvPr>
            <p:ph type="body" sz="half" idx="2"/>
          </p:nvPr>
        </p:nvSpPr>
        <p:spPr>
          <a:xfrm>
            <a:off x="1115568" y="1431525"/>
            <a:ext cx="3794760" cy="3994950"/>
          </a:xfrm>
        </p:spPr>
        <p:txBody>
          <a:bodyPr>
            <a:normAutofit/>
          </a:bodyPr>
          <a:lstStyle/>
          <a:p>
            <a:pPr marL="285750" indent="-285750">
              <a:buClr>
                <a:schemeClr val="accent3"/>
              </a:buClr>
              <a:buFont typeface="Arial" panose="020B0604020202020204" pitchFamily="34" charset="0"/>
              <a:buChar char="•"/>
            </a:pPr>
            <a:r>
              <a:rPr lang="en-US" dirty="0"/>
              <a:t>Zoning data can give an idea of the immediate surroundings of a trap.</a:t>
            </a:r>
          </a:p>
          <a:p>
            <a:pPr marL="285750" indent="-285750">
              <a:buClr>
                <a:schemeClr val="accent3"/>
              </a:buClr>
              <a:buFont typeface="Arial" panose="020B0604020202020204" pitchFamily="34" charset="0"/>
              <a:buChar char="•"/>
            </a:pPr>
            <a:r>
              <a:rPr lang="en-US" dirty="0"/>
              <a:t>For example, one can imagine that an industrial area may not be well trafficked, and pool of water can exists where mosquitos can breed.</a:t>
            </a:r>
          </a:p>
          <a:p>
            <a:pPr marL="285750" indent="-285750">
              <a:buClr>
                <a:schemeClr val="accent3"/>
              </a:buClr>
              <a:buFont typeface="Arial" panose="020B0604020202020204" pitchFamily="34" charset="0"/>
              <a:buChar char="•"/>
            </a:pPr>
            <a:r>
              <a:rPr lang="en-US" dirty="0"/>
              <a:t>Alternatively, a residential area may be better maintained.</a:t>
            </a:r>
          </a:p>
          <a:p>
            <a:pPr marL="285750" indent="-285750">
              <a:buClr>
                <a:schemeClr val="accent3"/>
              </a:buClr>
              <a:buFont typeface="Arial" panose="020B0604020202020204" pitchFamily="34" charset="0"/>
              <a:buChar char="•"/>
            </a:pPr>
            <a:r>
              <a:rPr lang="en-US" dirty="0"/>
              <a:t>Zoning data is acquired using the SODA </a:t>
            </a:r>
            <a:r>
              <a:rPr lang="en-US" dirty="0" err="1"/>
              <a:t>api</a:t>
            </a:r>
            <a:r>
              <a:rPr lang="en-US" dirty="0"/>
              <a:t> from the Chicago Data Portal.</a:t>
            </a:r>
          </a:p>
          <a:p>
            <a:pPr marL="285750" indent="-285750">
              <a:buClr>
                <a:schemeClr val="accent3"/>
              </a:buClr>
              <a:buFont typeface="Arial" panose="020B0604020202020204" pitchFamily="34" charset="0"/>
              <a:buChar char="•"/>
            </a:pPr>
            <a:r>
              <a:rPr lang="en-US" dirty="0"/>
              <a:t>Zone 0 is a placeholder for locations not in the zoning database.</a:t>
            </a:r>
          </a:p>
          <a:p>
            <a:pPr marL="285750" indent="-285750">
              <a:buClr>
                <a:schemeClr val="accent3"/>
              </a:buClr>
              <a:buFont typeface="Arial" panose="020B0604020202020204" pitchFamily="34" charset="0"/>
              <a:buChar char="•"/>
            </a:pPr>
            <a:r>
              <a:rPr lang="en-US" dirty="0"/>
              <a:t>Unfortunately, the other zoning numbers are unexplained.</a:t>
            </a:r>
          </a:p>
        </p:txBody>
      </p:sp>
    </p:spTree>
    <p:extLst>
      <p:ext uri="{BB962C8B-B14F-4D97-AF65-F5344CB8AC3E}">
        <p14:creationId xmlns:p14="http://schemas.microsoft.com/office/powerpoint/2010/main" val="540554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BBB8AF4-5638-4573-BCFE-D93B77707352}"/>
              </a:ext>
            </a:extLst>
          </p:cNvPr>
          <p:cNvSpPr>
            <a:spLocks noGrp="1"/>
          </p:cNvSpPr>
          <p:nvPr>
            <p:ph type="body" sz="half" idx="2"/>
          </p:nvPr>
        </p:nvSpPr>
        <p:spPr>
          <a:xfrm>
            <a:off x="1115568" y="2331981"/>
            <a:ext cx="3794760" cy="2194037"/>
          </a:xfrm>
        </p:spPr>
        <p:txBody>
          <a:bodyPr/>
          <a:lstStyle/>
          <a:p>
            <a:pPr marL="285750" indent="-285750">
              <a:buClr>
                <a:schemeClr val="accent3"/>
              </a:buClr>
              <a:buFont typeface="Arial" panose="020B0604020202020204" pitchFamily="34" charset="0"/>
              <a:buChar char="•"/>
            </a:pPr>
            <a:r>
              <a:rPr lang="en-US" dirty="0"/>
              <a:t>Zoning data may also be a reasonable estimator for the number of mosquitos.</a:t>
            </a:r>
          </a:p>
          <a:p>
            <a:pPr marL="285750" indent="-285750">
              <a:buClr>
                <a:schemeClr val="accent3"/>
              </a:buClr>
              <a:buFont typeface="Arial" panose="020B0604020202020204" pitchFamily="34" charset="0"/>
              <a:buChar char="•"/>
            </a:pPr>
            <a:r>
              <a:rPr lang="en-US" dirty="0"/>
              <a:t>The trap that collected the most mosquitos over the data period, Calumet West Shore and Gull Island, is in zone 3.</a:t>
            </a:r>
          </a:p>
          <a:p>
            <a:pPr marL="285750" indent="-285750">
              <a:buClr>
                <a:schemeClr val="accent3"/>
              </a:buClr>
              <a:buFont typeface="Arial" panose="020B0604020202020204" pitchFamily="34" charset="0"/>
              <a:buChar char="•"/>
            </a:pPr>
            <a:r>
              <a:rPr lang="en-US" dirty="0"/>
              <a:t>The trap that had the highest instances of West Nile Virus infection, O’Hare International Airport, is in </a:t>
            </a:r>
            <a:r>
              <a:rPr lang="en-US"/>
              <a:t>zone 5.</a:t>
            </a:r>
            <a:endParaRPr lang="en-US" dirty="0"/>
          </a:p>
        </p:txBody>
      </p:sp>
      <p:sp>
        <p:nvSpPr>
          <p:cNvPr id="5" name="Title 1">
            <a:extLst>
              <a:ext uri="{FF2B5EF4-FFF2-40B4-BE49-F238E27FC236}">
                <a16:creationId xmlns:a16="http://schemas.microsoft.com/office/drawing/2014/main" id="{C966CC02-F36A-4DA1-808E-C081BE0926DB}"/>
              </a:ext>
            </a:extLst>
          </p:cNvPr>
          <p:cNvSpPr txBox="1">
            <a:spLocks/>
          </p:cNvSpPr>
          <p:nvPr/>
        </p:nvSpPr>
        <p:spPr bwMode="blackWhite">
          <a:xfrm>
            <a:off x="1128449" y="264107"/>
            <a:ext cx="3768998" cy="499373"/>
          </a:xfrm>
          <a:prstGeom prst="rect">
            <a:avLst/>
          </a:prstGeom>
          <a:solidFill>
            <a:srgbClr val="FFFFFF"/>
          </a:solidFill>
          <a:ln w="31750" cap="sq">
            <a:solidFill>
              <a:srgbClr val="404040"/>
            </a:solidFill>
            <a:miter lim="800000"/>
          </a:ln>
        </p:spPr>
        <p:txBody>
          <a:bodyPr vert="horz" lIns="182880" tIns="182880" rIns="182880" bIns="182880" rtlCol="0" anchor="ctr" anchorCtr="1">
            <a:noAutofit/>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n-US"/>
              <a:t>Zoning Data</a:t>
            </a:r>
            <a:endParaRPr lang="en-US" dirty="0"/>
          </a:p>
        </p:txBody>
      </p:sp>
      <p:pic>
        <p:nvPicPr>
          <p:cNvPr id="9" name="Picture 8" descr="A screenshot of a cell phone&#10;&#10;Description generated with very high confidence">
            <a:extLst>
              <a:ext uri="{FF2B5EF4-FFF2-40B4-BE49-F238E27FC236}">
                <a16:creationId xmlns:a16="http://schemas.microsoft.com/office/drawing/2014/main" id="{6DEEB43F-C733-46AF-9BB0-EA9033E57711}"/>
              </a:ext>
            </a:extLst>
          </p:cNvPr>
          <p:cNvPicPr>
            <a:picLocks noChangeAspect="1"/>
          </p:cNvPicPr>
          <p:nvPr/>
        </p:nvPicPr>
        <p:blipFill>
          <a:blip r:embed="rId3"/>
          <a:stretch>
            <a:fillRect/>
          </a:stretch>
        </p:blipFill>
        <p:spPr>
          <a:xfrm>
            <a:off x="6096000" y="1295400"/>
            <a:ext cx="6096000" cy="4267200"/>
          </a:xfrm>
          <a:prstGeom prst="rect">
            <a:avLst/>
          </a:prstGeom>
        </p:spPr>
      </p:pic>
    </p:spTree>
    <p:extLst>
      <p:ext uri="{BB962C8B-B14F-4D97-AF65-F5344CB8AC3E}">
        <p14:creationId xmlns:p14="http://schemas.microsoft.com/office/powerpoint/2010/main" val="394000539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2270</TotalTime>
  <Words>2411</Words>
  <Application>Microsoft Office PowerPoint</Application>
  <PresentationFormat>Widescreen</PresentationFormat>
  <Paragraphs>312</Paragraphs>
  <Slides>18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Cambria Math</vt:lpstr>
      <vt:lpstr>Gill Sans MT</vt:lpstr>
      <vt:lpstr>Wingdings</vt:lpstr>
      <vt:lpstr>Parcel</vt:lpstr>
      <vt:lpstr>Predicting west Nile virus appearances in Chicago</vt:lpstr>
      <vt:lpstr>PowerPoint Presentation</vt:lpstr>
      <vt:lpstr>The data</vt:lpstr>
      <vt:lpstr>Mosquito number logistic regression</vt:lpstr>
      <vt:lpstr>Reasonable substitute for number of mosquitos</vt:lpstr>
      <vt:lpstr>Date observations</vt:lpstr>
      <vt:lpstr>PowerPoint Presentation</vt:lpstr>
      <vt:lpstr>Zoning Data</vt:lpstr>
      <vt:lpstr>PowerPoint Presentation</vt:lpstr>
      <vt:lpstr>Mosquito species</vt:lpstr>
      <vt:lpstr>Weather Data</vt:lpstr>
      <vt:lpstr>Random Forest</vt:lpstr>
      <vt:lpstr>Gradient Boosting Classifier</vt:lpstr>
      <vt:lpstr>Fully Connected Neural network</vt:lpstr>
      <vt:lpstr>Extreme Gradient Boosting</vt:lpstr>
      <vt:lpstr>Ridge Classification</vt:lpstr>
      <vt:lpstr>Conclusions</vt:lpstr>
      <vt:lpstr>Further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west Nile virus appearances in Chicago</dc:title>
  <dc:creator>Ross Cohen</dc:creator>
  <cp:lastModifiedBy>Ross Cohen</cp:lastModifiedBy>
  <cp:revision>51</cp:revision>
  <dcterms:created xsi:type="dcterms:W3CDTF">2017-09-03T22:58:33Z</dcterms:created>
  <dcterms:modified xsi:type="dcterms:W3CDTF">2017-09-06T18:59:20Z</dcterms:modified>
</cp:coreProperties>
</file>