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05600" cy="9939325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EF07C14-CE5F-4F65-AA70-994F9F31F226}">
  <a:tblStyle styleId="{2EF07C14-CE5F-4F65-AA70-994F9F31F22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60541E0-3013-4AB3-A845-B75A36602919}" styleName="Table_1">
    <a:wholeTbl>
      <a:tcTxStyle>
        <a:font>
          <a:latin typeface="Cambria"/>
          <a:ea typeface="Cambria"/>
          <a:cs typeface="Cambria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DE5D1"/>
          </a:solidFill>
        </a:fill>
      </a:tcStyle>
    </a:wholeTbl>
    <a:band1H>
      <a:tcTxStyle/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D2EAF0"/>
          </a:solidFill>
        </a:fill>
      </a:tcStyle>
    </a:band1H>
    <a:band1V>
      <a:tcTxStyle/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D2EAF0"/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4BACC6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4BACC6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lastRow>
    <a:firstRow>
      <a:tcTxStyle b="on"/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4BACC6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4BACC6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9575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56037" y="0"/>
            <a:ext cx="2949575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20750" y="746125"/>
            <a:ext cx="4965700" cy="3725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08050" y="4721225"/>
            <a:ext cx="4989513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42450"/>
            <a:ext cx="2949575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56037" y="9442450"/>
            <a:ext cx="2949575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3856037" y="9442450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920750" y="746125"/>
            <a:ext cx="4965600" cy="3725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908050" y="4721225"/>
            <a:ext cx="4989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3856037" y="9442450"/>
            <a:ext cx="2949575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920750" y="746125"/>
            <a:ext cx="4965700" cy="3725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908050" y="4721225"/>
            <a:ext cx="4989513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3856037" y="9442450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20750" y="746125"/>
            <a:ext cx="4965600" cy="3725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08050" y="4721225"/>
            <a:ext cx="4989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3856037" y="9442450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920750" y="746125"/>
            <a:ext cx="4965600" cy="3725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08050" y="4721225"/>
            <a:ext cx="4989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08050" y="4721225"/>
            <a:ext cx="4989600" cy="44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56037" y="9442450"/>
            <a:ext cx="2949599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0" y="0"/>
            <a:ext cx="9144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0" y="0"/>
            <a:ext cx="9144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1866899" y="-114300"/>
            <a:ext cx="541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 rot="5400000">
            <a:off x="4648199" y="2209798"/>
            <a:ext cx="67055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 rot="5400000">
            <a:off x="0" y="0"/>
            <a:ext cx="6705599" cy="670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athanoi_logo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9613" y="5562600"/>
            <a:ext cx="2644775" cy="60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2588" lvl="0" marL="38258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Font typeface="Helvetica Neue"/>
              <a:buNone/>
              <a:defRPr b="0" i="0" sz="24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Helvetica Neue"/>
              <a:buNone/>
              <a:defRPr b="1" i="0" sz="20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C4C4C"/>
              </a:buClr>
              <a:buFont typeface="Helvetica Neue"/>
              <a:buNone/>
              <a:defRPr b="0" i="0" sz="18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0" y="0"/>
            <a:ext cx="9144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295400"/>
            <a:ext cx="4038598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4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48200" y="1295400"/>
            <a:ext cx="4038598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4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Font typeface="Helvetica Neue"/>
              <a:buNone/>
              <a:defRPr b="1" i="0" sz="24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4C4C"/>
              </a:buClr>
              <a:buFont typeface="Helvetica Neue"/>
              <a:buNone/>
              <a:defRPr b="1" i="0" sz="20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24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Font typeface="Helvetica Neue"/>
              <a:buNone/>
              <a:defRPr b="1" i="0" sz="24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4C4C"/>
              </a:buClr>
              <a:buFont typeface="Helvetica Neue"/>
              <a:buNone/>
              <a:defRPr b="1" i="0" sz="20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1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24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16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0" y="0"/>
            <a:ext cx="9144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3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Helvetica Neue"/>
              <a:buNone/>
              <a:defRPr b="1" i="0" sz="14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C4C4C"/>
              </a:buClr>
              <a:buFont typeface="Helvetica Neue"/>
              <a:buNone/>
              <a:defRPr b="0" i="0" sz="12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Shape 5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Font typeface="Helvetica Neue"/>
              <a:buNone/>
              <a:defRPr b="1" i="0" sz="32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C4C4C"/>
              </a:buClr>
              <a:buFont typeface="Helvetica Neue"/>
              <a:buNone/>
              <a:defRPr b="0" i="0" sz="28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Helvetica Neue"/>
              <a:buNone/>
              <a:defRPr b="1" i="0" sz="14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C4C4C"/>
              </a:buClr>
              <a:buFont typeface="Helvetica Neue"/>
              <a:buNone/>
              <a:defRPr b="0" i="0" sz="12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1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Font typeface="Helvetica Neue"/>
              <a:buNone/>
              <a:defRPr b="0" i="0" sz="9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0"/>
            <a:ext cx="9144000" cy="990598"/>
          </a:xfrm>
          <a:prstGeom prst="rect">
            <a:avLst/>
          </a:prstGeom>
          <a:solidFill>
            <a:srgbClr val="D9020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0" y="0"/>
            <a:ext cx="9144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2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2588" lvl="1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2588" lvl="2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2588" lvl="3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2588" lvl="4" marL="3825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87" lvl="5" marL="8397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587" lvl="6" marL="12969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588" lvl="7" marL="17541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588" lvl="8" marL="221138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•"/>
              <a:defRPr b="1" i="0" sz="2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rgbClr val="4C4C4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7" name="Shape 67"/>
          <p:cNvSpPr/>
          <p:nvPr/>
        </p:nvSpPr>
        <p:spPr>
          <a:xfrm>
            <a:off x="250825" y="1444625"/>
            <a:ext cx="8569200" cy="666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</a:t>
            </a:r>
          </a:p>
        </p:txBody>
      </p:sp>
      <p:sp>
        <p:nvSpPr>
          <p:cNvPr id="68" name="Shape 68"/>
          <p:cNvSpPr/>
          <p:nvPr/>
        </p:nvSpPr>
        <p:spPr>
          <a:xfrm>
            <a:off x="250825" y="2397125"/>
            <a:ext cx="8569200" cy="666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Hutchins (Application Infrastructure Solution Manager at Avanade)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0" y="0"/>
            <a:ext cx="9144000" cy="990599"/>
          </a:xfrm>
          <a:prstGeom prst="rect">
            <a:avLst/>
          </a:prstGeom>
          <a:solidFill>
            <a:srgbClr val="D9020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586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 Slab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Project Info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79423" y="1143000"/>
            <a:ext cx="864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Project Name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79423" y="2133600"/>
            <a:ext cx="864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Project Sponsor (if applicable)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9423" y="3063725"/>
            <a:ext cx="864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Project Team Members (full name, email, role)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250825" y="334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{2EF07C14-CE5F-4F65-AA70-994F9F31F226}</a:tableStyleId>
              </a:tblPr>
              <a:tblGrid>
                <a:gridCol w="2859900"/>
                <a:gridCol w="2859900"/>
                <a:gridCol w="2859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Julian Boss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bossj@uw.edu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Developer, PM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Jessica Kuelz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jmkuelz@uw.edu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Designer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Bruce Shu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shuchangbruce@gmail.com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Developer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 Yun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johnyun@uw.edu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Designer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0" name="Shape 80"/>
          <p:cNvSpPr/>
          <p:nvPr/>
        </p:nvSpPr>
        <p:spPr>
          <a:xfrm>
            <a:off x="250825" y="1368425"/>
            <a:ext cx="8569200" cy="541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might we improve customer service so that Avanade and their clients can ask and answer each other’s questions with quality and in a quick manner.</a:t>
            </a:r>
          </a:p>
        </p:txBody>
      </p:sp>
      <p:sp>
        <p:nvSpPr>
          <p:cNvPr id="81" name="Shape 81"/>
          <p:cNvSpPr/>
          <p:nvPr/>
        </p:nvSpPr>
        <p:spPr>
          <a:xfrm>
            <a:off x="250825" y="2244725"/>
            <a:ext cx="4249800" cy="19179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Avanade was founded by Accenture and Microsoft to focus on business technology solutions and managed services. Currently, navigating Avanade’s website for in-depth information about their services is not optimized and may take some time - which may be a problem when on-the-go to a meeting with a client. Avanade is partnering with our team to streamline the experience of finding necessary information on their website in a quick manner.</a:t>
            </a:r>
          </a:p>
        </p:txBody>
      </p:sp>
      <p:sp>
        <p:nvSpPr>
          <p:cNvPr id="82" name="Shape 82"/>
          <p:cNvSpPr/>
          <p:nvPr/>
        </p:nvSpPr>
        <p:spPr>
          <a:xfrm>
            <a:off x="4570400" y="2244725"/>
            <a:ext cx="4249800" cy="990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-Avanade Employees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-Clients/potential clients</a:t>
            </a:r>
          </a:p>
        </p:txBody>
      </p:sp>
      <p:sp>
        <p:nvSpPr>
          <p:cNvPr id="83" name="Shape 83"/>
          <p:cNvSpPr/>
          <p:nvPr/>
        </p:nvSpPr>
        <p:spPr>
          <a:xfrm>
            <a:off x="4606125" y="3616325"/>
            <a:ext cx="4249800" cy="2247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-Produce a working text &amp;  voice-based bot that provides relevant answers about Avanade.com (except the career section).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-English as the primary language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-Ability to give feedback regarding the relevancy of responses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-Bot gets smarter the more it is used.</a:t>
            </a:r>
          </a:p>
        </p:txBody>
      </p:sp>
      <p:sp>
        <p:nvSpPr>
          <p:cNvPr id="84" name="Shape 84"/>
          <p:cNvSpPr/>
          <p:nvPr/>
        </p:nvSpPr>
        <p:spPr>
          <a:xfrm>
            <a:off x="236550" y="4495637"/>
            <a:ext cx="4249800" cy="13683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-Project must be completed by 2017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-Project may not be live on Avanade.com before the project deadline due to internal security reviews by Avanade.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-Team members have limited experience with Node/Bot Framework. </a:t>
            </a:r>
          </a:p>
        </p:txBody>
      </p:sp>
      <p:sp>
        <p:nvSpPr>
          <p:cNvPr id="85" name="Shape 85"/>
          <p:cNvSpPr/>
          <p:nvPr/>
        </p:nvSpPr>
        <p:spPr>
          <a:xfrm>
            <a:off x="250825" y="6189250"/>
            <a:ext cx="8569200" cy="541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Microsoft’s Bot Framework, Azure cloud services, LUIS (Microsoft’s learning AI), Skype, Will Hutchins (Avanade).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0" y="0"/>
            <a:ext cx="9144000" cy="990598"/>
          </a:xfrm>
          <a:prstGeom prst="rect">
            <a:avLst/>
          </a:prstGeom>
          <a:solidFill>
            <a:srgbClr val="D9020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588" lvl="0" marL="382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 Slab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Project Definition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79388" y="1066800"/>
            <a:ext cx="2808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79388" y="1981200"/>
            <a:ext cx="2808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Context / References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534675" y="3311537"/>
            <a:ext cx="2808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Goals / Outcomes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13262" y="1981200"/>
            <a:ext cx="42497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Audiences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79412" y="4229550"/>
            <a:ext cx="2808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Constraints / Risks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50813" y="5910799"/>
            <a:ext cx="32405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Resources /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0" y="0"/>
            <a:ext cx="9144000" cy="990599"/>
          </a:xfrm>
          <a:prstGeom prst="rect">
            <a:avLst/>
          </a:prstGeom>
          <a:solidFill>
            <a:srgbClr val="D9020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586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 Slab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Project Timeline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79423" y="1143000"/>
            <a:ext cx="85796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Schedule &amp; Milestones (living document, will be updated over time)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250825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{2EF07C14-CE5F-4F65-AA70-994F9F31F226}</a:tableStyleId>
              </a:tblPr>
              <a:tblGrid>
                <a:gridCol w="2859900"/>
                <a:gridCol w="2859900"/>
                <a:gridCol w="2859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 Date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End Date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Planning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Fall, 2016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Q&amp;A pairs with Avanade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January, 2017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February, 2017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Familiarize group with Node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January, 2017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 Bot Framework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January, 2017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Prototype Bot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LUIS capabilities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*to be filled in as we get more info from Will*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*to be filled in as we get more info from Will*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*to be filled in as we get more info from Will*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229600" y="304800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FF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0" y="0"/>
            <a:ext cx="9144000" cy="990599"/>
          </a:xfrm>
          <a:prstGeom prst="rect">
            <a:avLst/>
          </a:prstGeom>
          <a:solidFill>
            <a:srgbClr val="D9020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586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 Slab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Project Timeline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79423" y="1143000"/>
            <a:ext cx="86510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Roboto"/>
              <a:buNone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Schedule &amp; Milestones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(living document, will be updated over time)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"/>
              <a:buNone/>
            </a:pPr>
            <a:r>
              <a:t/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" name="Shape 110"/>
          <p:cNvGraphicFramePr/>
          <p:nvPr/>
        </p:nvGraphicFramePr>
        <p:xfrm>
          <a:off x="250825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{2EF07C14-CE5F-4F65-AA70-994F9F31F226}</a:tableStyleId>
              </a:tblPr>
              <a:tblGrid>
                <a:gridCol w="2859900"/>
                <a:gridCol w="2859900"/>
                <a:gridCol w="2859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Implementation Documentation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working Local Standalone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 2017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Publish to Avanade.com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June/July 2017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June/July 2017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8229600" y="304800"/>
            <a:ext cx="609600" cy="4572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6666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117" name="Shape 117"/>
          <p:cNvGraphicFramePr/>
          <p:nvPr/>
        </p:nvGraphicFramePr>
        <p:xfrm>
          <a:off x="312525" y="1058700"/>
          <a:ext cx="3000000" cy="3000000"/>
        </p:xfrm>
        <a:graphic>
          <a:graphicData uri="http://schemas.openxmlformats.org/drawingml/2006/table">
            <a:tbl>
              <a:tblPr bandCol="1" firstCol="1" firstRow="1">
                <a:noFill/>
                <a:tableStyleId>{760541E0-3013-4AB3-A845-B75A36602919}</a:tableStyleId>
              </a:tblPr>
              <a:tblGrid>
                <a:gridCol w="592350"/>
                <a:gridCol w="1452250"/>
                <a:gridCol w="4433725"/>
                <a:gridCol w="1264550"/>
                <a:gridCol w="696525"/>
              </a:tblGrid>
              <a:tr h="555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Req. ID</a:t>
                      </a:r>
                    </a:p>
                  </a:txBody>
                  <a:tcPr marT="0" marB="0" marR="73025" marL="73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Req. Title</a:t>
                      </a:r>
                    </a:p>
                  </a:txBody>
                  <a:tcPr marT="0" marB="0" marR="73025" marL="73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Req. Detail</a:t>
                      </a:r>
                    </a:p>
                  </a:txBody>
                  <a:tcPr marT="0" marB="0" marR="73025" marL="73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Req. Priority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High/ med/ low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Req. Status</a:t>
                      </a:r>
                    </a:p>
                  </a:txBody>
                  <a:tcPr marT="0" marB="0" marR="73025" marL="73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08080"/>
                    </a:solidFill>
                  </a:tcPr>
                </a:tc>
              </a:tr>
              <a:tr h="45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English Language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Bot should accept English questions an give English responses along with source URL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03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Voice Response</a:t>
                      </a:r>
                    </a:p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bot should be able to interpret spoken language and give spoken language answers back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4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Feedback Collection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 should be able prompted or persistent designed feedback for responses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64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 response curation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bot should be able to use the relevancy responses and improve its answers. 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5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Administrators response curation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Administrators should be able to provide customized responses for common or important questions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16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 response</a:t>
                      </a:r>
                    </a:p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curation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 plan for how to train the model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4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 response curation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bot has the ability to determine the country of focus.  Especially if it is looking for people. 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Voice Response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Skype Bot should be leveraged for voice enabled aspects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7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Experience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me started nudge to prompt with some common questions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64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Curation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reporting including top 10 best results and bottom 10 worst results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4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experience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Should be trained for some common jokes and looking up the weather, other silly questions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64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Experience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bets for most common questions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</a:t>
                      </a: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73025" marL="730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" name="Shape 118"/>
          <p:cNvSpPr txBox="1"/>
          <p:nvPr>
            <p:ph type="title"/>
          </p:nvPr>
        </p:nvSpPr>
        <p:spPr>
          <a:xfrm>
            <a:off x="149625" y="38100"/>
            <a:ext cx="6608700" cy="94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User 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