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99" r:id="rId2"/>
    <p:sldId id="400" r:id="rId3"/>
    <p:sldId id="401" r:id="rId4"/>
  </p:sldIdLst>
  <p:sldSz cx="12192000" cy="6858000"/>
  <p:notesSz cx="6858000" cy="9144000"/>
  <p:defaultTextStyle>
    <a:defPPr>
      <a:defRPr lang="en-US"/>
    </a:defPPr>
    <a:lvl1pPr marL="0" algn="l" defTabSz="436061" rtl="0" eaLnBrk="1" latinLnBrk="0" hangingPunct="1">
      <a:defRPr sz="1717" kern="1200">
        <a:solidFill>
          <a:schemeClr val="tx1"/>
        </a:solidFill>
        <a:latin typeface="+mn-lt"/>
        <a:ea typeface="+mn-ea"/>
        <a:cs typeface="+mn-cs"/>
      </a:defRPr>
    </a:lvl1pPr>
    <a:lvl2pPr marL="436061" algn="l" defTabSz="436061" rtl="0" eaLnBrk="1" latinLnBrk="0" hangingPunct="1">
      <a:defRPr sz="1717" kern="1200">
        <a:solidFill>
          <a:schemeClr val="tx1"/>
        </a:solidFill>
        <a:latin typeface="+mn-lt"/>
        <a:ea typeface="+mn-ea"/>
        <a:cs typeface="+mn-cs"/>
      </a:defRPr>
    </a:lvl2pPr>
    <a:lvl3pPr marL="872121" algn="l" defTabSz="436061" rtl="0" eaLnBrk="1" latinLnBrk="0" hangingPunct="1">
      <a:defRPr sz="1717" kern="1200">
        <a:solidFill>
          <a:schemeClr val="tx1"/>
        </a:solidFill>
        <a:latin typeface="+mn-lt"/>
        <a:ea typeface="+mn-ea"/>
        <a:cs typeface="+mn-cs"/>
      </a:defRPr>
    </a:lvl3pPr>
    <a:lvl4pPr marL="1308182" algn="l" defTabSz="436061" rtl="0" eaLnBrk="1" latinLnBrk="0" hangingPunct="1">
      <a:defRPr sz="1717" kern="1200">
        <a:solidFill>
          <a:schemeClr val="tx1"/>
        </a:solidFill>
        <a:latin typeface="+mn-lt"/>
        <a:ea typeface="+mn-ea"/>
        <a:cs typeface="+mn-cs"/>
      </a:defRPr>
    </a:lvl4pPr>
    <a:lvl5pPr marL="1744242" algn="l" defTabSz="436061" rtl="0" eaLnBrk="1" latinLnBrk="0" hangingPunct="1">
      <a:defRPr sz="1717" kern="1200">
        <a:solidFill>
          <a:schemeClr val="tx1"/>
        </a:solidFill>
        <a:latin typeface="+mn-lt"/>
        <a:ea typeface="+mn-ea"/>
        <a:cs typeface="+mn-cs"/>
      </a:defRPr>
    </a:lvl5pPr>
    <a:lvl6pPr marL="2180303" algn="l" defTabSz="436061" rtl="0" eaLnBrk="1" latinLnBrk="0" hangingPunct="1">
      <a:defRPr sz="1717" kern="1200">
        <a:solidFill>
          <a:schemeClr val="tx1"/>
        </a:solidFill>
        <a:latin typeface="+mn-lt"/>
        <a:ea typeface="+mn-ea"/>
        <a:cs typeface="+mn-cs"/>
      </a:defRPr>
    </a:lvl6pPr>
    <a:lvl7pPr marL="2616364" algn="l" defTabSz="436061" rtl="0" eaLnBrk="1" latinLnBrk="0" hangingPunct="1">
      <a:defRPr sz="1717" kern="1200">
        <a:solidFill>
          <a:schemeClr val="tx1"/>
        </a:solidFill>
        <a:latin typeface="+mn-lt"/>
        <a:ea typeface="+mn-ea"/>
        <a:cs typeface="+mn-cs"/>
      </a:defRPr>
    </a:lvl7pPr>
    <a:lvl8pPr marL="3052424" algn="l" defTabSz="436061" rtl="0" eaLnBrk="1" latinLnBrk="0" hangingPunct="1">
      <a:defRPr sz="1717" kern="1200">
        <a:solidFill>
          <a:schemeClr val="tx1"/>
        </a:solidFill>
        <a:latin typeface="+mn-lt"/>
        <a:ea typeface="+mn-ea"/>
        <a:cs typeface="+mn-cs"/>
      </a:defRPr>
    </a:lvl8pPr>
    <a:lvl9pPr marL="3488485" algn="l" defTabSz="436061" rtl="0" eaLnBrk="1" latinLnBrk="0" hangingPunct="1">
      <a:defRPr sz="1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8DC1D1-37CE-42C7-B3C5-06E2131CA874}">
          <p14:sldIdLst>
            <p14:sldId id="399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  <a:srgbClr val="4472C4"/>
    <a:srgbClr val="FFFFCC"/>
    <a:srgbClr val="7F7F7F"/>
    <a:srgbClr val="70AD47"/>
    <a:srgbClr val="002E5D"/>
    <a:srgbClr val="2F75B6"/>
    <a:srgbClr val="BE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5380" autoAdjust="0"/>
  </p:normalViewPr>
  <p:slideViewPr>
    <p:cSldViewPr snapToGrid="0" snapToObjects="1">
      <p:cViewPr>
        <p:scale>
          <a:sx n="75" d="100"/>
          <a:sy n="75" d="100"/>
        </p:scale>
        <p:origin x="2406" y="8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7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C217-511D-48F0-BB7F-7A72D6D2533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E61D-937F-4B52-A706-EE76CDDF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5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1193" rtl="0" eaLnBrk="1" latinLnBrk="0" hangingPunct="1">
      <a:defRPr sz="290" kern="1200">
        <a:solidFill>
          <a:schemeClr val="tx1"/>
        </a:solidFill>
        <a:latin typeface="+mn-lt"/>
        <a:ea typeface="+mn-ea"/>
        <a:cs typeface="+mn-cs"/>
      </a:defRPr>
    </a:lvl1pPr>
    <a:lvl2pPr marL="110597" algn="l" defTabSz="221193" rtl="0" eaLnBrk="1" latinLnBrk="0" hangingPunct="1">
      <a:defRPr sz="290" kern="1200">
        <a:solidFill>
          <a:schemeClr val="tx1"/>
        </a:solidFill>
        <a:latin typeface="+mn-lt"/>
        <a:ea typeface="+mn-ea"/>
        <a:cs typeface="+mn-cs"/>
      </a:defRPr>
    </a:lvl2pPr>
    <a:lvl3pPr marL="221193" algn="l" defTabSz="221193" rtl="0" eaLnBrk="1" latinLnBrk="0" hangingPunct="1">
      <a:defRPr sz="290" kern="1200">
        <a:solidFill>
          <a:schemeClr val="tx1"/>
        </a:solidFill>
        <a:latin typeface="+mn-lt"/>
        <a:ea typeface="+mn-ea"/>
        <a:cs typeface="+mn-cs"/>
      </a:defRPr>
    </a:lvl3pPr>
    <a:lvl4pPr marL="331790" algn="l" defTabSz="221193" rtl="0" eaLnBrk="1" latinLnBrk="0" hangingPunct="1">
      <a:defRPr sz="290" kern="1200">
        <a:solidFill>
          <a:schemeClr val="tx1"/>
        </a:solidFill>
        <a:latin typeface="+mn-lt"/>
        <a:ea typeface="+mn-ea"/>
        <a:cs typeface="+mn-cs"/>
      </a:defRPr>
    </a:lvl4pPr>
    <a:lvl5pPr marL="442387" algn="l" defTabSz="221193" rtl="0" eaLnBrk="1" latinLnBrk="0" hangingPunct="1">
      <a:defRPr sz="290" kern="1200">
        <a:solidFill>
          <a:schemeClr val="tx1"/>
        </a:solidFill>
        <a:latin typeface="+mn-lt"/>
        <a:ea typeface="+mn-ea"/>
        <a:cs typeface="+mn-cs"/>
      </a:defRPr>
    </a:lvl5pPr>
    <a:lvl6pPr marL="552983" algn="l" defTabSz="221193" rtl="0" eaLnBrk="1" latinLnBrk="0" hangingPunct="1">
      <a:defRPr sz="290" kern="1200">
        <a:solidFill>
          <a:schemeClr val="tx1"/>
        </a:solidFill>
        <a:latin typeface="+mn-lt"/>
        <a:ea typeface="+mn-ea"/>
        <a:cs typeface="+mn-cs"/>
      </a:defRPr>
    </a:lvl6pPr>
    <a:lvl7pPr marL="663580" algn="l" defTabSz="221193" rtl="0" eaLnBrk="1" latinLnBrk="0" hangingPunct="1">
      <a:defRPr sz="290" kern="1200">
        <a:solidFill>
          <a:schemeClr val="tx1"/>
        </a:solidFill>
        <a:latin typeface="+mn-lt"/>
        <a:ea typeface="+mn-ea"/>
        <a:cs typeface="+mn-cs"/>
      </a:defRPr>
    </a:lvl7pPr>
    <a:lvl8pPr marL="774177" algn="l" defTabSz="221193" rtl="0" eaLnBrk="1" latinLnBrk="0" hangingPunct="1">
      <a:defRPr sz="290" kern="1200">
        <a:solidFill>
          <a:schemeClr val="tx1"/>
        </a:solidFill>
        <a:latin typeface="+mn-lt"/>
        <a:ea typeface="+mn-ea"/>
        <a:cs typeface="+mn-cs"/>
      </a:defRPr>
    </a:lvl8pPr>
    <a:lvl9pPr marL="884773" algn="l" defTabSz="221193" rtl="0" eaLnBrk="1" latinLnBrk="0" hangingPunct="1">
      <a:defRPr sz="2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16499"/>
            <a:ext cx="10363200" cy="1255137"/>
          </a:xfrm>
          <a:prstGeom prst="rect">
            <a:avLst/>
          </a:prstGeom>
        </p:spPr>
        <p:txBody>
          <a:bodyPr lIns="360530" tIns="180265" rIns="360530" bIns="180265" anchor="b"/>
          <a:lstStyle>
            <a:lvl1pPr>
              <a:defRPr sz="8467" spc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436" y="2718771"/>
            <a:ext cx="8534400" cy="677407"/>
          </a:xfrm>
          <a:prstGeom prst="rect">
            <a:avLst/>
          </a:prstGeom>
        </p:spPr>
        <p:txBody>
          <a:bodyPr lIns="360530" tIns="180265" rIns="360530" bIns="180265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6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0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2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3339" y="1532342"/>
            <a:ext cx="3156596" cy="537230"/>
          </a:xfrm>
          <a:prstGeom prst="rect">
            <a:avLst/>
          </a:prstGeom>
        </p:spPr>
        <p:txBody>
          <a:bodyPr lIns="360530" tIns="180265" rIns="360530" bIns="180265"/>
          <a:lstStyle>
            <a:lvl1pPr algn="ctr">
              <a:defRPr sz="2903" spc="484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955F97-E732-5F4D-9D03-18BF8C9BE3AE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1199725"/>
            <a:ext cx="6815667" cy="4926440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 sz="3048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66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98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911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911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911"/>
            </a:lvl6pPr>
            <a:lvl7pPr>
              <a:defRPr sz="1911"/>
            </a:lvl7pPr>
            <a:lvl8pPr>
              <a:defRPr sz="1911"/>
            </a:lvl8pPr>
            <a:lvl9pPr>
              <a:defRPr sz="19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361775"/>
            <a:ext cx="4011084" cy="3764390"/>
          </a:xfrm>
          <a:prstGeom prst="rect">
            <a:avLst/>
          </a:prstGeom>
        </p:spPr>
        <p:txBody>
          <a:bodyPr lIns="360530" tIns="180265" rIns="360530" bIns="180265"/>
          <a:lstStyle>
            <a:lvl1pPr marL="0" indent="0">
              <a:buNone/>
              <a:defRPr sz="133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6050" indent="0">
              <a:buNone/>
              <a:defRPr sz="1137"/>
            </a:lvl2pPr>
            <a:lvl3pPr marL="872099" indent="0">
              <a:buNone/>
              <a:defRPr sz="943"/>
            </a:lvl3pPr>
            <a:lvl4pPr marL="1308149" indent="0">
              <a:buNone/>
              <a:defRPr sz="847"/>
            </a:lvl4pPr>
            <a:lvl5pPr marL="1744199" indent="0">
              <a:buNone/>
              <a:defRPr sz="847"/>
            </a:lvl5pPr>
            <a:lvl6pPr marL="2180249" indent="0">
              <a:buNone/>
              <a:defRPr sz="847"/>
            </a:lvl6pPr>
            <a:lvl7pPr marL="2616298" indent="0">
              <a:buNone/>
              <a:defRPr sz="847"/>
            </a:lvl7pPr>
            <a:lvl8pPr marL="3052348" indent="0">
              <a:buNone/>
              <a:defRPr sz="847"/>
            </a:lvl8pPr>
            <a:lvl9pPr marL="3488398" indent="0">
              <a:buNone/>
              <a:defRPr sz="8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05" y="6356353"/>
            <a:ext cx="3156596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955F97-E732-5F4D-9D03-18BF8C9BE3AE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3208594" cy="365125"/>
          </a:xfrm>
          <a:prstGeom prst="rect">
            <a:avLst/>
          </a:prstGeom>
        </p:spPr>
        <p:txBody>
          <a:bodyPr lIns="360530" tIns="180265" rIns="360530" bIns="180265"/>
          <a:lstStyle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17CBB1C-A097-F744-A5DA-044AB12FFB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52973" y="0"/>
            <a:ext cx="9640340" cy="918938"/>
          </a:xfrm>
          <a:prstGeom prst="rect">
            <a:avLst/>
          </a:prstGeom>
        </p:spPr>
        <p:txBody>
          <a:bodyPr lIns="360530" tIns="180265" rIns="360530" bIns="180265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609602" y="1199725"/>
            <a:ext cx="4011084" cy="1162050"/>
          </a:xfrm>
          <a:prstGeom prst="rect">
            <a:avLst/>
          </a:prstGeom>
        </p:spPr>
        <p:txBody>
          <a:bodyPr lIns="360530" tIns="180265" rIns="360530" bIns="180265" anchor="b"/>
          <a:lstStyle>
            <a:lvl1pPr marL="0" indent="0">
              <a:buNone/>
              <a:defRPr sz="2298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6050" indent="0">
              <a:buNone/>
              <a:defRPr sz="1911" b="1"/>
            </a:lvl2pPr>
            <a:lvl3pPr marL="872099" indent="0">
              <a:buNone/>
              <a:defRPr sz="1717" b="1"/>
            </a:lvl3pPr>
            <a:lvl4pPr marL="1308149" indent="0">
              <a:buNone/>
              <a:defRPr sz="1524" b="1"/>
            </a:lvl4pPr>
            <a:lvl5pPr marL="1744199" indent="0">
              <a:buNone/>
              <a:defRPr sz="1524" b="1"/>
            </a:lvl5pPr>
            <a:lvl6pPr marL="2180249" indent="0">
              <a:buNone/>
              <a:defRPr sz="1524" b="1"/>
            </a:lvl6pPr>
            <a:lvl7pPr marL="2616298" indent="0">
              <a:buNone/>
              <a:defRPr sz="1524" b="1"/>
            </a:lvl7pPr>
            <a:lvl8pPr marL="3052348" indent="0">
              <a:buNone/>
              <a:defRPr sz="1524" b="1"/>
            </a:lvl8pPr>
            <a:lvl9pPr marL="34883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8"/>
          </a:xfrm>
          <a:prstGeom prst="rect">
            <a:avLst/>
          </a:prstGeom>
        </p:spPr>
        <p:txBody>
          <a:bodyPr lIns="360530" tIns="180265" rIns="360530" bIns="180265" anchor="b"/>
          <a:lstStyle>
            <a:lvl1pPr algn="l">
              <a:defRPr sz="1911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5690"/>
            <a:ext cx="7315200" cy="3561885"/>
          </a:xfrm>
          <a:prstGeom prst="rect">
            <a:avLst/>
          </a:prstGeom>
        </p:spPr>
        <p:txBody>
          <a:bodyPr lIns="360530" tIns="180265" rIns="360530" bIns="180265"/>
          <a:lstStyle>
            <a:lvl1pPr marL="0" indent="0">
              <a:buNone/>
              <a:defRPr sz="3048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6050" indent="0">
              <a:buNone/>
              <a:defRPr sz="2661"/>
            </a:lvl2pPr>
            <a:lvl3pPr marL="872099" indent="0">
              <a:buNone/>
              <a:defRPr sz="2298"/>
            </a:lvl3pPr>
            <a:lvl4pPr marL="1308149" indent="0">
              <a:buNone/>
              <a:defRPr sz="1911"/>
            </a:lvl4pPr>
            <a:lvl5pPr marL="1744199" indent="0">
              <a:buNone/>
              <a:defRPr sz="1911"/>
            </a:lvl5pPr>
            <a:lvl6pPr marL="2180249" indent="0">
              <a:buNone/>
              <a:defRPr sz="1911"/>
            </a:lvl6pPr>
            <a:lvl7pPr marL="2616298" indent="0">
              <a:buNone/>
              <a:defRPr sz="1911"/>
            </a:lvl7pPr>
            <a:lvl8pPr marL="3052348" indent="0">
              <a:buNone/>
              <a:defRPr sz="1911"/>
            </a:lvl8pPr>
            <a:lvl9pPr marL="3488398" indent="0">
              <a:buNone/>
              <a:defRPr sz="191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2"/>
          </a:xfrm>
          <a:prstGeom prst="rect">
            <a:avLst/>
          </a:prstGeom>
        </p:spPr>
        <p:txBody>
          <a:bodyPr lIns="360530" tIns="180265" rIns="360530" bIns="180265"/>
          <a:lstStyle>
            <a:lvl1pPr marL="0" indent="0">
              <a:buNone/>
              <a:defRPr sz="133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6050" indent="0">
              <a:buNone/>
              <a:defRPr sz="1137"/>
            </a:lvl2pPr>
            <a:lvl3pPr marL="872099" indent="0">
              <a:buNone/>
              <a:defRPr sz="943"/>
            </a:lvl3pPr>
            <a:lvl4pPr marL="1308149" indent="0">
              <a:buNone/>
              <a:defRPr sz="847"/>
            </a:lvl4pPr>
            <a:lvl5pPr marL="1744199" indent="0">
              <a:buNone/>
              <a:defRPr sz="847"/>
            </a:lvl5pPr>
            <a:lvl6pPr marL="2180249" indent="0">
              <a:buNone/>
              <a:defRPr sz="847"/>
            </a:lvl6pPr>
            <a:lvl7pPr marL="2616298" indent="0">
              <a:buNone/>
              <a:defRPr sz="847"/>
            </a:lvl7pPr>
            <a:lvl8pPr marL="3052348" indent="0">
              <a:buNone/>
              <a:defRPr sz="847"/>
            </a:lvl8pPr>
            <a:lvl9pPr marL="3488398" indent="0">
              <a:buNone/>
              <a:defRPr sz="8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05" y="6356353"/>
            <a:ext cx="3156596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955F97-E732-5F4D-9D03-18BF8C9BE3AE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3208594" cy="365125"/>
          </a:xfrm>
          <a:prstGeom prst="rect">
            <a:avLst/>
          </a:prstGeom>
        </p:spPr>
        <p:txBody>
          <a:bodyPr lIns="360530" tIns="180265" rIns="360530" bIns="180265"/>
          <a:lstStyle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17CBB1C-A097-F744-A5DA-044AB12FFB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952973" y="0"/>
            <a:ext cx="9640340" cy="918938"/>
          </a:xfrm>
          <a:prstGeom prst="rect">
            <a:avLst/>
          </a:prstGeom>
        </p:spPr>
        <p:txBody>
          <a:bodyPr lIns="87225" tIns="43613" rIns="87225" bIns="43613" anchor="b"/>
          <a:lstStyle>
            <a:lvl1pPr algn="ctr" defTabSz="1802603" rtl="0" eaLnBrk="1" latinLnBrk="0" hangingPunct="1">
              <a:spcBef>
                <a:spcPct val="0"/>
              </a:spcBef>
              <a:buNone/>
              <a:defRPr sz="173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4185"/>
              <a:t>Click to edit Master title style</a:t>
            </a:r>
            <a:endParaRPr lang="en-US" sz="418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2973" y="0"/>
            <a:ext cx="9640340" cy="918938"/>
          </a:xfrm>
          <a:prstGeom prst="rect">
            <a:avLst/>
          </a:prstGeom>
        </p:spPr>
        <p:txBody>
          <a:bodyPr lIns="360530" tIns="180265" rIns="360530" bIns="180265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63587"/>
            <a:ext cx="2743200" cy="5062579"/>
          </a:xfrm>
          <a:prstGeom prst="rect">
            <a:avLst/>
          </a:prstGeom>
        </p:spPr>
        <p:txBody>
          <a:bodyPr vert="eaVert" lIns="360530" tIns="180265" rIns="360530" bIns="180265"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1063587"/>
            <a:ext cx="8026400" cy="5062579"/>
          </a:xfrm>
          <a:prstGeom prst="rect">
            <a:avLst/>
          </a:prstGeom>
        </p:spPr>
        <p:txBody>
          <a:bodyPr vert="eaVert"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73" y="0"/>
            <a:ext cx="9640340" cy="918938"/>
          </a:xfrm>
          <a:prstGeom prst="rect">
            <a:avLst/>
          </a:prstGeom>
        </p:spPr>
        <p:txBody>
          <a:bodyPr lIns="360530" tIns="180265" rIns="360530" bIns="180265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05" y="6356353"/>
            <a:ext cx="3156596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955F97-E732-5F4D-9D03-18BF8C9BE3AE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3208594" cy="365125"/>
          </a:xfrm>
          <a:prstGeom prst="rect">
            <a:avLst/>
          </a:prstGeom>
        </p:spPr>
        <p:txBody>
          <a:bodyPr lIns="360530" tIns="180265" rIns="360530" bIns="180265"/>
          <a:lstStyle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17CBB1C-A097-F744-A5DA-044AB12FFB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9FA3C5-1B7D-4C89-943C-B306E2BA331F}"/>
              </a:ext>
            </a:extLst>
          </p:cNvPr>
          <p:cNvSpPr/>
          <p:nvPr userDrawn="1"/>
        </p:nvSpPr>
        <p:spPr>
          <a:xfrm>
            <a:off x="0" y="918938"/>
            <a:ext cx="12192000" cy="5939062"/>
          </a:xfrm>
          <a:prstGeom prst="rect">
            <a:avLst/>
          </a:prstGeom>
          <a:solidFill>
            <a:srgbClr val="00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73" y="0"/>
            <a:ext cx="9640340" cy="918938"/>
          </a:xfrm>
          <a:prstGeom prst="rect">
            <a:avLst/>
          </a:prstGeom>
        </p:spPr>
        <p:txBody>
          <a:bodyPr lIns="360530" tIns="180265" rIns="360530" bIns="180265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05" y="6356353"/>
            <a:ext cx="3156596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955F97-E732-5F4D-9D03-18BF8C9BE3AE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3208594" cy="365125"/>
          </a:xfrm>
          <a:prstGeom prst="rect">
            <a:avLst/>
          </a:prstGeom>
        </p:spPr>
        <p:txBody>
          <a:bodyPr lIns="360530" tIns="180265" rIns="360530" bIns="180265"/>
          <a:lstStyle>
            <a:lvl1pPr algn="r"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17CBB1C-A097-F744-A5DA-044AB12FFB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6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lIns="360530" tIns="180265" rIns="360530" bIns="180265" anchor="t"/>
          <a:lstStyle>
            <a:lvl1pPr algn="l">
              <a:defRPr sz="3822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360530" tIns="180265" rIns="360530" bIns="180265" anchor="b"/>
          <a:lstStyle>
            <a:lvl1pPr marL="0" indent="0">
              <a:buNone/>
              <a:defRPr sz="191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6050" indent="0">
              <a:buNone/>
              <a:defRPr sz="1717">
                <a:solidFill>
                  <a:schemeClr val="tx1">
                    <a:tint val="75000"/>
                  </a:schemeClr>
                </a:solidFill>
              </a:defRPr>
            </a:lvl2pPr>
            <a:lvl3pPr marL="872099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308149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4pPr>
            <a:lvl5pPr marL="1744199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5pPr>
            <a:lvl6pPr marL="2180249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6pPr>
            <a:lvl7pPr marL="2616298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7pPr>
            <a:lvl8pPr marL="3052348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8pPr>
            <a:lvl9pPr marL="3488398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 sz="266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98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911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717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717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17"/>
            </a:lvl6pPr>
            <a:lvl7pPr>
              <a:defRPr sz="1717"/>
            </a:lvl7pPr>
            <a:lvl8pPr>
              <a:defRPr sz="1717"/>
            </a:lvl8pPr>
            <a:lvl9pPr>
              <a:defRPr sz="17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 sz="266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98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911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717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717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17"/>
            </a:lvl6pPr>
            <a:lvl7pPr>
              <a:defRPr sz="1717"/>
            </a:lvl7pPr>
            <a:lvl8pPr>
              <a:defRPr sz="1717"/>
            </a:lvl8pPr>
            <a:lvl9pPr>
              <a:defRPr sz="17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2973" y="0"/>
            <a:ext cx="9640340" cy="918938"/>
          </a:xfrm>
          <a:prstGeom prst="rect">
            <a:avLst/>
          </a:prstGeom>
        </p:spPr>
        <p:txBody>
          <a:bodyPr lIns="360530" tIns="180265" rIns="360530" bIns="180265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05" y="6356353"/>
            <a:ext cx="3156596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955F97-E732-5F4D-9D03-18BF8C9BE3AE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3208594" cy="365125"/>
          </a:xfrm>
          <a:prstGeom prst="rect">
            <a:avLst/>
          </a:prstGeom>
        </p:spPr>
        <p:txBody>
          <a:bodyPr lIns="360530" tIns="180265" rIns="360530" bIns="180265"/>
          <a:lstStyle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17CBB1C-A097-F744-A5DA-044AB12FFB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CA7CD4-EB2A-4C74-A7C5-89C5D54A1918}"/>
              </a:ext>
            </a:extLst>
          </p:cNvPr>
          <p:cNvSpPr/>
          <p:nvPr userDrawn="1"/>
        </p:nvSpPr>
        <p:spPr>
          <a:xfrm>
            <a:off x="0" y="918938"/>
            <a:ext cx="12192000" cy="5939062"/>
          </a:xfrm>
          <a:prstGeom prst="rect">
            <a:avLst/>
          </a:prstGeom>
          <a:solidFill>
            <a:srgbClr val="00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7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 sz="266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98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91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717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717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17"/>
            </a:lvl6pPr>
            <a:lvl7pPr>
              <a:defRPr sz="1717"/>
            </a:lvl7pPr>
            <a:lvl8pPr>
              <a:defRPr sz="1717"/>
            </a:lvl8pPr>
            <a:lvl9pPr>
              <a:defRPr sz="17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 sz="266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98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91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717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717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17"/>
            </a:lvl6pPr>
            <a:lvl7pPr>
              <a:defRPr sz="1717"/>
            </a:lvl7pPr>
            <a:lvl8pPr>
              <a:defRPr sz="1717"/>
            </a:lvl8pPr>
            <a:lvl9pPr>
              <a:defRPr sz="17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2973" y="0"/>
            <a:ext cx="9640340" cy="918938"/>
          </a:xfrm>
          <a:prstGeom prst="rect">
            <a:avLst/>
          </a:prstGeom>
        </p:spPr>
        <p:txBody>
          <a:bodyPr lIns="360530" tIns="180265" rIns="360530" bIns="180265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05" y="6356353"/>
            <a:ext cx="3156596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955F97-E732-5F4D-9D03-18BF8C9BE3AE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3208594" cy="365125"/>
          </a:xfrm>
          <a:prstGeom prst="rect">
            <a:avLst/>
          </a:prstGeom>
        </p:spPr>
        <p:txBody>
          <a:bodyPr lIns="360530" tIns="180265" rIns="360530" bIns="180265"/>
          <a:lstStyle>
            <a:lvl1pPr algn="r"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17CBB1C-A097-F744-A5DA-044AB12FFB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1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</p:spPr>
        <p:txBody>
          <a:bodyPr lIns="360530" tIns="180265" rIns="360530" bIns="180265" anchor="b"/>
          <a:lstStyle>
            <a:lvl1pPr marL="0" indent="0">
              <a:buNone/>
              <a:defRPr sz="2298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6050" indent="0">
              <a:buNone/>
              <a:defRPr sz="1911" b="1"/>
            </a:lvl2pPr>
            <a:lvl3pPr marL="872099" indent="0">
              <a:buNone/>
              <a:defRPr sz="1717" b="1"/>
            </a:lvl3pPr>
            <a:lvl4pPr marL="1308149" indent="0">
              <a:buNone/>
              <a:defRPr sz="1524" b="1"/>
            </a:lvl4pPr>
            <a:lvl5pPr marL="1744199" indent="0">
              <a:buNone/>
              <a:defRPr sz="1524" b="1"/>
            </a:lvl5pPr>
            <a:lvl6pPr marL="2180249" indent="0">
              <a:buNone/>
              <a:defRPr sz="1524" b="1"/>
            </a:lvl6pPr>
            <a:lvl7pPr marL="2616298" indent="0">
              <a:buNone/>
              <a:defRPr sz="1524" b="1"/>
            </a:lvl7pPr>
            <a:lvl8pPr marL="3052348" indent="0">
              <a:buNone/>
              <a:defRPr sz="1524" b="1"/>
            </a:lvl8pPr>
            <a:lvl9pPr marL="34883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 sz="2298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91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71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524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24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lIns="360530" tIns="180265" rIns="360530" bIns="180265" anchor="b"/>
          <a:lstStyle>
            <a:lvl1pPr marL="0" indent="0">
              <a:buNone/>
              <a:defRPr sz="2298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6050" indent="0">
              <a:buNone/>
              <a:defRPr sz="1911" b="1"/>
            </a:lvl2pPr>
            <a:lvl3pPr marL="872099" indent="0">
              <a:buNone/>
              <a:defRPr sz="1717" b="1"/>
            </a:lvl3pPr>
            <a:lvl4pPr marL="1308149" indent="0">
              <a:buNone/>
              <a:defRPr sz="1524" b="1"/>
            </a:lvl4pPr>
            <a:lvl5pPr marL="1744199" indent="0">
              <a:buNone/>
              <a:defRPr sz="1524" b="1"/>
            </a:lvl5pPr>
            <a:lvl6pPr marL="2180249" indent="0">
              <a:buNone/>
              <a:defRPr sz="1524" b="1"/>
            </a:lvl6pPr>
            <a:lvl7pPr marL="2616298" indent="0">
              <a:buNone/>
              <a:defRPr sz="1524" b="1"/>
            </a:lvl7pPr>
            <a:lvl8pPr marL="3052348" indent="0">
              <a:buNone/>
              <a:defRPr sz="1524" b="1"/>
            </a:lvl8pPr>
            <a:lvl9pPr marL="34883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 sz="2298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91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71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524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24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52973" y="0"/>
            <a:ext cx="9640340" cy="918938"/>
          </a:xfrm>
          <a:prstGeom prst="rect">
            <a:avLst/>
          </a:prstGeom>
        </p:spPr>
        <p:txBody>
          <a:bodyPr lIns="360530" tIns="180265" rIns="360530" bIns="180265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05" y="6356353"/>
            <a:ext cx="3156596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955F97-E732-5F4D-9D03-18BF8C9BE3AE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3208594" cy="365125"/>
          </a:xfrm>
          <a:prstGeom prst="rect">
            <a:avLst/>
          </a:prstGeom>
        </p:spPr>
        <p:txBody>
          <a:bodyPr lIns="360530" tIns="180265" rIns="360530" bIns="180265"/>
          <a:lstStyle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17CBB1C-A097-F744-A5DA-044AB12FFB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973" y="0"/>
            <a:ext cx="9640340" cy="918938"/>
          </a:xfrm>
          <a:prstGeom prst="rect">
            <a:avLst/>
          </a:prstGeom>
        </p:spPr>
        <p:txBody>
          <a:bodyPr lIns="360530" tIns="180265" rIns="360530" bIns="180265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05" y="6356353"/>
            <a:ext cx="3156596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955F97-E732-5F4D-9D03-18BF8C9BE3AE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3208594" cy="365125"/>
          </a:xfrm>
          <a:prstGeom prst="rect">
            <a:avLst/>
          </a:prstGeom>
        </p:spPr>
        <p:txBody>
          <a:bodyPr lIns="360530" tIns="180265" rIns="360530" bIns="180265"/>
          <a:lstStyle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17CBB1C-A097-F744-A5DA-044AB12FFB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05" y="6356353"/>
            <a:ext cx="3156596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955F97-E732-5F4D-9D03-18BF8C9BE3AE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360530" tIns="180265" rIns="360530" bIns="180265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3208594" cy="365125"/>
          </a:xfrm>
          <a:prstGeom prst="rect">
            <a:avLst/>
          </a:prstGeom>
        </p:spPr>
        <p:txBody>
          <a:bodyPr lIns="360530" tIns="180265" rIns="360530" bIns="180265"/>
          <a:lstStyle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17CBB1C-A097-F744-A5DA-044AB12FFB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2973" y="0"/>
            <a:ext cx="9640340" cy="918938"/>
          </a:xfrm>
          <a:prstGeom prst="rect">
            <a:avLst/>
          </a:prstGeom>
        </p:spPr>
        <p:txBody>
          <a:bodyPr lIns="360530" tIns="180265" rIns="360530" bIns="180265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78173"/>
            <a:ext cx="12192000" cy="6079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7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925" y="120057"/>
            <a:ext cx="1210644" cy="606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" y="31483"/>
            <a:ext cx="723410" cy="7207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0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36050" rtl="0" eaLnBrk="1" latinLnBrk="0" hangingPunct="1">
        <a:spcBef>
          <a:spcPct val="0"/>
        </a:spcBef>
        <a:buNone/>
        <a:defRPr sz="4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037" indent="-327037" algn="l" defTabSz="436050" rtl="0" eaLnBrk="1" latinLnBrk="0" hangingPunct="1">
        <a:spcBef>
          <a:spcPct val="20000"/>
        </a:spcBef>
        <a:buFont typeface="Arial"/>
        <a:buChar char="•"/>
        <a:defRPr sz="3048" kern="1200">
          <a:solidFill>
            <a:schemeClr val="tx1"/>
          </a:solidFill>
          <a:latin typeface="+mn-lt"/>
          <a:ea typeface="+mn-ea"/>
          <a:cs typeface="+mn-cs"/>
        </a:defRPr>
      </a:lvl1pPr>
      <a:lvl2pPr marL="708581" indent="-272531" algn="l" defTabSz="436050" rtl="0" eaLnBrk="1" latinLnBrk="0" hangingPunct="1">
        <a:spcBef>
          <a:spcPct val="20000"/>
        </a:spcBef>
        <a:buFont typeface="Arial"/>
        <a:buChar char="–"/>
        <a:defRPr sz="2661" kern="1200">
          <a:solidFill>
            <a:schemeClr val="tx1"/>
          </a:solidFill>
          <a:latin typeface="+mn-lt"/>
          <a:ea typeface="+mn-ea"/>
          <a:cs typeface="+mn-cs"/>
        </a:defRPr>
      </a:lvl2pPr>
      <a:lvl3pPr marL="1090124" indent="-218025" algn="l" defTabSz="436050" rtl="0" eaLnBrk="1" latinLnBrk="0" hangingPunct="1">
        <a:spcBef>
          <a:spcPct val="20000"/>
        </a:spcBef>
        <a:buFont typeface="Arial"/>
        <a:buChar char="•"/>
        <a:defRPr sz="2298" kern="1200">
          <a:solidFill>
            <a:schemeClr val="tx1"/>
          </a:solidFill>
          <a:latin typeface="+mn-lt"/>
          <a:ea typeface="+mn-ea"/>
          <a:cs typeface="+mn-cs"/>
        </a:defRPr>
      </a:lvl3pPr>
      <a:lvl4pPr marL="1526174" indent="-218025" algn="l" defTabSz="436050" rtl="0" eaLnBrk="1" latinLnBrk="0" hangingPunct="1">
        <a:spcBef>
          <a:spcPct val="20000"/>
        </a:spcBef>
        <a:buFont typeface="Arial"/>
        <a:buChar char="–"/>
        <a:defRPr sz="1911" kern="1200">
          <a:solidFill>
            <a:schemeClr val="tx1"/>
          </a:solidFill>
          <a:latin typeface="+mn-lt"/>
          <a:ea typeface="+mn-ea"/>
          <a:cs typeface="+mn-cs"/>
        </a:defRPr>
      </a:lvl4pPr>
      <a:lvl5pPr marL="1962224" indent="-218025" algn="l" defTabSz="436050" rtl="0" eaLnBrk="1" latinLnBrk="0" hangingPunct="1">
        <a:spcBef>
          <a:spcPct val="20000"/>
        </a:spcBef>
        <a:buFont typeface="Arial"/>
        <a:buChar char="»"/>
        <a:defRPr sz="1911" kern="1200">
          <a:solidFill>
            <a:schemeClr val="tx1"/>
          </a:solidFill>
          <a:latin typeface="+mn-lt"/>
          <a:ea typeface="+mn-ea"/>
          <a:cs typeface="+mn-cs"/>
        </a:defRPr>
      </a:lvl5pPr>
      <a:lvl6pPr marL="2398274" indent="-218025" algn="l" defTabSz="436050" rtl="0" eaLnBrk="1" latinLnBrk="0" hangingPunct="1">
        <a:spcBef>
          <a:spcPct val="20000"/>
        </a:spcBef>
        <a:buFont typeface="Arial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6pPr>
      <a:lvl7pPr marL="2834323" indent="-218025" algn="l" defTabSz="436050" rtl="0" eaLnBrk="1" latinLnBrk="0" hangingPunct="1">
        <a:spcBef>
          <a:spcPct val="20000"/>
        </a:spcBef>
        <a:buFont typeface="Arial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7pPr>
      <a:lvl8pPr marL="3270373" indent="-218025" algn="l" defTabSz="436050" rtl="0" eaLnBrk="1" latinLnBrk="0" hangingPunct="1">
        <a:spcBef>
          <a:spcPct val="20000"/>
        </a:spcBef>
        <a:buFont typeface="Arial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8pPr>
      <a:lvl9pPr marL="3706422" indent="-218025" algn="l" defTabSz="436050" rtl="0" eaLnBrk="1" latinLnBrk="0" hangingPunct="1">
        <a:spcBef>
          <a:spcPct val="20000"/>
        </a:spcBef>
        <a:buFont typeface="Arial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6050" rtl="0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1pPr>
      <a:lvl2pPr marL="436050" algn="l" defTabSz="436050" rtl="0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2pPr>
      <a:lvl3pPr marL="872099" algn="l" defTabSz="436050" rtl="0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3pPr>
      <a:lvl4pPr marL="1308149" algn="l" defTabSz="436050" rtl="0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4pPr>
      <a:lvl5pPr marL="1744199" algn="l" defTabSz="436050" rtl="0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5pPr>
      <a:lvl6pPr marL="2180249" algn="l" defTabSz="436050" rtl="0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6pPr>
      <a:lvl7pPr marL="2616298" algn="l" defTabSz="436050" rtl="0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7pPr>
      <a:lvl8pPr marL="3052348" algn="l" defTabSz="436050" rtl="0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8pPr>
      <a:lvl9pPr marL="3488398" algn="l" defTabSz="436050" rtl="0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4134A21-43A5-458B-8E09-3A5DB28945B0}"/>
              </a:ext>
            </a:extLst>
          </p:cNvPr>
          <p:cNvGrpSpPr/>
          <p:nvPr/>
        </p:nvGrpSpPr>
        <p:grpSpPr>
          <a:xfrm>
            <a:off x="266369" y="1573139"/>
            <a:ext cx="3103848" cy="5120073"/>
            <a:chOff x="451141" y="1286236"/>
            <a:chExt cx="3103848" cy="5120073"/>
          </a:xfrm>
        </p:grpSpPr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B350D890-A1B9-4EEF-8E1C-7CA55E9305B2}"/>
                </a:ext>
              </a:extLst>
            </p:cNvPr>
            <p:cNvSpPr/>
            <p:nvPr/>
          </p:nvSpPr>
          <p:spPr>
            <a:xfrm>
              <a:off x="456486" y="1883275"/>
              <a:ext cx="3098503" cy="2471011"/>
            </a:xfrm>
            <a:prstGeom prst="flowChartProcess">
              <a:avLst/>
            </a:prstGeom>
            <a:solidFill>
              <a:schemeClr val="accent6">
                <a:alpha val="16000"/>
              </a:schemeClr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embedded particles.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Convection, diffusion, and stretching of particles.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VPM relaxation.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too much spreading</a:t>
              </a:r>
            </a:p>
            <a:p>
              <a:pPr marL="778961" lvl="1" indent="-342900">
                <a:lnSpc>
                  <a:spcPct val="75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Resize particles.</a:t>
              </a:r>
            </a:p>
            <a:p>
              <a:pPr marL="778961" lvl="1" indent="-342900">
                <a:lnSpc>
                  <a:spcPct val="75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RBF interpolation.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break = </a:t>
              </a:r>
              <a:r>
                <a:rPr lang="en-US" sz="1400" b="1" dirty="0" err="1">
                  <a:solidFill>
                    <a:schemeClr val="accent6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runtime_function</a:t>
              </a:r>
              <a:r>
                <a:rPr lang="en-US" sz="1400" b="1" dirty="0">
                  <a:solidFill>
                    <a:schemeClr val="accent6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()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</a:t>
              </a:r>
              <a:r>
                <a:rPr lang="en-US" sz="1400" b="1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pfield</a:t>
              </a: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vtks</a:t>
              </a: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8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(including embedded particles calculated in (1))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Flowchart: Decision 54">
                  <a:extLst>
                    <a:ext uri="{FF2B5EF4-FFF2-40B4-BE49-F238E27FC236}">
                      <a16:creationId xmlns:a16="http://schemas.microsoft.com/office/drawing/2014/main" id="{24EF63DD-CD87-432A-B3E0-85D80FA8B384}"/>
                    </a:ext>
                  </a:extLst>
                </p:cNvPr>
                <p:cNvSpPr/>
                <p:nvPr/>
              </p:nvSpPr>
              <p:spPr>
                <a:xfrm>
                  <a:off x="1317682" y="4799413"/>
                  <a:ext cx="1376112" cy="716875"/>
                </a:xfrm>
                <a:prstGeom prst="flowChartDecision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VPM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000" dirty="0"/>
                    <a:t> or </a:t>
                  </a:r>
                  <a:r>
                    <a:rPr lang="en-US" sz="1000" dirty="0">
                      <a:latin typeface="Consolas" panose="020B0609020204030204" pitchFamily="49" charset="0"/>
                    </a:rPr>
                    <a:t>break</a:t>
                  </a:r>
                  <a:r>
                    <a:rPr lang="en-US" sz="1000" dirty="0"/>
                    <a:t>?</a:t>
                  </a:r>
                </a:p>
              </p:txBody>
            </p:sp>
          </mc:Choice>
          <mc:Fallback>
            <p:sp>
              <p:nvSpPr>
                <p:cNvPr id="55" name="Flowchart: Decision 54">
                  <a:extLst>
                    <a:ext uri="{FF2B5EF4-FFF2-40B4-BE49-F238E27FC236}">
                      <a16:creationId xmlns:a16="http://schemas.microsoft.com/office/drawing/2014/main" id="{24EF63DD-CD87-432A-B3E0-85D80FA8B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82" y="4799413"/>
                  <a:ext cx="1376112" cy="716875"/>
                </a:xfrm>
                <a:prstGeom prst="flowChartDecision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A44B20-C112-4467-A36E-F456F126AE73}"/>
                    </a:ext>
                  </a:extLst>
                </p:cNvPr>
                <p:cNvSpPr txBox="1"/>
                <p:nvPr/>
              </p:nvSpPr>
              <p:spPr>
                <a:xfrm>
                  <a:off x="1845059" y="4415315"/>
                  <a:ext cx="15807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𝐕𝐏𝐌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𝐕𝐏𝐌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12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A44B20-C112-4467-A36E-F456F126A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059" y="4415315"/>
                  <a:ext cx="15807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31E9B6-1961-4B77-816A-5E041F9CF5C6}"/>
                </a:ext>
              </a:extLst>
            </p:cNvPr>
            <p:cNvSpPr txBox="1"/>
            <p:nvPr/>
          </p:nvSpPr>
          <p:spPr>
            <a:xfrm>
              <a:off x="1943892" y="5432102"/>
              <a:ext cx="440060" cy="3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06F1FA-AC7C-4D91-B9CB-A4E6C7AF8E43}"/>
                </a:ext>
              </a:extLst>
            </p:cNvPr>
            <p:cNvSpPr txBox="1"/>
            <p:nvPr/>
          </p:nvSpPr>
          <p:spPr>
            <a:xfrm>
              <a:off x="1012775" y="4899915"/>
              <a:ext cx="440060" cy="3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AF93C4-47EA-4603-836A-42BD855229F7}"/>
                </a:ext>
              </a:extLst>
            </p:cNvPr>
            <p:cNvSpPr txBox="1"/>
            <p:nvPr/>
          </p:nvSpPr>
          <p:spPr>
            <a:xfrm>
              <a:off x="451141" y="1286236"/>
              <a:ext cx="2745086" cy="35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AD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VPM SOLVER</a:t>
              </a:r>
            </a:p>
          </p:txBody>
        </p:sp>
        <p:cxnSp>
          <p:nvCxnSpPr>
            <p:cNvPr id="63" name="Elbow Connector 39">
              <a:extLst>
                <a:ext uri="{FF2B5EF4-FFF2-40B4-BE49-F238E27FC236}">
                  <a16:creationId xmlns:a16="http://schemas.microsoft.com/office/drawing/2014/main" id="{F1DDE6B4-FD5B-4EC2-A51D-0621928AEC4A}"/>
                </a:ext>
              </a:extLst>
            </p:cNvPr>
            <p:cNvCxnSpPr>
              <a:cxnSpLocks/>
              <a:stCxn id="55" idx="1"/>
              <a:endCxn id="46" idx="0"/>
            </p:cNvCxnSpPr>
            <p:nvPr/>
          </p:nvCxnSpPr>
          <p:spPr>
            <a:xfrm rot="10800000" flipH="1">
              <a:off x="1317682" y="1883275"/>
              <a:ext cx="688056" cy="3274576"/>
            </a:xfrm>
            <a:prstGeom prst="bentConnector4">
              <a:avLst>
                <a:gd name="adj1" fmla="val -158388"/>
                <a:gd name="adj2" fmla="val 106981"/>
              </a:avLst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6115B4-7581-47B4-9B53-15111A049B1E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2005738" y="4354286"/>
              <a:ext cx="0" cy="4451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8A49AB8-EF94-4F21-936D-EBDBDC9C54E8}"/>
                </a:ext>
              </a:extLst>
            </p:cNvPr>
            <p:cNvCxnSpPr>
              <a:cxnSpLocks/>
              <a:stCxn id="55" idx="2"/>
              <a:endCxn id="67" idx="0"/>
            </p:cNvCxnSpPr>
            <p:nvPr/>
          </p:nvCxnSpPr>
          <p:spPr>
            <a:xfrm flipH="1">
              <a:off x="2005737" y="5516288"/>
              <a:ext cx="1" cy="306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A8FCAB-23C0-4401-869E-6B6F444DD474}"/>
                </a:ext>
              </a:extLst>
            </p:cNvPr>
            <p:cNvSpPr/>
            <p:nvPr/>
          </p:nvSpPr>
          <p:spPr>
            <a:xfrm>
              <a:off x="1489995" y="5822834"/>
              <a:ext cx="1031483" cy="583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178F7B1-8AFC-45E3-B164-2A1C5A581115}"/>
              </a:ext>
            </a:extLst>
          </p:cNvPr>
          <p:cNvGrpSpPr/>
          <p:nvPr/>
        </p:nvGrpSpPr>
        <p:grpSpPr>
          <a:xfrm>
            <a:off x="3241022" y="1725539"/>
            <a:ext cx="4529247" cy="4387879"/>
            <a:chOff x="3241022" y="1725539"/>
            <a:chExt cx="4529247" cy="43878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Flowchart: Process 82">
                  <a:extLst>
                    <a:ext uri="{FF2B5EF4-FFF2-40B4-BE49-F238E27FC236}">
                      <a16:creationId xmlns:a16="http://schemas.microsoft.com/office/drawing/2014/main" id="{DAA79EA6-812F-4476-B6BE-12A7C96F0BFF}"/>
                    </a:ext>
                  </a:extLst>
                </p:cNvPr>
                <p:cNvSpPr/>
                <p:nvPr/>
              </p:nvSpPr>
              <p:spPr>
                <a:xfrm>
                  <a:off x="4546748" y="2082111"/>
                  <a:ext cx="3223521" cy="4031306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  <a:alpha val="16000"/>
                  </a:schemeClr>
                </a:solidFill>
                <a:ln w="254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Kinematic step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from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sz="1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from control-surface deflection inputs.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𝐬𝐢𝐦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𝐬𝐢𝐦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Precalculations</a:t>
                  </a:r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from RPM inputs.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</a:t>
                  </a: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precalculations</a:t>
                  </a: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4472C4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b="1" dirty="0">
                      <a:solidFill>
                        <a:schemeClr val="bg1"/>
                      </a:solidFill>
                      <a:highlight>
                        <a:srgbClr val="2E75B6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Shed wake due to trailing circulation.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Solve aerodynamics: </a:t>
                  </a:r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𝚪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2E75B6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b="1" dirty="0">
                      <a:solidFill>
                        <a:schemeClr val="bg1"/>
                      </a:solidFill>
                      <a:highlight>
                        <a:srgbClr val="2E75B6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Shed wake due to unsteady loading</a:t>
                  </a:r>
                  <a:r>
                    <a:rPr lang="en-US" sz="1400" b="1" dirty="0">
                      <a:solidFill>
                        <a:schemeClr val="bg1"/>
                      </a:solidFill>
                      <a:highlight>
                        <a:srgbClr val="4472C4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Break = </a:t>
                  </a: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runtime_function</a:t>
                  </a: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()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Save vehicle </a:t>
                  </a: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vtks</a:t>
                  </a: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3" name="Flowchart: Process 82">
                  <a:extLst>
                    <a:ext uri="{FF2B5EF4-FFF2-40B4-BE49-F238E27FC236}">
                      <a16:creationId xmlns:a16="http://schemas.microsoft.com/office/drawing/2014/main" id="{DAA79EA6-812F-4476-B6BE-12A7C96F0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748" y="2082111"/>
                  <a:ext cx="3223521" cy="4031306"/>
                </a:xfrm>
                <a:prstGeom prst="flowChartProcess">
                  <a:avLst/>
                </a:prstGeom>
                <a:blipFill>
                  <a:blip r:embed="rId4"/>
                  <a:stretch>
                    <a:fillRect l="-188" t="-1203"/>
                  </a:stretch>
                </a:blipFill>
                <a:ln w="2540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BFDE4D3-FDA2-4C61-9EB2-95EAE9D693CB}"/>
                </a:ext>
              </a:extLst>
            </p:cNvPr>
            <p:cNvSpPr txBox="1"/>
            <p:nvPr/>
          </p:nvSpPr>
          <p:spPr>
            <a:xfrm>
              <a:off x="4723456" y="1725539"/>
              <a:ext cx="2745086" cy="35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FLOWUnsteady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Engine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A6FA1A-DB0F-4F0E-B284-9BB5BB56A6AC}"/>
                </a:ext>
              </a:extLst>
            </p:cNvPr>
            <p:cNvCxnSpPr/>
            <p:nvPr/>
          </p:nvCxnSpPr>
          <p:spPr>
            <a:xfrm flipV="1">
              <a:off x="3241022" y="2082111"/>
              <a:ext cx="1305726" cy="162713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D98C516-32CA-4D2C-8D38-4501D842F6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5450" y="3949714"/>
              <a:ext cx="1281298" cy="216370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307E8155-C814-42BD-9614-F0E534AECD5C}"/>
                </a:ext>
              </a:extLst>
            </p:cNvPr>
            <p:cNvSpPr/>
            <p:nvPr/>
          </p:nvSpPr>
          <p:spPr>
            <a:xfrm>
              <a:off x="3685553" y="5207727"/>
              <a:ext cx="705602" cy="223938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nsolas" panose="020B0609020204030204" pitchFamily="49" charset="0"/>
                </a:rPr>
                <a:t>break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A6B6F5-3E96-423D-8ED5-68540EE042B6}"/>
              </a:ext>
            </a:extLst>
          </p:cNvPr>
          <p:cNvGrpSpPr/>
          <p:nvPr/>
        </p:nvGrpSpPr>
        <p:grpSpPr>
          <a:xfrm>
            <a:off x="-2951807" y="2595742"/>
            <a:ext cx="2759825" cy="1249990"/>
            <a:chOff x="2220934" y="3460925"/>
            <a:chExt cx="2759825" cy="1249990"/>
          </a:xfrm>
        </p:grpSpPr>
        <p:sp>
          <p:nvSpPr>
            <p:cNvPr id="122" name="Flowchart: Process 121">
              <a:extLst>
                <a:ext uri="{FF2B5EF4-FFF2-40B4-BE49-F238E27FC236}">
                  <a16:creationId xmlns:a16="http://schemas.microsoft.com/office/drawing/2014/main" id="{703E40CE-FDA7-41D2-BE6F-8369C3C00FFD}"/>
                </a:ext>
              </a:extLst>
            </p:cNvPr>
            <p:cNvSpPr/>
            <p:nvPr/>
          </p:nvSpPr>
          <p:spPr>
            <a:xfrm>
              <a:off x="2220934" y="3460925"/>
              <a:ext cx="2759825" cy="1249990"/>
            </a:xfrm>
            <a:prstGeom prst="flowChartProcess">
              <a:avLst/>
            </a:prstGeom>
            <a:solidFill>
              <a:schemeClr val="accent4">
                <a:alpha val="16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VARIABLES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Flowchart: Process 122">
                  <a:extLst>
                    <a:ext uri="{FF2B5EF4-FFF2-40B4-BE49-F238E27FC236}">
                      <a16:creationId xmlns:a16="http://schemas.microsoft.com/office/drawing/2014/main" id="{47962F7B-7910-4A92-ADF0-C9C5FC8977CB}"/>
                    </a:ext>
                  </a:extLst>
                </p:cNvPr>
                <p:cNvSpPr/>
                <p:nvPr/>
              </p:nvSpPr>
              <p:spPr>
                <a:xfrm>
                  <a:off x="2366097" y="4055197"/>
                  <a:ext cx="2463107" cy="246221"/>
                </a:xfrm>
                <a:prstGeom prst="flowChartProcess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velocity </a:t>
                  </a:r>
                  <a14:m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a14:m>
                  <a:r>
                    <a: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23" name="Flowchart: Process 122">
                  <a:extLst>
                    <a:ext uri="{FF2B5EF4-FFF2-40B4-BE49-F238E27FC236}">
                      <a16:creationId xmlns:a16="http://schemas.microsoft.com/office/drawing/2014/main" id="{47962F7B-7910-4A92-ADF0-C9C5FC897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097" y="4055197"/>
                  <a:ext cx="2463107" cy="246221"/>
                </a:xfrm>
                <a:prstGeom prst="flowChartProcess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Flowchart: Process 123">
                  <a:extLst>
                    <a:ext uri="{FF2B5EF4-FFF2-40B4-BE49-F238E27FC236}">
                      <a16:creationId xmlns:a16="http://schemas.microsoft.com/office/drawing/2014/main" id="{C257C93A-FCFE-43B3-9653-CBDA491522B5}"/>
                    </a:ext>
                  </a:extLst>
                </p:cNvPr>
                <p:cNvSpPr/>
                <p:nvPr/>
              </p:nvSpPr>
              <p:spPr>
                <a:xfrm>
                  <a:off x="2366148" y="4385432"/>
                  <a:ext cx="2463107" cy="246221"/>
                </a:xfrm>
                <a:prstGeom prst="flowChartProcess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angular velocity </a:t>
                  </a:r>
                  <a14:m>
                    <m:oMath xmlns:m="http://schemas.openxmlformats.org/officeDocument/2006/math">
                      <m:r>
                        <a:rPr lang="el-G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𝜴</m:t>
                      </m:r>
                    </m:oMath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4" name="Flowchart: Process 123">
                  <a:extLst>
                    <a:ext uri="{FF2B5EF4-FFF2-40B4-BE49-F238E27FC236}">
                      <a16:creationId xmlns:a16="http://schemas.microsoft.com/office/drawing/2014/main" id="{C257C93A-FCFE-43B3-9653-CBDA49152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148" y="4385432"/>
                  <a:ext cx="2463107" cy="246221"/>
                </a:xfrm>
                <a:prstGeom prst="flowChartProcess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Flowchart: Process 124">
              <a:extLst>
                <a:ext uri="{FF2B5EF4-FFF2-40B4-BE49-F238E27FC236}">
                  <a16:creationId xmlns:a16="http://schemas.microsoft.com/office/drawing/2014/main" id="{6E3DDDBF-2E87-4606-B2F6-D1E594210177}"/>
                </a:ext>
              </a:extLst>
            </p:cNvPr>
            <p:cNvSpPr/>
            <p:nvPr/>
          </p:nvSpPr>
          <p:spPr>
            <a:xfrm>
              <a:off x="2366097" y="3728221"/>
              <a:ext cx="2463107" cy="246221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 information (Geometry)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A74E341-ADEF-4437-AC67-58BB185B750F}"/>
              </a:ext>
            </a:extLst>
          </p:cNvPr>
          <p:cNvSpPr txBox="1"/>
          <p:nvPr/>
        </p:nvSpPr>
        <p:spPr>
          <a:xfrm>
            <a:off x="-2773546" y="3865688"/>
            <a:ext cx="2382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2E75B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highlight>
                  <a:srgbClr val="2E75B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Unsteady solver.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Quasi-steady solver.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555D958-678E-4019-A72F-248D3702197F}"/>
              </a:ext>
            </a:extLst>
          </p:cNvPr>
          <p:cNvGrpSpPr/>
          <p:nvPr/>
        </p:nvGrpSpPr>
        <p:grpSpPr>
          <a:xfrm>
            <a:off x="6735747" y="1626075"/>
            <a:ext cx="4594359" cy="1207184"/>
            <a:chOff x="6735747" y="1626075"/>
            <a:chExt cx="4594359" cy="1207184"/>
          </a:xfrm>
        </p:grpSpPr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B9844081-16D2-49F8-AEDF-F3C1F1CDC8BB}"/>
                </a:ext>
              </a:extLst>
            </p:cNvPr>
            <p:cNvSpPr/>
            <p:nvPr/>
          </p:nvSpPr>
          <p:spPr>
            <a:xfrm>
              <a:off x="8841136" y="1626075"/>
              <a:ext cx="2488970" cy="1207184"/>
            </a:xfrm>
            <a:prstGeom prst="flowChartProcess">
              <a:avLst/>
            </a:prstGeom>
            <a:solidFill>
              <a:schemeClr val="bg1">
                <a:alpha val="16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Flowchart: Process 128">
                  <a:extLst>
                    <a:ext uri="{FF2B5EF4-FFF2-40B4-BE49-F238E27FC236}">
                      <a16:creationId xmlns:a16="http://schemas.microsoft.com/office/drawing/2014/main" id="{70C6AB78-265F-4E2D-A69D-10F01D0BC970}"/>
                    </a:ext>
                  </a:extLst>
                </p:cNvPr>
                <p:cNvSpPr/>
                <p:nvPr/>
              </p:nvSpPr>
              <p:spPr>
                <a:xfrm>
                  <a:off x="8978866" y="1739310"/>
                  <a:ext cx="2211073" cy="519886"/>
                </a:xfrm>
                <a:prstGeom prst="flowChartProcess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DYNAMICS</a:t>
                  </a:r>
                </a:p>
                <a:p>
                  <a:pPr marL="171450" indent="-171450">
                    <a:lnSpc>
                      <a:spcPct val="75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Integrate forces and moments at CG</a:t>
                  </a:r>
                </a:p>
                <a:p>
                  <a:pPr marL="171450" indent="-171450">
                    <a:lnSpc>
                      <a:spcPct val="75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acc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29" name="Flowchart: Process 128">
                  <a:extLst>
                    <a:ext uri="{FF2B5EF4-FFF2-40B4-BE49-F238E27FC236}">
                      <a16:creationId xmlns:a16="http://schemas.microsoft.com/office/drawing/2014/main" id="{70C6AB78-265F-4E2D-A69D-10F01D0BC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866" y="1739310"/>
                  <a:ext cx="2211073" cy="519886"/>
                </a:xfrm>
                <a:prstGeom prst="flowChartProcess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lowchart: Process 129">
              <a:extLst>
                <a:ext uri="{FF2B5EF4-FFF2-40B4-BE49-F238E27FC236}">
                  <a16:creationId xmlns:a16="http://schemas.microsoft.com/office/drawing/2014/main" id="{F2A83CE3-0ADF-4BDE-8666-046B379F6CE6}"/>
                </a:ext>
              </a:extLst>
            </p:cNvPr>
            <p:cNvSpPr/>
            <p:nvPr/>
          </p:nvSpPr>
          <p:spPr>
            <a:xfrm>
              <a:off x="8978867" y="2497871"/>
              <a:ext cx="2211073" cy="246221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USER-PRESCRIBED KINEMATICS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065D4CF-772E-45A4-8CEE-0A6E5D98C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747" y="1663807"/>
              <a:ext cx="2105389" cy="7200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CA8BE4AF-9810-46A4-8B64-8EE05C427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5747" y="2445593"/>
              <a:ext cx="2102954" cy="3853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Parallelogram 130">
                  <a:extLst>
                    <a:ext uri="{FF2B5EF4-FFF2-40B4-BE49-F238E27FC236}">
                      <a16:creationId xmlns:a16="http://schemas.microsoft.com/office/drawing/2014/main" id="{63F2D0E4-7896-449D-B4F7-B140BF2FAA65}"/>
                    </a:ext>
                  </a:extLst>
                </p:cNvPr>
                <p:cNvSpPr/>
                <p:nvPr/>
              </p:nvSpPr>
              <p:spPr>
                <a:xfrm>
                  <a:off x="7925862" y="2607481"/>
                  <a:ext cx="693371" cy="197048"/>
                </a:xfrm>
                <a:prstGeom prst="parallelogram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1" name="Parallelogram 130">
                  <a:extLst>
                    <a:ext uri="{FF2B5EF4-FFF2-40B4-BE49-F238E27FC236}">
                      <a16:creationId xmlns:a16="http://schemas.microsoft.com/office/drawing/2014/main" id="{63F2D0E4-7896-449D-B4F7-B140BF2FA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5862" y="2607481"/>
                  <a:ext cx="693371" cy="197048"/>
                </a:xfrm>
                <a:prstGeom prst="parallelogram">
                  <a:avLst/>
                </a:prstGeom>
                <a:blipFill>
                  <a:blip r:embed="rId8"/>
                  <a:stretch>
                    <a:fillRect t="-2778" b="-19444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52AB57-A621-4A2D-B38A-0239E52C5CF0}"/>
              </a:ext>
            </a:extLst>
          </p:cNvPr>
          <p:cNvGrpSpPr/>
          <p:nvPr/>
        </p:nvGrpSpPr>
        <p:grpSpPr>
          <a:xfrm>
            <a:off x="-2948471" y="1610253"/>
            <a:ext cx="2759825" cy="901475"/>
            <a:chOff x="2220934" y="3594011"/>
            <a:chExt cx="2759825" cy="90147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1E8A246-4FA8-4BB7-B8F1-2ECB3A53ED8B}"/>
                </a:ext>
              </a:extLst>
            </p:cNvPr>
            <p:cNvSpPr/>
            <p:nvPr/>
          </p:nvSpPr>
          <p:spPr>
            <a:xfrm>
              <a:off x="2220934" y="3594011"/>
              <a:ext cx="2759825" cy="901475"/>
            </a:xfrm>
            <a:prstGeom prst="rect">
              <a:avLst/>
            </a:prstGeom>
            <a:solidFill>
              <a:schemeClr val="accent4">
                <a:alpha val="16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155" name="Flowchart: Process 154">
              <a:extLst>
                <a:ext uri="{FF2B5EF4-FFF2-40B4-BE49-F238E27FC236}">
                  <a16:creationId xmlns:a16="http://schemas.microsoft.com/office/drawing/2014/main" id="{2BB8A047-ABD4-482D-B0E5-0401CE68A19D}"/>
                </a:ext>
              </a:extLst>
            </p:cNvPr>
            <p:cNvSpPr/>
            <p:nvPr/>
          </p:nvSpPr>
          <p:spPr>
            <a:xfrm>
              <a:off x="2357175" y="4114877"/>
              <a:ext cx="2463107" cy="246221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Rotor system RPMs</a:t>
              </a:r>
            </a:p>
          </p:txBody>
        </p:sp>
        <p:sp>
          <p:nvSpPr>
            <p:cNvPr id="157" name="Flowchart: Process 156">
              <a:extLst>
                <a:ext uri="{FF2B5EF4-FFF2-40B4-BE49-F238E27FC236}">
                  <a16:creationId xmlns:a16="http://schemas.microsoft.com/office/drawing/2014/main" id="{69E97014-2CCB-426F-8297-A35CA3AD5CEE}"/>
                </a:ext>
              </a:extLst>
            </p:cNvPr>
            <p:cNvSpPr/>
            <p:nvPr/>
          </p:nvSpPr>
          <p:spPr>
            <a:xfrm>
              <a:off x="2369292" y="3792889"/>
              <a:ext cx="2463107" cy="246221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surface deflections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A558AD-BA27-48CC-A5EA-CA57F30D825B}"/>
              </a:ext>
            </a:extLst>
          </p:cNvPr>
          <p:cNvGrpSpPr/>
          <p:nvPr/>
        </p:nvGrpSpPr>
        <p:grpSpPr>
          <a:xfrm>
            <a:off x="7516056" y="5231925"/>
            <a:ext cx="3814050" cy="518480"/>
            <a:chOff x="7516056" y="5231925"/>
            <a:chExt cx="3814050" cy="518480"/>
          </a:xfrm>
        </p:grpSpPr>
        <p:sp>
          <p:nvSpPr>
            <p:cNvPr id="166" name="Flowchart: Process 165">
              <a:extLst>
                <a:ext uri="{FF2B5EF4-FFF2-40B4-BE49-F238E27FC236}">
                  <a16:creationId xmlns:a16="http://schemas.microsoft.com/office/drawing/2014/main" id="{982AFF7E-E9B3-4B65-BD0A-B5A10DE93E0C}"/>
                </a:ext>
              </a:extLst>
            </p:cNvPr>
            <p:cNvSpPr/>
            <p:nvPr/>
          </p:nvSpPr>
          <p:spPr>
            <a:xfrm>
              <a:off x="8841136" y="5231925"/>
              <a:ext cx="2488970" cy="481548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MONITORS AND POST-PROCESSING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6EFC71C-D439-4297-B61E-03014A90B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6056" y="5231925"/>
              <a:ext cx="1322645" cy="21282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56F7F71-898F-4180-B91D-31DCF2E962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6056" y="5562741"/>
              <a:ext cx="1322645" cy="15073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Parallelogram 166">
              <a:extLst>
                <a:ext uri="{FF2B5EF4-FFF2-40B4-BE49-F238E27FC236}">
                  <a16:creationId xmlns:a16="http://schemas.microsoft.com/office/drawing/2014/main" id="{34DE9A3F-2E48-4369-B675-1B1764392AEE}"/>
                </a:ext>
              </a:extLst>
            </p:cNvPr>
            <p:cNvSpPr/>
            <p:nvPr/>
          </p:nvSpPr>
          <p:spPr>
            <a:xfrm>
              <a:off x="7957799" y="5553357"/>
              <a:ext cx="693371" cy="197048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break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5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4134A21-43A5-458B-8E09-3A5DB28945B0}"/>
              </a:ext>
            </a:extLst>
          </p:cNvPr>
          <p:cNvGrpSpPr/>
          <p:nvPr/>
        </p:nvGrpSpPr>
        <p:grpSpPr>
          <a:xfrm>
            <a:off x="266369" y="1573139"/>
            <a:ext cx="3103848" cy="5120073"/>
            <a:chOff x="451141" y="1286236"/>
            <a:chExt cx="3103848" cy="5120073"/>
          </a:xfrm>
        </p:grpSpPr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B350D890-A1B9-4EEF-8E1C-7CA55E9305B2}"/>
                </a:ext>
              </a:extLst>
            </p:cNvPr>
            <p:cNvSpPr/>
            <p:nvPr/>
          </p:nvSpPr>
          <p:spPr>
            <a:xfrm>
              <a:off x="456486" y="1883275"/>
              <a:ext cx="3098503" cy="2471011"/>
            </a:xfrm>
            <a:prstGeom prst="flowChartProcess">
              <a:avLst/>
            </a:prstGeom>
            <a:solidFill>
              <a:schemeClr val="accent6">
                <a:alpha val="16000"/>
              </a:schemeClr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embedded particles.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Convection, diffusion, and stretching of particles.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VPM relaxation.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too much spreading</a:t>
              </a:r>
            </a:p>
            <a:p>
              <a:pPr marL="778961" lvl="1" indent="-342900">
                <a:lnSpc>
                  <a:spcPct val="75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Resize particles.</a:t>
              </a:r>
            </a:p>
            <a:p>
              <a:pPr marL="778961" lvl="1" indent="-342900">
                <a:lnSpc>
                  <a:spcPct val="75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RBF interpolation.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break = </a:t>
              </a:r>
              <a:r>
                <a:rPr lang="en-US" sz="1400" b="1" dirty="0" err="1">
                  <a:solidFill>
                    <a:schemeClr val="accent6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runtime_function</a:t>
              </a:r>
              <a:r>
                <a:rPr lang="en-US" sz="1400" b="1" dirty="0">
                  <a:solidFill>
                    <a:schemeClr val="accent6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()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</a:t>
              </a:r>
              <a:r>
                <a:rPr lang="en-US" sz="1400" b="1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pfield</a:t>
              </a: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vtks</a:t>
              </a: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8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(including embedded particles calculated in (1))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Flowchart: Decision 54">
                  <a:extLst>
                    <a:ext uri="{FF2B5EF4-FFF2-40B4-BE49-F238E27FC236}">
                      <a16:creationId xmlns:a16="http://schemas.microsoft.com/office/drawing/2014/main" id="{24EF63DD-CD87-432A-B3E0-85D80FA8B384}"/>
                    </a:ext>
                  </a:extLst>
                </p:cNvPr>
                <p:cNvSpPr/>
                <p:nvPr/>
              </p:nvSpPr>
              <p:spPr>
                <a:xfrm>
                  <a:off x="1317682" y="4799413"/>
                  <a:ext cx="1376112" cy="716875"/>
                </a:xfrm>
                <a:prstGeom prst="flowChartDecision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VPM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000" dirty="0"/>
                    <a:t> or </a:t>
                  </a:r>
                  <a:r>
                    <a:rPr lang="en-US" sz="1000" dirty="0">
                      <a:latin typeface="Consolas" panose="020B0609020204030204" pitchFamily="49" charset="0"/>
                    </a:rPr>
                    <a:t>break</a:t>
                  </a:r>
                  <a:r>
                    <a:rPr lang="en-US" sz="1000" dirty="0"/>
                    <a:t>?</a:t>
                  </a:r>
                </a:p>
              </p:txBody>
            </p:sp>
          </mc:Choice>
          <mc:Fallback>
            <p:sp>
              <p:nvSpPr>
                <p:cNvPr id="55" name="Flowchart: Decision 54">
                  <a:extLst>
                    <a:ext uri="{FF2B5EF4-FFF2-40B4-BE49-F238E27FC236}">
                      <a16:creationId xmlns:a16="http://schemas.microsoft.com/office/drawing/2014/main" id="{24EF63DD-CD87-432A-B3E0-85D80FA8B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82" y="4799413"/>
                  <a:ext cx="1376112" cy="716875"/>
                </a:xfrm>
                <a:prstGeom prst="flowChartDecision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A44B20-C112-4467-A36E-F456F126AE73}"/>
                    </a:ext>
                  </a:extLst>
                </p:cNvPr>
                <p:cNvSpPr txBox="1"/>
                <p:nvPr/>
              </p:nvSpPr>
              <p:spPr>
                <a:xfrm>
                  <a:off x="1845059" y="4415315"/>
                  <a:ext cx="15807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𝐕𝐏𝐌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𝐕𝐏𝐌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12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A44B20-C112-4467-A36E-F456F126A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059" y="4415315"/>
                  <a:ext cx="15807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31E9B6-1961-4B77-816A-5E041F9CF5C6}"/>
                </a:ext>
              </a:extLst>
            </p:cNvPr>
            <p:cNvSpPr txBox="1"/>
            <p:nvPr/>
          </p:nvSpPr>
          <p:spPr>
            <a:xfrm>
              <a:off x="1943892" y="5432102"/>
              <a:ext cx="440060" cy="3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06F1FA-AC7C-4D91-B9CB-A4E6C7AF8E43}"/>
                </a:ext>
              </a:extLst>
            </p:cNvPr>
            <p:cNvSpPr txBox="1"/>
            <p:nvPr/>
          </p:nvSpPr>
          <p:spPr>
            <a:xfrm>
              <a:off x="1012775" y="4899915"/>
              <a:ext cx="440060" cy="3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AF93C4-47EA-4603-836A-42BD855229F7}"/>
                </a:ext>
              </a:extLst>
            </p:cNvPr>
            <p:cNvSpPr txBox="1"/>
            <p:nvPr/>
          </p:nvSpPr>
          <p:spPr>
            <a:xfrm>
              <a:off x="451141" y="1286236"/>
              <a:ext cx="2745086" cy="35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AD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VPM SOLVER</a:t>
              </a:r>
            </a:p>
          </p:txBody>
        </p:sp>
        <p:cxnSp>
          <p:nvCxnSpPr>
            <p:cNvPr id="63" name="Elbow Connector 39">
              <a:extLst>
                <a:ext uri="{FF2B5EF4-FFF2-40B4-BE49-F238E27FC236}">
                  <a16:creationId xmlns:a16="http://schemas.microsoft.com/office/drawing/2014/main" id="{F1DDE6B4-FD5B-4EC2-A51D-0621928AEC4A}"/>
                </a:ext>
              </a:extLst>
            </p:cNvPr>
            <p:cNvCxnSpPr>
              <a:cxnSpLocks/>
              <a:stCxn id="55" idx="1"/>
              <a:endCxn id="46" idx="0"/>
            </p:cNvCxnSpPr>
            <p:nvPr/>
          </p:nvCxnSpPr>
          <p:spPr>
            <a:xfrm rot="10800000" flipH="1">
              <a:off x="1317682" y="1883275"/>
              <a:ext cx="688056" cy="3274576"/>
            </a:xfrm>
            <a:prstGeom prst="bentConnector4">
              <a:avLst>
                <a:gd name="adj1" fmla="val -158388"/>
                <a:gd name="adj2" fmla="val 106981"/>
              </a:avLst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6115B4-7581-47B4-9B53-15111A049B1E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2005738" y="4354286"/>
              <a:ext cx="0" cy="4451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8A49AB8-EF94-4F21-936D-EBDBDC9C54E8}"/>
                </a:ext>
              </a:extLst>
            </p:cNvPr>
            <p:cNvCxnSpPr>
              <a:cxnSpLocks/>
              <a:stCxn id="55" idx="2"/>
              <a:endCxn id="67" idx="0"/>
            </p:cNvCxnSpPr>
            <p:nvPr/>
          </p:nvCxnSpPr>
          <p:spPr>
            <a:xfrm flipH="1">
              <a:off x="2005737" y="5516288"/>
              <a:ext cx="1" cy="306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A8FCAB-23C0-4401-869E-6B6F444DD474}"/>
                </a:ext>
              </a:extLst>
            </p:cNvPr>
            <p:cNvSpPr/>
            <p:nvPr/>
          </p:nvSpPr>
          <p:spPr>
            <a:xfrm>
              <a:off x="1489995" y="5822834"/>
              <a:ext cx="1031483" cy="583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178F7B1-8AFC-45E3-B164-2A1C5A581115}"/>
              </a:ext>
            </a:extLst>
          </p:cNvPr>
          <p:cNvGrpSpPr/>
          <p:nvPr/>
        </p:nvGrpSpPr>
        <p:grpSpPr>
          <a:xfrm>
            <a:off x="3241022" y="1725539"/>
            <a:ext cx="4529247" cy="4387879"/>
            <a:chOff x="3241022" y="1725539"/>
            <a:chExt cx="4529247" cy="43878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Flowchart: Process 82">
                  <a:extLst>
                    <a:ext uri="{FF2B5EF4-FFF2-40B4-BE49-F238E27FC236}">
                      <a16:creationId xmlns:a16="http://schemas.microsoft.com/office/drawing/2014/main" id="{DAA79EA6-812F-4476-B6BE-12A7C96F0BFF}"/>
                    </a:ext>
                  </a:extLst>
                </p:cNvPr>
                <p:cNvSpPr/>
                <p:nvPr/>
              </p:nvSpPr>
              <p:spPr>
                <a:xfrm>
                  <a:off x="4546748" y="2082111"/>
                  <a:ext cx="3223521" cy="4031306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  <a:alpha val="16000"/>
                  </a:schemeClr>
                </a:solidFill>
                <a:ln w="254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Kinematic step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from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sz="1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from control-surface deflection inputs.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𝐬𝐢𝐦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𝐬𝐢𝐦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Precalculations</a:t>
                  </a:r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from RPM inputs.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</a:t>
                  </a: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precalculations</a:t>
                  </a: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4472C4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b="1" dirty="0">
                      <a:solidFill>
                        <a:schemeClr val="bg1"/>
                      </a:solidFill>
                      <a:highlight>
                        <a:srgbClr val="2E75B6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Shed wake due to trailing circulation.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Solve aerodynamics: </a:t>
                  </a:r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𝚪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2E75B6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b="1" dirty="0">
                      <a:solidFill>
                        <a:schemeClr val="bg1"/>
                      </a:solidFill>
                      <a:highlight>
                        <a:srgbClr val="2E75B6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Shed wake due to unsteady loading</a:t>
                  </a:r>
                  <a:r>
                    <a:rPr lang="en-US" sz="1400" b="1" dirty="0">
                      <a:solidFill>
                        <a:schemeClr val="bg1"/>
                      </a:solidFill>
                      <a:highlight>
                        <a:srgbClr val="4472C4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Break = </a:t>
                  </a: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runtime_function</a:t>
                  </a: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()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Save vehicle </a:t>
                  </a: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vtks</a:t>
                  </a: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3" name="Flowchart: Process 82">
                  <a:extLst>
                    <a:ext uri="{FF2B5EF4-FFF2-40B4-BE49-F238E27FC236}">
                      <a16:creationId xmlns:a16="http://schemas.microsoft.com/office/drawing/2014/main" id="{DAA79EA6-812F-4476-B6BE-12A7C96F0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748" y="2082111"/>
                  <a:ext cx="3223521" cy="4031306"/>
                </a:xfrm>
                <a:prstGeom prst="flowChartProcess">
                  <a:avLst/>
                </a:prstGeom>
                <a:blipFill>
                  <a:blip r:embed="rId4"/>
                  <a:stretch>
                    <a:fillRect l="-188" t="-1203"/>
                  </a:stretch>
                </a:blipFill>
                <a:ln w="2540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BFDE4D3-FDA2-4C61-9EB2-95EAE9D693CB}"/>
                </a:ext>
              </a:extLst>
            </p:cNvPr>
            <p:cNvSpPr txBox="1"/>
            <p:nvPr/>
          </p:nvSpPr>
          <p:spPr>
            <a:xfrm>
              <a:off x="4723456" y="1725539"/>
              <a:ext cx="2745086" cy="35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FLOWUnsteady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Engine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A6FA1A-DB0F-4F0E-B284-9BB5BB56A6AC}"/>
                </a:ext>
              </a:extLst>
            </p:cNvPr>
            <p:cNvCxnSpPr/>
            <p:nvPr/>
          </p:nvCxnSpPr>
          <p:spPr>
            <a:xfrm flipV="1">
              <a:off x="3241022" y="2082111"/>
              <a:ext cx="1305726" cy="162713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D98C516-32CA-4D2C-8D38-4501D842F6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5450" y="3949714"/>
              <a:ext cx="1281298" cy="216370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307E8155-C814-42BD-9614-F0E534AECD5C}"/>
                </a:ext>
              </a:extLst>
            </p:cNvPr>
            <p:cNvSpPr/>
            <p:nvPr/>
          </p:nvSpPr>
          <p:spPr>
            <a:xfrm>
              <a:off x="3685553" y="5207727"/>
              <a:ext cx="705602" cy="223938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nsolas" panose="020B0609020204030204" pitchFamily="49" charset="0"/>
                </a:rPr>
                <a:t>break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A6B6F5-3E96-423D-8ED5-68540EE042B6}"/>
              </a:ext>
            </a:extLst>
          </p:cNvPr>
          <p:cNvGrpSpPr/>
          <p:nvPr/>
        </p:nvGrpSpPr>
        <p:grpSpPr>
          <a:xfrm>
            <a:off x="-2951807" y="2595742"/>
            <a:ext cx="2759825" cy="1249990"/>
            <a:chOff x="2220934" y="3460925"/>
            <a:chExt cx="2759825" cy="1249990"/>
          </a:xfrm>
        </p:grpSpPr>
        <p:sp>
          <p:nvSpPr>
            <p:cNvPr id="122" name="Flowchart: Process 121">
              <a:extLst>
                <a:ext uri="{FF2B5EF4-FFF2-40B4-BE49-F238E27FC236}">
                  <a16:creationId xmlns:a16="http://schemas.microsoft.com/office/drawing/2014/main" id="{703E40CE-FDA7-41D2-BE6F-8369C3C00FFD}"/>
                </a:ext>
              </a:extLst>
            </p:cNvPr>
            <p:cNvSpPr/>
            <p:nvPr/>
          </p:nvSpPr>
          <p:spPr>
            <a:xfrm>
              <a:off x="2220934" y="3460925"/>
              <a:ext cx="2759825" cy="1249990"/>
            </a:xfrm>
            <a:prstGeom prst="flowChartProcess">
              <a:avLst/>
            </a:prstGeom>
            <a:solidFill>
              <a:schemeClr val="accent4">
                <a:alpha val="16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VARIABLES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Flowchart: Process 122">
                  <a:extLst>
                    <a:ext uri="{FF2B5EF4-FFF2-40B4-BE49-F238E27FC236}">
                      <a16:creationId xmlns:a16="http://schemas.microsoft.com/office/drawing/2014/main" id="{47962F7B-7910-4A92-ADF0-C9C5FC8977CB}"/>
                    </a:ext>
                  </a:extLst>
                </p:cNvPr>
                <p:cNvSpPr/>
                <p:nvPr/>
              </p:nvSpPr>
              <p:spPr>
                <a:xfrm>
                  <a:off x="2366097" y="4055197"/>
                  <a:ext cx="2463107" cy="246221"/>
                </a:xfrm>
                <a:prstGeom prst="flowChartProcess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velocity </a:t>
                  </a:r>
                  <a14:m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a14:m>
                  <a:r>
                    <a: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23" name="Flowchart: Process 122">
                  <a:extLst>
                    <a:ext uri="{FF2B5EF4-FFF2-40B4-BE49-F238E27FC236}">
                      <a16:creationId xmlns:a16="http://schemas.microsoft.com/office/drawing/2014/main" id="{47962F7B-7910-4A92-ADF0-C9C5FC897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097" y="4055197"/>
                  <a:ext cx="2463107" cy="246221"/>
                </a:xfrm>
                <a:prstGeom prst="flowChartProcess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Flowchart: Process 123">
                  <a:extLst>
                    <a:ext uri="{FF2B5EF4-FFF2-40B4-BE49-F238E27FC236}">
                      <a16:creationId xmlns:a16="http://schemas.microsoft.com/office/drawing/2014/main" id="{C257C93A-FCFE-43B3-9653-CBDA491522B5}"/>
                    </a:ext>
                  </a:extLst>
                </p:cNvPr>
                <p:cNvSpPr/>
                <p:nvPr/>
              </p:nvSpPr>
              <p:spPr>
                <a:xfrm>
                  <a:off x="2366148" y="4385432"/>
                  <a:ext cx="2463107" cy="246221"/>
                </a:xfrm>
                <a:prstGeom prst="flowChartProcess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angular velocity </a:t>
                  </a:r>
                  <a14:m>
                    <m:oMath xmlns:m="http://schemas.openxmlformats.org/officeDocument/2006/math">
                      <m:r>
                        <a:rPr lang="el-G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𝜴</m:t>
                      </m:r>
                    </m:oMath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4" name="Flowchart: Process 123">
                  <a:extLst>
                    <a:ext uri="{FF2B5EF4-FFF2-40B4-BE49-F238E27FC236}">
                      <a16:creationId xmlns:a16="http://schemas.microsoft.com/office/drawing/2014/main" id="{C257C93A-FCFE-43B3-9653-CBDA49152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148" y="4385432"/>
                  <a:ext cx="2463107" cy="246221"/>
                </a:xfrm>
                <a:prstGeom prst="flowChartProcess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Flowchart: Process 124">
              <a:extLst>
                <a:ext uri="{FF2B5EF4-FFF2-40B4-BE49-F238E27FC236}">
                  <a16:creationId xmlns:a16="http://schemas.microsoft.com/office/drawing/2014/main" id="{6E3DDDBF-2E87-4606-B2F6-D1E594210177}"/>
                </a:ext>
              </a:extLst>
            </p:cNvPr>
            <p:cNvSpPr/>
            <p:nvPr/>
          </p:nvSpPr>
          <p:spPr>
            <a:xfrm>
              <a:off x="2366097" y="3728221"/>
              <a:ext cx="2463107" cy="246221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 information (Geometry)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A74E341-ADEF-4437-AC67-58BB185B750F}"/>
              </a:ext>
            </a:extLst>
          </p:cNvPr>
          <p:cNvSpPr txBox="1"/>
          <p:nvPr/>
        </p:nvSpPr>
        <p:spPr>
          <a:xfrm>
            <a:off x="-2773546" y="3865688"/>
            <a:ext cx="2382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2E75B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highlight>
                  <a:srgbClr val="2E75B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Unsteady solver.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Quasi-steady solver.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555D958-678E-4019-A72F-248D3702197F}"/>
              </a:ext>
            </a:extLst>
          </p:cNvPr>
          <p:cNvGrpSpPr/>
          <p:nvPr/>
        </p:nvGrpSpPr>
        <p:grpSpPr>
          <a:xfrm>
            <a:off x="6735747" y="1626075"/>
            <a:ext cx="4594359" cy="1207184"/>
            <a:chOff x="6735747" y="1626075"/>
            <a:chExt cx="4594359" cy="1207184"/>
          </a:xfrm>
        </p:grpSpPr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B9844081-16D2-49F8-AEDF-F3C1F1CDC8BB}"/>
                </a:ext>
              </a:extLst>
            </p:cNvPr>
            <p:cNvSpPr/>
            <p:nvPr/>
          </p:nvSpPr>
          <p:spPr>
            <a:xfrm>
              <a:off x="8841136" y="1626075"/>
              <a:ext cx="2488970" cy="1207184"/>
            </a:xfrm>
            <a:prstGeom prst="flowChartProcess">
              <a:avLst/>
            </a:prstGeom>
            <a:solidFill>
              <a:schemeClr val="bg1">
                <a:alpha val="16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Flowchart: Process 128">
                  <a:extLst>
                    <a:ext uri="{FF2B5EF4-FFF2-40B4-BE49-F238E27FC236}">
                      <a16:creationId xmlns:a16="http://schemas.microsoft.com/office/drawing/2014/main" id="{70C6AB78-265F-4E2D-A69D-10F01D0BC970}"/>
                    </a:ext>
                  </a:extLst>
                </p:cNvPr>
                <p:cNvSpPr/>
                <p:nvPr/>
              </p:nvSpPr>
              <p:spPr>
                <a:xfrm>
                  <a:off x="8978866" y="1739310"/>
                  <a:ext cx="2211073" cy="519886"/>
                </a:xfrm>
                <a:prstGeom prst="flowChartProcess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DYNAMICS</a:t>
                  </a:r>
                </a:p>
                <a:p>
                  <a:pPr marL="171450" indent="-171450">
                    <a:lnSpc>
                      <a:spcPct val="75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Integrate forces and moments at CG</a:t>
                  </a:r>
                </a:p>
                <a:p>
                  <a:pPr marL="171450" indent="-171450">
                    <a:lnSpc>
                      <a:spcPct val="75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acc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29" name="Flowchart: Process 128">
                  <a:extLst>
                    <a:ext uri="{FF2B5EF4-FFF2-40B4-BE49-F238E27FC236}">
                      <a16:creationId xmlns:a16="http://schemas.microsoft.com/office/drawing/2014/main" id="{70C6AB78-265F-4E2D-A69D-10F01D0BC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866" y="1739310"/>
                  <a:ext cx="2211073" cy="519886"/>
                </a:xfrm>
                <a:prstGeom prst="flowChartProcess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lowchart: Process 129">
              <a:extLst>
                <a:ext uri="{FF2B5EF4-FFF2-40B4-BE49-F238E27FC236}">
                  <a16:creationId xmlns:a16="http://schemas.microsoft.com/office/drawing/2014/main" id="{F2A83CE3-0ADF-4BDE-8666-046B379F6CE6}"/>
                </a:ext>
              </a:extLst>
            </p:cNvPr>
            <p:cNvSpPr/>
            <p:nvPr/>
          </p:nvSpPr>
          <p:spPr>
            <a:xfrm>
              <a:off x="8978867" y="2497871"/>
              <a:ext cx="2211073" cy="246221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USER-PRESCRIBED KINEMATICS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065D4CF-772E-45A4-8CEE-0A6E5D98C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747" y="1663807"/>
              <a:ext cx="2105389" cy="7200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CA8BE4AF-9810-46A4-8B64-8EE05C427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5747" y="2445593"/>
              <a:ext cx="2102954" cy="3853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Parallelogram 130">
                  <a:extLst>
                    <a:ext uri="{FF2B5EF4-FFF2-40B4-BE49-F238E27FC236}">
                      <a16:creationId xmlns:a16="http://schemas.microsoft.com/office/drawing/2014/main" id="{63F2D0E4-7896-449D-B4F7-B140BF2FAA65}"/>
                    </a:ext>
                  </a:extLst>
                </p:cNvPr>
                <p:cNvSpPr/>
                <p:nvPr/>
              </p:nvSpPr>
              <p:spPr>
                <a:xfrm>
                  <a:off x="7925862" y="2607481"/>
                  <a:ext cx="693371" cy="197048"/>
                </a:xfrm>
                <a:prstGeom prst="parallelogram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1" name="Parallelogram 130">
                  <a:extLst>
                    <a:ext uri="{FF2B5EF4-FFF2-40B4-BE49-F238E27FC236}">
                      <a16:creationId xmlns:a16="http://schemas.microsoft.com/office/drawing/2014/main" id="{63F2D0E4-7896-449D-B4F7-B140BF2FA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5862" y="2607481"/>
                  <a:ext cx="693371" cy="197048"/>
                </a:xfrm>
                <a:prstGeom prst="parallelogram">
                  <a:avLst/>
                </a:prstGeom>
                <a:blipFill>
                  <a:blip r:embed="rId8"/>
                  <a:stretch>
                    <a:fillRect t="-2778" b="-19444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952B0C9-F259-49E9-8606-ECE988E45B75}"/>
              </a:ext>
            </a:extLst>
          </p:cNvPr>
          <p:cNvGrpSpPr/>
          <p:nvPr/>
        </p:nvGrpSpPr>
        <p:grpSpPr>
          <a:xfrm>
            <a:off x="7179563" y="3018747"/>
            <a:ext cx="4150544" cy="1260564"/>
            <a:chOff x="7179563" y="3018747"/>
            <a:chExt cx="4150544" cy="12605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Flowchart: Process 139">
                  <a:extLst>
                    <a:ext uri="{FF2B5EF4-FFF2-40B4-BE49-F238E27FC236}">
                      <a16:creationId xmlns:a16="http://schemas.microsoft.com/office/drawing/2014/main" id="{395B51EA-A5C9-4D29-A008-0EA60F956220}"/>
                    </a:ext>
                  </a:extLst>
                </p:cNvPr>
                <p:cNvSpPr/>
                <p:nvPr/>
              </p:nvSpPr>
              <p:spPr>
                <a:xfrm>
                  <a:off x="8841136" y="3018747"/>
                  <a:ext cx="2488971" cy="1118761"/>
                </a:xfrm>
                <a:prstGeom prst="flowChartProcess">
                  <a:avLst/>
                </a:prstGeom>
                <a:solidFill>
                  <a:schemeClr val="bg1">
                    <a:lumMod val="65000"/>
                    <a:alpha val="16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𝐤𝐢𝐧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@ CP of wake system.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Calculate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𝐤𝐢𝐧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@ CP of VLM system.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HSs of wake and wake and VLM systems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𝐤𝐢𝐧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Restore previous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𝚪</m:t>
                      </m:r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solution.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0" name="Flowchart: Process 139">
                  <a:extLst>
                    <a:ext uri="{FF2B5EF4-FFF2-40B4-BE49-F238E27FC236}">
                      <a16:creationId xmlns:a16="http://schemas.microsoft.com/office/drawing/2014/main" id="{395B51EA-A5C9-4D29-A008-0EA60F956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136" y="3018747"/>
                  <a:ext cx="2488971" cy="1118761"/>
                </a:xfrm>
                <a:prstGeom prst="flowChartProcess">
                  <a:avLst/>
                </a:prstGeom>
                <a:blipFill>
                  <a:blip r:embed="rId9"/>
                  <a:stretch>
                    <a:fillRect t="-1596" b="-2128"/>
                  </a:stretch>
                </a:blip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3790A60-7BC7-42FE-A257-AD6107DA6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9563" y="3018747"/>
              <a:ext cx="1659136" cy="1139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292F2D-813C-43B7-82A1-42DF1379D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9563" y="4137508"/>
              <a:ext cx="1659136" cy="141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52AB57-A621-4A2D-B38A-0239E52C5CF0}"/>
              </a:ext>
            </a:extLst>
          </p:cNvPr>
          <p:cNvGrpSpPr/>
          <p:nvPr/>
        </p:nvGrpSpPr>
        <p:grpSpPr>
          <a:xfrm>
            <a:off x="-2948471" y="1610253"/>
            <a:ext cx="2759825" cy="901475"/>
            <a:chOff x="2220934" y="3594011"/>
            <a:chExt cx="2759825" cy="90147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1E8A246-4FA8-4BB7-B8F1-2ECB3A53ED8B}"/>
                </a:ext>
              </a:extLst>
            </p:cNvPr>
            <p:cNvSpPr/>
            <p:nvPr/>
          </p:nvSpPr>
          <p:spPr>
            <a:xfrm>
              <a:off x="2220934" y="3594011"/>
              <a:ext cx="2759825" cy="901475"/>
            </a:xfrm>
            <a:prstGeom prst="rect">
              <a:avLst/>
            </a:prstGeom>
            <a:solidFill>
              <a:schemeClr val="accent4">
                <a:alpha val="16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155" name="Flowchart: Process 154">
              <a:extLst>
                <a:ext uri="{FF2B5EF4-FFF2-40B4-BE49-F238E27FC236}">
                  <a16:creationId xmlns:a16="http://schemas.microsoft.com/office/drawing/2014/main" id="{2BB8A047-ABD4-482D-B0E5-0401CE68A19D}"/>
                </a:ext>
              </a:extLst>
            </p:cNvPr>
            <p:cNvSpPr/>
            <p:nvPr/>
          </p:nvSpPr>
          <p:spPr>
            <a:xfrm>
              <a:off x="2357175" y="4114877"/>
              <a:ext cx="2463107" cy="246221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Rotor system RPMs</a:t>
              </a:r>
            </a:p>
          </p:txBody>
        </p:sp>
        <p:sp>
          <p:nvSpPr>
            <p:cNvPr id="157" name="Flowchart: Process 156">
              <a:extLst>
                <a:ext uri="{FF2B5EF4-FFF2-40B4-BE49-F238E27FC236}">
                  <a16:creationId xmlns:a16="http://schemas.microsoft.com/office/drawing/2014/main" id="{69E97014-2CCB-426F-8297-A35CA3AD5CEE}"/>
                </a:ext>
              </a:extLst>
            </p:cNvPr>
            <p:cNvSpPr/>
            <p:nvPr/>
          </p:nvSpPr>
          <p:spPr>
            <a:xfrm>
              <a:off x="2369292" y="3792889"/>
              <a:ext cx="2463107" cy="246221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surface deflections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610763C-3524-4E64-AFF2-874ECA0CC6D9}"/>
              </a:ext>
            </a:extLst>
          </p:cNvPr>
          <p:cNvGrpSpPr/>
          <p:nvPr/>
        </p:nvGrpSpPr>
        <p:grpSpPr>
          <a:xfrm>
            <a:off x="6735747" y="4322940"/>
            <a:ext cx="5148212" cy="3892589"/>
            <a:chOff x="6701857" y="3039510"/>
            <a:chExt cx="5148212" cy="38925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Flowchart: Process 158">
                  <a:extLst>
                    <a:ext uri="{FF2B5EF4-FFF2-40B4-BE49-F238E27FC236}">
                      <a16:creationId xmlns:a16="http://schemas.microsoft.com/office/drawing/2014/main" id="{596120CD-E942-4386-B769-5CFF85841CB0}"/>
                    </a:ext>
                  </a:extLst>
                </p:cNvPr>
                <p:cNvSpPr/>
                <p:nvPr/>
              </p:nvSpPr>
              <p:spPr>
                <a:xfrm>
                  <a:off x="8804809" y="3039510"/>
                  <a:ext cx="3045260" cy="3892589"/>
                </a:xfrm>
                <a:prstGeom prst="flowChartProcess">
                  <a:avLst/>
                </a:prstGeom>
                <a:solidFill>
                  <a:schemeClr val="bg1">
                    <a:lumMod val="65000"/>
                    <a:alpha val="16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Rotate rotors backward to avoid double-accounting for RPM.</a:t>
                  </a:r>
                </a:p>
                <a:p>
                  <a:pPr>
                    <a:lnSpc>
                      <a:spcPct val="75000"/>
                    </a:lnSpc>
                    <a:spcAft>
                      <a:spcPts val="600"/>
                    </a:spcAft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==0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solution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solution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>
                    <a:lnSpc>
                      <a:spcPct val="75000"/>
                    </a:lnSpc>
                    <a:spcAft>
                      <a:spcPts val="600"/>
                    </a:spcAft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else</a:t>
                  </a:r>
                </a:p>
                <a:p>
                  <a:pPr>
                    <a:lnSpc>
                      <a:spcPct val="75000"/>
                    </a:lnSpc>
                    <a:spcAft>
                      <a:spcPts val="600"/>
                    </a:spcAft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==1</a:t>
                  </a:r>
                </a:p>
                <a:p>
                  <a:pPr marL="607511" lvl="1" indent="-17145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wake_sys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solution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lvl="1">
                    <a:lnSpc>
                      <a:spcPct val="75000"/>
                    </a:lnSpc>
                    <a:spcAft>
                      <a:spcPts val="600"/>
                    </a:spcAft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end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wake_sys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wake_sys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Solve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𝐤𝐢𝐧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Relax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solution.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Substract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self-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Solve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𝐤𝐢𝐧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Rotate rotors forward to undo the backward rotation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28600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9" name="Flowchart: Process 158">
                  <a:extLst>
                    <a:ext uri="{FF2B5EF4-FFF2-40B4-BE49-F238E27FC236}">
                      <a16:creationId xmlns:a16="http://schemas.microsoft.com/office/drawing/2014/main" id="{596120CD-E942-4386-B769-5CFF8584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809" y="3039510"/>
                  <a:ext cx="3045260" cy="3892589"/>
                </a:xfrm>
                <a:prstGeom prst="flowChartProcess">
                  <a:avLst/>
                </a:prstGeom>
                <a:blipFill>
                  <a:blip r:embed="rId10"/>
                  <a:stretch>
                    <a:fillRect t="-467"/>
                  </a:stretch>
                </a:blip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09DFB5-7F0E-4480-B729-4698729C6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1857" y="3060273"/>
              <a:ext cx="2102952" cy="4355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C12866E-3660-4A71-95F3-E898FF67A4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857" y="3681226"/>
              <a:ext cx="2105389" cy="32508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8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4134A21-43A5-458B-8E09-3A5DB28945B0}"/>
              </a:ext>
            </a:extLst>
          </p:cNvPr>
          <p:cNvGrpSpPr/>
          <p:nvPr/>
        </p:nvGrpSpPr>
        <p:grpSpPr>
          <a:xfrm>
            <a:off x="266369" y="1573139"/>
            <a:ext cx="3103848" cy="5120073"/>
            <a:chOff x="451141" y="1286236"/>
            <a:chExt cx="3103848" cy="5120073"/>
          </a:xfrm>
        </p:grpSpPr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B350D890-A1B9-4EEF-8E1C-7CA55E9305B2}"/>
                </a:ext>
              </a:extLst>
            </p:cNvPr>
            <p:cNvSpPr/>
            <p:nvPr/>
          </p:nvSpPr>
          <p:spPr>
            <a:xfrm>
              <a:off x="456486" y="1883275"/>
              <a:ext cx="3098503" cy="2471011"/>
            </a:xfrm>
            <a:prstGeom prst="flowChartProcess">
              <a:avLst/>
            </a:prstGeom>
            <a:solidFill>
              <a:schemeClr val="accent6">
                <a:alpha val="16000"/>
              </a:schemeClr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embedded particles.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Convection, diffusion, and stretching of particles.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VPM relaxation.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too much spreading</a:t>
              </a:r>
            </a:p>
            <a:p>
              <a:pPr marL="778961" lvl="1" indent="-342900">
                <a:lnSpc>
                  <a:spcPct val="75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Resize particles.</a:t>
              </a:r>
            </a:p>
            <a:p>
              <a:pPr marL="778961" lvl="1" indent="-342900">
                <a:lnSpc>
                  <a:spcPct val="75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RBF interpolation.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break = </a:t>
              </a:r>
              <a:r>
                <a:rPr lang="en-US" sz="1400" b="1" dirty="0" err="1">
                  <a:solidFill>
                    <a:schemeClr val="accent6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runtime_function</a:t>
              </a:r>
              <a:r>
                <a:rPr lang="en-US" sz="1400" b="1" dirty="0">
                  <a:solidFill>
                    <a:schemeClr val="accent6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()</a:t>
              </a:r>
            </a:p>
            <a:p>
              <a:pPr marL="342900" indent="-342900">
                <a:lnSpc>
                  <a:spcPct val="75000"/>
                </a:lnSpc>
                <a:spcAft>
                  <a:spcPts val="600"/>
                </a:spcAft>
                <a:buFont typeface="+mj-lt"/>
                <a:buAutoNum type="arabicParenR"/>
              </a:pP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</a:t>
              </a:r>
              <a:r>
                <a:rPr lang="en-US" sz="1400" b="1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pfield</a:t>
              </a: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vtks</a:t>
              </a:r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8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(including embedded particles calculated in (1))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Flowchart: Decision 54">
                  <a:extLst>
                    <a:ext uri="{FF2B5EF4-FFF2-40B4-BE49-F238E27FC236}">
                      <a16:creationId xmlns:a16="http://schemas.microsoft.com/office/drawing/2014/main" id="{24EF63DD-CD87-432A-B3E0-85D80FA8B384}"/>
                    </a:ext>
                  </a:extLst>
                </p:cNvPr>
                <p:cNvSpPr/>
                <p:nvPr/>
              </p:nvSpPr>
              <p:spPr>
                <a:xfrm>
                  <a:off x="1317682" y="4799413"/>
                  <a:ext cx="1376112" cy="716875"/>
                </a:xfrm>
                <a:prstGeom prst="flowChartDecision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VPM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000" dirty="0"/>
                    <a:t> or </a:t>
                  </a:r>
                  <a:r>
                    <a:rPr lang="en-US" sz="1000" dirty="0">
                      <a:latin typeface="Consolas" panose="020B0609020204030204" pitchFamily="49" charset="0"/>
                    </a:rPr>
                    <a:t>break</a:t>
                  </a:r>
                  <a:r>
                    <a:rPr lang="en-US" sz="1000" dirty="0"/>
                    <a:t>?</a:t>
                  </a:r>
                </a:p>
              </p:txBody>
            </p:sp>
          </mc:Choice>
          <mc:Fallback>
            <p:sp>
              <p:nvSpPr>
                <p:cNvPr id="55" name="Flowchart: Decision 54">
                  <a:extLst>
                    <a:ext uri="{FF2B5EF4-FFF2-40B4-BE49-F238E27FC236}">
                      <a16:creationId xmlns:a16="http://schemas.microsoft.com/office/drawing/2014/main" id="{24EF63DD-CD87-432A-B3E0-85D80FA8B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82" y="4799413"/>
                  <a:ext cx="1376112" cy="716875"/>
                </a:xfrm>
                <a:prstGeom prst="flowChartDecision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A44B20-C112-4467-A36E-F456F126AE73}"/>
                    </a:ext>
                  </a:extLst>
                </p:cNvPr>
                <p:cNvSpPr txBox="1"/>
                <p:nvPr/>
              </p:nvSpPr>
              <p:spPr>
                <a:xfrm>
                  <a:off x="1845059" y="4415315"/>
                  <a:ext cx="15807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𝐕𝐏𝐌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𝐕𝐏𝐌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12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A44B20-C112-4467-A36E-F456F126A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059" y="4415315"/>
                  <a:ext cx="15807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31E9B6-1961-4B77-816A-5E041F9CF5C6}"/>
                </a:ext>
              </a:extLst>
            </p:cNvPr>
            <p:cNvSpPr txBox="1"/>
            <p:nvPr/>
          </p:nvSpPr>
          <p:spPr>
            <a:xfrm>
              <a:off x="1943892" y="5432102"/>
              <a:ext cx="440060" cy="3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06F1FA-AC7C-4D91-B9CB-A4E6C7AF8E43}"/>
                </a:ext>
              </a:extLst>
            </p:cNvPr>
            <p:cNvSpPr txBox="1"/>
            <p:nvPr/>
          </p:nvSpPr>
          <p:spPr>
            <a:xfrm>
              <a:off x="1012775" y="4899915"/>
              <a:ext cx="440060" cy="3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AF93C4-47EA-4603-836A-42BD855229F7}"/>
                </a:ext>
              </a:extLst>
            </p:cNvPr>
            <p:cNvSpPr txBox="1"/>
            <p:nvPr/>
          </p:nvSpPr>
          <p:spPr>
            <a:xfrm>
              <a:off x="451141" y="1286236"/>
              <a:ext cx="2745086" cy="35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AD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VPM SOLVER</a:t>
              </a:r>
            </a:p>
          </p:txBody>
        </p:sp>
        <p:cxnSp>
          <p:nvCxnSpPr>
            <p:cNvPr id="63" name="Elbow Connector 39">
              <a:extLst>
                <a:ext uri="{FF2B5EF4-FFF2-40B4-BE49-F238E27FC236}">
                  <a16:creationId xmlns:a16="http://schemas.microsoft.com/office/drawing/2014/main" id="{F1DDE6B4-FD5B-4EC2-A51D-0621928AEC4A}"/>
                </a:ext>
              </a:extLst>
            </p:cNvPr>
            <p:cNvCxnSpPr>
              <a:cxnSpLocks/>
              <a:stCxn id="55" idx="1"/>
              <a:endCxn id="46" idx="0"/>
            </p:cNvCxnSpPr>
            <p:nvPr/>
          </p:nvCxnSpPr>
          <p:spPr>
            <a:xfrm rot="10800000" flipH="1">
              <a:off x="1317682" y="1883275"/>
              <a:ext cx="688056" cy="3274576"/>
            </a:xfrm>
            <a:prstGeom prst="bentConnector4">
              <a:avLst>
                <a:gd name="adj1" fmla="val -158388"/>
                <a:gd name="adj2" fmla="val 106981"/>
              </a:avLst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6115B4-7581-47B4-9B53-15111A049B1E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2005738" y="4354286"/>
              <a:ext cx="0" cy="4451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8A49AB8-EF94-4F21-936D-EBDBDC9C54E8}"/>
                </a:ext>
              </a:extLst>
            </p:cNvPr>
            <p:cNvCxnSpPr>
              <a:cxnSpLocks/>
              <a:stCxn id="55" idx="2"/>
              <a:endCxn id="67" idx="0"/>
            </p:cNvCxnSpPr>
            <p:nvPr/>
          </p:nvCxnSpPr>
          <p:spPr>
            <a:xfrm flipH="1">
              <a:off x="2005737" y="5516288"/>
              <a:ext cx="1" cy="306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A8FCAB-23C0-4401-869E-6B6F444DD474}"/>
                </a:ext>
              </a:extLst>
            </p:cNvPr>
            <p:cNvSpPr/>
            <p:nvPr/>
          </p:nvSpPr>
          <p:spPr>
            <a:xfrm>
              <a:off x="1489995" y="5822834"/>
              <a:ext cx="1031483" cy="583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178F7B1-8AFC-45E3-B164-2A1C5A581115}"/>
              </a:ext>
            </a:extLst>
          </p:cNvPr>
          <p:cNvGrpSpPr/>
          <p:nvPr/>
        </p:nvGrpSpPr>
        <p:grpSpPr>
          <a:xfrm>
            <a:off x="4546748" y="1725539"/>
            <a:ext cx="3223521" cy="4387878"/>
            <a:chOff x="4546748" y="1725539"/>
            <a:chExt cx="3223521" cy="43878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Flowchart: Process 82">
                  <a:extLst>
                    <a:ext uri="{FF2B5EF4-FFF2-40B4-BE49-F238E27FC236}">
                      <a16:creationId xmlns:a16="http://schemas.microsoft.com/office/drawing/2014/main" id="{DAA79EA6-812F-4476-B6BE-12A7C96F0BFF}"/>
                    </a:ext>
                  </a:extLst>
                </p:cNvPr>
                <p:cNvSpPr/>
                <p:nvPr/>
              </p:nvSpPr>
              <p:spPr>
                <a:xfrm>
                  <a:off x="4546748" y="2082111"/>
                  <a:ext cx="3223521" cy="4031306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  <a:alpha val="16000"/>
                  </a:schemeClr>
                </a:solidFill>
                <a:ln w="254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Kinematic step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from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sz="1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from control-surface deflection inputs.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𝐬𝐢𝐦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𝐬𝐢𝐦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Precalculations</a:t>
                  </a:r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from RPM inputs.</a:t>
                  </a: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</a:t>
                  </a: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precalculations</a:t>
                  </a: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4472C4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b="1" dirty="0">
                      <a:solidFill>
                        <a:schemeClr val="bg1"/>
                      </a:solidFill>
                      <a:highlight>
                        <a:srgbClr val="2E75B6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Shed wake due to trailing circulation.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Solve aerodynamics: </a:t>
                  </a:r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𝚪</m:t>
                      </m:r>
                    </m:oMath>
                  </a14:m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2E75B6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b="1" dirty="0">
                      <a:solidFill>
                        <a:schemeClr val="bg1"/>
                      </a:solidFill>
                      <a:highlight>
                        <a:srgbClr val="2E75B6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Shed wake due to unsteady loading</a:t>
                  </a:r>
                  <a:r>
                    <a:rPr lang="en-US" sz="1400" b="1" dirty="0">
                      <a:solidFill>
                        <a:schemeClr val="bg1"/>
                      </a:solidFill>
                      <a:highlight>
                        <a:srgbClr val="4472C4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Break = </a:t>
                  </a: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runtime_function</a:t>
                  </a: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()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Save vehicle </a:t>
                  </a:r>
                  <a:r>
                    <a:rPr lang="en-US" sz="1400" b="1" dirty="0" err="1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vtks</a:t>
                  </a:r>
                  <a:r>
                    <a:rPr lang="en-US" sz="14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778961" lvl="1" indent="-34290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3" name="Flowchart: Process 82">
                  <a:extLst>
                    <a:ext uri="{FF2B5EF4-FFF2-40B4-BE49-F238E27FC236}">
                      <a16:creationId xmlns:a16="http://schemas.microsoft.com/office/drawing/2014/main" id="{DAA79EA6-812F-4476-B6BE-12A7C96F0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748" y="2082111"/>
                  <a:ext cx="3223521" cy="4031306"/>
                </a:xfrm>
                <a:prstGeom prst="flowChartProcess">
                  <a:avLst/>
                </a:prstGeom>
                <a:blipFill>
                  <a:blip r:embed="rId4"/>
                  <a:stretch>
                    <a:fillRect l="-188" t="-1203"/>
                  </a:stretch>
                </a:blipFill>
                <a:ln w="2540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BFDE4D3-FDA2-4C61-9EB2-95EAE9D693CB}"/>
                </a:ext>
              </a:extLst>
            </p:cNvPr>
            <p:cNvSpPr txBox="1"/>
            <p:nvPr/>
          </p:nvSpPr>
          <p:spPr>
            <a:xfrm>
              <a:off x="4723456" y="1725539"/>
              <a:ext cx="2745086" cy="35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FLOWUnsteady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Engine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A6B6F5-3E96-423D-8ED5-68540EE042B6}"/>
              </a:ext>
            </a:extLst>
          </p:cNvPr>
          <p:cNvGrpSpPr/>
          <p:nvPr/>
        </p:nvGrpSpPr>
        <p:grpSpPr>
          <a:xfrm>
            <a:off x="-2951807" y="2595742"/>
            <a:ext cx="2759825" cy="1249990"/>
            <a:chOff x="2220934" y="3460925"/>
            <a:chExt cx="2759825" cy="1249990"/>
          </a:xfrm>
        </p:grpSpPr>
        <p:sp>
          <p:nvSpPr>
            <p:cNvPr id="122" name="Flowchart: Process 121">
              <a:extLst>
                <a:ext uri="{FF2B5EF4-FFF2-40B4-BE49-F238E27FC236}">
                  <a16:creationId xmlns:a16="http://schemas.microsoft.com/office/drawing/2014/main" id="{703E40CE-FDA7-41D2-BE6F-8369C3C00FFD}"/>
                </a:ext>
              </a:extLst>
            </p:cNvPr>
            <p:cNvSpPr/>
            <p:nvPr/>
          </p:nvSpPr>
          <p:spPr>
            <a:xfrm>
              <a:off x="2220934" y="3460925"/>
              <a:ext cx="2759825" cy="1249990"/>
            </a:xfrm>
            <a:prstGeom prst="flowChartProcess">
              <a:avLst/>
            </a:prstGeom>
            <a:solidFill>
              <a:schemeClr val="accent4">
                <a:alpha val="16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VARIABLES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Flowchart: Process 122">
                  <a:extLst>
                    <a:ext uri="{FF2B5EF4-FFF2-40B4-BE49-F238E27FC236}">
                      <a16:creationId xmlns:a16="http://schemas.microsoft.com/office/drawing/2014/main" id="{47962F7B-7910-4A92-ADF0-C9C5FC8977CB}"/>
                    </a:ext>
                  </a:extLst>
                </p:cNvPr>
                <p:cNvSpPr/>
                <p:nvPr/>
              </p:nvSpPr>
              <p:spPr>
                <a:xfrm>
                  <a:off x="2366097" y="4055197"/>
                  <a:ext cx="2463107" cy="246221"/>
                </a:xfrm>
                <a:prstGeom prst="flowChartProcess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velocity </a:t>
                  </a:r>
                  <a14:m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a14:m>
                  <a:r>
                    <a: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23" name="Flowchart: Process 122">
                  <a:extLst>
                    <a:ext uri="{FF2B5EF4-FFF2-40B4-BE49-F238E27FC236}">
                      <a16:creationId xmlns:a16="http://schemas.microsoft.com/office/drawing/2014/main" id="{47962F7B-7910-4A92-ADF0-C9C5FC897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097" y="4055197"/>
                  <a:ext cx="2463107" cy="246221"/>
                </a:xfrm>
                <a:prstGeom prst="flowChartProcess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Flowchart: Process 123">
                  <a:extLst>
                    <a:ext uri="{FF2B5EF4-FFF2-40B4-BE49-F238E27FC236}">
                      <a16:creationId xmlns:a16="http://schemas.microsoft.com/office/drawing/2014/main" id="{C257C93A-FCFE-43B3-9653-CBDA491522B5}"/>
                    </a:ext>
                  </a:extLst>
                </p:cNvPr>
                <p:cNvSpPr/>
                <p:nvPr/>
              </p:nvSpPr>
              <p:spPr>
                <a:xfrm>
                  <a:off x="2366148" y="4385432"/>
                  <a:ext cx="2463107" cy="246221"/>
                </a:xfrm>
                <a:prstGeom prst="flowChartProcess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angular velocity </a:t>
                  </a:r>
                  <a14:m>
                    <m:oMath xmlns:m="http://schemas.openxmlformats.org/officeDocument/2006/math">
                      <m:r>
                        <a:rPr lang="el-G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𝜴</m:t>
                      </m:r>
                    </m:oMath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4" name="Flowchart: Process 123">
                  <a:extLst>
                    <a:ext uri="{FF2B5EF4-FFF2-40B4-BE49-F238E27FC236}">
                      <a16:creationId xmlns:a16="http://schemas.microsoft.com/office/drawing/2014/main" id="{C257C93A-FCFE-43B3-9653-CBDA49152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148" y="4385432"/>
                  <a:ext cx="2463107" cy="246221"/>
                </a:xfrm>
                <a:prstGeom prst="flowChartProcess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Flowchart: Process 124">
              <a:extLst>
                <a:ext uri="{FF2B5EF4-FFF2-40B4-BE49-F238E27FC236}">
                  <a16:creationId xmlns:a16="http://schemas.microsoft.com/office/drawing/2014/main" id="{6E3DDDBF-2E87-4606-B2F6-D1E594210177}"/>
                </a:ext>
              </a:extLst>
            </p:cNvPr>
            <p:cNvSpPr/>
            <p:nvPr/>
          </p:nvSpPr>
          <p:spPr>
            <a:xfrm>
              <a:off x="2366097" y="3728221"/>
              <a:ext cx="2463107" cy="246221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 information (Geometry)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A74E341-ADEF-4437-AC67-58BB185B750F}"/>
              </a:ext>
            </a:extLst>
          </p:cNvPr>
          <p:cNvSpPr txBox="1"/>
          <p:nvPr/>
        </p:nvSpPr>
        <p:spPr>
          <a:xfrm>
            <a:off x="-2773546" y="3865688"/>
            <a:ext cx="2382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2E75B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highlight>
                  <a:srgbClr val="2E75B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Unsteady solver.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Quasi-steady solver.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555D958-678E-4019-A72F-248D3702197F}"/>
              </a:ext>
            </a:extLst>
          </p:cNvPr>
          <p:cNvGrpSpPr/>
          <p:nvPr/>
        </p:nvGrpSpPr>
        <p:grpSpPr>
          <a:xfrm>
            <a:off x="6735747" y="1626075"/>
            <a:ext cx="4594359" cy="1207184"/>
            <a:chOff x="6735747" y="1626075"/>
            <a:chExt cx="4594359" cy="1207184"/>
          </a:xfrm>
        </p:grpSpPr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B9844081-16D2-49F8-AEDF-F3C1F1CDC8BB}"/>
                </a:ext>
              </a:extLst>
            </p:cNvPr>
            <p:cNvSpPr/>
            <p:nvPr/>
          </p:nvSpPr>
          <p:spPr>
            <a:xfrm>
              <a:off x="8841136" y="1626075"/>
              <a:ext cx="2488970" cy="1207184"/>
            </a:xfrm>
            <a:prstGeom prst="flowChartProcess">
              <a:avLst/>
            </a:prstGeom>
            <a:solidFill>
              <a:schemeClr val="bg1">
                <a:alpha val="16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Flowchart: Process 128">
                  <a:extLst>
                    <a:ext uri="{FF2B5EF4-FFF2-40B4-BE49-F238E27FC236}">
                      <a16:creationId xmlns:a16="http://schemas.microsoft.com/office/drawing/2014/main" id="{70C6AB78-265F-4E2D-A69D-10F01D0BC970}"/>
                    </a:ext>
                  </a:extLst>
                </p:cNvPr>
                <p:cNvSpPr/>
                <p:nvPr/>
              </p:nvSpPr>
              <p:spPr>
                <a:xfrm>
                  <a:off x="8978866" y="1739310"/>
                  <a:ext cx="2211073" cy="519886"/>
                </a:xfrm>
                <a:prstGeom prst="flowChartProcess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DYNAMICS</a:t>
                  </a:r>
                </a:p>
                <a:p>
                  <a:pPr marL="171450" indent="-171450">
                    <a:lnSpc>
                      <a:spcPct val="75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Integrate forces and moments at CG</a:t>
                  </a:r>
                </a:p>
                <a:p>
                  <a:pPr marL="171450" indent="-171450">
                    <a:lnSpc>
                      <a:spcPct val="75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acc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29" name="Flowchart: Process 128">
                  <a:extLst>
                    <a:ext uri="{FF2B5EF4-FFF2-40B4-BE49-F238E27FC236}">
                      <a16:creationId xmlns:a16="http://schemas.microsoft.com/office/drawing/2014/main" id="{70C6AB78-265F-4E2D-A69D-10F01D0BC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866" y="1739310"/>
                  <a:ext cx="2211073" cy="519886"/>
                </a:xfrm>
                <a:prstGeom prst="flowChartProcess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lowchart: Process 129">
              <a:extLst>
                <a:ext uri="{FF2B5EF4-FFF2-40B4-BE49-F238E27FC236}">
                  <a16:creationId xmlns:a16="http://schemas.microsoft.com/office/drawing/2014/main" id="{F2A83CE3-0ADF-4BDE-8666-046B379F6CE6}"/>
                </a:ext>
              </a:extLst>
            </p:cNvPr>
            <p:cNvSpPr/>
            <p:nvPr/>
          </p:nvSpPr>
          <p:spPr>
            <a:xfrm>
              <a:off x="8978867" y="2497871"/>
              <a:ext cx="2211073" cy="246221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USER-PRESCRIBED KINEMATICS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065D4CF-772E-45A4-8CEE-0A6E5D98C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747" y="1663807"/>
              <a:ext cx="2105389" cy="7200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CA8BE4AF-9810-46A4-8B64-8EE05C427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5747" y="2445593"/>
              <a:ext cx="2102954" cy="3853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Parallelogram 130">
                  <a:extLst>
                    <a:ext uri="{FF2B5EF4-FFF2-40B4-BE49-F238E27FC236}">
                      <a16:creationId xmlns:a16="http://schemas.microsoft.com/office/drawing/2014/main" id="{63F2D0E4-7896-449D-B4F7-B140BF2FAA65}"/>
                    </a:ext>
                  </a:extLst>
                </p:cNvPr>
                <p:cNvSpPr/>
                <p:nvPr/>
              </p:nvSpPr>
              <p:spPr>
                <a:xfrm>
                  <a:off x="7925862" y="2607481"/>
                  <a:ext cx="693371" cy="197048"/>
                </a:xfrm>
                <a:prstGeom prst="parallelogram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1" name="Parallelogram 130">
                  <a:extLst>
                    <a:ext uri="{FF2B5EF4-FFF2-40B4-BE49-F238E27FC236}">
                      <a16:creationId xmlns:a16="http://schemas.microsoft.com/office/drawing/2014/main" id="{63F2D0E4-7896-449D-B4F7-B140BF2FA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5862" y="2607481"/>
                  <a:ext cx="693371" cy="197048"/>
                </a:xfrm>
                <a:prstGeom prst="parallelogram">
                  <a:avLst/>
                </a:prstGeom>
                <a:blipFill>
                  <a:blip r:embed="rId8"/>
                  <a:stretch>
                    <a:fillRect t="-2778" b="-19444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952B0C9-F259-49E9-8606-ECE988E45B75}"/>
              </a:ext>
            </a:extLst>
          </p:cNvPr>
          <p:cNvGrpSpPr/>
          <p:nvPr/>
        </p:nvGrpSpPr>
        <p:grpSpPr>
          <a:xfrm>
            <a:off x="7179563" y="3018747"/>
            <a:ext cx="4150544" cy="1260564"/>
            <a:chOff x="7179563" y="3018747"/>
            <a:chExt cx="4150544" cy="12605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Flowchart: Process 139">
                  <a:extLst>
                    <a:ext uri="{FF2B5EF4-FFF2-40B4-BE49-F238E27FC236}">
                      <a16:creationId xmlns:a16="http://schemas.microsoft.com/office/drawing/2014/main" id="{395B51EA-A5C9-4D29-A008-0EA60F956220}"/>
                    </a:ext>
                  </a:extLst>
                </p:cNvPr>
                <p:cNvSpPr/>
                <p:nvPr/>
              </p:nvSpPr>
              <p:spPr>
                <a:xfrm>
                  <a:off x="8841136" y="3018747"/>
                  <a:ext cx="2488971" cy="1118761"/>
                </a:xfrm>
                <a:prstGeom prst="flowChartProcess">
                  <a:avLst/>
                </a:prstGeom>
                <a:solidFill>
                  <a:schemeClr val="bg1">
                    <a:lumMod val="65000"/>
                    <a:alpha val="16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𝐤𝐢𝐧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@ CP of wake system.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Calculate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𝐤𝐢𝐧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@ CP of VLM system.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HSs of wake and wake and VLM systems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𝐤𝐢𝐧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Restore previous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𝚪</m:t>
                      </m:r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solution.</a:t>
                  </a: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0" name="Flowchart: Process 139">
                  <a:extLst>
                    <a:ext uri="{FF2B5EF4-FFF2-40B4-BE49-F238E27FC236}">
                      <a16:creationId xmlns:a16="http://schemas.microsoft.com/office/drawing/2014/main" id="{395B51EA-A5C9-4D29-A008-0EA60F956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136" y="3018747"/>
                  <a:ext cx="2488971" cy="1118761"/>
                </a:xfrm>
                <a:prstGeom prst="flowChartProcess">
                  <a:avLst/>
                </a:prstGeom>
                <a:blipFill>
                  <a:blip r:embed="rId9"/>
                  <a:stretch>
                    <a:fillRect t="-1596" b="-2128"/>
                  </a:stretch>
                </a:blip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3790A60-7BC7-42FE-A257-AD6107DA6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9563" y="3018747"/>
              <a:ext cx="1659136" cy="1139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292F2D-813C-43B7-82A1-42DF1379D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9563" y="4137508"/>
              <a:ext cx="1659136" cy="141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52AB57-A621-4A2D-B38A-0239E52C5CF0}"/>
              </a:ext>
            </a:extLst>
          </p:cNvPr>
          <p:cNvGrpSpPr/>
          <p:nvPr/>
        </p:nvGrpSpPr>
        <p:grpSpPr>
          <a:xfrm>
            <a:off x="-2948471" y="1610253"/>
            <a:ext cx="2759825" cy="901475"/>
            <a:chOff x="2220934" y="3594011"/>
            <a:chExt cx="2759825" cy="90147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1E8A246-4FA8-4BB7-B8F1-2ECB3A53ED8B}"/>
                </a:ext>
              </a:extLst>
            </p:cNvPr>
            <p:cNvSpPr/>
            <p:nvPr/>
          </p:nvSpPr>
          <p:spPr>
            <a:xfrm>
              <a:off x="2220934" y="3594011"/>
              <a:ext cx="2759825" cy="901475"/>
            </a:xfrm>
            <a:prstGeom prst="rect">
              <a:avLst/>
            </a:prstGeom>
            <a:solidFill>
              <a:schemeClr val="accent4">
                <a:alpha val="16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155" name="Flowchart: Process 154">
              <a:extLst>
                <a:ext uri="{FF2B5EF4-FFF2-40B4-BE49-F238E27FC236}">
                  <a16:creationId xmlns:a16="http://schemas.microsoft.com/office/drawing/2014/main" id="{2BB8A047-ABD4-482D-B0E5-0401CE68A19D}"/>
                </a:ext>
              </a:extLst>
            </p:cNvPr>
            <p:cNvSpPr/>
            <p:nvPr/>
          </p:nvSpPr>
          <p:spPr>
            <a:xfrm>
              <a:off x="2357175" y="4114877"/>
              <a:ext cx="2463107" cy="246221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Rotor system RPMs</a:t>
              </a:r>
            </a:p>
          </p:txBody>
        </p:sp>
        <p:sp>
          <p:nvSpPr>
            <p:cNvPr id="157" name="Flowchart: Process 156">
              <a:extLst>
                <a:ext uri="{FF2B5EF4-FFF2-40B4-BE49-F238E27FC236}">
                  <a16:creationId xmlns:a16="http://schemas.microsoft.com/office/drawing/2014/main" id="{69E97014-2CCB-426F-8297-A35CA3AD5CEE}"/>
                </a:ext>
              </a:extLst>
            </p:cNvPr>
            <p:cNvSpPr/>
            <p:nvPr/>
          </p:nvSpPr>
          <p:spPr>
            <a:xfrm>
              <a:off x="2369292" y="3792889"/>
              <a:ext cx="2463107" cy="246221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surface deflections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610763C-3524-4E64-AFF2-874ECA0CC6D9}"/>
              </a:ext>
            </a:extLst>
          </p:cNvPr>
          <p:cNvGrpSpPr/>
          <p:nvPr/>
        </p:nvGrpSpPr>
        <p:grpSpPr>
          <a:xfrm>
            <a:off x="6735747" y="4322940"/>
            <a:ext cx="5148212" cy="3892589"/>
            <a:chOff x="6701857" y="3039510"/>
            <a:chExt cx="5148212" cy="38925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Flowchart: Process 158">
                  <a:extLst>
                    <a:ext uri="{FF2B5EF4-FFF2-40B4-BE49-F238E27FC236}">
                      <a16:creationId xmlns:a16="http://schemas.microsoft.com/office/drawing/2014/main" id="{596120CD-E942-4386-B769-5CFF85841CB0}"/>
                    </a:ext>
                  </a:extLst>
                </p:cNvPr>
                <p:cNvSpPr/>
                <p:nvPr/>
              </p:nvSpPr>
              <p:spPr>
                <a:xfrm>
                  <a:off x="8804809" y="3039510"/>
                  <a:ext cx="3045260" cy="3892589"/>
                </a:xfrm>
                <a:prstGeom prst="flowChartProcess">
                  <a:avLst/>
                </a:prstGeom>
                <a:solidFill>
                  <a:schemeClr val="bg1">
                    <a:lumMod val="65000"/>
                    <a:alpha val="16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Rotate rotors backward to avoid double-accounting for RPM.</a:t>
                  </a:r>
                </a:p>
                <a:p>
                  <a:pPr>
                    <a:lnSpc>
                      <a:spcPct val="75000"/>
                    </a:lnSpc>
                    <a:spcAft>
                      <a:spcPts val="600"/>
                    </a:spcAft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==0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solution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solution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>
                    <a:lnSpc>
                      <a:spcPct val="75000"/>
                    </a:lnSpc>
                    <a:spcAft>
                      <a:spcPts val="600"/>
                    </a:spcAft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else</a:t>
                  </a:r>
                </a:p>
                <a:p>
                  <a:pPr>
                    <a:lnSpc>
                      <a:spcPct val="75000"/>
                    </a:lnSpc>
                    <a:spcAft>
                      <a:spcPts val="600"/>
                    </a:spcAft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==1</a:t>
                  </a:r>
                </a:p>
                <a:p>
                  <a:pPr marL="607511" lvl="1" indent="-171450">
                    <a:lnSpc>
                      <a:spcPct val="75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wake_sys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solution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lvl="1">
                    <a:lnSpc>
                      <a:spcPct val="75000"/>
                    </a:lnSpc>
                    <a:spcAft>
                      <a:spcPts val="600"/>
                    </a:spcAft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end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wake_sys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wake_sys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-on-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Solve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𝐤𝐢𝐧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Relax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vlm_sys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solution.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Substract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self-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Solve </a:t>
                  </a:r>
                  <a:r>
                    <a:rPr lang="en-US" sz="1000" b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rotor_sys</a:t>
                  </a: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𝐤𝐢𝐧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0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𝐢𝐧𝐝</m:t>
                          </m:r>
                        </m:sub>
                      </m:sSub>
                    </m:oMath>
                  </a14:m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r>
                    <a:rPr 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Rotate rotors forward to undo the backward rotation</a:t>
                  </a: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664661" lvl="1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28600" indent="-2286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lnSpc>
                      <a:spcPct val="75000"/>
                    </a:lnSpc>
                    <a:spcAft>
                      <a:spcPts val="600"/>
                    </a:spcAft>
                    <a:buFont typeface="+mj-lt"/>
                    <a:buAutoNum type="arabicParenR" startAt="2"/>
                  </a:pPr>
                  <a:endPara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9" name="Flowchart: Process 158">
                  <a:extLst>
                    <a:ext uri="{FF2B5EF4-FFF2-40B4-BE49-F238E27FC236}">
                      <a16:creationId xmlns:a16="http://schemas.microsoft.com/office/drawing/2014/main" id="{596120CD-E942-4386-B769-5CFF8584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809" y="3039510"/>
                  <a:ext cx="3045260" cy="3892589"/>
                </a:xfrm>
                <a:prstGeom prst="flowChartProcess">
                  <a:avLst/>
                </a:prstGeom>
                <a:blipFill>
                  <a:blip r:embed="rId10"/>
                  <a:stretch>
                    <a:fillRect t="-467"/>
                  </a:stretch>
                </a:blip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09DFB5-7F0E-4480-B729-4698729C6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1857" y="3060273"/>
              <a:ext cx="2102952" cy="4355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C12866E-3660-4A71-95F3-E898FF67A4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857" y="3681226"/>
              <a:ext cx="2105389" cy="32508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32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</TotalTime>
  <Words>908</Words>
  <Application>Microsoft Office PowerPoint</Application>
  <PresentationFormat>Widescreen</PresentationFormat>
  <Paragraphs>203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Klaus</dc:creator>
  <cp:lastModifiedBy>Eduardo Alvarez Rubilar</cp:lastModifiedBy>
  <cp:revision>361</cp:revision>
  <dcterms:created xsi:type="dcterms:W3CDTF">2012-06-06T21:39:44Z</dcterms:created>
  <dcterms:modified xsi:type="dcterms:W3CDTF">2020-04-14T02:11:11Z</dcterms:modified>
</cp:coreProperties>
</file>