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8288000" cy="10287000"/>
  <p:notesSz cx="6858000" cy="9144000"/>
  <p:embeddedFontLst>
    <p:embeddedFont>
      <p:font typeface="SimSun" panose="02010600030101010101" pitchFamily="2" charset="-122"/>
      <p:regular r:id="rId21"/>
    </p:embeddedFont>
    <p:embeddedFont>
      <p:font typeface="Bodoni FLF" panose="02000606090000020003"/>
      <p:regular r:id="rId22"/>
    </p:embeddedFont>
    <p:embeddedFont>
      <p:font typeface="Vollkorn" panose="00000500000000000000"/>
      <p:regular r:id="rId23"/>
    </p:embeddedFont>
    <p:embeddedFont>
      <p:font typeface="Vollkorn Bold" panose="00000800000000000000"/>
      <p:bold r:id="rId24"/>
    </p:embeddedFont>
    <p:embeddedFont>
      <p:font typeface="Arial Bold" panose="020B0802020202020204"/>
      <p:bold r:id="rId25"/>
    </p:embeddedFont>
    <p:embeddedFont>
      <p:font typeface="Vollkorn Bold Italics" panose="00000800000000000000"/>
      <p:boldItalic r:id="rId26"/>
    </p:embeddedFont>
    <p:embeddedFont>
      <p:font typeface="Calibri (MS) Bold Italics" panose="020F07020304040A0204"/>
      <p:boldItalic r:id="rId27"/>
    </p:embeddedFont>
    <p:embeddedFont>
      <p:font typeface="Arial Bold Italics" panose="020B0802020202090204"/>
      <p:boldItalic r:id="rId28"/>
    </p:embeddedFont>
    <p:embeddedFont>
      <p:font typeface="Bodoni FLF Bold" panose="02000803080000020003"/>
      <p:bold r:id="rId29"/>
    </p:embeddedFont>
    <p:embeddedFont>
      <p:font typeface="Bodoni FLF Bold Italics" panose="02000803090000090003"/>
      <p:boldItalic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font" Target="fonts/font10.fntdata"/><Relationship Id="rId3" Type="http://schemas.openxmlformats.org/officeDocument/2006/relationships/slide" Target="slides/slide1.xml"/><Relationship Id="rId29" Type="http://schemas.openxmlformats.org/officeDocument/2006/relationships/font" Target="fonts/font9.fntdata"/><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8313400" cy="10287000"/>
          </a:xfrm>
          <a:prstGeom prst="rect">
            <a:avLst/>
          </a:prstGeom>
          <a:noFill/>
          <a:ln w="9525">
            <a:noFill/>
          </a:ln>
        </p:spPr>
      </p:pic>
      <p:sp>
        <p:nvSpPr>
          <p:cNvPr id="2051" name="Rectangle 3"/>
          <p:cNvSpPr>
            <a:spLocks noGrp="1" noChangeArrowheads="1"/>
          </p:cNvSpPr>
          <p:nvPr>
            <p:ph type="ctrTitle"/>
          </p:nvPr>
        </p:nvSpPr>
        <p:spPr>
          <a:xfrm>
            <a:off x="936626" y="1795463"/>
            <a:ext cx="16414750" cy="1624013"/>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939800" y="3633788"/>
            <a:ext cx="16424276" cy="26289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914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D8BD707-D9CF-40AE-B4C6-C98DA3205C09}" type="datetimeFigureOut">
              <a:rPr lang="en-US" smtClean="0"/>
            </a:fld>
            <a:endParaRPr lang="en-US"/>
          </a:p>
        </p:txBody>
      </p:sp>
      <p:sp>
        <p:nvSpPr>
          <p:cNvPr id="10" name="Rectangle 6"/>
          <p:cNvSpPr>
            <a:spLocks noGrp="1" noChangeArrowheads="1"/>
          </p:cNvSpPr>
          <p:nvPr>
            <p:ph type="ftr" sz="quarter" idx="3"/>
          </p:nvPr>
        </p:nvSpPr>
        <p:spPr bwMode="auto">
          <a:xfrm>
            <a:off x="6248400" y="9367838"/>
            <a:ext cx="5791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13106400" y="9367838"/>
            <a:ext cx="4267200" cy="714375"/>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F15528-21DE-4FAA-801E-634DDDAF4B2B}"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285750"/>
            <a:ext cx="4114800" cy="89058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85750"/>
            <a:ext cx="12039600" cy="890587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6" y="2564607"/>
            <a:ext cx="15773400" cy="4279106"/>
          </a:xfrm>
        </p:spPr>
        <p:txBody>
          <a:bodyPr anchor="b"/>
          <a:lstStyle>
            <a:lvl1pPr>
              <a:defRPr sz="9000"/>
            </a:lvl1pPr>
          </a:lstStyle>
          <a:p>
            <a:r>
              <a:rPr lang="en-US" smtClean="0"/>
              <a:t>Click to edit Master title style</a:t>
            </a:r>
            <a:endParaRPr lang="en-US"/>
          </a:p>
        </p:txBody>
      </p:sp>
      <p:sp>
        <p:nvSpPr>
          <p:cNvPr id="3" name="Text Placeholder 2"/>
          <p:cNvSpPr>
            <a:spLocks noGrp="1"/>
          </p:cNvSpPr>
          <p:nvPr>
            <p:ph type="body" idx="1"/>
          </p:nvPr>
        </p:nvSpPr>
        <p:spPr>
          <a:xfrm>
            <a:off x="1247776" y="6884195"/>
            <a:ext cx="15773400" cy="2250281"/>
          </a:xfrm>
        </p:spPr>
        <p:txBody>
          <a:bodyPr/>
          <a:lstStyle>
            <a:lvl1pPr marL="0" indent="0">
              <a:buNone/>
              <a:defRPr sz="3600"/>
            </a:lvl1pPr>
            <a:lvl2pPr marL="685800" indent="0">
              <a:buNone/>
              <a:defRPr sz="3000"/>
            </a:lvl2pPr>
            <a:lvl3pPr marL="1371600" indent="0">
              <a:buNone/>
              <a:defRPr sz="27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762125"/>
            <a:ext cx="8077200" cy="74295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9296400" y="1762125"/>
            <a:ext cx="8077200" cy="74295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6" y="547688"/>
            <a:ext cx="15773400" cy="1988345"/>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260476" y="2521745"/>
            <a:ext cx="7737474"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60476" y="3757613"/>
            <a:ext cx="7737474"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9258300" y="2521745"/>
            <a:ext cx="7775576"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9258300" y="3757613"/>
            <a:ext cx="7775576" cy="552688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smtClean="0"/>
              <a:t>Click to edit Master title style</a:t>
            </a:r>
            <a:endParaRPr lang="en-US"/>
          </a:p>
        </p:txBody>
      </p:sp>
      <p:sp>
        <p:nvSpPr>
          <p:cNvPr id="3" name="Content Placeholder 2"/>
          <p:cNvSpPr>
            <a:spLocks noGrp="1"/>
          </p:cNvSpPr>
          <p:nvPr>
            <p:ph idx="1"/>
          </p:nvPr>
        </p:nvSpPr>
        <p:spPr>
          <a:xfrm>
            <a:off x="7775576"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6" y="685800"/>
            <a:ext cx="5899150" cy="2400300"/>
          </a:xfrm>
        </p:spPr>
        <p:txBody>
          <a:bodyPr anchor="b"/>
          <a:lstStyle>
            <a:lvl1pPr>
              <a:defRPr sz="4800"/>
            </a:lvl1pPr>
          </a:lstStyle>
          <a:p>
            <a:r>
              <a:rPr lang="en-US" smtClean="0"/>
              <a:t>Click to edit Master title style</a:t>
            </a:r>
            <a:endParaRPr lang="en-US"/>
          </a:p>
        </p:txBody>
      </p:sp>
      <p:sp>
        <p:nvSpPr>
          <p:cNvPr id="3" name="Picture Placeholder 2"/>
          <p:cNvSpPr>
            <a:spLocks noGrp="1"/>
          </p:cNvSpPr>
          <p:nvPr>
            <p:ph type="pic" idx="1"/>
          </p:nvPr>
        </p:nvSpPr>
        <p:spPr>
          <a:xfrm>
            <a:off x="7775576" y="1481138"/>
            <a:ext cx="9258300" cy="7310438"/>
          </a:xfrm>
        </p:spPr>
        <p:txBody>
          <a:bodyPr vert="horz" wrap="square" lIns="91440" tIns="45720" rIns="91440" bIns="45720" numCol="1" anchor="t" anchorCtr="0" compatLnSpc="1"/>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260476" y="3086100"/>
            <a:ext cx="5899150"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B6F15528-21DE-4FAA-801E-634DDDAF4B2B}"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8313400" cy="10287000"/>
          </a:xfrm>
          <a:prstGeom prst="rect">
            <a:avLst/>
          </a:prstGeom>
          <a:noFill/>
          <a:ln w="9525">
            <a:noFill/>
          </a:ln>
        </p:spPr>
      </p:pic>
      <p:sp>
        <p:nvSpPr>
          <p:cNvPr id="1027" name="Rectangle 3"/>
          <p:cNvSpPr>
            <a:spLocks noGrp="1"/>
          </p:cNvSpPr>
          <p:nvPr>
            <p:ph type="title"/>
          </p:nvPr>
        </p:nvSpPr>
        <p:spPr>
          <a:xfrm>
            <a:off x="914400" y="285750"/>
            <a:ext cx="16459200" cy="87392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914400" y="1762125"/>
            <a:ext cx="16459200" cy="74295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914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2100"/>
            </a:lvl1pPr>
          </a:lstStyle>
          <a:p>
            <a:fld id="{1D8BD707-D9CF-40AE-B4C6-C98DA3205C09}" type="datetimeFigureOut">
              <a:rPr lang="en-US" smtClean="0"/>
            </a:fld>
            <a:endParaRPr lang="en-US"/>
          </a:p>
        </p:txBody>
      </p:sp>
      <p:sp>
        <p:nvSpPr>
          <p:cNvPr id="1030" name="Rectangle 6"/>
          <p:cNvSpPr>
            <a:spLocks noGrp="1" noChangeArrowheads="1"/>
          </p:cNvSpPr>
          <p:nvPr>
            <p:ph type="ftr" sz="quarter" idx="3"/>
          </p:nvPr>
        </p:nvSpPr>
        <p:spPr bwMode="auto">
          <a:xfrm>
            <a:off x="6248400" y="9367838"/>
            <a:ext cx="5791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2100"/>
            </a:lvl1pPr>
          </a:lstStyle>
          <a:p>
            <a:endParaRPr lang="en-US"/>
          </a:p>
        </p:txBody>
      </p:sp>
      <p:sp>
        <p:nvSpPr>
          <p:cNvPr id="1031" name="Rectangle 7"/>
          <p:cNvSpPr>
            <a:spLocks noGrp="1" noChangeArrowheads="1"/>
          </p:cNvSpPr>
          <p:nvPr>
            <p:ph type="sldNum" sz="quarter" idx="4"/>
          </p:nvPr>
        </p:nvSpPr>
        <p:spPr bwMode="auto">
          <a:xfrm>
            <a:off x="13106400" y="9367838"/>
            <a:ext cx="426720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2100"/>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54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514350" indent="-514350" algn="l" rtl="0" fontAlgn="base">
        <a:spcBef>
          <a:spcPct val="30000"/>
        </a:spcBef>
        <a:spcAft>
          <a:spcPct val="0"/>
        </a:spcAft>
        <a:buChar char="•"/>
        <a:defRPr sz="4800" kern="1200">
          <a:solidFill>
            <a:schemeClr val="tx1"/>
          </a:solidFill>
          <a:latin typeface="+mn-lt"/>
          <a:ea typeface="+mn-ea"/>
          <a:cs typeface="+mn-cs"/>
        </a:defRPr>
      </a:lvl1pPr>
      <a:lvl2pPr marL="1114425" indent="-428625" algn="l" rtl="0" fontAlgn="base">
        <a:spcBef>
          <a:spcPct val="30000"/>
        </a:spcBef>
        <a:spcAft>
          <a:spcPct val="0"/>
        </a:spcAft>
        <a:buChar char="–"/>
        <a:defRPr sz="4200" kern="1200">
          <a:solidFill>
            <a:schemeClr val="tx1"/>
          </a:solidFill>
          <a:latin typeface="+mn-lt"/>
          <a:ea typeface="+mn-ea"/>
          <a:cs typeface="+mn-cs"/>
        </a:defRPr>
      </a:lvl2pPr>
      <a:lvl3pPr marL="1714500" indent="-342900" algn="l" rtl="0" fontAlgn="base">
        <a:spcBef>
          <a:spcPct val="30000"/>
        </a:spcBef>
        <a:spcAft>
          <a:spcPct val="0"/>
        </a:spcAft>
        <a:buChar char="•"/>
        <a:defRPr sz="3600" kern="1200">
          <a:solidFill>
            <a:schemeClr val="tx1"/>
          </a:solidFill>
          <a:latin typeface="+mn-lt"/>
          <a:ea typeface="+mn-ea"/>
          <a:cs typeface="+mn-cs"/>
        </a:defRPr>
      </a:lvl3pPr>
      <a:lvl4pPr marL="2400300" indent="-342900" algn="l" rtl="0" fontAlgn="base">
        <a:spcBef>
          <a:spcPct val="30000"/>
        </a:spcBef>
        <a:spcAft>
          <a:spcPct val="0"/>
        </a:spcAft>
        <a:buChar char="–"/>
        <a:defRPr sz="3000" kern="1200">
          <a:solidFill>
            <a:schemeClr val="tx1"/>
          </a:solidFill>
          <a:latin typeface="+mn-lt"/>
          <a:ea typeface="+mn-ea"/>
          <a:cs typeface="+mn-cs"/>
        </a:defRPr>
      </a:lvl4pPr>
      <a:lvl5pPr marL="3086100" indent="-342900" algn="l" rtl="0" fontAlgn="base">
        <a:spcBef>
          <a:spcPct val="30000"/>
        </a:spcBef>
        <a:spcAft>
          <a:spcPct val="0"/>
        </a:spcAft>
        <a:buChar char="»"/>
        <a:defRPr sz="30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534924" y="1473428"/>
            <a:ext cx="17021556" cy="3670072"/>
            <a:chOff x="0" y="0"/>
            <a:chExt cx="22695408" cy="4893430"/>
          </a:xfrm>
        </p:grpSpPr>
        <p:sp>
          <p:nvSpPr>
            <p:cNvPr id="8" name="Freeform 8"/>
            <p:cNvSpPr/>
            <p:nvPr/>
          </p:nvSpPr>
          <p:spPr>
            <a:xfrm>
              <a:off x="0" y="0"/>
              <a:ext cx="22695408" cy="4893430"/>
            </a:xfrm>
            <a:custGeom>
              <a:avLst/>
              <a:gdLst/>
              <a:ahLst/>
              <a:cxnLst/>
              <a:rect l="l" t="t" r="r" b="b"/>
              <a:pathLst>
                <a:path w="22695408" h="4893430">
                  <a:moveTo>
                    <a:pt x="0" y="0"/>
                  </a:moveTo>
                  <a:lnTo>
                    <a:pt x="22695408" y="0"/>
                  </a:lnTo>
                  <a:lnTo>
                    <a:pt x="22695408" y="4893430"/>
                  </a:lnTo>
                  <a:lnTo>
                    <a:pt x="0" y="4893430"/>
                  </a:lnTo>
                  <a:close/>
                </a:path>
              </a:pathLst>
            </a:custGeom>
            <a:solidFill>
              <a:srgbClr val="000000">
                <a:alpha val="0"/>
              </a:srgbClr>
            </a:solidFill>
          </p:spPr>
        </p:sp>
        <p:sp>
          <p:nvSpPr>
            <p:cNvPr id="9" name="TextBox 9"/>
            <p:cNvSpPr txBox="1"/>
            <p:nvPr/>
          </p:nvSpPr>
          <p:spPr>
            <a:xfrm>
              <a:off x="0" y="19050"/>
              <a:ext cx="22695408" cy="4874380"/>
            </a:xfrm>
            <a:prstGeom prst="rect">
              <a:avLst/>
            </a:prstGeom>
          </p:spPr>
          <p:txBody>
            <a:bodyPr lIns="0" tIns="0" rIns="0" bIns="0" rtlCol="0" anchor="ctr"/>
            <a:lstStyle/>
            <a:p>
              <a:pPr algn="ctr">
                <a:lnSpc>
                  <a:spcPts val="8750"/>
                </a:lnSpc>
              </a:pPr>
              <a:r>
                <a:rPr lang="en-US" sz="8100">
                  <a:solidFill>
                    <a:srgbClr val="00C4CC"/>
                  </a:solidFill>
                  <a:latin typeface="Bodoni FLF" panose="02000606090000020003"/>
                  <a:ea typeface="Bodoni FLF" panose="02000606090000020003"/>
                  <a:cs typeface="Bodoni FLF" panose="02000606090000020003"/>
                  <a:sym typeface="Bodoni FLF" panose="02000606090000020003"/>
                </a:rPr>
                <a:t>Generative Adversarial Networks(GANs) </a:t>
              </a:r>
              <a:endParaRPr lang="en-US" sz="8100">
                <a:solidFill>
                  <a:srgbClr val="00C4CC"/>
                </a:solidFill>
                <a:latin typeface="Bodoni FLF" panose="02000606090000020003"/>
                <a:ea typeface="Bodoni FLF" panose="02000606090000020003"/>
                <a:cs typeface="Bodoni FLF" panose="02000606090000020003"/>
                <a:sym typeface="Bodoni FLF" panose="02000606090000020003"/>
              </a:endParaRPr>
            </a:p>
            <a:p>
              <a:pPr algn="ctr">
                <a:lnSpc>
                  <a:spcPts val="8750"/>
                </a:lnSpc>
              </a:pPr>
              <a:r>
                <a:rPr lang="en-US" sz="8100">
                  <a:solidFill>
                    <a:srgbClr val="00C4CC"/>
                  </a:solidFill>
                  <a:latin typeface="Bodoni FLF" panose="02000606090000020003"/>
                  <a:ea typeface="Bodoni FLF" panose="02000606090000020003"/>
                  <a:cs typeface="Bodoni FLF" panose="02000606090000020003"/>
                  <a:sym typeface="Bodoni FLF" panose="02000606090000020003"/>
                </a:rPr>
                <a:t>&amp; </a:t>
              </a:r>
              <a:endParaRPr lang="en-US" sz="8100">
                <a:solidFill>
                  <a:srgbClr val="00C4CC"/>
                </a:solidFill>
                <a:latin typeface="Bodoni FLF" panose="02000606090000020003"/>
                <a:ea typeface="Bodoni FLF" panose="02000606090000020003"/>
                <a:cs typeface="Bodoni FLF" panose="02000606090000020003"/>
                <a:sym typeface="Bodoni FLF" panose="02000606090000020003"/>
              </a:endParaRPr>
            </a:p>
            <a:p>
              <a:pPr algn="ctr">
                <a:lnSpc>
                  <a:spcPts val="8750"/>
                </a:lnSpc>
              </a:pPr>
              <a:r>
                <a:rPr lang="en-US" sz="8100" spc="-37">
                  <a:solidFill>
                    <a:srgbClr val="00C4CC"/>
                  </a:solidFill>
                  <a:latin typeface="Bodoni FLF" panose="02000606090000020003"/>
                  <a:ea typeface="Bodoni FLF" panose="02000606090000020003"/>
                  <a:cs typeface="Bodoni FLF" panose="02000606090000020003"/>
                  <a:sym typeface="Bodoni FLF" panose="02000606090000020003"/>
                </a:rPr>
                <a:t>Training Dynamics</a:t>
              </a:r>
              <a:endParaRPr lang="en-US" sz="8100" spc="-37">
                <a:solidFill>
                  <a:srgbClr val="00C4CC"/>
                </a:solidFill>
                <a:latin typeface="Bodoni FLF" panose="02000606090000020003"/>
                <a:ea typeface="Bodoni FLF" panose="02000606090000020003"/>
                <a:cs typeface="Bodoni FLF" panose="02000606090000020003"/>
                <a:sym typeface="Bodoni FLF" panose="02000606090000020003"/>
              </a:endParaRPr>
            </a:p>
          </p:txBody>
        </p:sp>
      </p:grpSp>
      <p:sp>
        <p:nvSpPr>
          <p:cNvPr id="10" name="TextBox 10"/>
          <p:cNvSpPr txBox="1"/>
          <p:nvPr/>
        </p:nvSpPr>
        <p:spPr>
          <a:xfrm>
            <a:off x="626364" y="6503149"/>
            <a:ext cx="4410250" cy="3064684"/>
          </a:xfrm>
          <a:prstGeom prst="rect">
            <a:avLst/>
          </a:prstGeom>
        </p:spPr>
        <p:txBody>
          <a:bodyPr lIns="0" tIns="0" rIns="0" bIns="0" rtlCol="0" anchor="t">
            <a:spAutoFit/>
          </a:bodyPr>
          <a:lstStyle/>
          <a:p>
            <a:pPr algn="l">
              <a:lnSpc>
                <a:spcPts val="2590"/>
              </a:lnSpc>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By</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algn="l">
              <a:lnSpc>
                <a:spcPts val="2590"/>
              </a:lnSpc>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Manika Singh</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algn="l">
              <a:lnSpc>
                <a:spcPts val="2590"/>
              </a:lnSpc>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Sabha Ambrin</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algn="l">
              <a:lnSpc>
                <a:spcPts val="2590"/>
              </a:lnSpc>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Seema Verma </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algn="l">
              <a:lnSpc>
                <a:spcPts val="2590"/>
              </a:lnSpc>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Gaurav Singh Parihar</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p:txBody>
      </p:sp>
      <p:sp>
        <p:nvSpPr>
          <p:cNvPr id="11" name="AutoShape 11"/>
          <p:cNvSpPr/>
          <p:nvPr/>
        </p:nvSpPr>
        <p:spPr>
          <a:xfrm rot="7507">
            <a:off x="-11919" y="6292930"/>
            <a:ext cx="10903649" cy="0"/>
          </a:xfrm>
          <a:prstGeom prst="line">
            <a:avLst/>
          </a:prstGeom>
          <a:ln w="9525" cap="rnd">
            <a:solidFill>
              <a:srgbClr val="000000"/>
            </a:solidFill>
            <a:prstDash val="solid"/>
            <a:headEnd type="none" w="sm" len="sm"/>
            <a:tailEnd type="oval" w="lg" len="lg"/>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1257300" y="547688"/>
            <a:ext cx="8726960" cy="1886594"/>
            <a:chOff x="0" y="0"/>
            <a:chExt cx="11635946" cy="2515458"/>
          </a:xfrm>
        </p:grpSpPr>
        <p:sp>
          <p:nvSpPr>
            <p:cNvPr id="8" name="Freeform 8"/>
            <p:cNvSpPr/>
            <p:nvPr/>
          </p:nvSpPr>
          <p:spPr>
            <a:xfrm>
              <a:off x="0" y="0"/>
              <a:ext cx="11635946" cy="2515458"/>
            </a:xfrm>
            <a:custGeom>
              <a:avLst/>
              <a:gdLst/>
              <a:ahLst/>
              <a:cxnLst/>
              <a:rect l="l" t="t" r="r" b="b"/>
              <a:pathLst>
                <a:path w="11635946" h="2515458">
                  <a:moveTo>
                    <a:pt x="0" y="0"/>
                  </a:moveTo>
                  <a:lnTo>
                    <a:pt x="11635946" y="0"/>
                  </a:lnTo>
                  <a:lnTo>
                    <a:pt x="11635946" y="2515458"/>
                  </a:lnTo>
                  <a:lnTo>
                    <a:pt x="0" y="2515458"/>
                  </a:lnTo>
                  <a:close/>
                </a:path>
              </a:pathLst>
            </a:custGeom>
            <a:solidFill>
              <a:srgbClr val="000000">
                <a:alpha val="0"/>
              </a:srgbClr>
            </a:solidFill>
          </p:spPr>
        </p:sp>
        <p:sp>
          <p:nvSpPr>
            <p:cNvPr id="9" name="TextBox 9"/>
            <p:cNvSpPr txBox="1"/>
            <p:nvPr/>
          </p:nvSpPr>
          <p:spPr>
            <a:xfrm>
              <a:off x="0" y="47625"/>
              <a:ext cx="11635946" cy="2467833"/>
            </a:xfrm>
            <a:prstGeom prst="rect">
              <a:avLst/>
            </a:prstGeom>
          </p:spPr>
          <p:txBody>
            <a:bodyPr lIns="0" tIns="0" rIns="0" bIns="0" rtlCol="0" anchor="ctr"/>
            <a:lstStyle/>
            <a:p>
              <a:pPr algn="l">
                <a:lnSpc>
                  <a:spcPts val="3890"/>
                </a:lnSpc>
              </a:pPr>
              <a:r>
                <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rPr>
                <a:t>Key Learnings &amp; Insights</a:t>
              </a:r>
              <a:endPar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sp>
        <p:nvSpPr>
          <p:cNvPr id="10" name="TextBox 10"/>
          <p:cNvSpPr txBox="1"/>
          <p:nvPr/>
        </p:nvSpPr>
        <p:spPr>
          <a:xfrm>
            <a:off x="1843009" y="3248050"/>
            <a:ext cx="12782447" cy="5343602"/>
          </a:xfrm>
          <a:prstGeom prst="rect">
            <a:avLst/>
          </a:prstGeom>
        </p:spPr>
        <p:txBody>
          <a:bodyPr lIns="0" tIns="0" rIns="0" bIns="0" rtlCol="0" anchor="t">
            <a:spAutoFit/>
          </a:bodyPr>
          <a:lstStyle/>
          <a:p>
            <a:pPr marL="488315" lvl="1" indent="-244475" algn="l">
              <a:lnSpc>
                <a:spcPts val="2915"/>
              </a:lnSpc>
              <a:buFont typeface="Arial" panose="020B0604020202020204"/>
              <a:buChar char="•"/>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Understanding GMs:</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1120140" lvl="2" indent="-37338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VAEs are better for structured latent representations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1120140" lvl="2" indent="-37338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GANs excel in visual fidelity</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88315" lvl="1" indent="-244475" algn="l">
              <a:lnSpc>
                <a:spcPts val="2915"/>
              </a:lnSpc>
              <a:buFont typeface="Arial" panose="020B0604020202020204"/>
              <a:buChar char="•"/>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Implementation lessons:</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1120140" lvl="2" indent="-37338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Importance of tuning</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1120140" lvl="2" indent="-37338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Debugging loss behavior is crucial</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88315" lvl="1" indent="-244475" algn="l">
              <a:lnSpc>
                <a:spcPts val="2915"/>
              </a:lnSpc>
              <a:buFont typeface="Arial" panose="020B0604020202020204"/>
              <a:buChar char="•"/>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Comparative Insight:</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1120140" lvl="2" indent="-37338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VAEs are easier to train but less sharp</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1120140" lvl="2" indent="-37338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GANs need care but produce realistic outputs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p:txBody>
      </p:sp>
      <p:grpSp>
        <p:nvGrpSpPr>
          <p:cNvPr id="11" name="Group 11"/>
          <p:cNvGrpSpPr/>
          <p:nvPr/>
        </p:nvGrpSpPr>
        <p:grpSpPr>
          <a:xfrm rot="0">
            <a:off x="1632204" y="9409176"/>
            <a:ext cx="9491472" cy="547688"/>
            <a:chOff x="0" y="0"/>
            <a:chExt cx="12655296" cy="730250"/>
          </a:xfrm>
        </p:grpSpPr>
        <p:sp>
          <p:nvSpPr>
            <p:cNvPr id="12" name="Freeform 12"/>
            <p:cNvSpPr/>
            <p:nvPr/>
          </p:nvSpPr>
          <p:spPr>
            <a:xfrm>
              <a:off x="0" y="0"/>
              <a:ext cx="12655296" cy="730250"/>
            </a:xfrm>
            <a:custGeom>
              <a:avLst/>
              <a:gdLst/>
              <a:ahLst/>
              <a:cxnLst/>
              <a:rect l="l" t="t" r="r" b="b"/>
              <a:pathLst>
                <a:path w="12655296" h="730250">
                  <a:moveTo>
                    <a:pt x="0" y="0"/>
                  </a:moveTo>
                  <a:lnTo>
                    <a:pt x="12655296" y="0"/>
                  </a:lnTo>
                  <a:lnTo>
                    <a:pt x="12655296" y="730250"/>
                  </a:lnTo>
                  <a:lnTo>
                    <a:pt x="0" y="730250"/>
                  </a:lnTo>
                  <a:close/>
                </a:path>
              </a:pathLst>
            </a:custGeom>
            <a:solidFill>
              <a:srgbClr val="000000">
                <a:alpha val="0"/>
              </a:srgbClr>
            </a:solidFill>
          </p:spPr>
        </p:sp>
        <p:sp>
          <p:nvSpPr>
            <p:cNvPr id="13" name="TextBox 13"/>
            <p:cNvSpPr txBox="1"/>
            <p:nvPr/>
          </p:nvSpPr>
          <p:spPr>
            <a:xfrm>
              <a:off x="0" y="0"/>
              <a:ext cx="12655296" cy="730250"/>
            </a:xfrm>
            <a:prstGeom prst="rect">
              <a:avLst/>
            </a:prstGeom>
          </p:spPr>
          <p:txBody>
            <a:bodyPr lIns="0" tIns="0" rIns="0" bIns="0" rtlCol="0" anchor="ctr"/>
            <a:lstStyle/>
            <a:p>
              <a:pPr algn="l">
                <a:lnSpc>
                  <a:spcPts val="1980"/>
                </a:lnSpc>
              </a:pPr>
              <a:r>
                <a:rPr lang="en-US" sz="1650" spc="58">
                  <a:solidFill>
                    <a:srgbClr val="696464"/>
                  </a:solidFill>
                  <a:latin typeface="Vollkorn" panose="00000500000000000000"/>
                  <a:ea typeface="Vollkorn" panose="00000500000000000000"/>
                  <a:cs typeface="Vollkorn" panose="00000500000000000000"/>
                  <a:sym typeface="Vollkorn" panose="00000500000000000000"/>
                </a:rPr>
                <a:t>Presentation title</a:t>
              </a:r>
              <a:endParaRPr lang="en-US" sz="1650" spc="58">
                <a:solidFill>
                  <a:srgbClr val="696464"/>
                </a:solidFill>
                <a:latin typeface="Vollkorn" panose="00000500000000000000"/>
                <a:ea typeface="Vollkorn" panose="00000500000000000000"/>
                <a:cs typeface="Vollkorn" panose="00000500000000000000"/>
                <a:sym typeface="Vollkorn" panose="00000500000000000000"/>
              </a:endParaRPr>
            </a:p>
          </p:txBody>
        </p:sp>
      </p:grpSp>
      <p:grpSp>
        <p:nvGrpSpPr>
          <p:cNvPr id="14" name="Group 14"/>
          <p:cNvGrpSpPr/>
          <p:nvPr/>
        </p:nvGrpSpPr>
        <p:grpSpPr>
          <a:xfrm rot="0">
            <a:off x="16966692" y="9409176"/>
            <a:ext cx="960120" cy="547688"/>
            <a:chOff x="0" y="0"/>
            <a:chExt cx="1280160" cy="730250"/>
          </a:xfrm>
        </p:grpSpPr>
        <p:sp>
          <p:nvSpPr>
            <p:cNvPr id="15" name="Freeform 15"/>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6" name="TextBox 16"/>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10</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454268" y="1897245"/>
            <a:ext cx="11222355" cy="9525"/>
          </a:xfrm>
          <a:prstGeom prst="line">
            <a:avLst/>
          </a:prstGeom>
          <a:ln w="9525" cap="rnd">
            <a:solidFill>
              <a:srgbClr val="000000"/>
            </a:solidFill>
            <a:prstDash val="solid"/>
            <a:headEnd type="none" w="sm" len="sm"/>
            <a:tailEnd type="none" w="sm" len="sm"/>
          </a:ln>
        </p:spPr>
      </p:sp>
      <p:grpSp>
        <p:nvGrpSpPr>
          <p:cNvPr id="3" name="Group 3"/>
          <p:cNvGrpSpPr/>
          <p:nvPr/>
        </p:nvGrpSpPr>
        <p:grpSpPr>
          <a:xfrm rot="0">
            <a:off x="1454264" y="-580311"/>
            <a:ext cx="11315700" cy="2176135"/>
            <a:chOff x="0" y="0"/>
            <a:chExt cx="10728960" cy="2063299"/>
          </a:xfrm>
        </p:grpSpPr>
        <p:sp>
          <p:nvSpPr>
            <p:cNvPr id="4" name="Freeform 4"/>
            <p:cNvSpPr/>
            <p:nvPr/>
          </p:nvSpPr>
          <p:spPr>
            <a:xfrm>
              <a:off x="0" y="0"/>
              <a:ext cx="10728960" cy="2063299"/>
            </a:xfrm>
            <a:custGeom>
              <a:avLst/>
              <a:gdLst/>
              <a:ahLst/>
              <a:cxnLst/>
              <a:rect l="l" t="t" r="r" b="b"/>
              <a:pathLst>
                <a:path w="10728960" h="2063299">
                  <a:moveTo>
                    <a:pt x="0" y="0"/>
                  </a:moveTo>
                  <a:lnTo>
                    <a:pt x="10728960" y="0"/>
                  </a:lnTo>
                  <a:lnTo>
                    <a:pt x="10728960" y="2063299"/>
                  </a:lnTo>
                  <a:lnTo>
                    <a:pt x="0" y="2063299"/>
                  </a:lnTo>
                  <a:close/>
                </a:path>
              </a:pathLst>
            </a:custGeom>
            <a:solidFill>
              <a:srgbClr val="000000">
                <a:alpha val="0"/>
              </a:srgbClr>
            </a:solidFill>
          </p:spPr>
        </p:sp>
        <p:sp>
          <p:nvSpPr>
            <p:cNvPr id="5" name="TextBox 5"/>
            <p:cNvSpPr txBox="1"/>
            <p:nvPr/>
          </p:nvSpPr>
          <p:spPr>
            <a:xfrm>
              <a:off x="0" y="66675"/>
              <a:ext cx="10728960" cy="1996624"/>
            </a:xfrm>
            <a:prstGeom prst="rect">
              <a:avLst/>
            </a:prstGeom>
          </p:spPr>
          <p:txBody>
            <a:bodyPr lIns="0" tIns="0" rIns="0" bIns="0" rtlCol="0" anchor="b"/>
            <a:lstStyle/>
            <a:p>
              <a:pPr algn="l">
                <a:lnSpc>
                  <a:spcPts val="3670"/>
                </a:lnSpc>
              </a:pPr>
              <a:r>
                <a:rPr lang="en-US" sz="3600" b="1" i="1" spc="-64">
                  <a:solidFill>
                    <a:srgbClr val="00C4CC"/>
                  </a:solidFill>
                  <a:latin typeface="Vollkorn Bold Italics" panose="00000800000000000000"/>
                  <a:ea typeface="Vollkorn Bold Italics" panose="00000800000000000000"/>
                  <a:cs typeface="Vollkorn Bold Italics" panose="00000800000000000000"/>
                  <a:sym typeface="Vollkorn Bold Italics" panose="00000800000000000000"/>
                </a:rPr>
                <a:t>Regularization &amp; Stability in Generative Models</a:t>
              </a:r>
              <a:endParaRPr lang="en-US" sz="3600" b="1" i="1" spc="-64">
                <a:solidFill>
                  <a:srgbClr val="00C4CC"/>
                </a:solidFill>
                <a:latin typeface="Vollkorn Bold Italics" panose="00000800000000000000"/>
                <a:ea typeface="Vollkorn Bold Italics" panose="00000800000000000000"/>
                <a:cs typeface="Vollkorn Bold Italics" panose="00000800000000000000"/>
                <a:sym typeface="Vollkorn Bold Italics" panose="00000800000000000000"/>
              </a:endParaRPr>
            </a:p>
          </p:txBody>
        </p:sp>
      </p:grpSp>
      <p:sp>
        <p:nvSpPr>
          <p:cNvPr id="6" name="TextBox 6"/>
          <p:cNvSpPr txBox="1"/>
          <p:nvPr/>
        </p:nvSpPr>
        <p:spPr>
          <a:xfrm>
            <a:off x="1706658" y="2551552"/>
            <a:ext cx="8111944" cy="538253"/>
          </a:xfrm>
          <a:prstGeom prst="rect">
            <a:avLst/>
          </a:prstGeom>
        </p:spPr>
        <p:txBody>
          <a:bodyPr lIns="0" tIns="0" rIns="0" bIns="0" rtlCol="0" anchor="t">
            <a:spAutoFit/>
          </a:bodyPr>
          <a:lstStyle/>
          <a:p>
            <a:pPr algn="l">
              <a:lnSpc>
                <a:spcPts val="3600"/>
              </a:lnSpc>
            </a:pPr>
            <a:r>
              <a:rPr lang="en-US" sz="3000" b="1" i="1">
                <a:solidFill>
                  <a:srgbClr val="000000"/>
                </a:solidFill>
                <a:latin typeface="Calibri (MS) Bold Italics" panose="020F07020304040A0204"/>
                <a:ea typeface="Calibri (MS) Bold Italics" panose="020F07020304040A0204"/>
                <a:cs typeface="Calibri (MS) Bold Italics" panose="020F07020304040A0204"/>
                <a:sym typeface="Calibri (MS) Bold Italics" panose="020F07020304040A0204"/>
              </a:rPr>
              <a:t>From Unstable Training to High-Quality Generation</a:t>
            </a:r>
            <a:endParaRPr lang="en-US" sz="3000" b="1" i="1">
              <a:solidFill>
                <a:srgbClr val="000000"/>
              </a:solidFill>
              <a:latin typeface="Calibri (MS) Bold Italics" panose="020F07020304040A0204"/>
              <a:ea typeface="Calibri (MS) Bold Italics" panose="020F07020304040A0204"/>
              <a:cs typeface="Calibri (MS) Bold Italics" panose="020F07020304040A0204"/>
              <a:sym typeface="Calibri (MS) Bold Italics" panose="020F07020304040A0204"/>
            </a:endParaRPr>
          </a:p>
        </p:txBody>
      </p:sp>
      <p:sp>
        <p:nvSpPr>
          <p:cNvPr id="7" name="TextBox 7"/>
          <p:cNvSpPr txBox="1"/>
          <p:nvPr/>
        </p:nvSpPr>
        <p:spPr>
          <a:xfrm>
            <a:off x="2025041" y="3454413"/>
            <a:ext cx="5915025" cy="5468541"/>
          </a:xfrm>
          <a:prstGeom prst="rect">
            <a:avLst/>
          </a:prstGeom>
        </p:spPr>
        <p:txBody>
          <a:bodyPr lIns="0" tIns="0" rIns="0" bIns="0" rtlCol="0" anchor="t">
            <a:spAutoFit/>
          </a:bodyPr>
          <a:lstStyle/>
          <a:p>
            <a:pPr algn="l">
              <a:lnSpc>
                <a:spcPts val="3240"/>
              </a:lnSpc>
            </a:pPr>
            <a:r>
              <a:rPr lang="en-US" sz="2700" b="1">
                <a:solidFill>
                  <a:srgbClr val="000000"/>
                </a:solidFill>
                <a:latin typeface="Arial Bold" panose="020B0802020202020204"/>
                <a:ea typeface="Arial Bold" panose="020B0802020202020204"/>
                <a:cs typeface="Arial Bold" panose="020B0802020202020204"/>
                <a:sym typeface="Arial Bold" panose="020B0802020202020204"/>
              </a:rPr>
              <a:t>The Challenge: </a:t>
            </a:r>
            <a:r>
              <a:rPr lang="en-US" sz="2700">
                <a:solidFill>
                  <a:srgbClr val="000000"/>
                </a:solidFill>
                <a:latin typeface="Arial" panose="020B0604020202020204"/>
                <a:ea typeface="Arial" panose="020B0604020202020204"/>
                <a:cs typeface="Arial" panose="020B0604020202020204"/>
                <a:sym typeface="Arial" panose="020B0604020202020204"/>
              </a:rPr>
              <a:t>Why Generative Models Fail</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1. Mode Collapse (in GANs): </a:t>
            </a:r>
            <a:r>
              <a:rPr lang="en-US" sz="2700">
                <a:solidFill>
                  <a:srgbClr val="000000"/>
                </a:solidFill>
                <a:latin typeface="Arial" panose="020B0604020202020204"/>
                <a:ea typeface="Arial" panose="020B0604020202020204"/>
                <a:cs typeface="Arial" panose="020B0604020202020204"/>
                <a:sym typeface="Arial" panose="020B0604020202020204"/>
              </a:rPr>
              <a:t>Generator finds a few 'easy' outputs that fool the Discriminator and stops exploring the full data distribution.</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Result: Low-diversity, repetitive samples.</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2. Unstable Gradients: </a:t>
            </a:r>
            <a:r>
              <a:rPr lang="en-US" sz="2700">
                <a:solidFill>
                  <a:srgbClr val="000000"/>
                </a:solidFill>
                <a:latin typeface="Arial" panose="020B0604020202020204"/>
                <a:ea typeface="Arial" panose="020B0604020202020204"/>
                <a:cs typeface="Arial" panose="020B0604020202020204"/>
                <a:sym typeface="Arial" panose="020B0604020202020204"/>
              </a:rPr>
              <a:t>Balance between Generator and Discriminator breaks. Gradients vanish or explode.</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Result: Training stalls or diverges completely.</a:t>
            </a:r>
            <a:endParaRPr lang="en-US" sz="270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TextBox 8"/>
          <p:cNvSpPr txBox="1"/>
          <p:nvPr/>
        </p:nvSpPr>
        <p:spPr>
          <a:xfrm>
            <a:off x="10321202" y="3454413"/>
            <a:ext cx="5915025" cy="5884039"/>
          </a:xfrm>
          <a:prstGeom prst="rect">
            <a:avLst/>
          </a:prstGeom>
        </p:spPr>
        <p:txBody>
          <a:bodyPr lIns="0" tIns="0" rIns="0" bIns="0" rtlCol="0" anchor="t">
            <a:spAutoFit/>
          </a:bodyPr>
          <a:lstStyle/>
          <a:p>
            <a:pPr algn="l">
              <a:lnSpc>
                <a:spcPts val="3240"/>
              </a:lnSpc>
            </a:pPr>
            <a:r>
              <a:rPr lang="en-US" sz="2700" b="1">
                <a:solidFill>
                  <a:srgbClr val="000000"/>
                </a:solidFill>
                <a:latin typeface="Arial Bold" panose="020B0802020202020204"/>
                <a:ea typeface="Arial Bold" panose="020B0802020202020204"/>
                <a:cs typeface="Arial Bold" panose="020B0802020202020204"/>
                <a:sym typeface="Arial Bold" panose="020B0802020202020204"/>
              </a:rPr>
              <a:t>The Toolkit: </a:t>
            </a:r>
            <a:r>
              <a:rPr lang="en-US" sz="2700">
                <a:solidFill>
                  <a:srgbClr val="000000"/>
                </a:solidFill>
                <a:latin typeface="Arial" panose="020B0604020202020204"/>
                <a:ea typeface="Arial" panose="020B0604020202020204"/>
                <a:cs typeface="Arial" panose="020B0604020202020204"/>
                <a:sym typeface="Arial" panose="020B0604020202020204"/>
              </a:rPr>
              <a:t>Key Stabilization Techniques</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General Regularization:</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 </a:t>
            </a: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Batch Normalization: </a:t>
            </a:r>
            <a:r>
              <a:rPr lang="en-US" sz="2700">
                <a:solidFill>
                  <a:srgbClr val="000000"/>
                </a:solidFill>
                <a:latin typeface="Arial" panose="020B0604020202020204"/>
                <a:ea typeface="Arial" panose="020B0604020202020204"/>
                <a:cs typeface="Arial" panose="020B0604020202020204"/>
                <a:sym typeface="Arial" panose="020B0604020202020204"/>
              </a:rPr>
              <a:t>Normalizes layer inputs. Benefit: Faster &amp; smoother training.</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 </a:t>
            </a: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Dropout: </a:t>
            </a:r>
            <a:r>
              <a:rPr lang="en-US" sz="2700">
                <a:solidFill>
                  <a:srgbClr val="000000"/>
                </a:solidFill>
                <a:latin typeface="Arial" panose="020B0604020202020204"/>
                <a:ea typeface="Arial" panose="020B0604020202020204"/>
                <a:cs typeface="Arial" panose="020B0604020202020204"/>
                <a:sym typeface="Arial" panose="020B0604020202020204"/>
              </a:rPr>
              <a:t>Deactivates neurons. Benefit: Prevents overfitting.</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GAN-Specific Stabilization:</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 </a:t>
            </a: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Label Smoothing: </a:t>
            </a:r>
            <a:r>
              <a:rPr lang="en-US" sz="2700">
                <a:solidFill>
                  <a:srgbClr val="000000"/>
                </a:solidFill>
                <a:latin typeface="Arial" panose="020B0604020202020204"/>
                <a:ea typeface="Arial" panose="020B0604020202020204"/>
                <a:cs typeface="Arial" panose="020B0604020202020204"/>
                <a:sym typeface="Arial" panose="020B0604020202020204"/>
              </a:rPr>
              <a:t>Uses soft labels. Benefit: Better gradients.</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 </a:t>
            </a: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Gradient Penalty (WGAN-GP): </a:t>
            </a:r>
            <a:r>
              <a:rPr lang="en-US" sz="2700">
                <a:solidFill>
                  <a:srgbClr val="000000"/>
                </a:solidFill>
                <a:latin typeface="Arial" panose="020B0604020202020204"/>
                <a:ea typeface="Arial" panose="020B0604020202020204"/>
                <a:cs typeface="Arial" panose="020B0604020202020204"/>
                <a:sym typeface="Arial" panose="020B0604020202020204"/>
              </a:rPr>
              <a:t>Adds loss term. Benefit: Prevents gradient explosion.</a:t>
            </a:r>
            <a:endParaRPr lang="en-US" sz="270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9" name="Group 9"/>
          <p:cNvGrpSpPr/>
          <p:nvPr/>
        </p:nvGrpSpPr>
        <p:grpSpPr>
          <a:xfrm rot="0">
            <a:off x="16966692" y="9409176"/>
            <a:ext cx="960120" cy="547688"/>
            <a:chOff x="0" y="0"/>
            <a:chExt cx="1280160" cy="730250"/>
          </a:xfrm>
        </p:grpSpPr>
        <p:sp>
          <p:nvSpPr>
            <p:cNvPr id="10" name="Freeform 10"/>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1" name="TextBox 11"/>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11</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4" y="1812285"/>
            <a:ext cx="11222355" cy="9525"/>
          </a:xfrm>
          <a:prstGeom prst="line">
            <a:avLst/>
          </a:prstGeom>
          <a:ln w="9525" cap="rnd">
            <a:solidFill>
              <a:srgbClr val="000000"/>
            </a:solidFill>
            <a:prstDash val="solid"/>
            <a:headEnd type="none" w="sm" len="sm"/>
            <a:tailEnd type="none" w="sm" len="sm"/>
          </a:ln>
        </p:spPr>
      </p:sp>
      <p:grpSp>
        <p:nvGrpSpPr>
          <p:cNvPr id="3" name="Group 3"/>
          <p:cNvGrpSpPr/>
          <p:nvPr/>
        </p:nvGrpSpPr>
        <p:grpSpPr>
          <a:xfrm rot="0">
            <a:off x="1028700" y="-591371"/>
            <a:ext cx="11315700" cy="2176135"/>
            <a:chOff x="0" y="0"/>
            <a:chExt cx="10728960" cy="2063299"/>
          </a:xfrm>
        </p:grpSpPr>
        <p:sp>
          <p:nvSpPr>
            <p:cNvPr id="4" name="Freeform 4"/>
            <p:cNvSpPr/>
            <p:nvPr/>
          </p:nvSpPr>
          <p:spPr>
            <a:xfrm>
              <a:off x="0" y="0"/>
              <a:ext cx="10728960" cy="2063299"/>
            </a:xfrm>
            <a:custGeom>
              <a:avLst/>
              <a:gdLst/>
              <a:ahLst/>
              <a:cxnLst/>
              <a:rect l="l" t="t" r="r" b="b"/>
              <a:pathLst>
                <a:path w="10728960" h="2063299">
                  <a:moveTo>
                    <a:pt x="0" y="0"/>
                  </a:moveTo>
                  <a:lnTo>
                    <a:pt x="10728960" y="0"/>
                  </a:lnTo>
                  <a:lnTo>
                    <a:pt x="10728960" y="2063299"/>
                  </a:lnTo>
                  <a:lnTo>
                    <a:pt x="0" y="2063299"/>
                  </a:lnTo>
                  <a:close/>
                </a:path>
              </a:pathLst>
            </a:custGeom>
            <a:solidFill>
              <a:srgbClr val="000000">
                <a:alpha val="0"/>
              </a:srgbClr>
            </a:solidFill>
          </p:spPr>
        </p:sp>
        <p:sp>
          <p:nvSpPr>
            <p:cNvPr id="5" name="TextBox 5"/>
            <p:cNvSpPr txBox="1"/>
            <p:nvPr/>
          </p:nvSpPr>
          <p:spPr>
            <a:xfrm>
              <a:off x="0" y="66675"/>
              <a:ext cx="10728960" cy="1996624"/>
            </a:xfrm>
            <a:prstGeom prst="rect">
              <a:avLst/>
            </a:prstGeom>
          </p:spPr>
          <p:txBody>
            <a:bodyPr lIns="0" tIns="0" rIns="0" bIns="0" rtlCol="0" anchor="b"/>
            <a:lstStyle/>
            <a:p>
              <a:pPr algn="l">
                <a:lnSpc>
                  <a:spcPts val="3670"/>
                </a:lnSpc>
              </a:pPr>
              <a:r>
                <a:rPr lang="en-US" sz="3600" b="1" i="1" spc="-64">
                  <a:solidFill>
                    <a:srgbClr val="00C4CC"/>
                  </a:solidFill>
                  <a:latin typeface="Vollkorn Bold Italics" panose="00000800000000000000"/>
                  <a:ea typeface="Vollkorn Bold Italics" panose="00000800000000000000"/>
                  <a:cs typeface="Vollkorn Bold Italics" panose="00000800000000000000"/>
                  <a:sym typeface="Vollkorn Bold Italics" panose="00000800000000000000"/>
                </a:rPr>
                <a:t>From Theory to Results: A Visual Comparison</a:t>
              </a:r>
              <a:endParaRPr lang="en-US" sz="3600" b="1" i="1" spc="-64">
                <a:solidFill>
                  <a:srgbClr val="00C4CC"/>
                </a:solidFill>
                <a:latin typeface="Vollkorn Bold Italics" panose="00000800000000000000"/>
                <a:ea typeface="Vollkorn Bold Italics" panose="00000800000000000000"/>
                <a:cs typeface="Vollkorn Bold Italics" panose="00000800000000000000"/>
                <a:sym typeface="Vollkorn Bold Italics" panose="00000800000000000000"/>
              </a:endParaRPr>
            </a:p>
          </p:txBody>
        </p:sp>
      </p:grpSp>
      <p:sp>
        <p:nvSpPr>
          <p:cNvPr id="6" name="TextBox 6"/>
          <p:cNvSpPr txBox="1"/>
          <p:nvPr/>
        </p:nvSpPr>
        <p:spPr>
          <a:xfrm>
            <a:off x="2126989" y="2696997"/>
            <a:ext cx="5915025" cy="3391048"/>
          </a:xfrm>
          <a:prstGeom prst="rect">
            <a:avLst/>
          </a:prstGeom>
        </p:spPr>
        <p:txBody>
          <a:bodyPr lIns="0" tIns="0" rIns="0" bIns="0" rtlCol="0" anchor="t">
            <a:spAutoFit/>
          </a:bodyPr>
          <a:lstStyle/>
          <a:p>
            <a:pPr algn="l">
              <a:lnSpc>
                <a:spcPts val="3240"/>
              </a:lnSpc>
            </a:pP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GAN Training Stability</a:t>
            </a:r>
            <a:endPar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endParaRPr>
          </a:p>
          <a:p>
            <a:pPr algn="l">
              <a:lnSpc>
                <a:spcPts val="3240"/>
              </a:lnSpc>
            </a:pP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Before: </a:t>
            </a:r>
            <a:r>
              <a:rPr lang="en-US" sz="2700">
                <a:solidFill>
                  <a:srgbClr val="000000"/>
                </a:solidFill>
                <a:latin typeface="Arial" panose="020B0604020202020204"/>
                <a:ea typeface="Arial" panose="020B0604020202020204"/>
                <a:cs typeface="Arial" panose="020B0604020202020204"/>
                <a:sym typeface="Arial" panose="020B0604020202020204"/>
              </a:rPr>
              <a:t>Unstable GAN Losses</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Erratic, spiking losses show training collapse.</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After: </a:t>
            </a:r>
            <a:r>
              <a:rPr lang="en-US" sz="2700">
                <a:solidFill>
                  <a:srgbClr val="000000"/>
                </a:solidFill>
                <a:latin typeface="Arial" panose="020B0604020202020204"/>
                <a:ea typeface="Arial" panose="020B0604020202020204"/>
                <a:cs typeface="Arial" panose="020B0604020202020204"/>
                <a:sym typeface="Arial" panose="020B0604020202020204"/>
              </a:rPr>
              <a:t>Stable GAN (WGAN-GP) Losses</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Smooth, converging losses thanks to Gradient Penalty.</a:t>
            </a:r>
            <a:endParaRPr lang="en-US" sz="2700">
              <a:solidFill>
                <a:srgbClr val="000000"/>
              </a:solidFill>
              <a:latin typeface="Arial" panose="020B0604020202020204"/>
              <a:ea typeface="Arial" panose="020B0604020202020204"/>
              <a:cs typeface="Arial" panose="020B0604020202020204"/>
              <a:sym typeface="Arial" panose="020B0604020202020204"/>
            </a:endParaRPr>
          </a:p>
        </p:txBody>
      </p:sp>
      <p:sp>
        <p:nvSpPr>
          <p:cNvPr id="7" name="TextBox 7"/>
          <p:cNvSpPr txBox="1"/>
          <p:nvPr/>
        </p:nvSpPr>
        <p:spPr>
          <a:xfrm>
            <a:off x="9989361" y="2696997"/>
            <a:ext cx="5915025" cy="2560051"/>
          </a:xfrm>
          <a:prstGeom prst="rect">
            <a:avLst/>
          </a:prstGeom>
        </p:spPr>
        <p:txBody>
          <a:bodyPr lIns="0" tIns="0" rIns="0" bIns="0" rtlCol="0" anchor="t">
            <a:spAutoFit/>
          </a:bodyPr>
          <a:lstStyle/>
          <a:p>
            <a:pPr algn="l">
              <a:lnSpc>
                <a:spcPts val="3240"/>
              </a:lnSpc>
            </a:pP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GAN Sample Quality &amp; Diversity</a:t>
            </a:r>
            <a:endPar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endParaRPr>
          </a:p>
          <a:p>
            <a:pPr algn="l">
              <a:lnSpc>
                <a:spcPts val="3240"/>
              </a:lnSpc>
            </a:pP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Before: </a:t>
            </a:r>
            <a:r>
              <a:rPr lang="en-US" sz="2700">
                <a:solidFill>
                  <a:srgbClr val="000000"/>
                </a:solidFill>
                <a:latin typeface="Arial" panose="020B0604020202020204"/>
                <a:ea typeface="Arial" panose="020B0604020202020204"/>
                <a:cs typeface="Arial" panose="020B0604020202020204"/>
                <a:sym typeface="Arial" panose="020B0604020202020204"/>
              </a:rPr>
              <a:t>Mode Collapse</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Generates only T-shirts/tops.</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After: </a:t>
            </a:r>
            <a:r>
              <a:rPr lang="en-US" sz="2700">
                <a:solidFill>
                  <a:srgbClr val="000000"/>
                </a:solidFill>
                <a:latin typeface="Arial" panose="020B0604020202020204"/>
                <a:ea typeface="Arial" panose="020B0604020202020204"/>
                <a:cs typeface="Arial" panose="020B0604020202020204"/>
                <a:sym typeface="Arial" panose="020B0604020202020204"/>
              </a:rPr>
              <a:t>Diverse Samples</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algn="l">
              <a:lnSpc>
                <a:spcPts val="3240"/>
              </a:lnSpc>
            </a:pPr>
            <a:r>
              <a:rPr lang="en-US" sz="2700">
                <a:solidFill>
                  <a:srgbClr val="000000"/>
                </a:solidFill>
                <a:latin typeface="Arial" panose="020B0604020202020204"/>
                <a:ea typeface="Arial" panose="020B0604020202020204"/>
                <a:cs typeface="Arial" panose="020B0604020202020204"/>
                <a:sym typeface="Arial" panose="020B0604020202020204"/>
              </a:rPr>
              <a:t>Generates trousers, coats, shoes, bags.</a:t>
            </a:r>
            <a:endParaRPr lang="en-US" sz="2700">
              <a:solidFill>
                <a:srgbClr val="000000"/>
              </a:solidFill>
              <a:latin typeface="Arial" panose="020B0604020202020204"/>
              <a:ea typeface="Arial" panose="020B0604020202020204"/>
              <a:cs typeface="Arial" panose="020B0604020202020204"/>
              <a:sym typeface="Arial" panose="020B0604020202020204"/>
            </a:endParaRPr>
          </a:p>
        </p:txBody>
      </p:sp>
      <p:sp>
        <p:nvSpPr>
          <p:cNvPr id="8" name="TextBox 8"/>
          <p:cNvSpPr txBox="1"/>
          <p:nvPr/>
        </p:nvSpPr>
        <p:spPr>
          <a:xfrm>
            <a:off x="2126989" y="7400923"/>
            <a:ext cx="12087225" cy="1300162"/>
          </a:xfrm>
          <a:prstGeom prst="rect">
            <a:avLst/>
          </a:prstGeom>
        </p:spPr>
        <p:txBody>
          <a:bodyPr lIns="0" tIns="0" rIns="0" bIns="0" rtlCol="0" anchor="t">
            <a:spAutoFit/>
          </a:bodyPr>
          <a:lstStyle/>
          <a:p>
            <a:pPr algn="l">
              <a:lnSpc>
                <a:spcPts val="3240"/>
              </a:lnSpc>
            </a:pPr>
            <a:r>
              <a:rPr lang="en-US" sz="2700" b="1" i="1">
                <a:solidFill>
                  <a:srgbClr val="000000"/>
                </a:solidFill>
                <a:latin typeface="Arial Bold Italics" panose="020B0802020202090204"/>
                <a:ea typeface="Arial Bold Italics" panose="020B0802020202090204"/>
                <a:cs typeface="Arial Bold Italics" panose="020B0802020202090204"/>
                <a:sym typeface="Arial Bold Italics" panose="020B0802020202090204"/>
              </a:rPr>
              <a:t>Key Takeaway: </a:t>
            </a:r>
            <a:r>
              <a:rPr lang="en-US" sz="2700">
                <a:solidFill>
                  <a:srgbClr val="000000"/>
                </a:solidFill>
                <a:latin typeface="Arial" panose="020B0604020202020204"/>
                <a:ea typeface="Arial" panose="020B0604020202020204"/>
                <a:cs typeface="Arial" panose="020B0604020202020204"/>
                <a:sym typeface="Arial" panose="020B0604020202020204"/>
              </a:rPr>
              <a:t>Regularization and stabilization techniques are essential for training modern generative models. They turn unstable training into a reliable process, leading to higher sample quality and diversity.</a:t>
            </a:r>
            <a:endParaRPr lang="en-US" sz="270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9" name="Group 9"/>
          <p:cNvGrpSpPr/>
          <p:nvPr/>
        </p:nvGrpSpPr>
        <p:grpSpPr>
          <a:xfrm rot="0">
            <a:off x="17119092" y="9633852"/>
            <a:ext cx="960120" cy="475412"/>
            <a:chOff x="0" y="0"/>
            <a:chExt cx="1280160" cy="633882"/>
          </a:xfrm>
        </p:grpSpPr>
        <p:sp>
          <p:nvSpPr>
            <p:cNvPr id="10" name="Freeform 10"/>
            <p:cNvSpPr/>
            <p:nvPr/>
          </p:nvSpPr>
          <p:spPr>
            <a:xfrm>
              <a:off x="0" y="0"/>
              <a:ext cx="1280160" cy="633882"/>
            </a:xfrm>
            <a:custGeom>
              <a:avLst/>
              <a:gdLst/>
              <a:ahLst/>
              <a:cxnLst/>
              <a:rect l="l" t="t" r="r" b="b"/>
              <a:pathLst>
                <a:path w="1280160" h="633882">
                  <a:moveTo>
                    <a:pt x="0" y="0"/>
                  </a:moveTo>
                  <a:lnTo>
                    <a:pt x="1280160" y="0"/>
                  </a:lnTo>
                  <a:lnTo>
                    <a:pt x="1280160" y="633882"/>
                  </a:lnTo>
                  <a:lnTo>
                    <a:pt x="0" y="633882"/>
                  </a:lnTo>
                  <a:close/>
                </a:path>
              </a:pathLst>
            </a:custGeom>
            <a:solidFill>
              <a:srgbClr val="000000">
                <a:alpha val="0"/>
              </a:srgbClr>
            </a:solidFill>
          </p:spPr>
        </p:sp>
        <p:sp>
          <p:nvSpPr>
            <p:cNvPr id="11" name="TextBox 11"/>
            <p:cNvSpPr txBox="1"/>
            <p:nvPr/>
          </p:nvSpPr>
          <p:spPr>
            <a:xfrm>
              <a:off x="0" y="-9525"/>
              <a:ext cx="1280160" cy="643407"/>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11</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1257300" y="547688"/>
            <a:ext cx="4414452" cy="2343794"/>
            <a:chOff x="0" y="0"/>
            <a:chExt cx="5885936" cy="3125058"/>
          </a:xfrm>
        </p:grpSpPr>
        <p:sp>
          <p:nvSpPr>
            <p:cNvPr id="8" name="Freeform 8"/>
            <p:cNvSpPr/>
            <p:nvPr/>
          </p:nvSpPr>
          <p:spPr>
            <a:xfrm>
              <a:off x="0" y="0"/>
              <a:ext cx="5885936" cy="3125058"/>
            </a:xfrm>
            <a:custGeom>
              <a:avLst/>
              <a:gdLst/>
              <a:ahLst/>
              <a:cxnLst/>
              <a:rect l="l" t="t" r="r" b="b"/>
              <a:pathLst>
                <a:path w="5885936" h="3125058">
                  <a:moveTo>
                    <a:pt x="0" y="0"/>
                  </a:moveTo>
                  <a:lnTo>
                    <a:pt x="5885936" y="0"/>
                  </a:lnTo>
                  <a:lnTo>
                    <a:pt x="5885936" y="3125058"/>
                  </a:lnTo>
                  <a:lnTo>
                    <a:pt x="0" y="3125058"/>
                  </a:lnTo>
                  <a:close/>
                </a:path>
              </a:pathLst>
            </a:custGeom>
            <a:solidFill>
              <a:srgbClr val="000000">
                <a:alpha val="0"/>
              </a:srgbClr>
            </a:solidFill>
          </p:spPr>
        </p:sp>
        <p:sp>
          <p:nvSpPr>
            <p:cNvPr id="9" name="TextBox 9"/>
            <p:cNvSpPr txBox="1"/>
            <p:nvPr/>
          </p:nvSpPr>
          <p:spPr>
            <a:xfrm>
              <a:off x="0" y="38100"/>
              <a:ext cx="5885936" cy="3086958"/>
            </a:xfrm>
            <a:prstGeom prst="rect">
              <a:avLst/>
            </a:prstGeom>
          </p:spPr>
          <p:txBody>
            <a:bodyPr lIns="0" tIns="0" rIns="0" bIns="0" rtlCol="0" anchor="ctr"/>
            <a:lstStyle/>
            <a:p>
              <a:pPr algn="l">
                <a:lnSpc>
                  <a:spcPts val="4535"/>
                </a:lnSpc>
              </a:pPr>
              <a:r>
                <a:rPr lang="en-US" sz="4200" b="1" spc="-429">
                  <a:solidFill>
                    <a:srgbClr val="00C4CC"/>
                  </a:solidFill>
                  <a:latin typeface="Vollkorn Bold" panose="00000800000000000000"/>
                  <a:ea typeface="Vollkorn Bold" panose="00000800000000000000"/>
                  <a:cs typeface="Vollkorn Bold" panose="00000800000000000000"/>
                  <a:sym typeface="Vollkorn Bold" panose="00000800000000000000"/>
                </a:rPr>
                <a:t>Conclusion</a:t>
              </a:r>
              <a:endParaRPr lang="en-US" sz="4200" b="1" spc="-429">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grpSp>
        <p:nvGrpSpPr>
          <p:cNvPr id="10" name="Group 10"/>
          <p:cNvGrpSpPr/>
          <p:nvPr/>
        </p:nvGrpSpPr>
        <p:grpSpPr>
          <a:xfrm rot="0">
            <a:off x="1632204" y="9409176"/>
            <a:ext cx="9491472" cy="547688"/>
            <a:chOff x="0" y="0"/>
            <a:chExt cx="12655296" cy="730250"/>
          </a:xfrm>
        </p:grpSpPr>
        <p:sp>
          <p:nvSpPr>
            <p:cNvPr id="11" name="Freeform 11"/>
            <p:cNvSpPr/>
            <p:nvPr/>
          </p:nvSpPr>
          <p:spPr>
            <a:xfrm>
              <a:off x="0" y="0"/>
              <a:ext cx="12655296" cy="730250"/>
            </a:xfrm>
            <a:custGeom>
              <a:avLst/>
              <a:gdLst/>
              <a:ahLst/>
              <a:cxnLst/>
              <a:rect l="l" t="t" r="r" b="b"/>
              <a:pathLst>
                <a:path w="12655296" h="730250">
                  <a:moveTo>
                    <a:pt x="0" y="0"/>
                  </a:moveTo>
                  <a:lnTo>
                    <a:pt x="12655296" y="0"/>
                  </a:lnTo>
                  <a:lnTo>
                    <a:pt x="12655296" y="730250"/>
                  </a:lnTo>
                  <a:lnTo>
                    <a:pt x="0" y="730250"/>
                  </a:lnTo>
                  <a:close/>
                </a:path>
              </a:pathLst>
            </a:custGeom>
            <a:solidFill>
              <a:srgbClr val="000000">
                <a:alpha val="0"/>
              </a:srgbClr>
            </a:solidFill>
          </p:spPr>
        </p:sp>
        <p:sp>
          <p:nvSpPr>
            <p:cNvPr id="12" name="TextBox 12"/>
            <p:cNvSpPr txBox="1"/>
            <p:nvPr/>
          </p:nvSpPr>
          <p:spPr>
            <a:xfrm>
              <a:off x="0" y="0"/>
              <a:ext cx="12655296" cy="730250"/>
            </a:xfrm>
            <a:prstGeom prst="rect">
              <a:avLst/>
            </a:prstGeom>
          </p:spPr>
          <p:txBody>
            <a:bodyPr lIns="0" tIns="0" rIns="0" bIns="0" rtlCol="0" anchor="ctr"/>
            <a:lstStyle/>
            <a:p>
              <a:pPr algn="l">
                <a:lnSpc>
                  <a:spcPts val="1980"/>
                </a:lnSpc>
              </a:pPr>
              <a:r>
                <a:rPr lang="en-US" sz="1650" spc="58">
                  <a:solidFill>
                    <a:srgbClr val="696464"/>
                  </a:solidFill>
                  <a:latin typeface="Vollkorn" panose="00000500000000000000"/>
                  <a:ea typeface="Vollkorn" panose="00000500000000000000"/>
                  <a:cs typeface="Vollkorn" panose="00000500000000000000"/>
                  <a:sym typeface="Vollkorn" panose="00000500000000000000"/>
                </a:rPr>
                <a:t>Presentation title</a:t>
              </a:r>
              <a:endParaRPr lang="en-US" sz="1650" spc="58">
                <a:solidFill>
                  <a:srgbClr val="696464"/>
                </a:solidFill>
                <a:latin typeface="Vollkorn" panose="00000500000000000000"/>
                <a:ea typeface="Vollkorn" panose="00000500000000000000"/>
                <a:cs typeface="Vollkorn" panose="00000500000000000000"/>
                <a:sym typeface="Vollkorn" panose="00000500000000000000"/>
              </a:endParaRPr>
            </a:p>
          </p:txBody>
        </p:sp>
      </p:grpSp>
      <p:grpSp>
        <p:nvGrpSpPr>
          <p:cNvPr id="13" name="Group 13"/>
          <p:cNvGrpSpPr/>
          <p:nvPr/>
        </p:nvGrpSpPr>
        <p:grpSpPr>
          <a:xfrm rot="0">
            <a:off x="16966692" y="9409176"/>
            <a:ext cx="960120" cy="547688"/>
            <a:chOff x="0" y="0"/>
            <a:chExt cx="1280160" cy="730250"/>
          </a:xfrm>
        </p:grpSpPr>
        <p:sp>
          <p:nvSpPr>
            <p:cNvPr id="14" name="Freeform 14"/>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5" name="TextBox 15"/>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11</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
        <p:nvSpPr>
          <p:cNvPr id="16" name="TextBox 16"/>
          <p:cNvSpPr txBox="1"/>
          <p:nvPr/>
        </p:nvSpPr>
        <p:spPr>
          <a:xfrm>
            <a:off x="1348740" y="2927676"/>
            <a:ext cx="14425896" cy="4211568"/>
          </a:xfrm>
          <a:prstGeom prst="rect">
            <a:avLst/>
          </a:prstGeom>
        </p:spPr>
        <p:txBody>
          <a:bodyPr lIns="0" tIns="0" rIns="0" bIns="0" rtlCol="0" anchor="t">
            <a:spAutoFit/>
          </a:bodyPr>
          <a:lstStyle/>
          <a:p>
            <a:pPr algn="l">
              <a:lnSpc>
                <a:spcPts val="3240"/>
              </a:lnSpc>
            </a:pPr>
            <a:r>
              <a:rPr lang="en-US" sz="2700" spc="95">
                <a:solidFill>
                  <a:srgbClr val="000000"/>
                </a:solidFill>
                <a:latin typeface="Vollkorn" panose="00000500000000000000"/>
                <a:ea typeface="Vollkorn" panose="00000500000000000000"/>
                <a:cs typeface="Vollkorn" panose="00000500000000000000"/>
                <a:sym typeface="Vollkorn" panose="00000500000000000000"/>
              </a:rPr>
              <a:t>In conclusion we explored the capabilities of VAEs and GANs in generative modeling. We learned how VAEs generate data using latent space representations, while GANs produce high-quality samples through adversarial learning. Our implementation and analysis demonstrated the potential of these models to learn data distributions and create realistic synthetic outputs.</a:t>
            </a:r>
            <a:endParaRPr lang="en-US" sz="2700" spc="95">
              <a:solidFill>
                <a:srgbClr val="000000"/>
              </a:solidFill>
              <a:latin typeface="Vollkorn" panose="00000500000000000000"/>
              <a:ea typeface="Vollkorn" panose="00000500000000000000"/>
              <a:cs typeface="Vollkorn" panose="00000500000000000000"/>
              <a:sym typeface="Vollkorn" panose="00000500000000000000"/>
            </a:endParaRPr>
          </a:p>
          <a:p>
            <a:pPr algn="l">
              <a:lnSpc>
                <a:spcPts val="3240"/>
              </a:lnSpc>
            </a:pPr>
          </a:p>
          <a:p>
            <a:pPr algn="l">
              <a:lnSpc>
                <a:spcPts val="3240"/>
              </a:lnSpc>
            </a:pPr>
            <a:r>
              <a:rPr lang="en-US" sz="2700" spc="95">
                <a:solidFill>
                  <a:srgbClr val="000000"/>
                </a:solidFill>
                <a:latin typeface="Vollkorn" panose="00000500000000000000"/>
                <a:ea typeface="Vollkorn" panose="00000500000000000000"/>
                <a:cs typeface="Vollkorn" panose="00000500000000000000"/>
                <a:sym typeface="Vollkorn" panose="00000500000000000000"/>
              </a:rPr>
              <a:t>The results underscored the utility of generative models in tasks requiring synthetic data generation, representation learning, and creative applications. However, the models also revealed certain limitations, such as the tendency of GANs to exhibit training instability and the relatively lower image fidelity in VAEs compared to GANs. These insights provide motivation to further optimize model performance and explore hybrid architectures.</a:t>
            </a:r>
            <a:endParaRPr lang="en-US" sz="2700" spc="95">
              <a:solidFill>
                <a:srgbClr val="000000"/>
              </a:solidFill>
              <a:latin typeface="Vollkorn" panose="00000500000000000000"/>
              <a:ea typeface="Vollkorn" panose="00000500000000000000"/>
              <a:cs typeface="Vollkorn" panose="00000500000000000000"/>
              <a:sym typeface="Vollkorn" panose="000005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1604772" y="726948"/>
            <a:ext cx="15087600" cy="2414016"/>
            <a:chOff x="0" y="0"/>
            <a:chExt cx="20116800" cy="3218688"/>
          </a:xfrm>
        </p:grpSpPr>
        <p:sp>
          <p:nvSpPr>
            <p:cNvPr id="8" name="Freeform 8"/>
            <p:cNvSpPr/>
            <p:nvPr/>
          </p:nvSpPr>
          <p:spPr>
            <a:xfrm>
              <a:off x="0" y="0"/>
              <a:ext cx="20116800" cy="3218688"/>
            </a:xfrm>
            <a:custGeom>
              <a:avLst/>
              <a:gdLst/>
              <a:ahLst/>
              <a:cxnLst/>
              <a:rect l="l" t="t" r="r" b="b"/>
              <a:pathLst>
                <a:path w="20116800" h="3218688">
                  <a:moveTo>
                    <a:pt x="0" y="0"/>
                  </a:moveTo>
                  <a:lnTo>
                    <a:pt x="20116800" y="0"/>
                  </a:lnTo>
                  <a:lnTo>
                    <a:pt x="20116800" y="3218688"/>
                  </a:lnTo>
                  <a:lnTo>
                    <a:pt x="0" y="3218688"/>
                  </a:lnTo>
                  <a:close/>
                </a:path>
              </a:pathLst>
            </a:custGeom>
            <a:solidFill>
              <a:srgbClr val="000000">
                <a:alpha val="0"/>
              </a:srgbClr>
            </a:solidFill>
          </p:spPr>
        </p:sp>
        <p:sp>
          <p:nvSpPr>
            <p:cNvPr id="9" name="TextBox 9"/>
            <p:cNvSpPr txBox="1"/>
            <p:nvPr/>
          </p:nvSpPr>
          <p:spPr>
            <a:xfrm>
              <a:off x="0" y="38100"/>
              <a:ext cx="20116800" cy="3180588"/>
            </a:xfrm>
            <a:prstGeom prst="rect">
              <a:avLst/>
            </a:prstGeom>
          </p:spPr>
          <p:txBody>
            <a:bodyPr lIns="0" tIns="0" rIns="0" bIns="0" rtlCol="0" anchor="ctr"/>
            <a:lstStyle/>
            <a:p>
              <a:pPr algn="l">
                <a:lnSpc>
                  <a:spcPts val="4535"/>
                </a:lnSpc>
              </a:pPr>
              <a:r>
                <a:rPr lang="en-US" sz="4200" b="1" spc="-429">
                  <a:solidFill>
                    <a:srgbClr val="00C4CC"/>
                  </a:solidFill>
                  <a:latin typeface="Vollkorn Bold" panose="00000800000000000000"/>
                  <a:ea typeface="Vollkorn Bold" panose="00000800000000000000"/>
                  <a:cs typeface="Vollkorn Bold" panose="00000800000000000000"/>
                  <a:sym typeface="Vollkorn Bold" panose="00000800000000000000"/>
                </a:rPr>
                <a:t>Future scope</a:t>
              </a:r>
              <a:endParaRPr lang="en-US" sz="4200" b="1" spc="-429">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sp>
        <p:nvSpPr>
          <p:cNvPr id="10" name="TextBox 10"/>
          <p:cNvSpPr txBox="1"/>
          <p:nvPr/>
        </p:nvSpPr>
        <p:spPr>
          <a:xfrm>
            <a:off x="1696212" y="3246882"/>
            <a:ext cx="14904720" cy="5965698"/>
          </a:xfrm>
          <a:prstGeom prst="rect">
            <a:avLst/>
          </a:prstGeom>
        </p:spPr>
        <p:txBody>
          <a:bodyPr lIns="0" tIns="0" rIns="0" bIns="0" rtlCol="0" anchor="t">
            <a:spAutoFit/>
          </a:bodyPr>
          <a:lstStyle/>
          <a:p>
            <a:pPr marL="488315" lvl="1" indent="-244475" algn="l">
              <a:lnSpc>
                <a:spcPts val="2915"/>
              </a:lnSpc>
              <a:buFont typeface="Arial" panose="020B0604020202020204"/>
              <a:buChar char="•"/>
            </a:pPr>
            <a:r>
              <a:rPr lang="en-US" sz="2700" spc="95">
                <a:solidFill>
                  <a:srgbClr val="000000"/>
                </a:solidFill>
                <a:latin typeface="Vollkorn" panose="00000500000000000000"/>
                <a:ea typeface="Vollkorn" panose="00000500000000000000"/>
                <a:cs typeface="Vollkorn" panose="00000500000000000000"/>
                <a:sym typeface="Vollkorn" panose="00000500000000000000"/>
              </a:rPr>
              <a:t>Generative models continue to evolve with advancements like Diffusion Models and Generative Transformers. Future work may include exploring hybrid models such as VAE-GANs, improving training stability, and applying these models to real-world domains like medical imaging, video generation, and virtual environments. Responsible development with ethical safeguards will be essential as the technology matures.</a:t>
            </a:r>
            <a:endParaRPr lang="en-US" sz="2700" spc="95">
              <a:solidFill>
                <a:srgbClr val="000000"/>
              </a:solidFill>
              <a:latin typeface="Vollkorn" panose="00000500000000000000"/>
              <a:ea typeface="Vollkorn" panose="00000500000000000000"/>
              <a:cs typeface="Vollkorn" panose="00000500000000000000"/>
              <a:sym typeface="Vollkorn" panose="00000500000000000000"/>
            </a:endParaRPr>
          </a:p>
          <a:p>
            <a:pPr marL="488315" lvl="1" indent="-244475" algn="l">
              <a:lnSpc>
                <a:spcPts val="2915"/>
              </a:lnSpc>
              <a:buFont typeface="Arial" panose="020B0604020202020204"/>
              <a:buChar char="•"/>
            </a:pPr>
            <a:r>
              <a:rPr lang="en-US" sz="2700" spc="95">
                <a:solidFill>
                  <a:srgbClr val="000000"/>
                </a:solidFill>
                <a:latin typeface="Vollkorn" panose="00000500000000000000"/>
                <a:ea typeface="Vollkorn" panose="00000500000000000000"/>
                <a:cs typeface="Vollkorn" panose="00000500000000000000"/>
                <a:sym typeface="Vollkorn" panose="00000500000000000000"/>
              </a:rPr>
              <a:t>Looking forward, generative modeling is poised to play an increasingly pivotal role across domains such as healthcare, autonomous systems, gaming, and scientific simulation. Future work could involve integrating attention mechanisms, exploring conditional and hybrid generative architectures (such as VAE-GANs), and applying these models to more complex and high-resolution datasets. Additionally, as generative models become more prevalent, it will be critical to examine their ethical implications and ensure that these technologies are developed responsibly. Continued research in this area holds immense promise for driving innovation across artificial intelligence and beyond.</a:t>
            </a:r>
            <a:endParaRPr lang="en-US" sz="2700" spc="95">
              <a:solidFill>
                <a:srgbClr val="000000"/>
              </a:solidFill>
              <a:latin typeface="Vollkorn" panose="00000500000000000000"/>
              <a:ea typeface="Vollkorn" panose="00000500000000000000"/>
              <a:cs typeface="Vollkorn" panose="00000500000000000000"/>
              <a:sym typeface="Vollkorn" panose="00000500000000000000"/>
            </a:endParaRPr>
          </a:p>
        </p:txBody>
      </p:sp>
      <p:grpSp>
        <p:nvGrpSpPr>
          <p:cNvPr id="11" name="Group 11"/>
          <p:cNvGrpSpPr/>
          <p:nvPr/>
        </p:nvGrpSpPr>
        <p:grpSpPr>
          <a:xfrm rot="0">
            <a:off x="1632204" y="9409176"/>
            <a:ext cx="9491472" cy="547688"/>
            <a:chOff x="0" y="0"/>
            <a:chExt cx="12655296" cy="730250"/>
          </a:xfrm>
        </p:grpSpPr>
        <p:sp>
          <p:nvSpPr>
            <p:cNvPr id="12" name="Freeform 12"/>
            <p:cNvSpPr/>
            <p:nvPr/>
          </p:nvSpPr>
          <p:spPr>
            <a:xfrm>
              <a:off x="0" y="0"/>
              <a:ext cx="12655296" cy="730250"/>
            </a:xfrm>
            <a:custGeom>
              <a:avLst/>
              <a:gdLst/>
              <a:ahLst/>
              <a:cxnLst/>
              <a:rect l="l" t="t" r="r" b="b"/>
              <a:pathLst>
                <a:path w="12655296" h="730250">
                  <a:moveTo>
                    <a:pt x="0" y="0"/>
                  </a:moveTo>
                  <a:lnTo>
                    <a:pt x="12655296" y="0"/>
                  </a:lnTo>
                  <a:lnTo>
                    <a:pt x="12655296" y="730250"/>
                  </a:lnTo>
                  <a:lnTo>
                    <a:pt x="0" y="730250"/>
                  </a:lnTo>
                  <a:close/>
                </a:path>
              </a:pathLst>
            </a:custGeom>
            <a:solidFill>
              <a:srgbClr val="000000">
                <a:alpha val="0"/>
              </a:srgbClr>
            </a:solidFill>
          </p:spPr>
        </p:sp>
        <p:sp>
          <p:nvSpPr>
            <p:cNvPr id="13" name="TextBox 13"/>
            <p:cNvSpPr txBox="1"/>
            <p:nvPr/>
          </p:nvSpPr>
          <p:spPr>
            <a:xfrm>
              <a:off x="0" y="0"/>
              <a:ext cx="12655296" cy="730250"/>
            </a:xfrm>
            <a:prstGeom prst="rect">
              <a:avLst/>
            </a:prstGeom>
          </p:spPr>
          <p:txBody>
            <a:bodyPr lIns="0" tIns="0" rIns="0" bIns="0" rtlCol="0" anchor="ctr"/>
            <a:lstStyle/>
            <a:p>
              <a:pPr algn="l">
                <a:lnSpc>
                  <a:spcPts val="1980"/>
                </a:lnSpc>
              </a:pPr>
              <a:r>
                <a:rPr lang="en-US" sz="1650" spc="58">
                  <a:solidFill>
                    <a:srgbClr val="696464"/>
                  </a:solidFill>
                  <a:latin typeface="Vollkorn" panose="00000500000000000000"/>
                  <a:ea typeface="Vollkorn" panose="00000500000000000000"/>
                  <a:cs typeface="Vollkorn" panose="00000500000000000000"/>
                  <a:sym typeface="Vollkorn" panose="00000500000000000000"/>
                </a:rPr>
                <a:t>Presentation title</a:t>
              </a:r>
              <a:endParaRPr lang="en-US" sz="1650" spc="58">
                <a:solidFill>
                  <a:srgbClr val="696464"/>
                </a:solidFill>
                <a:latin typeface="Vollkorn" panose="00000500000000000000"/>
                <a:ea typeface="Vollkorn" panose="00000500000000000000"/>
                <a:cs typeface="Vollkorn" panose="00000500000000000000"/>
                <a:sym typeface="Vollkorn" panose="00000500000000000000"/>
              </a:endParaRPr>
            </a:p>
          </p:txBody>
        </p:sp>
      </p:grpSp>
      <p:grpSp>
        <p:nvGrpSpPr>
          <p:cNvPr id="14" name="Group 14"/>
          <p:cNvGrpSpPr/>
          <p:nvPr/>
        </p:nvGrpSpPr>
        <p:grpSpPr>
          <a:xfrm rot="0">
            <a:off x="16966692" y="9409176"/>
            <a:ext cx="960120" cy="547688"/>
            <a:chOff x="0" y="0"/>
            <a:chExt cx="1280160" cy="730250"/>
          </a:xfrm>
        </p:grpSpPr>
        <p:sp>
          <p:nvSpPr>
            <p:cNvPr id="15" name="Freeform 15"/>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6" name="TextBox 16"/>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12</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4839891" y="2331720"/>
            <a:ext cx="17021556" cy="1947672"/>
            <a:chOff x="0" y="0"/>
            <a:chExt cx="22695408" cy="2596896"/>
          </a:xfrm>
        </p:grpSpPr>
        <p:sp>
          <p:nvSpPr>
            <p:cNvPr id="8" name="Freeform 8"/>
            <p:cNvSpPr/>
            <p:nvPr/>
          </p:nvSpPr>
          <p:spPr>
            <a:xfrm>
              <a:off x="0" y="0"/>
              <a:ext cx="22695408" cy="2596896"/>
            </a:xfrm>
            <a:custGeom>
              <a:avLst/>
              <a:gdLst/>
              <a:ahLst/>
              <a:cxnLst/>
              <a:rect l="l" t="t" r="r" b="b"/>
              <a:pathLst>
                <a:path w="22695408" h="2596896">
                  <a:moveTo>
                    <a:pt x="0" y="0"/>
                  </a:moveTo>
                  <a:lnTo>
                    <a:pt x="22695408" y="0"/>
                  </a:lnTo>
                  <a:lnTo>
                    <a:pt x="22695408" y="2596896"/>
                  </a:lnTo>
                  <a:lnTo>
                    <a:pt x="0" y="2596896"/>
                  </a:lnTo>
                  <a:close/>
                </a:path>
              </a:pathLst>
            </a:custGeom>
            <a:solidFill>
              <a:srgbClr val="000000">
                <a:alpha val="0"/>
              </a:srgbClr>
            </a:solidFill>
          </p:spPr>
        </p:sp>
        <p:sp>
          <p:nvSpPr>
            <p:cNvPr id="9" name="TextBox 9"/>
            <p:cNvSpPr txBox="1"/>
            <p:nvPr/>
          </p:nvSpPr>
          <p:spPr>
            <a:xfrm>
              <a:off x="0" y="76200"/>
              <a:ext cx="22695408" cy="2520696"/>
            </a:xfrm>
            <a:prstGeom prst="rect">
              <a:avLst/>
            </a:prstGeom>
          </p:spPr>
          <p:txBody>
            <a:bodyPr lIns="0" tIns="0" rIns="0" bIns="0" rtlCol="0" anchor="ctr"/>
            <a:lstStyle/>
            <a:p>
              <a:pPr algn="l">
                <a:lnSpc>
                  <a:spcPts val="22355"/>
                </a:lnSpc>
              </a:pPr>
              <a:r>
                <a:rPr lang="en-US" sz="20700" b="1">
                  <a:solidFill>
                    <a:srgbClr val="00C4CC"/>
                  </a:solidFill>
                  <a:latin typeface="Bodoni FLF Bold" panose="02000803080000020003"/>
                  <a:ea typeface="Bodoni FLF Bold" panose="02000803080000020003"/>
                  <a:cs typeface="Bodoni FLF Bold" panose="02000803080000020003"/>
                  <a:sym typeface="Bodoni FLF Bold" panose="02000803080000020003"/>
                </a:rPr>
                <a:t>THANK</a:t>
              </a:r>
              <a:endParaRPr lang="en-US" sz="20700" b="1">
                <a:solidFill>
                  <a:srgbClr val="00C4CC"/>
                </a:solidFill>
                <a:latin typeface="Bodoni FLF Bold" panose="02000803080000020003"/>
                <a:ea typeface="Bodoni FLF Bold" panose="02000803080000020003"/>
                <a:cs typeface="Bodoni FLF Bold" panose="02000803080000020003"/>
                <a:sym typeface="Bodoni FLF Bold" panose="02000803080000020003"/>
              </a:endParaRPr>
            </a:p>
          </p:txBody>
        </p:sp>
      </p:grpSp>
      <p:grpSp>
        <p:nvGrpSpPr>
          <p:cNvPr id="10" name="Group 10"/>
          <p:cNvGrpSpPr/>
          <p:nvPr/>
        </p:nvGrpSpPr>
        <p:grpSpPr>
          <a:xfrm rot="0">
            <a:off x="8383417" y="4663440"/>
            <a:ext cx="9369118" cy="3559302"/>
            <a:chOff x="0" y="0"/>
            <a:chExt cx="11477624" cy="4360318"/>
          </a:xfrm>
        </p:grpSpPr>
        <p:sp>
          <p:nvSpPr>
            <p:cNvPr id="11" name="Freeform 11"/>
            <p:cNvSpPr/>
            <p:nvPr/>
          </p:nvSpPr>
          <p:spPr>
            <a:xfrm>
              <a:off x="0" y="0"/>
              <a:ext cx="11477624" cy="4360318"/>
            </a:xfrm>
            <a:custGeom>
              <a:avLst/>
              <a:gdLst/>
              <a:ahLst/>
              <a:cxnLst/>
              <a:rect l="l" t="t" r="r" b="b"/>
              <a:pathLst>
                <a:path w="11477624" h="4360318">
                  <a:moveTo>
                    <a:pt x="0" y="0"/>
                  </a:moveTo>
                  <a:lnTo>
                    <a:pt x="11477624" y="0"/>
                  </a:lnTo>
                  <a:lnTo>
                    <a:pt x="11477624" y="4360318"/>
                  </a:lnTo>
                  <a:lnTo>
                    <a:pt x="0" y="4360318"/>
                  </a:lnTo>
                  <a:close/>
                </a:path>
              </a:pathLst>
            </a:custGeom>
            <a:solidFill>
              <a:srgbClr val="000000">
                <a:alpha val="0"/>
              </a:srgbClr>
            </a:solidFill>
          </p:spPr>
        </p:sp>
        <p:sp>
          <p:nvSpPr>
            <p:cNvPr id="12" name="TextBox 12"/>
            <p:cNvSpPr txBox="1"/>
            <p:nvPr/>
          </p:nvSpPr>
          <p:spPr>
            <a:xfrm>
              <a:off x="0" y="504825"/>
              <a:ext cx="11477624" cy="3855493"/>
            </a:xfrm>
            <a:prstGeom prst="rect">
              <a:avLst/>
            </a:prstGeom>
          </p:spPr>
          <p:txBody>
            <a:bodyPr lIns="0" tIns="0" rIns="0" bIns="0" rtlCol="0" anchor="ctr"/>
            <a:lstStyle/>
            <a:p>
              <a:pPr algn="l">
                <a:lnSpc>
                  <a:spcPts val="17885"/>
                </a:lnSpc>
              </a:pPr>
              <a:r>
                <a:rPr lang="en-US" sz="20700" b="1" i="1">
                  <a:solidFill>
                    <a:srgbClr val="00C4CC"/>
                  </a:solidFill>
                  <a:latin typeface="Bodoni FLF Bold Italics" panose="02000803090000090003"/>
                  <a:ea typeface="Bodoni FLF Bold Italics" panose="02000803090000090003"/>
                  <a:cs typeface="Bodoni FLF Bold Italics" panose="02000803090000090003"/>
                  <a:sym typeface="Bodoni FLF Bold Italics" panose="02000803090000090003"/>
                </a:rPr>
                <a:t>YOU</a:t>
              </a:r>
              <a:endParaRPr lang="en-US" sz="20700" b="1" i="1">
                <a:solidFill>
                  <a:srgbClr val="00C4CC"/>
                </a:solidFill>
                <a:latin typeface="Bodoni FLF Bold Italics" panose="02000803090000090003"/>
                <a:ea typeface="Bodoni FLF Bold Italics" panose="02000803090000090003"/>
                <a:cs typeface="Bodoni FLF Bold Italics" panose="02000803090000090003"/>
                <a:sym typeface="Bodoni FLF Bold Italics" panose="02000803090000090003"/>
              </a:endParaRPr>
            </a:p>
          </p:txBody>
        </p:sp>
      </p:grpSp>
      <p:sp>
        <p:nvSpPr>
          <p:cNvPr id="13" name="AutoShape 13"/>
          <p:cNvSpPr/>
          <p:nvPr/>
        </p:nvSpPr>
        <p:spPr>
          <a:xfrm rot="5386788">
            <a:off x="13228220" y="3086100"/>
            <a:ext cx="6196058" cy="0"/>
          </a:xfrm>
          <a:prstGeom prst="line">
            <a:avLst/>
          </a:prstGeom>
          <a:ln w="9525" cap="rnd">
            <a:solidFill>
              <a:srgbClr val="000000"/>
            </a:solidFill>
            <a:prstDash val="solid"/>
            <a:headEnd type="none" w="sm" len="sm"/>
            <a:tailEnd type="oval" w="lg" len="lg"/>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1719940" y="1015815"/>
            <a:ext cx="8109023" cy="925319"/>
            <a:chOff x="0" y="0"/>
            <a:chExt cx="10812030" cy="1233758"/>
          </a:xfrm>
        </p:grpSpPr>
        <p:sp>
          <p:nvSpPr>
            <p:cNvPr id="8" name="Freeform 8"/>
            <p:cNvSpPr/>
            <p:nvPr/>
          </p:nvSpPr>
          <p:spPr>
            <a:xfrm>
              <a:off x="0" y="0"/>
              <a:ext cx="10812030" cy="1233758"/>
            </a:xfrm>
            <a:custGeom>
              <a:avLst/>
              <a:gdLst/>
              <a:ahLst/>
              <a:cxnLst/>
              <a:rect l="l" t="t" r="r" b="b"/>
              <a:pathLst>
                <a:path w="10812030" h="1233758">
                  <a:moveTo>
                    <a:pt x="0" y="0"/>
                  </a:moveTo>
                  <a:lnTo>
                    <a:pt x="10812030" y="0"/>
                  </a:lnTo>
                  <a:lnTo>
                    <a:pt x="10812030" y="1233758"/>
                  </a:lnTo>
                  <a:lnTo>
                    <a:pt x="0" y="1233758"/>
                  </a:lnTo>
                  <a:close/>
                </a:path>
              </a:pathLst>
            </a:custGeom>
            <a:solidFill>
              <a:srgbClr val="000000">
                <a:alpha val="0"/>
              </a:srgbClr>
            </a:solidFill>
          </p:spPr>
        </p:sp>
        <p:sp>
          <p:nvSpPr>
            <p:cNvPr id="9" name="TextBox 9"/>
            <p:cNvSpPr txBox="1"/>
            <p:nvPr/>
          </p:nvSpPr>
          <p:spPr>
            <a:xfrm>
              <a:off x="0" y="47625"/>
              <a:ext cx="10812030" cy="1186133"/>
            </a:xfrm>
            <a:prstGeom prst="rect">
              <a:avLst/>
            </a:prstGeom>
          </p:spPr>
          <p:txBody>
            <a:bodyPr lIns="0" tIns="0" rIns="0" bIns="0" rtlCol="0" anchor="ctr"/>
            <a:lstStyle/>
            <a:p>
              <a:pPr algn="l">
                <a:lnSpc>
                  <a:spcPts val="3890"/>
                </a:lnSpc>
              </a:pPr>
              <a:r>
                <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rPr>
                <a:t>Introduction to Generative Models</a:t>
              </a:r>
              <a:endPar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sp>
        <p:nvSpPr>
          <p:cNvPr id="10" name="TextBox 10"/>
          <p:cNvSpPr txBox="1"/>
          <p:nvPr/>
        </p:nvSpPr>
        <p:spPr>
          <a:xfrm>
            <a:off x="1466202" y="3068945"/>
            <a:ext cx="15355596" cy="4849499"/>
          </a:xfrm>
          <a:prstGeom prst="rect">
            <a:avLst/>
          </a:prstGeom>
        </p:spPr>
        <p:txBody>
          <a:bodyPr lIns="0" tIns="0" rIns="0" bIns="0" rtlCol="0" anchor="t">
            <a:spAutoFit/>
          </a:bodyPr>
          <a:lstStyle/>
          <a:p>
            <a:pPr marL="497205" lvl="1" indent="-248285" algn="l">
              <a:lnSpc>
                <a:spcPts val="2965"/>
              </a:lnSpc>
              <a:buFont typeface="Arial" panose="020B0604020202020204"/>
              <a:buChar char="•"/>
            </a:pPr>
            <a:r>
              <a:rPr lang="en-US" sz="2745" b="1" spc="97">
                <a:solidFill>
                  <a:srgbClr val="000000"/>
                </a:solidFill>
                <a:latin typeface="Vollkorn Bold" panose="00000800000000000000"/>
                <a:ea typeface="Vollkorn Bold" panose="00000800000000000000"/>
                <a:cs typeface="Vollkorn Bold" panose="00000800000000000000"/>
                <a:sym typeface="Vollkorn Bold" panose="00000800000000000000"/>
              </a:rPr>
              <a:t>Definition</a:t>
            </a:r>
            <a:endParaRPr lang="en-US" sz="2745" b="1" spc="97">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97205" lvl="1" indent="-248285" algn="l">
              <a:lnSpc>
                <a:spcPts val="2965"/>
              </a:lnSpc>
            </a:pPr>
            <a:r>
              <a:rPr lang="en-US" sz="2745" spc="97">
                <a:solidFill>
                  <a:srgbClr val="000000"/>
                </a:solidFill>
                <a:latin typeface="Vollkorn" panose="00000500000000000000"/>
                <a:ea typeface="Vollkorn" panose="00000500000000000000"/>
                <a:cs typeface="Vollkorn" panose="00000500000000000000"/>
                <a:sym typeface="Vollkorn" panose="00000500000000000000"/>
              </a:rPr>
              <a:t>Generative models learn the joint probability distribution P(x,z)P(x, z)P(x,z) and aim to generate new data samples similar to the training data.</a:t>
            </a:r>
            <a:endParaRPr lang="en-US" sz="2745" spc="97">
              <a:solidFill>
                <a:srgbClr val="000000"/>
              </a:solidFill>
              <a:latin typeface="Vollkorn" panose="00000500000000000000"/>
              <a:ea typeface="Vollkorn" panose="00000500000000000000"/>
              <a:cs typeface="Vollkorn" panose="00000500000000000000"/>
              <a:sym typeface="Vollkorn" panose="00000500000000000000"/>
            </a:endParaRPr>
          </a:p>
          <a:p>
            <a:pPr marL="555625" lvl="1" indent="-277495" algn="l">
              <a:lnSpc>
                <a:spcPts val="3315"/>
              </a:lnSpc>
              <a:buFont typeface="Arial" panose="020B0604020202020204"/>
              <a:buChar char="•"/>
            </a:pPr>
            <a:r>
              <a:rPr lang="en-US" sz="3070" spc="108">
                <a:solidFill>
                  <a:srgbClr val="000000"/>
                </a:solidFill>
                <a:latin typeface="Vollkorn" panose="00000500000000000000"/>
                <a:ea typeface="Vollkorn" panose="00000500000000000000"/>
                <a:cs typeface="Vollkorn" panose="00000500000000000000"/>
                <a:sym typeface="Vollkorn" panose="00000500000000000000"/>
              </a:rPr>
              <a:t>Types of Generative Models:</a:t>
            </a:r>
            <a:endParaRPr lang="en-US" sz="3070" spc="108">
              <a:solidFill>
                <a:srgbClr val="000000"/>
              </a:solidFill>
              <a:latin typeface="Vollkorn" panose="00000500000000000000"/>
              <a:ea typeface="Vollkorn" panose="00000500000000000000"/>
              <a:cs typeface="Vollkorn" panose="00000500000000000000"/>
              <a:sym typeface="Vollkorn" panose="00000500000000000000"/>
            </a:endParaRPr>
          </a:p>
          <a:p>
            <a:pPr marL="975995" lvl="2" indent="-325120" algn="l">
              <a:lnSpc>
                <a:spcPts val="2965"/>
              </a:lnSpc>
              <a:buFont typeface="Arial" panose="020B0604020202020204"/>
              <a:buChar char="⚬"/>
            </a:pPr>
            <a:r>
              <a:rPr lang="en-US" sz="2745" b="1" spc="97">
                <a:solidFill>
                  <a:srgbClr val="000000"/>
                </a:solidFill>
                <a:latin typeface="Vollkorn Bold" panose="00000800000000000000"/>
                <a:ea typeface="Vollkorn Bold" panose="00000800000000000000"/>
                <a:cs typeface="Vollkorn Bold" panose="00000800000000000000"/>
                <a:sym typeface="Vollkorn Bold" panose="00000800000000000000"/>
              </a:rPr>
              <a:t>Explicit density models:</a:t>
            </a:r>
            <a:r>
              <a:rPr lang="en-US" sz="2745" spc="97">
                <a:solidFill>
                  <a:srgbClr val="000000"/>
                </a:solidFill>
                <a:latin typeface="Vollkorn" panose="00000500000000000000"/>
                <a:ea typeface="Vollkorn" panose="00000500000000000000"/>
                <a:cs typeface="Vollkorn" panose="00000500000000000000"/>
                <a:sym typeface="Vollkorn" panose="00000500000000000000"/>
              </a:rPr>
              <a:t> e.g., VAEs (learn probability distribution)</a:t>
            </a:r>
            <a:endParaRPr lang="en-US" sz="2745" spc="97">
              <a:solidFill>
                <a:srgbClr val="000000"/>
              </a:solidFill>
              <a:latin typeface="Vollkorn" panose="00000500000000000000"/>
              <a:ea typeface="Vollkorn" panose="00000500000000000000"/>
              <a:cs typeface="Vollkorn" panose="00000500000000000000"/>
              <a:sym typeface="Vollkorn" panose="00000500000000000000"/>
            </a:endParaRPr>
          </a:p>
          <a:p>
            <a:pPr marL="975995" lvl="2" indent="-325120" algn="l">
              <a:lnSpc>
                <a:spcPts val="2965"/>
              </a:lnSpc>
              <a:buFont typeface="Arial" panose="020B0604020202020204"/>
              <a:buChar char="⚬"/>
            </a:pPr>
            <a:r>
              <a:rPr lang="en-US" sz="2745" b="1" spc="97">
                <a:solidFill>
                  <a:srgbClr val="000000"/>
                </a:solidFill>
                <a:latin typeface="Vollkorn Bold" panose="00000800000000000000"/>
                <a:ea typeface="Vollkorn Bold" panose="00000800000000000000"/>
                <a:cs typeface="Vollkorn Bold" panose="00000800000000000000"/>
                <a:sym typeface="Vollkorn Bold" panose="00000800000000000000"/>
              </a:rPr>
              <a:t>Implicit density models:</a:t>
            </a:r>
            <a:r>
              <a:rPr lang="en-US" sz="2745" spc="97">
                <a:solidFill>
                  <a:srgbClr val="000000"/>
                </a:solidFill>
                <a:latin typeface="Vollkorn" panose="00000500000000000000"/>
                <a:ea typeface="Vollkorn" panose="00000500000000000000"/>
                <a:cs typeface="Vollkorn" panose="00000500000000000000"/>
                <a:sym typeface="Vollkorn" panose="00000500000000000000"/>
              </a:rPr>
              <a:t> e.g., GANs (no explicit probability, direct sample generation)</a:t>
            </a:r>
            <a:endParaRPr lang="en-US" sz="2745" spc="97">
              <a:solidFill>
                <a:srgbClr val="000000"/>
              </a:solidFill>
              <a:latin typeface="Vollkorn" panose="00000500000000000000"/>
              <a:ea typeface="Vollkorn" panose="00000500000000000000"/>
              <a:cs typeface="Vollkorn" panose="00000500000000000000"/>
              <a:sym typeface="Vollkorn" panose="00000500000000000000"/>
            </a:endParaRPr>
          </a:p>
          <a:p>
            <a:pPr marL="555625" lvl="1" indent="-277495" algn="l">
              <a:lnSpc>
                <a:spcPts val="3315"/>
              </a:lnSpc>
              <a:buFont typeface="Arial" panose="020B0604020202020204"/>
              <a:buChar char="•"/>
            </a:pPr>
            <a:r>
              <a:rPr lang="en-US" sz="3070" spc="108">
                <a:solidFill>
                  <a:srgbClr val="000000"/>
                </a:solidFill>
                <a:latin typeface="Vollkorn" panose="00000500000000000000"/>
                <a:ea typeface="Vollkorn" panose="00000500000000000000"/>
                <a:cs typeface="Vollkorn" panose="00000500000000000000"/>
                <a:sym typeface="Vollkorn" panose="00000500000000000000"/>
              </a:rPr>
              <a:t>Applications:</a:t>
            </a:r>
            <a:endParaRPr lang="en-US" sz="3070" spc="108">
              <a:solidFill>
                <a:srgbClr val="000000"/>
              </a:solidFill>
              <a:latin typeface="Vollkorn" panose="00000500000000000000"/>
              <a:ea typeface="Vollkorn" panose="00000500000000000000"/>
              <a:cs typeface="Vollkorn" panose="00000500000000000000"/>
              <a:sym typeface="Vollkorn" panose="00000500000000000000"/>
            </a:endParaRPr>
          </a:p>
          <a:p>
            <a:pPr marL="975995" lvl="2" indent="-325120" algn="l">
              <a:lnSpc>
                <a:spcPts val="2965"/>
              </a:lnSpc>
              <a:buFont typeface="Arial" panose="020B0604020202020204"/>
              <a:buChar char="⚬"/>
            </a:pPr>
            <a:r>
              <a:rPr lang="en-US" sz="2745" spc="97">
                <a:solidFill>
                  <a:srgbClr val="000000"/>
                </a:solidFill>
                <a:latin typeface="Vollkorn" panose="00000500000000000000"/>
                <a:ea typeface="Vollkorn" panose="00000500000000000000"/>
                <a:cs typeface="Vollkorn" panose="00000500000000000000"/>
                <a:sym typeface="Vollkorn" panose="00000500000000000000"/>
              </a:rPr>
              <a:t>Image and video synthesis</a:t>
            </a:r>
            <a:endParaRPr lang="en-US" sz="2745" spc="97">
              <a:solidFill>
                <a:srgbClr val="000000"/>
              </a:solidFill>
              <a:latin typeface="Vollkorn" panose="00000500000000000000"/>
              <a:ea typeface="Vollkorn" panose="00000500000000000000"/>
              <a:cs typeface="Vollkorn" panose="00000500000000000000"/>
              <a:sym typeface="Vollkorn" panose="00000500000000000000"/>
            </a:endParaRPr>
          </a:p>
          <a:p>
            <a:pPr marL="975995" lvl="2" indent="-325120" algn="l">
              <a:lnSpc>
                <a:spcPts val="2965"/>
              </a:lnSpc>
              <a:buFont typeface="Arial" panose="020B0604020202020204"/>
              <a:buChar char="⚬"/>
            </a:pPr>
            <a:r>
              <a:rPr lang="en-US" sz="2745" spc="97">
                <a:solidFill>
                  <a:srgbClr val="000000"/>
                </a:solidFill>
                <a:latin typeface="Vollkorn" panose="00000500000000000000"/>
                <a:ea typeface="Vollkorn" panose="00000500000000000000"/>
                <a:cs typeface="Vollkorn" panose="00000500000000000000"/>
                <a:sym typeface="Vollkorn" panose="00000500000000000000"/>
              </a:rPr>
              <a:t>Text and music generation</a:t>
            </a:r>
            <a:endParaRPr lang="en-US" sz="2745" spc="97">
              <a:solidFill>
                <a:srgbClr val="000000"/>
              </a:solidFill>
              <a:latin typeface="Vollkorn" panose="00000500000000000000"/>
              <a:ea typeface="Vollkorn" panose="00000500000000000000"/>
              <a:cs typeface="Vollkorn" panose="00000500000000000000"/>
              <a:sym typeface="Vollkorn" panose="00000500000000000000"/>
            </a:endParaRPr>
          </a:p>
          <a:p>
            <a:pPr marL="975995" lvl="2" indent="-325120" algn="l">
              <a:lnSpc>
                <a:spcPts val="2965"/>
              </a:lnSpc>
              <a:buFont typeface="Arial" panose="020B0604020202020204"/>
              <a:buChar char="⚬"/>
            </a:pPr>
            <a:r>
              <a:rPr lang="en-US" sz="2745" spc="97">
                <a:solidFill>
                  <a:srgbClr val="000000"/>
                </a:solidFill>
                <a:latin typeface="Vollkorn" panose="00000500000000000000"/>
                <a:ea typeface="Vollkorn" panose="00000500000000000000"/>
                <a:cs typeface="Vollkorn" panose="00000500000000000000"/>
                <a:sym typeface="Vollkorn" panose="00000500000000000000"/>
              </a:rPr>
              <a:t>Data augmentation</a:t>
            </a:r>
            <a:endParaRPr lang="en-US" sz="2745" spc="97">
              <a:solidFill>
                <a:srgbClr val="000000"/>
              </a:solidFill>
              <a:latin typeface="Vollkorn" panose="00000500000000000000"/>
              <a:ea typeface="Vollkorn" panose="00000500000000000000"/>
              <a:cs typeface="Vollkorn" panose="00000500000000000000"/>
              <a:sym typeface="Vollkorn" panose="00000500000000000000"/>
            </a:endParaRPr>
          </a:p>
          <a:p>
            <a:pPr marL="975995" lvl="2" indent="-325120" algn="l">
              <a:lnSpc>
                <a:spcPts val="2965"/>
              </a:lnSpc>
              <a:buFont typeface="Arial" panose="020B0604020202020204"/>
              <a:buChar char="⚬"/>
            </a:pPr>
            <a:r>
              <a:rPr lang="en-US" sz="2745" spc="97">
                <a:solidFill>
                  <a:srgbClr val="000000"/>
                </a:solidFill>
                <a:latin typeface="Vollkorn" panose="00000500000000000000"/>
                <a:ea typeface="Vollkorn" panose="00000500000000000000"/>
                <a:cs typeface="Vollkorn" panose="00000500000000000000"/>
                <a:sym typeface="Vollkorn" panose="00000500000000000000"/>
              </a:rPr>
              <a:t>Anomaly detection</a:t>
            </a:r>
            <a:endParaRPr lang="en-US" sz="2745" spc="97">
              <a:solidFill>
                <a:srgbClr val="000000"/>
              </a:solidFill>
              <a:latin typeface="Vollkorn" panose="00000500000000000000"/>
              <a:ea typeface="Vollkorn" panose="00000500000000000000"/>
              <a:cs typeface="Vollkorn" panose="00000500000000000000"/>
              <a:sym typeface="Vollkorn" panose="00000500000000000000"/>
            </a:endParaRPr>
          </a:p>
          <a:p>
            <a:pPr marL="975995" lvl="2" indent="-325120" algn="l">
              <a:lnSpc>
                <a:spcPts val="2965"/>
              </a:lnSpc>
              <a:buFont typeface="Arial" panose="020B0604020202020204"/>
              <a:buChar char="⚬"/>
            </a:pPr>
            <a:r>
              <a:rPr lang="en-US" sz="2745" spc="97">
                <a:solidFill>
                  <a:srgbClr val="000000"/>
                </a:solidFill>
                <a:latin typeface="Vollkorn" panose="00000500000000000000"/>
                <a:ea typeface="Vollkorn" panose="00000500000000000000"/>
                <a:cs typeface="Vollkorn" panose="00000500000000000000"/>
                <a:sym typeface="Vollkorn" panose="00000500000000000000"/>
              </a:rPr>
              <a:t>Drug discovery &amp; medical imaging</a:t>
            </a:r>
            <a:endParaRPr lang="en-US" sz="2745" spc="97">
              <a:solidFill>
                <a:srgbClr val="000000"/>
              </a:solidFill>
              <a:latin typeface="Vollkorn" panose="00000500000000000000"/>
              <a:ea typeface="Vollkorn" panose="00000500000000000000"/>
              <a:cs typeface="Vollkorn" panose="00000500000000000000"/>
              <a:sym typeface="Vollkorn" panose="00000500000000000000"/>
            </a:endParaRPr>
          </a:p>
          <a:p>
            <a:pPr marL="975995" lvl="2" indent="-325120" algn="l">
              <a:lnSpc>
                <a:spcPts val="2965"/>
              </a:lnSpc>
            </a:pPr>
          </a:p>
        </p:txBody>
      </p:sp>
      <p:grpSp>
        <p:nvGrpSpPr>
          <p:cNvPr id="11" name="Group 11"/>
          <p:cNvGrpSpPr/>
          <p:nvPr/>
        </p:nvGrpSpPr>
        <p:grpSpPr>
          <a:xfrm rot="0">
            <a:off x="16966692" y="9409176"/>
            <a:ext cx="960120" cy="547688"/>
            <a:chOff x="0" y="0"/>
            <a:chExt cx="1280160" cy="730250"/>
          </a:xfrm>
        </p:grpSpPr>
        <p:sp>
          <p:nvSpPr>
            <p:cNvPr id="12" name="Freeform 12"/>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3" name="TextBox 13"/>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2</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1899850" y="646772"/>
            <a:ext cx="5761338" cy="1664172"/>
            <a:chOff x="0" y="0"/>
            <a:chExt cx="7681784" cy="2218896"/>
          </a:xfrm>
        </p:grpSpPr>
        <p:sp>
          <p:nvSpPr>
            <p:cNvPr id="8" name="Freeform 8"/>
            <p:cNvSpPr/>
            <p:nvPr/>
          </p:nvSpPr>
          <p:spPr>
            <a:xfrm>
              <a:off x="0" y="0"/>
              <a:ext cx="7681784" cy="2218896"/>
            </a:xfrm>
            <a:custGeom>
              <a:avLst/>
              <a:gdLst/>
              <a:ahLst/>
              <a:cxnLst/>
              <a:rect l="l" t="t" r="r" b="b"/>
              <a:pathLst>
                <a:path w="7681784" h="2218896">
                  <a:moveTo>
                    <a:pt x="0" y="0"/>
                  </a:moveTo>
                  <a:lnTo>
                    <a:pt x="7681784" y="0"/>
                  </a:lnTo>
                  <a:lnTo>
                    <a:pt x="7681784" y="2218896"/>
                  </a:lnTo>
                  <a:lnTo>
                    <a:pt x="0" y="2218896"/>
                  </a:lnTo>
                  <a:close/>
                </a:path>
              </a:pathLst>
            </a:custGeom>
            <a:solidFill>
              <a:srgbClr val="000000">
                <a:alpha val="0"/>
              </a:srgbClr>
            </a:solidFill>
          </p:spPr>
        </p:sp>
        <p:sp>
          <p:nvSpPr>
            <p:cNvPr id="9" name="TextBox 9"/>
            <p:cNvSpPr txBox="1"/>
            <p:nvPr/>
          </p:nvSpPr>
          <p:spPr>
            <a:xfrm>
              <a:off x="0" y="38100"/>
              <a:ext cx="7681784" cy="2180796"/>
            </a:xfrm>
            <a:prstGeom prst="rect">
              <a:avLst/>
            </a:prstGeom>
          </p:spPr>
          <p:txBody>
            <a:bodyPr lIns="0" tIns="0" rIns="0" bIns="0" rtlCol="0" anchor="ctr"/>
            <a:lstStyle/>
            <a:p>
              <a:pPr algn="l">
                <a:lnSpc>
                  <a:spcPts val="3455"/>
                </a:lnSpc>
              </a:pPr>
              <a:r>
                <a:rPr lang="en-US" sz="3200" b="1" spc="-326">
                  <a:solidFill>
                    <a:srgbClr val="00C4CC"/>
                  </a:solidFill>
                  <a:latin typeface="Vollkorn Bold" panose="00000800000000000000"/>
                  <a:ea typeface="Vollkorn Bold" panose="00000800000000000000"/>
                  <a:cs typeface="Vollkorn Bold" panose="00000800000000000000"/>
                  <a:sym typeface="Vollkorn Bold" panose="00000800000000000000"/>
                </a:rPr>
                <a:t>VAE Theory + Loss Functions</a:t>
              </a:r>
              <a:endParaRPr lang="en-US" sz="3200" b="1" spc="-326">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grpSp>
        <p:nvGrpSpPr>
          <p:cNvPr id="10" name="Group 10"/>
          <p:cNvGrpSpPr/>
          <p:nvPr/>
        </p:nvGrpSpPr>
        <p:grpSpPr>
          <a:xfrm rot="0">
            <a:off x="2189976" y="2489729"/>
            <a:ext cx="8935522" cy="6258636"/>
            <a:chOff x="0" y="0"/>
            <a:chExt cx="11914030" cy="8344848"/>
          </a:xfrm>
        </p:grpSpPr>
        <p:sp>
          <p:nvSpPr>
            <p:cNvPr id="11" name="Freeform 11"/>
            <p:cNvSpPr/>
            <p:nvPr/>
          </p:nvSpPr>
          <p:spPr>
            <a:xfrm>
              <a:off x="0" y="0"/>
              <a:ext cx="11914030" cy="8344848"/>
            </a:xfrm>
            <a:custGeom>
              <a:avLst/>
              <a:gdLst/>
              <a:ahLst/>
              <a:cxnLst/>
              <a:rect l="l" t="t" r="r" b="b"/>
              <a:pathLst>
                <a:path w="11914030" h="8344848">
                  <a:moveTo>
                    <a:pt x="0" y="0"/>
                  </a:moveTo>
                  <a:lnTo>
                    <a:pt x="11914030" y="0"/>
                  </a:lnTo>
                  <a:lnTo>
                    <a:pt x="11914030" y="8344848"/>
                  </a:lnTo>
                  <a:lnTo>
                    <a:pt x="0" y="8344848"/>
                  </a:lnTo>
                  <a:close/>
                </a:path>
              </a:pathLst>
            </a:custGeom>
            <a:solidFill>
              <a:srgbClr val="000000">
                <a:alpha val="0"/>
              </a:srgbClr>
            </a:solidFill>
          </p:spPr>
        </p:sp>
        <p:sp>
          <p:nvSpPr>
            <p:cNvPr id="12" name="TextBox 12"/>
            <p:cNvSpPr txBox="1"/>
            <p:nvPr/>
          </p:nvSpPr>
          <p:spPr>
            <a:xfrm>
              <a:off x="0" y="19050"/>
              <a:ext cx="11914030" cy="8325798"/>
            </a:xfrm>
            <a:prstGeom prst="rect">
              <a:avLst/>
            </a:prstGeom>
          </p:spPr>
          <p:txBody>
            <a:bodyPr lIns="0" tIns="0" rIns="0" bIns="0" rtlCol="0" anchor="ctr"/>
            <a:lstStyle/>
            <a:p>
              <a:pPr algn="l">
                <a:lnSpc>
                  <a:spcPts val="2915"/>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VAE (Variational Autoencoder)</a:t>
              </a:r>
              <a:r>
                <a:rPr lang="en-US" sz="2700" spc="95">
                  <a:solidFill>
                    <a:srgbClr val="000000"/>
                  </a:solidFill>
                  <a:latin typeface="Vollkorn" panose="00000500000000000000"/>
                  <a:ea typeface="Vollkorn" panose="00000500000000000000"/>
                  <a:cs typeface="Vollkorn" panose="00000500000000000000"/>
                  <a:sym typeface="Vollkorn" panose="00000500000000000000"/>
                </a:rPr>
                <a:t>:</a:t>
              </a:r>
              <a:endParaRPr lang="en-US" sz="2700" spc="9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Combines autoencoder with probabilistic modeling</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Encodes input into a latent space z with a Gaussian prior</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Decoder reconstructs data from z</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88315" lvl="1" indent="-244475" algn="l">
                <a:lnSpc>
                  <a:spcPts val="2915"/>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Key Components:</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34340" lvl="1" indent="-21717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Encoder: q(z∣x) </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Decoder: p(x∣z)</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88315" lvl="1" indent="-244475" algn="l">
                <a:lnSpc>
                  <a:spcPts val="2915"/>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Loss Function (ELBO):</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34340" lvl="1" indent="-217170" algn="l">
                <a:lnSpc>
                  <a:spcPts val="2590"/>
                </a:lnSpc>
              </a:pPr>
              <a:r>
                <a:rPr lang="en-US" sz="2400" spc="85">
                  <a:solidFill>
                    <a:srgbClr val="000000"/>
                  </a:solidFill>
                  <a:latin typeface="Arial" panose="020B0604020202020204"/>
                  <a:ea typeface="Arial" panose="020B0604020202020204"/>
                  <a:cs typeface="Arial" panose="020B0604020202020204"/>
                  <a:sym typeface="Arial" panose="020B0604020202020204"/>
                </a:rPr>
                <a:t>L=E  q(z∣x) ​  [logp(x∣z)]−D  KL ​  (q(z∣x)∥p(z))</a:t>
              </a:r>
              <a:endParaRPr lang="en-US" sz="2400" spc="85">
                <a:solidFill>
                  <a:srgbClr val="000000"/>
                </a:solidFill>
                <a:latin typeface="Arial" panose="020B0604020202020204"/>
                <a:ea typeface="Arial" panose="020B0604020202020204"/>
                <a:cs typeface="Arial" panose="020B0604020202020204"/>
                <a:sym typeface="Arial" panose="020B0604020202020204"/>
              </a:endParaRPr>
            </a:p>
            <a:p>
              <a:pPr marL="434340" lvl="1" indent="-217170" algn="l">
                <a:lnSpc>
                  <a:spcPts val="2590"/>
                </a:lnSpc>
                <a:buFont typeface="Arial" panose="020B0604020202020204"/>
                <a:buChar char="•"/>
              </a:pP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Reconstruction loss</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Measures how well the output matches input</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590"/>
                </a:lnSpc>
                <a:buFont typeface="Arial" panose="020B0604020202020204"/>
                <a:buChar char="•"/>
              </a:pP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KL divergence</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Regularizes latent space to be close to prior</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pPr>
            </a:p>
          </p:txBody>
        </p:sp>
      </p:grpSp>
      <p:grpSp>
        <p:nvGrpSpPr>
          <p:cNvPr id="13" name="Group 13"/>
          <p:cNvGrpSpPr/>
          <p:nvPr/>
        </p:nvGrpSpPr>
        <p:grpSpPr>
          <a:xfrm rot="0">
            <a:off x="16966692" y="9409176"/>
            <a:ext cx="960120" cy="547688"/>
            <a:chOff x="0" y="0"/>
            <a:chExt cx="1280160" cy="730250"/>
          </a:xfrm>
        </p:grpSpPr>
        <p:sp>
          <p:nvSpPr>
            <p:cNvPr id="14" name="Freeform 14"/>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5" name="TextBox 15"/>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3</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1257300" y="547689"/>
            <a:ext cx="6033186" cy="1627101"/>
            <a:chOff x="0" y="0"/>
            <a:chExt cx="8044248" cy="2169468"/>
          </a:xfrm>
        </p:grpSpPr>
        <p:sp>
          <p:nvSpPr>
            <p:cNvPr id="8" name="Freeform 8"/>
            <p:cNvSpPr/>
            <p:nvPr/>
          </p:nvSpPr>
          <p:spPr>
            <a:xfrm>
              <a:off x="0" y="0"/>
              <a:ext cx="8044248" cy="2169468"/>
            </a:xfrm>
            <a:custGeom>
              <a:avLst/>
              <a:gdLst/>
              <a:ahLst/>
              <a:cxnLst/>
              <a:rect l="l" t="t" r="r" b="b"/>
              <a:pathLst>
                <a:path w="8044248" h="2169468">
                  <a:moveTo>
                    <a:pt x="0" y="0"/>
                  </a:moveTo>
                  <a:lnTo>
                    <a:pt x="8044248" y="0"/>
                  </a:lnTo>
                  <a:lnTo>
                    <a:pt x="8044248" y="2169468"/>
                  </a:lnTo>
                  <a:lnTo>
                    <a:pt x="0" y="2169468"/>
                  </a:lnTo>
                  <a:close/>
                </a:path>
              </a:pathLst>
            </a:custGeom>
            <a:solidFill>
              <a:srgbClr val="000000">
                <a:alpha val="0"/>
              </a:srgbClr>
            </a:solidFill>
          </p:spPr>
        </p:sp>
        <p:sp>
          <p:nvSpPr>
            <p:cNvPr id="9" name="TextBox 9"/>
            <p:cNvSpPr txBox="1"/>
            <p:nvPr/>
          </p:nvSpPr>
          <p:spPr>
            <a:xfrm>
              <a:off x="0" y="47625"/>
              <a:ext cx="8044248" cy="2121843"/>
            </a:xfrm>
            <a:prstGeom prst="rect">
              <a:avLst/>
            </a:prstGeom>
          </p:spPr>
          <p:txBody>
            <a:bodyPr lIns="0" tIns="0" rIns="0" bIns="0" rtlCol="0" anchor="ctr"/>
            <a:lstStyle/>
            <a:p>
              <a:pPr algn="l">
                <a:lnSpc>
                  <a:spcPts val="3890"/>
                </a:lnSpc>
              </a:pPr>
              <a:r>
                <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rPr>
                <a:t>GAN Theory + Loss Functions</a:t>
              </a:r>
              <a:endPar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grpSp>
        <p:nvGrpSpPr>
          <p:cNvPr id="10" name="Group 10"/>
          <p:cNvGrpSpPr/>
          <p:nvPr/>
        </p:nvGrpSpPr>
        <p:grpSpPr>
          <a:xfrm rot="0">
            <a:off x="1931289" y="2801301"/>
            <a:ext cx="8253220" cy="5733878"/>
            <a:chOff x="0" y="0"/>
            <a:chExt cx="11004294" cy="7645170"/>
          </a:xfrm>
        </p:grpSpPr>
        <p:sp>
          <p:nvSpPr>
            <p:cNvPr id="11" name="Freeform 11"/>
            <p:cNvSpPr/>
            <p:nvPr/>
          </p:nvSpPr>
          <p:spPr>
            <a:xfrm>
              <a:off x="0" y="0"/>
              <a:ext cx="11004294" cy="7645170"/>
            </a:xfrm>
            <a:custGeom>
              <a:avLst/>
              <a:gdLst/>
              <a:ahLst/>
              <a:cxnLst/>
              <a:rect l="l" t="t" r="r" b="b"/>
              <a:pathLst>
                <a:path w="11004294" h="7645170">
                  <a:moveTo>
                    <a:pt x="0" y="0"/>
                  </a:moveTo>
                  <a:lnTo>
                    <a:pt x="11004294" y="0"/>
                  </a:lnTo>
                  <a:lnTo>
                    <a:pt x="11004294" y="7645170"/>
                  </a:lnTo>
                  <a:lnTo>
                    <a:pt x="0" y="7645170"/>
                  </a:lnTo>
                  <a:close/>
                </a:path>
              </a:pathLst>
            </a:custGeom>
            <a:solidFill>
              <a:srgbClr val="000000">
                <a:alpha val="0"/>
              </a:srgbClr>
            </a:solidFill>
          </p:spPr>
        </p:sp>
        <p:sp>
          <p:nvSpPr>
            <p:cNvPr id="12" name="TextBox 12"/>
            <p:cNvSpPr txBox="1"/>
            <p:nvPr/>
          </p:nvSpPr>
          <p:spPr>
            <a:xfrm>
              <a:off x="0" y="19050"/>
              <a:ext cx="11004294" cy="7626120"/>
            </a:xfrm>
            <a:prstGeom prst="rect">
              <a:avLst/>
            </a:prstGeom>
          </p:spPr>
          <p:txBody>
            <a:bodyPr lIns="0" tIns="0" rIns="0" bIns="0" rtlCol="0" anchor="ctr"/>
            <a:lstStyle/>
            <a:p>
              <a:pPr algn="l">
                <a:lnSpc>
                  <a:spcPts val="2915"/>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GAN (Generative Adversarial Network):</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34340" lvl="1" indent="-21717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Introduced by Goodfellow in 2014</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Two neural networks: Generator GGG and Discriminator DDD</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88315" lvl="1" indent="-244475" algn="l">
                <a:lnSpc>
                  <a:spcPts val="2915"/>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Training Objective:</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34340" lvl="1" indent="-21717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Discriminator: maximize log⁡D(x)+log⁡(1−D(G(z)))</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Generator: minimize log⁡(1−D(G(z)))</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88315" lvl="1" indent="-244475" algn="l">
                <a:lnSpc>
                  <a:spcPts val="2915"/>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Variants:</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845820" lvl="2" indent="-28194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Wasserstein GAN (WGAN) with gradient penalty</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845820" lvl="2" indent="-281940" algn="l">
                <a:lnSpc>
                  <a:spcPts val="259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Least Squares GAN</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845820" lvl="2" indent="-281940" algn="l">
                <a:lnSpc>
                  <a:spcPts val="2590"/>
                </a:lnSpc>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GANs are non-probabilistic, and training is a min-max game</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845820" lvl="2" indent="-281940" algn="l">
                <a:lnSpc>
                  <a:spcPts val="2590"/>
                </a:lnSpc>
              </a:pPr>
            </a:p>
          </p:txBody>
        </p:sp>
      </p:grpSp>
      <p:grpSp>
        <p:nvGrpSpPr>
          <p:cNvPr id="13" name="Group 13"/>
          <p:cNvGrpSpPr/>
          <p:nvPr/>
        </p:nvGrpSpPr>
        <p:grpSpPr>
          <a:xfrm rot="0">
            <a:off x="16966692" y="9409176"/>
            <a:ext cx="960120" cy="547688"/>
            <a:chOff x="0" y="0"/>
            <a:chExt cx="1280160" cy="730250"/>
          </a:xfrm>
        </p:grpSpPr>
        <p:sp>
          <p:nvSpPr>
            <p:cNvPr id="14" name="Freeform 14"/>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5" name="TextBox 15"/>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4</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911310" y="720682"/>
            <a:ext cx="15773400" cy="1988345"/>
            <a:chOff x="0" y="0"/>
            <a:chExt cx="21031200" cy="2651126"/>
          </a:xfrm>
        </p:grpSpPr>
        <p:sp>
          <p:nvSpPr>
            <p:cNvPr id="8" name="Freeform 8"/>
            <p:cNvSpPr/>
            <p:nvPr/>
          </p:nvSpPr>
          <p:spPr>
            <a:xfrm>
              <a:off x="0" y="0"/>
              <a:ext cx="21031200" cy="2651126"/>
            </a:xfrm>
            <a:custGeom>
              <a:avLst/>
              <a:gdLst/>
              <a:ahLst/>
              <a:cxnLst/>
              <a:rect l="l" t="t" r="r" b="b"/>
              <a:pathLst>
                <a:path w="21031200" h="2651126">
                  <a:moveTo>
                    <a:pt x="0" y="0"/>
                  </a:moveTo>
                  <a:lnTo>
                    <a:pt x="21031200" y="0"/>
                  </a:lnTo>
                  <a:lnTo>
                    <a:pt x="21031200" y="2651126"/>
                  </a:lnTo>
                  <a:lnTo>
                    <a:pt x="0" y="2651126"/>
                  </a:lnTo>
                  <a:close/>
                </a:path>
              </a:pathLst>
            </a:custGeom>
            <a:solidFill>
              <a:srgbClr val="000000">
                <a:alpha val="0"/>
              </a:srgbClr>
            </a:solidFill>
          </p:spPr>
        </p:sp>
        <p:sp>
          <p:nvSpPr>
            <p:cNvPr id="9" name="TextBox 9"/>
            <p:cNvSpPr txBox="1"/>
            <p:nvPr/>
          </p:nvSpPr>
          <p:spPr>
            <a:xfrm>
              <a:off x="0" y="47625"/>
              <a:ext cx="21031200" cy="2603501"/>
            </a:xfrm>
            <a:prstGeom prst="rect">
              <a:avLst/>
            </a:prstGeom>
          </p:spPr>
          <p:txBody>
            <a:bodyPr lIns="0" tIns="0" rIns="0" bIns="0" rtlCol="0" anchor="ctr"/>
            <a:lstStyle/>
            <a:p>
              <a:pPr algn="l">
                <a:lnSpc>
                  <a:spcPts val="3890"/>
                </a:lnSpc>
              </a:pPr>
              <a:r>
                <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rPr>
                <a:t>Challenges in VAEs and GANs</a:t>
              </a:r>
              <a:endPar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sp>
        <p:nvSpPr>
          <p:cNvPr id="10" name="TextBox 10"/>
          <p:cNvSpPr txBox="1"/>
          <p:nvPr/>
        </p:nvSpPr>
        <p:spPr>
          <a:xfrm>
            <a:off x="1929507" y="2910558"/>
            <a:ext cx="13919268" cy="5248610"/>
          </a:xfrm>
          <a:prstGeom prst="rect">
            <a:avLst/>
          </a:prstGeom>
        </p:spPr>
        <p:txBody>
          <a:bodyPr lIns="0" tIns="0" rIns="0" bIns="0" rtlCol="0" anchor="t">
            <a:spAutoFit/>
          </a:bodyPr>
          <a:lstStyle/>
          <a:p>
            <a:pPr algn="l">
              <a:lnSpc>
                <a:spcPts val="3240"/>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VAEs:</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Blurry outputs due to Gaussian assumptions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KL vanishing problem</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pPr>
          </a:p>
          <a:p>
            <a:pPr marL="488315" lvl="1" indent="-244475" algn="l">
              <a:lnSpc>
                <a:spcPts val="3240"/>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GANs:</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Mode collapse</a:t>
            </a: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Generator produces limited variety</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Training instability</a:t>
            </a: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Non-convergence, oscillation</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Sensitive to hyperparameters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No clear evaluation metric</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Common Issue</a:t>
            </a: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Balancing quality and diversity of generated outputs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590"/>
              </a:lnSpc>
            </a:pPr>
          </a:p>
        </p:txBody>
      </p:sp>
      <p:grpSp>
        <p:nvGrpSpPr>
          <p:cNvPr id="11" name="Group 11"/>
          <p:cNvGrpSpPr/>
          <p:nvPr/>
        </p:nvGrpSpPr>
        <p:grpSpPr>
          <a:xfrm rot="0">
            <a:off x="16966692" y="9409176"/>
            <a:ext cx="960120" cy="547688"/>
            <a:chOff x="0" y="0"/>
            <a:chExt cx="1280160" cy="730250"/>
          </a:xfrm>
        </p:grpSpPr>
        <p:sp>
          <p:nvSpPr>
            <p:cNvPr id="12" name="Freeform 12"/>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3" name="TextBox 13"/>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5</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1257300" y="547689"/>
            <a:ext cx="11346592" cy="1540605"/>
            <a:chOff x="0" y="0"/>
            <a:chExt cx="15128790" cy="2054140"/>
          </a:xfrm>
        </p:grpSpPr>
        <p:sp>
          <p:nvSpPr>
            <p:cNvPr id="8" name="Freeform 8"/>
            <p:cNvSpPr/>
            <p:nvPr/>
          </p:nvSpPr>
          <p:spPr>
            <a:xfrm>
              <a:off x="0" y="0"/>
              <a:ext cx="15128790" cy="2054140"/>
            </a:xfrm>
            <a:custGeom>
              <a:avLst/>
              <a:gdLst/>
              <a:ahLst/>
              <a:cxnLst/>
              <a:rect l="l" t="t" r="r" b="b"/>
              <a:pathLst>
                <a:path w="15128790" h="2054140">
                  <a:moveTo>
                    <a:pt x="0" y="0"/>
                  </a:moveTo>
                  <a:lnTo>
                    <a:pt x="15128790" y="0"/>
                  </a:lnTo>
                  <a:lnTo>
                    <a:pt x="15128790" y="2054140"/>
                  </a:lnTo>
                  <a:lnTo>
                    <a:pt x="0" y="2054140"/>
                  </a:lnTo>
                  <a:close/>
                </a:path>
              </a:pathLst>
            </a:custGeom>
            <a:solidFill>
              <a:srgbClr val="000000">
                <a:alpha val="0"/>
              </a:srgbClr>
            </a:solidFill>
          </p:spPr>
        </p:sp>
        <p:sp>
          <p:nvSpPr>
            <p:cNvPr id="9" name="TextBox 9"/>
            <p:cNvSpPr txBox="1"/>
            <p:nvPr/>
          </p:nvSpPr>
          <p:spPr>
            <a:xfrm>
              <a:off x="0" y="47625"/>
              <a:ext cx="15128790" cy="2006515"/>
            </a:xfrm>
            <a:prstGeom prst="rect">
              <a:avLst/>
            </a:prstGeom>
          </p:spPr>
          <p:txBody>
            <a:bodyPr lIns="0" tIns="0" rIns="0" bIns="0" rtlCol="0" anchor="ctr"/>
            <a:lstStyle/>
            <a:p>
              <a:pPr algn="l">
                <a:lnSpc>
                  <a:spcPts val="3890"/>
                </a:lnSpc>
              </a:pPr>
              <a:r>
                <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rPr>
                <a:t>Output Samples from VAE &amp; GAN</a:t>
              </a:r>
              <a:endPar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sp>
        <p:nvSpPr>
          <p:cNvPr id="10" name="TextBox 10"/>
          <p:cNvSpPr txBox="1"/>
          <p:nvPr/>
        </p:nvSpPr>
        <p:spPr>
          <a:xfrm>
            <a:off x="1348740" y="2774633"/>
            <a:ext cx="15590520" cy="5458674"/>
          </a:xfrm>
          <a:prstGeom prst="rect">
            <a:avLst/>
          </a:prstGeom>
        </p:spPr>
        <p:txBody>
          <a:bodyPr lIns="0" tIns="0" rIns="0" bIns="0" rtlCol="0" anchor="t">
            <a:spAutoFit/>
          </a:bodyPr>
          <a:lstStyle/>
          <a:p>
            <a:pPr algn="l">
              <a:lnSpc>
                <a:spcPts val="3240"/>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Visual Examples:</a:t>
            </a:r>
            <a:r>
              <a:rPr lang="en-US" sz="2700" spc="95">
                <a:solidFill>
                  <a:srgbClr val="000000"/>
                </a:solidFill>
                <a:latin typeface="Vollkorn" panose="00000500000000000000"/>
                <a:ea typeface="Vollkorn" panose="00000500000000000000"/>
                <a:cs typeface="Vollkorn" panose="00000500000000000000"/>
                <a:sym typeface="Vollkorn" panose="00000500000000000000"/>
              </a:rPr>
              <a:t> </a:t>
            </a:r>
            <a:endParaRPr lang="en-US" sz="2700" spc="95">
              <a:solidFill>
                <a:srgbClr val="000000"/>
              </a:solidFill>
              <a:latin typeface="Vollkorn" panose="00000500000000000000"/>
              <a:ea typeface="Vollkorn" panose="00000500000000000000"/>
              <a:cs typeface="Vollkorn" panose="00000500000000000000"/>
              <a:sym typeface="Vollkorn" panose="00000500000000000000"/>
            </a:endParaRPr>
          </a:p>
          <a:p>
            <a:pPr algn="l">
              <a:lnSpc>
                <a:spcPts val="2880"/>
              </a:lnSpc>
            </a:pPr>
          </a:p>
          <a:p>
            <a:pPr algn="l">
              <a:lnSpc>
                <a:spcPts val="3240"/>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VAEs:</a:t>
            </a:r>
            <a:r>
              <a:rPr lang="en-US" sz="2700" spc="95">
                <a:solidFill>
                  <a:srgbClr val="000000"/>
                </a:solidFill>
                <a:latin typeface="Vollkorn" panose="00000500000000000000"/>
                <a:ea typeface="Vollkorn" panose="00000500000000000000"/>
                <a:cs typeface="Vollkorn" panose="00000500000000000000"/>
                <a:sym typeface="Vollkorn" panose="00000500000000000000"/>
              </a:rPr>
              <a:t> </a:t>
            </a:r>
            <a:endParaRPr lang="en-US" sz="2700" spc="95">
              <a:solidFill>
                <a:srgbClr val="000000"/>
              </a:solidFill>
              <a:latin typeface="Vollkorn" panose="00000500000000000000"/>
              <a:ea typeface="Vollkorn" panose="00000500000000000000"/>
              <a:cs typeface="Vollkorn" panose="00000500000000000000"/>
              <a:sym typeface="Vollkorn" panose="00000500000000000000"/>
            </a:endParaRPr>
          </a:p>
          <a:p>
            <a:pPr marL="1120140" lvl="2" indent="-37338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Show examples of </a:t>
            </a: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smooth interpolations</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in the latent space (e.g., morphing between two faces). </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1120140" lvl="2" indent="-37338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Highlight the characteristic </a:t>
            </a: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"blurriness"</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or lack of fine detail compared to GAN outputs. </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1260475" lvl="2" indent="-419735" algn="l">
              <a:lnSpc>
                <a:spcPts val="3240"/>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GANs:</a:t>
            </a:r>
            <a:r>
              <a:rPr lang="en-US" sz="2700" spc="95">
                <a:solidFill>
                  <a:srgbClr val="000000"/>
                </a:solidFill>
                <a:latin typeface="Vollkorn" panose="00000500000000000000"/>
                <a:ea typeface="Vollkorn" panose="00000500000000000000"/>
                <a:cs typeface="Vollkorn" panose="00000500000000000000"/>
                <a:sym typeface="Vollkorn" panose="00000500000000000000"/>
              </a:rPr>
              <a:t> </a:t>
            </a:r>
            <a:endParaRPr lang="en-US" sz="2700" spc="95">
              <a:solidFill>
                <a:srgbClr val="000000"/>
              </a:solidFill>
              <a:latin typeface="Vollkorn" panose="00000500000000000000"/>
              <a:ea typeface="Vollkorn" panose="00000500000000000000"/>
              <a:cs typeface="Vollkorn" panose="00000500000000000000"/>
              <a:sym typeface="Vollkorn" panose="00000500000000000000"/>
            </a:endParaRPr>
          </a:p>
          <a:p>
            <a:pPr marL="1120140" lvl="2" indent="-37338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Show highly realistic and </a:t>
            </a: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diverse images</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(e.g., faces, landscapes, synthetic objects). </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1120140" lvl="2" indent="-37338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Emphasize the </a:t>
            </a: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sharpness and high fidelity</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of generated samples. </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1120140" lvl="2" indent="-373380" algn="l">
              <a:lnSpc>
                <a:spcPts val="2880"/>
              </a:lnSpc>
            </a:pPr>
          </a:p>
          <a:p>
            <a:pPr marL="1120140" lvl="2" indent="-373380" algn="l">
              <a:lnSpc>
                <a:spcPts val="2880"/>
              </a:lnSpc>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Briefly compare the visual characteristics of VAE vs. GAN outputs, highlighting their respective strengths and weaknesses in generation quality. </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1120140" lvl="2" indent="-373380" algn="l">
              <a:lnSpc>
                <a:spcPts val="2590"/>
              </a:lnSpc>
            </a:pPr>
          </a:p>
        </p:txBody>
      </p:sp>
      <p:grpSp>
        <p:nvGrpSpPr>
          <p:cNvPr id="11" name="Group 11"/>
          <p:cNvGrpSpPr/>
          <p:nvPr/>
        </p:nvGrpSpPr>
        <p:grpSpPr>
          <a:xfrm rot="0">
            <a:off x="1632204" y="9409176"/>
            <a:ext cx="9491472" cy="547688"/>
            <a:chOff x="0" y="0"/>
            <a:chExt cx="12655296" cy="730250"/>
          </a:xfrm>
        </p:grpSpPr>
        <p:sp>
          <p:nvSpPr>
            <p:cNvPr id="12" name="Freeform 12"/>
            <p:cNvSpPr/>
            <p:nvPr/>
          </p:nvSpPr>
          <p:spPr>
            <a:xfrm>
              <a:off x="0" y="0"/>
              <a:ext cx="12655296" cy="730250"/>
            </a:xfrm>
            <a:custGeom>
              <a:avLst/>
              <a:gdLst/>
              <a:ahLst/>
              <a:cxnLst/>
              <a:rect l="l" t="t" r="r" b="b"/>
              <a:pathLst>
                <a:path w="12655296" h="730250">
                  <a:moveTo>
                    <a:pt x="0" y="0"/>
                  </a:moveTo>
                  <a:lnTo>
                    <a:pt x="12655296" y="0"/>
                  </a:lnTo>
                  <a:lnTo>
                    <a:pt x="12655296" y="730250"/>
                  </a:lnTo>
                  <a:lnTo>
                    <a:pt x="0" y="730250"/>
                  </a:lnTo>
                  <a:close/>
                </a:path>
              </a:pathLst>
            </a:custGeom>
            <a:solidFill>
              <a:srgbClr val="000000">
                <a:alpha val="0"/>
              </a:srgbClr>
            </a:solidFill>
          </p:spPr>
        </p:sp>
        <p:sp>
          <p:nvSpPr>
            <p:cNvPr id="13" name="TextBox 13"/>
            <p:cNvSpPr txBox="1"/>
            <p:nvPr/>
          </p:nvSpPr>
          <p:spPr>
            <a:xfrm>
              <a:off x="0" y="0"/>
              <a:ext cx="12655296" cy="730250"/>
            </a:xfrm>
            <a:prstGeom prst="rect">
              <a:avLst/>
            </a:prstGeom>
          </p:spPr>
          <p:txBody>
            <a:bodyPr lIns="0" tIns="0" rIns="0" bIns="0" rtlCol="0" anchor="ctr"/>
            <a:lstStyle/>
            <a:p>
              <a:pPr algn="l">
                <a:lnSpc>
                  <a:spcPts val="1980"/>
                </a:lnSpc>
              </a:pPr>
              <a:r>
                <a:rPr lang="en-US" sz="1650" spc="58">
                  <a:solidFill>
                    <a:srgbClr val="696464"/>
                  </a:solidFill>
                  <a:latin typeface="Vollkorn" panose="00000500000000000000"/>
                  <a:ea typeface="Vollkorn" panose="00000500000000000000"/>
                  <a:cs typeface="Vollkorn" panose="00000500000000000000"/>
                  <a:sym typeface="Vollkorn" panose="00000500000000000000"/>
                </a:rPr>
                <a:t>Presentation title</a:t>
              </a:r>
              <a:endParaRPr lang="en-US" sz="1650" spc="58">
                <a:solidFill>
                  <a:srgbClr val="696464"/>
                </a:solidFill>
                <a:latin typeface="Vollkorn" panose="00000500000000000000"/>
                <a:ea typeface="Vollkorn" panose="00000500000000000000"/>
                <a:cs typeface="Vollkorn" panose="00000500000000000000"/>
                <a:sym typeface="Vollkorn" panose="00000500000000000000"/>
              </a:endParaRPr>
            </a:p>
          </p:txBody>
        </p:sp>
      </p:grpSp>
      <p:grpSp>
        <p:nvGrpSpPr>
          <p:cNvPr id="14" name="Group 14"/>
          <p:cNvGrpSpPr/>
          <p:nvPr/>
        </p:nvGrpSpPr>
        <p:grpSpPr>
          <a:xfrm rot="0">
            <a:off x="16966692" y="9409176"/>
            <a:ext cx="960120" cy="547688"/>
            <a:chOff x="0" y="0"/>
            <a:chExt cx="1280160" cy="730250"/>
          </a:xfrm>
        </p:grpSpPr>
        <p:sp>
          <p:nvSpPr>
            <p:cNvPr id="15" name="Freeform 15"/>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6" name="TextBox 16"/>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6</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1604772" y="726948"/>
            <a:ext cx="15087600" cy="2414016"/>
            <a:chOff x="0" y="0"/>
            <a:chExt cx="20116800" cy="3218688"/>
          </a:xfrm>
        </p:grpSpPr>
        <p:sp>
          <p:nvSpPr>
            <p:cNvPr id="8" name="Freeform 8"/>
            <p:cNvSpPr/>
            <p:nvPr/>
          </p:nvSpPr>
          <p:spPr>
            <a:xfrm>
              <a:off x="0" y="0"/>
              <a:ext cx="20116800" cy="3218688"/>
            </a:xfrm>
            <a:custGeom>
              <a:avLst/>
              <a:gdLst/>
              <a:ahLst/>
              <a:cxnLst/>
              <a:rect l="l" t="t" r="r" b="b"/>
              <a:pathLst>
                <a:path w="20116800" h="3218688">
                  <a:moveTo>
                    <a:pt x="0" y="0"/>
                  </a:moveTo>
                  <a:lnTo>
                    <a:pt x="20116800" y="0"/>
                  </a:lnTo>
                  <a:lnTo>
                    <a:pt x="20116800" y="3218688"/>
                  </a:lnTo>
                  <a:lnTo>
                    <a:pt x="0" y="3218688"/>
                  </a:lnTo>
                  <a:close/>
                </a:path>
              </a:pathLst>
            </a:custGeom>
            <a:solidFill>
              <a:srgbClr val="000000">
                <a:alpha val="0"/>
              </a:srgbClr>
            </a:solidFill>
          </p:spPr>
        </p:sp>
        <p:sp>
          <p:nvSpPr>
            <p:cNvPr id="9" name="TextBox 9"/>
            <p:cNvSpPr txBox="1"/>
            <p:nvPr/>
          </p:nvSpPr>
          <p:spPr>
            <a:xfrm>
              <a:off x="0" y="47625"/>
              <a:ext cx="20116800" cy="3171063"/>
            </a:xfrm>
            <a:prstGeom prst="rect">
              <a:avLst/>
            </a:prstGeom>
          </p:spPr>
          <p:txBody>
            <a:bodyPr lIns="0" tIns="0" rIns="0" bIns="0" rtlCol="0" anchor="ctr"/>
            <a:lstStyle/>
            <a:p>
              <a:pPr algn="l">
                <a:lnSpc>
                  <a:spcPts val="3890"/>
                </a:lnSpc>
              </a:pPr>
              <a:r>
                <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rPr>
                <a:t>Techniques to Improve Generative Models</a:t>
              </a:r>
              <a:endPar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grpSp>
        <p:nvGrpSpPr>
          <p:cNvPr id="10" name="Group 10"/>
          <p:cNvGrpSpPr/>
          <p:nvPr/>
        </p:nvGrpSpPr>
        <p:grpSpPr>
          <a:xfrm rot="0">
            <a:off x="1416825" y="2477656"/>
            <a:ext cx="14212824" cy="6924972"/>
            <a:chOff x="0" y="0"/>
            <a:chExt cx="18950432" cy="9233296"/>
          </a:xfrm>
        </p:grpSpPr>
        <p:sp>
          <p:nvSpPr>
            <p:cNvPr id="11" name="Freeform 11"/>
            <p:cNvSpPr/>
            <p:nvPr/>
          </p:nvSpPr>
          <p:spPr>
            <a:xfrm>
              <a:off x="0" y="0"/>
              <a:ext cx="18950432" cy="9233296"/>
            </a:xfrm>
            <a:custGeom>
              <a:avLst/>
              <a:gdLst/>
              <a:ahLst/>
              <a:cxnLst/>
              <a:rect l="l" t="t" r="r" b="b"/>
              <a:pathLst>
                <a:path w="18950432" h="9233296">
                  <a:moveTo>
                    <a:pt x="0" y="0"/>
                  </a:moveTo>
                  <a:lnTo>
                    <a:pt x="18950432" y="0"/>
                  </a:lnTo>
                  <a:lnTo>
                    <a:pt x="18950432" y="9233296"/>
                  </a:lnTo>
                  <a:lnTo>
                    <a:pt x="0" y="9233296"/>
                  </a:lnTo>
                  <a:close/>
                </a:path>
              </a:pathLst>
            </a:custGeom>
            <a:solidFill>
              <a:srgbClr val="000000">
                <a:alpha val="0"/>
              </a:srgbClr>
            </a:solidFill>
          </p:spPr>
        </p:sp>
        <p:sp>
          <p:nvSpPr>
            <p:cNvPr id="12" name="TextBox 12"/>
            <p:cNvSpPr txBox="1"/>
            <p:nvPr/>
          </p:nvSpPr>
          <p:spPr>
            <a:xfrm>
              <a:off x="0" y="-9525"/>
              <a:ext cx="18950432" cy="9242821"/>
            </a:xfrm>
            <a:prstGeom prst="rect">
              <a:avLst/>
            </a:prstGeom>
          </p:spPr>
          <p:txBody>
            <a:bodyPr lIns="0" tIns="0" rIns="0" bIns="0" rtlCol="0" anchor="ctr"/>
            <a:lstStyle/>
            <a:p>
              <a:pPr algn="l">
                <a:lnSpc>
                  <a:spcPts val="3240"/>
                </a:lnSpc>
              </a:pPr>
              <a:r>
                <a:rPr lang="en-US" sz="2700" b="1" u="sng" spc="95">
                  <a:solidFill>
                    <a:srgbClr val="000000"/>
                  </a:solidFill>
                  <a:latin typeface="Vollkorn Bold" panose="00000800000000000000"/>
                  <a:ea typeface="Vollkorn Bold" panose="00000800000000000000"/>
                  <a:cs typeface="Vollkorn Bold" panose="00000800000000000000"/>
                  <a:sym typeface="Vollkorn Bold" panose="00000800000000000000"/>
                </a:rPr>
                <a:t>VAE Improvements:</a:t>
              </a:r>
              <a:endParaRPr lang="en-US" sz="2700" b="1" u="sng"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algn="l">
                <a:lnSpc>
                  <a:spcPts val="2880"/>
                </a:lnSpc>
              </a:p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β-VAE: Encourages disentangled representations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Conditional VAE (CVAE): Controls generation using labels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VQ-VAE: Discrete latent spaces with vector quantization</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pPr>
            </a:p>
            <a:p>
              <a:pPr marL="488315" lvl="1" indent="-244475" algn="l">
                <a:lnSpc>
                  <a:spcPts val="3240"/>
                </a:lnSpc>
              </a:pPr>
              <a:r>
                <a:rPr lang="en-US" sz="2700" b="1" u="sng" spc="95">
                  <a:solidFill>
                    <a:srgbClr val="000000"/>
                  </a:solidFill>
                  <a:latin typeface="Vollkorn Bold" panose="00000800000000000000"/>
                  <a:ea typeface="Vollkorn Bold" panose="00000800000000000000"/>
                  <a:cs typeface="Vollkorn Bold" panose="00000800000000000000"/>
                  <a:sym typeface="Vollkorn Bold" panose="00000800000000000000"/>
                </a:rPr>
                <a:t>GAN Improvements:</a:t>
              </a:r>
              <a:endParaRPr lang="en-US" sz="2700" b="1" u="sng"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34340" lvl="1" indent="-217170" algn="l">
                <a:lnSpc>
                  <a:spcPts val="2880"/>
                </a:lnSpc>
              </a:p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DCGAN: Convolutional GANs with better structure</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StyleGAN2: High-quality face generation with style control</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CycleGAN: Unpaired image translation</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pPr>
            </a:p>
            <a:p>
              <a:pPr marL="488315" lvl="1" indent="-244475" algn="l">
                <a:lnSpc>
                  <a:spcPts val="3240"/>
                </a:lnSpc>
              </a:pPr>
              <a:r>
                <a:rPr lang="en-US" sz="2700" b="1" u="sng" spc="95">
                  <a:solidFill>
                    <a:srgbClr val="000000"/>
                  </a:solidFill>
                  <a:latin typeface="Vollkorn Bold" panose="00000800000000000000"/>
                  <a:ea typeface="Vollkorn Bold" panose="00000800000000000000"/>
                  <a:cs typeface="Vollkorn Bold" panose="00000800000000000000"/>
                  <a:sym typeface="Vollkorn Bold" panose="00000800000000000000"/>
                </a:rPr>
                <a:t>Common Enhancements:</a:t>
              </a:r>
              <a:endParaRPr lang="en-US" sz="2700" b="1" u="sng"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Progressive growing</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Attention mechanisms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Self-supervision</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pPr>
            </a:p>
          </p:txBody>
        </p:sp>
      </p:grpSp>
      <p:grpSp>
        <p:nvGrpSpPr>
          <p:cNvPr id="13" name="Group 13"/>
          <p:cNvGrpSpPr/>
          <p:nvPr/>
        </p:nvGrpSpPr>
        <p:grpSpPr>
          <a:xfrm rot="0">
            <a:off x="16966692" y="9409176"/>
            <a:ext cx="960120" cy="547688"/>
            <a:chOff x="0" y="0"/>
            <a:chExt cx="1280160" cy="730250"/>
          </a:xfrm>
        </p:grpSpPr>
        <p:sp>
          <p:nvSpPr>
            <p:cNvPr id="14" name="Freeform 14"/>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5" name="TextBox 15"/>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7</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1604772" y="726948"/>
            <a:ext cx="15087600" cy="2414016"/>
            <a:chOff x="0" y="0"/>
            <a:chExt cx="20116800" cy="3218688"/>
          </a:xfrm>
        </p:grpSpPr>
        <p:sp>
          <p:nvSpPr>
            <p:cNvPr id="8" name="Freeform 8"/>
            <p:cNvSpPr/>
            <p:nvPr/>
          </p:nvSpPr>
          <p:spPr>
            <a:xfrm>
              <a:off x="0" y="0"/>
              <a:ext cx="20116800" cy="3218688"/>
            </a:xfrm>
            <a:custGeom>
              <a:avLst/>
              <a:gdLst/>
              <a:ahLst/>
              <a:cxnLst/>
              <a:rect l="l" t="t" r="r" b="b"/>
              <a:pathLst>
                <a:path w="20116800" h="3218688">
                  <a:moveTo>
                    <a:pt x="0" y="0"/>
                  </a:moveTo>
                  <a:lnTo>
                    <a:pt x="20116800" y="0"/>
                  </a:lnTo>
                  <a:lnTo>
                    <a:pt x="20116800" y="3218688"/>
                  </a:lnTo>
                  <a:lnTo>
                    <a:pt x="0" y="3218688"/>
                  </a:lnTo>
                  <a:close/>
                </a:path>
              </a:pathLst>
            </a:custGeom>
            <a:solidFill>
              <a:srgbClr val="000000">
                <a:alpha val="0"/>
              </a:srgbClr>
            </a:solidFill>
          </p:spPr>
        </p:sp>
        <p:sp>
          <p:nvSpPr>
            <p:cNvPr id="9" name="TextBox 9"/>
            <p:cNvSpPr txBox="1"/>
            <p:nvPr/>
          </p:nvSpPr>
          <p:spPr>
            <a:xfrm>
              <a:off x="0" y="47625"/>
              <a:ext cx="20116800" cy="3171063"/>
            </a:xfrm>
            <a:prstGeom prst="rect">
              <a:avLst/>
            </a:prstGeom>
          </p:spPr>
          <p:txBody>
            <a:bodyPr lIns="0" tIns="0" rIns="0" bIns="0" rtlCol="0" anchor="ctr"/>
            <a:lstStyle/>
            <a:p>
              <a:pPr algn="l">
                <a:lnSpc>
                  <a:spcPts val="3890"/>
                </a:lnSpc>
              </a:pPr>
              <a:r>
                <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rPr>
                <a:t>Training Tips &amp; Stability Techniques</a:t>
              </a:r>
              <a:endPar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sp>
        <p:nvSpPr>
          <p:cNvPr id="10" name="TextBox 10"/>
          <p:cNvSpPr txBox="1"/>
          <p:nvPr/>
        </p:nvSpPr>
        <p:spPr>
          <a:xfrm>
            <a:off x="1348740" y="2254619"/>
            <a:ext cx="13400285" cy="6448245"/>
          </a:xfrm>
          <a:prstGeom prst="rect">
            <a:avLst/>
          </a:prstGeom>
        </p:spPr>
        <p:txBody>
          <a:bodyPr lIns="0" tIns="0" rIns="0" bIns="0" rtlCol="0" anchor="t">
            <a:spAutoFit/>
          </a:bodyPr>
          <a:lstStyle/>
          <a:p>
            <a:pPr algn="l">
              <a:lnSpc>
                <a:spcPts val="2880"/>
              </a:lnSpc>
            </a:pPr>
          </a:p>
          <a:p>
            <a:pPr algn="l">
              <a:lnSpc>
                <a:spcPts val="3240"/>
              </a:lnSpc>
            </a:pPr>
            <a:r>
              <a:rPr lang="en-US" sz="2700" b="1">
                <a:solidFill>
                  <a:srgbClr val="000000"/>
                </a:solidFill>
                <a:latin typeface="Arial Bold" panose="020B0802020202020204"/>
                <a:ea typeface="Arial Bold" panose="020B0802020202020204"/>
                <a:cs typeface="Arial Bold" panose="020B0802020202020204"/>
                <a:sym typeface="Arial Bold" panose="020B0802020202020204"/>
              </a:rPr>
              <a:t>General Tips (Applicable to Both):</a:t>
            </a:r>
            <a:r>
              <a:rPr lang="en-US" sz="2700">
                <a:solidFill>
                  <a:srgbClr val="000000"/>
                </a:solidFill>
                <a:latin typeface="Arial" panose="020B0604020202020204"/>
                <a:ea typeface="Arial" panose="020B0604020202020204"/>
                <a:cs typeface="Arial" panose="020B0604020202020204"/>
                <a:sym typeface="Arial" panose="020B0604020202020204"/>
              </a:rPr>
              <a:t> </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marL="1120140" lvl="2" indent="-373380" algn="l">
              <a:lnSpc>
                <a:spcPts val="2880"/>
              </a:lnSpc>
              <a:buFont typeface="Arial" panose="020B0604020202020204"/>
              <a:buChar char="⚬"/>
            </a:pPr>
            <a:r>
              <a:rPr lang="en-US" sz="2400">
                <a:solidFill>
                  <a:srgbClr val="000000"/>
                </a:solidFill>
                <a:latin typeface="Arial" panose="020B0604020202020204"/>
                <a:ea typeface="Arial" panose="020B0604020202020204"/>
                <a:cs typeface="Arial" panose="020B0604020202020204"/>
                <a:sym typeface="Arial" panose="020B0604020202020204"/>
              </a:rPr>
              <a:t>Data Preprocessing</a:t>
            </a:r>
            <a:r>
              <a:rPr lang="en-US" sz="2400" b="1">
                <a:solidFill>
                  <a:srgbClr val="000000"/>
                </a:solidFill>
                <a:latin typeface="Arial Bold" panose="020B0802020202020204"/>
                <a:ea typeface="Arial Bold" panose="020B0802020202020204"/>
                <a:cs typeface="Arial Bold" panose="020B0802020202020204"/>
                <a:sym typeface="Arial Bold" panose="020B0802020202020204"/>
              </a:rPr>
              <a:t>:</a:t>
            </a:r>
            <a:r>
              <a:rPr lang="en-US" sz="2400">
                <a:solidFill>
                  <a:srgbClr val="000000"/>
                </a:solidFill>
                <a:latin typeface="Arial" panose="020B0604020202020204"/>
                <a:ea typeface="Arial" panose="020B0604020202020204"/>
                <a:cs typeface="Arial" panose="020B0604020202020204"/>
                <a:sym typeface="Arial" panose="020B0604020202020204"/>
              </a:rPr>
              <a:t> Crucial for success (normalization, scaling, augmentation). </a:t>
            </a:r>
            <a:endParaRPr lang="en-US" sz="2400">
              <a:solidFill>
                <a:srgbClr val="000000"/>
              </a:solidFill>
              <a:latin typeface="Arial" panose="020B0604020202020204"/>
              <a:ea typeface="Arial" panose="020B0604020202020204"/>
              <a:cs typeface="Arial" panose="020B0604020202020204"/>
              <a:sym typeface="Arial" panose="020B0604020202020204"/>
            </a:endParaRPr>
          </a:p>
          <a:p>
            <a:pPr marL="1120140" lvl="2" indent="-373380" algn="l">
              <a:lnSpc>
                <a:spcPts val="2880"/>
              </a:lnSpc>
              <a:buFont typeface="Arial" panose="020B0604020202020204"/>
              <a:buChar char="⚬"/>
            </a:pPr>
            <a:r>
              <a:rPr lang="en-US" sz="2400">
                <a:solidFill>
                  <a:srgbClr val="000000"/>
                </a:solidFill>
                <a:latin typeface="Arial" panose="020B0604020202020204"/>
                <a:ea typeface="Arial" panose="020B0604020202020204"/>
                <a:cs typeface="Arial" panose="020B0604020202020204"/>
                <a:sym typeface="Arial" panose="020B0604020202020204"/>
              </a:rPr>
              <a:t>Careful Initialization</a:t>
            </a:r>
            <a:r>
              <a:rPr lang="en-US" sz="2400" b="1">
                <a:solidFill>
                  <a:srgbClr val="000000"/>
                </a:solidFill>
                <a:latin typeface="Arial Bold" panose="020B0802020202020204"/>
                <a:ea typeface="Arial Bold" panose="020B0802020202020204"/>
                <a:cs typeface="Arial Bold" panose="020B0802020202020204"/>
                <a:sym typeface="Arial Bold" panose="020B0802020202020204"/>
              </a:rPr>
              <a:t>:</a:t>
            </a:r>
            <a:r>
              <a:rPr lang="en-US" sz="2400">
                <a:solidFill>
                  <a:srgbClr val="000000"/>
                </a:solidFill>
                <a:latin typeface="Arial" panose="020B0604020202020204"/>
                <a:ea typeface="Arial" panose="020B0604020202020204"/>
                <a:cs typeface="Arial" panose="020B0604020202020204"/>
                <a:sym typeface="Arial" panose="020B0604020202020204"/>
              </a:rPr>
              <a:t> Use appropriate weight initialization schemes (e.g., Kaiming, Xavier). </a:t>
            </a:r>
            <a:endParaRPr lang="en-US" sz="2400">
              <a:solidFill>
                <a:srgbClr val="000000"/>
              </a:solidFill>
              <a:latin typeface="Arial" panose="020B0604020202020204"/>
              <a:ea typeface="Arial" panose="020B0604020202020204"/>
              <a:cs typeface="Arial" panose="020B0604020202020204"/>
              <a:sym typeface="Arial" panose="020B0604020202020204"/>
            </a:endParaRPr>
          </a:p>
          <a:p>
            <a:pPr marL="1120140" lvl="2" indent="-373380" algn="l">
              <a:lnSpc>
                <a:spcPts val="2880"/>
              </a:lnSpc>
              <a:buFont typeface="Arial" panose="020B0604020202020204"/>
              <a:buChar char="⚬"/>
            </a:pPr>
            <a:r>
              <a:rPr lang="en-US" sz="2400">
                <a:solidFill>
                  <a:srgbClr val="000000"/>
                </a:solidFill>
                <a:latin typeface="Arial" panose="020B0604020202020204"/>
                <a:ea typeface="Arial" panose="020B0604020202020204"/>
                <a:cs typeface="Arial" panose="020B0604020202020204"/>
                <a:sym typeface="Arial" panose="020B0604020202020204"/>
              </a:rPr>
              <a:t>Optimizer Choice</a:t>
            </a:r>
            <a:r>
              <a:rPr lang="en-US" sz="2400" b="1">
                <a:solidFill>
                  <a:srgbClr val="000000"/>
                </a:solidFill>
                <a:latin typeface="Arial Bold" panose="020B0802020202020204"/>
                <a:ea typeface="Arial Bold" panose="020B0802020202020204"/>
                <a:cs typeface="Arial Bold" panose="020B0802020202020204"/>
                <a:sym typeface="Arial Bold" panose="020B0802020202020204"/>
              </a:rPr>
              <a:t>:</a:t>
            </a:r>
            <a:r>
              <a:rPr lang="en-US" sz="2400">
                <a:solidFill>
                  <a:srgbClr val="000000"/>
                </a:solidFill>
                <a:latin typeface="Arial" panose="020B0604020202020204"/>
                <a:ea typeface="Arial" panose="020B0604020202020204"/>
                <a:cs typeface="Arial" panose="020B0604020202020204"/>
                <a:sym typeface="Arial" panose="020B0604020202020204"/>
              </a:rPr>
              <a:t> Adam is a common and effective choice. </a:t>
            </a:r>
            <a:endParaRPr lang="en-US" sz="2400">
              <a:solidFill>
                <a:srgbClr val="000000"/>
              </a:solidFill>
              <a:latin typeface="Arial" panose="020B0604020202020204"/>
              <a:ea typeface="Arial" panose="020B0604020202020204"/>
              <a:cs typeface="Arial" panose="020B0604020202020204"/>
              <a:sym typeface="Arial" panose="020B0604020202020204"/>
            </a:endParaRPr>
          </a:p>
          <a:p>
            <a:pPr marL="1120140" lvl="2" indent="-373380" algn="l">
              <a:lnSpc>
                <a:spcPts val="2880"/>
              </a:lnSpc>
              <a:buFont typeface="Arial" panose="020B0604020202020204"/>
              <a:buChar char="⚬"/>
            </a:pPr>
            <a:r>
              <a:rPr lang="en-US" sz="2400">
                <a:solidFill>
                  <a:srgbClr val="000000"/>
                </a:solidFill>
                <a:latin typeface="Arial" panose="020B0604020202020204"/>
                <a:ea typeface="Arial" panose="020B0604020202020204"/>
                <a:cs typeface="Arial" panose="020B0604020202020204"/>
                <a:sym typeface="Arial" panose="020B0604020202020204"/>
              </a:rPr>
              <a:t>Batch</a:t>
            </a:r>
            <a:r>
              <a:rPr lang="en-US" sz="2400" b="1">
                <a:solidFill>
                  <a:srgbClr val="000000"/>
                </a:solidFill>
                <a:latin typeface="Arial Bold" panose="020B0802020202020204"/>
                <a:ea typeface="Arial Bold" panose="020B0802020202020204"/>
                <a:cs typeface="Arial Bold" panose="020B0802020202020204"/>
                <a:sym typeface="Arial Bold" panose="020B0802020202020204"/>
              </a:rPr>
              <a:t> </a:t>
            </a:r>
            <a:r>
              <a:rPr lang="en-US" sz="2400">
                <a:solidFill>
                  <a:srgbClr val="000000"/>
                </a:solidFill>
                <a:latin typeface="Arial" panose="020B0604020202020204"/>
                <a:ea typeface="Arial" panose="020B0604020202020204"/>
                <a:cs typeface="Arial" panose="020B0604020202020204"/>
                <a:sym typeface="Arial" panose="020B0604020202020204"/>
              </a:rPr>
              <a:t>Size</a:t>
            </a:r>
            <a:r>
              <a:rPr lang="en-US" sz="2400" b="1">
                <a:solidFill>
                  <a:srgbClr val="000000"/>
                </a:solidFill>
                <a:latin typeface="Arial Bold" panose="020B0802020202020204"/>
                <a:ea typeface="Arial Bold" panose="020B0802020202020204"/>
                <a:cs typeface="Arial Bold" panose="020B0802020202020204"/>
                <a:sym typeface="Arial Bold" panose="020B0802020202020204"/>
              </a:rPr>
              <a:t>:</a:t>
            </a:r>
            <a:r>
              <a:rPr lang="en-US" sz="2400">
                <a:solidFill>
                  <a:srgbClr val="000000"/>
                </a:solidFill>
                <a:latin typeface="Arial" panose="020B0604020202020204"/>
                <a:ea typeface="Arial" panose="020B0604020202020204"/>
                <a:cs typeface="Arial" panose="020B0604020202020204"/>
                <a:sym typeface="Arial" panose="020B0604020202020204"/>
              </a:rPr>
              <a:t> Experiment with batch sizes; it can significantly impact stability and performance. </a:t>
            </a:r>
            <a:endParaRPr lang="en-US" sz="2400">
              <a:solidFill>
                <a:srgbClr val="000000"/>
              </a:solidFill>
              <a:latin typeface="Arial" panose="020B0604020202020204"/>
              <a:ea typeface="Arial" panose="020B0604020202020204"/>
              <a:cs typeface="Arial" panose="020B0604020202020204"/>
              <a:sym typeface="Arial" panose="020B0604020202020204"/>
            </a:endParaRPr>
          </a:p>
          <a:p>
            <a:pPr marL="1120140" lvl="2" indent="-373380" algn="l">
              <a:lnSpc>
                <a:spcPts val="2880"/>
              </a:lnSpc>
            </a:pPr>
          </a:p>
          <a:p>
            <a:pPr marL="1260475" lvl="2" indent="-419735" algn="l">
              <a:lnSpc>
                <a:spcPts val="3240"/>
              </a:lnSpc>
            </a:pPr>
            <a:r>
              <a:rPr lang="en-US" sz="2700" b="1">
                <a:solidFill>
                  <a:srgbClr val="000000"/>
                </a:solidFill>
                <a:latin typeface="Arial Bold" panose="020B0802020202020204"/>
                <a:ea typeface="Arial Bold" panose="020B0802020202020204"/>
                <a:cs typeface="Arial Bold" panose="020B0802020202020204"/>
                <a:sym typeface="Arial Bold" panose="020B0802020202020204"/>
              </a:rPr>
              <a:t>GAN-Specific Stability Techniques:</a:t>
            </a:r>
            <a:r>
              <a:rPr lang="en-US" sz="2700">
                <a:solidFill>
                  <a:srgbClr val="000000"/>
                </a:solidFill>
                <a:latin typeface="Arial" panose="020B0604020202020204"/>
                <a:ea typeface="Arial" panose="020B0604020202020204"/>
                <a:cs typeface="Arial" panose="020B0604020202020204"/>
                <a:sym typeface="Arial" panose="020B0604020202020204"/>
              </a:rPr>
              <a:t> </a:t>
            </a:r>
            <a:endParaRPr lang="en-US" sz="2700">
              <a:solidFill>
                <a:srgbClr val="000000"/>
              </a:solidFill>
              <a:latin typeface="Arial" panose="020B0604020202020204"/>
              <a:ea typeface="Arial" panose="020B0604020202020204"/>
              <a:cs typeface="Arial" panose="020B0604020202020204"/>
              <a:sym typeface="Arial" panose="020B0604020202020204"/>
            </a:endParaRPr>
          </a:p>
          <a:p>
            <a:pPr marL="1120140" lvl="2" indent="-373380" algn="l">
              <a:lnSpc>
                <a:spcPts val="2880"/>
              </a:lnSpc>
              <a:buFont typeface="Arial" panose="020B0604020202020204"/>
              <a:buChar char="⚬"/>
            </a:pPr>
            <a:r>
              <a:rPr lang="en-US" sz="2400">
                <a:solidFill>
                  <a:srgbClr val="000000"/>
                </a:solidFill>
                <a:latin typeface="Arial" panose="020B0604020202020204"/>
                <a:ea typeface="Arial" panose="020B0604020202020204"/>
                <a:cs typeface="Arial" panose="020B0604020202020204"/>
                <a:sym typeface="Arial" panose="020B0604020202020204"/>
              </a:rPr>
              <a:t>One-sided Label Smoothing</a:t>
            </a:r>
            <a:r>
              <a:rPr lang="en-US" sz="2400" b="1">
                <a:solidFill>
                  <a:srgbClr val="000000"/>
                </a:solidFill>
                <a:latin typeface="Arial Bold" panose="020B0802020202020204"/>
                <a:ea typeface="Arial Bold" panose="020B0802020202020204"/>
                <a:cs typeface="Arial Bold" panose="020B0802020202020204"/>
                <a:sym typeface="Arial Bold" panose="020B0802020202020204"/>
              </a:rPr>
              <a:t>:</a:t>
            </a:r>
            <a:r>
              <a:rPr lang="en-US" sz="2400">
                <a:solidFill>
                  <a:srgbClr val="000000"/>
                </a:solidFill>
                <a:latin typeface="Arial" panose="020B0604020202020204"/>
                <a:ea typeface="Arial" panose="020B0604020202020204"/>
                <a:cs typeface="Arial" panose="020B0604020202020204"/>
                <a:sym typeface="Arial" panose="020B0604020202020204"/>
              </a:rPr>
              <a:t> Discriminator learns to predict slightly less than 1 for real and slightly more than 0 for fake. </a:t>
            </a:r>
            <a:endParaRPr lang="en-US" sz="2400">
              <a:solidFill>
                <a:srgbClr val="000000"/>
              </a:solidFill>
              <a:latin typeface="Arial" panose="020B0604020202020204"/>
              <a:ea typeface="Arial" panose="020B0604020202020204"/>
              <a:cs typeface="Arial" panose="020B0604020202020204"/>
              <a:sym typeface="Arial" panose="020B0604020202020204"/>
            </a:endParaRPr>
          </a:p>
          <a:p>
            <a:pPr marL="1120140" lvl="2" indent="-373380" algn="l">
              <a:lnSpc>
                <a:spcPts val="2880"/>
              </a:lnSpc>
              <a:buFont typeface="Arial" panose="020B0604020202020204"/>
              <a:buChar char="⚬"/>
            </a:pPr>
            <a:r>
              <a:rPr lang="en-US" sz="2400">
                <a:solidFill>
                  <a:srgbClr val="000000"/>
                </a:solidFill>
                <a:latin typeface="Arial" panose="020B0604020202020204"/>
                <a:ea typeface="Arial" panose="020B0604020202020204"/>
                <a:cs typeface="Arial" panose="020B0604020202020204"/>
                <a:sym typeface="Arial" panose="020B0604020202020204"/>
              </a:rPr>
              <a:t>Batch Normalization</a:t>
            </a:r>
            <a:r>
              <a:rPr lang="en-US" sz="2400" b="1">
                <a:solidFill>
                  <a:srgbClr val="000000"/>
                </a:solidFill>
                <a:latin typeface="Arial Bold" panose="020B0802020202020204"/>
                <a:ea typeface="Arial Bold" panose="020B0802020202020204"/>
                <a:cs typeface="Arial Bold" panose="020B0802020202020204"/>
                <a:sym typeface="Arial Bold" panose="020B0802020202020204"/>
              </a:rPr>
              <a:t>:</a:t>
            </a:r>
            <a:r>
              <a:rPr lang="en-US" sz="2400">
                <a:solidFill>
                  <a:srgbClr val="000000"/>
                </a:solidFill>
                <a:latin typeface="Arial" panose="020B0604020202020204"/>
                <a:ea typeface="Arial" panose="020B0604020202020204"/>
                <a:cs typeface="Arial" panose="020B0604020202020204"/>
                <a:sym typeface="Arial" panose="020B0604020202020204"/>
              </a:rPr>
              <a:t> Stabilizes training, especially in deeper GAN architectures. </a:t>
            </a:r>
            <a:endParaRPr lang="en-US" sz="2400">
              <a:solidFill>
                <a:srgbClr val="000000"/>
              </a:solidFill>
              <a:latin typeface="Arial" panose="020B0604020202020204"/>
              <a:ea typeface="Arial" panose="020B0604020202020204"/>
              <a:cs typeface="Arial" panose="020B0604020202020204"/>
              <a:sym typeface="Arial" panose="020B0604020202020204"/>
            </a:endParaRPr>
          </a:p>
          <a:p>
            <a:pPr marL="1120140" lvl="2" indent="-373380" algn="l">
              <a:lnSpc>
                <a:spcPts val="2880"/>
              </a:lnSpc>
              <a:buFont typeface="Arial" panose="020B0604020202020204"/>
              <a:buChar char="⚬"/>
            </a:pPr>
            <a:r>
              <a:rPr lang="en-US" sz="2400">
                <a:solidFill>
                  <a:srgbClr val="000000"/>
                </a:solidFill>
                <a:latin typeface="Arial" panose="020B0604020202020204"/>
                <a:ea typeface="Arial" panose="020B0604020202020204"/>
                <a:cs typeface="Arial" panose="020B0604020202020204"/>
                <a:sym typeface="Arial" panose="020B0604020202020204"/>
              </a:rPr>
              <a:t>Gradient Penalty (WGAN-GP): Penalizes the norm of the discriminator's gradient to enforce the Lipschitz constraint, improving WGAN stability. </a:t>
            </a:r>
            <a:endParaRPr lang="en-US" sz="2400">
              <a:solidFill>
                <a:srgbClr val="000000"/>
              </a:solidFill>
              <a:latin typeface="Arial" panose="020B0604020202020204"/>
              <a:ea typeface="Arial" panose="020B0604020202020204"/>
              <a:cs typeface="Arial" panose="020B0604020202020204"/>
              <a:sym typeface="Arial" panose="020B0604020202020204"/>
            </a:endParaRPr>
          </a:p>
          <a:p>
            <a:pPr marL="1120140" lvl="2" indent="-373380" algn="l">
              <a:lnSpc>
                <a:spcPts val="2880"/>
              </a:lnSpc>
              <a:buFont typeface="Arial" panose="020B0604020202020204"/>
              <a:buChar char="⚬"/>
            </a:pPr>
            <a:r>
              <a:rPr lang="en-US" sz="2400">
                <a:solidFill>
                  <a:srgbClr val="000000"/>
                </a:solidFill>
                <a:latin typeface="Arial" panose="020B0604020202020204"/>
                <a:ea typeface="Arial" panose="020B0604020202020204"/>
                <a:cs typeface="Arial" panose="020B0604020202020204"/>
                <a:sym typeface="Arial" panose="020B0604020202020204"/>
              </a:rPr>
              <a:t>Spectral Normalization</a:t>
            </a:r>
            <a:r>
              <a:rPr lang="en-US" sz="2400" b="1">
                <a:solidFill>
                  <a:srgbClr val="000000"/>
                </a:solidFill>
                <a:latin typeface="Arial Bold" panose="020B0802020202020204"/>
                <a:ea typeface="Arial Bold" panose="020B0802020202020204"/>
                <a:cs typeface="Arial Bold" panose="020B0802020202020204"/>
                <a:sym typeface="Arial Bold" panose="020B0802020202020204"/>
              </a:rPr>
              <a:t>:</a:t>
            </a:r>
            <a:r>
              <a:rPr lang="en-US" sz="2400">
                <a:solidFill>
                  <a:srgbClr val="000000"/>
                </a:solidFill>
                <a:latin typeface="Arial" panose="020B0604020202020204"/>
                <a:ea typeface="Arial" panose="020B0604020202020204"/>
                <a:cs typeface="Arial" panose="020B0604020202020204"/>
                <a:sym typeface="Arial" panose="020B0604020202020204"/>
              </a:rPr>
              <a:t> Stabilizes the discriminator's training by constraining its Lipschitz constant. </a:t>
            </a:r>
            <a:endParaRPr lang="en-US" sz="2400">
              <a:solidFill>
                <a:srgbClr val="000000"/>
              </a:solidFill>
              <a:latin typeface="Arial" panose="020B0604020202020204"/>
              <a:ea typeface="Arial" panose="020B0604020202020204"/>
              <a:cs typeface="Arial" panose="020B0604020202020204"/>
              <a:sym typeface="Arial" panose="020B0604020202020204"/>
            </a:endParaRPr>
          </a:p>
          <a:p>
            <a:pPr marL="1120140" lvl="2" indent="-373380" algn="l">
              <a:lnSpc>
                <a:spcPts val="2590"/>
              </a:lnSpc>
            </a:pPr>
          </a:p>
        </p:txBody>
      </p:sp>
      <p:grpSp>
        <p:nvGrpSpPr>
          <p:cNvPr id="11" name="Group 11"/>
          <p:cNvGrpSpPr/>
          <p:nvPr/>
        </p:nvGrpSpPr>
        <p:grpSpPr>
          <a:xfrm rot="0">
            <a:off x="16966692" y="9409176"/>
            <a:ext cx="960120" cy="547688"/>
            <a:chOff x="0" y="0"/>
            <a:chExt cx="1280160" cy="730250"/>
          </a:xfrm>
        </p:grpSpPr>
        <p:sp>
          <p:nvSpPr>
            <p:cNvPr id="12" name="Freeform 12"/>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3" name="TextBox 13"/>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8</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17102588" y="9344522"/>
            <a:ext cx="685800" cy="685800"/>
            <a:chOff x="0" y="0"/>
            <a:chExt cx="914400" cy="914400"/>
          </a:xfrm>
        </p:grpSpPr>
        <p:sp>
          <p:nvSpPr>
            <p:cNvPr id="3" name="Freeform 3"/>
            <p:cNvSpPr/>
            <p:nvPr/>
          </p:nvSpPr>
          <p:spPr>
            <a:xfrm>
              <a:off x="0" y="0"/>
              <a:ext cx="914400" cy="914400"/>
            </a:xfrm>
            <a:custGeom>
              <a:avLst/>
              <a:gdLst/>
              <a:ahLst/>
              <a:cxnLst/>
              <a:rect l="l" t="t" r="r" b="b"/>
              <a:pathLst>
                <a:path w="914400" h="914400">
                  <a:moveTo>
                    <a:pt x="0" y="457200"/>
                  </a:moveTo>
                  <a:cubicBezTo>
                    <a:pt x="0" y="204724"/>
                    <a:pt x="204724" y="0"/>
                    <a:pt x="457200" y="0"/>
                  </a:cubicBezTo>
                  <a:cubicBezTo>
                    <a:pt x="709676" y="0"/>
                    <a:pt x="914400" y="204724"/>
                    <a:pt x="914400" y="457200"/>
                  </a:cubicBezTo>
                  <a:cubicBezTo>
                    <a:pt x="914400" y="709676"/>
                    <a:pt x="709676" y="914400"/>
                    <a:pt x="457200" y="914400"/>
                  </a:cubicBezTo>
                  <a:cubicBezTo>
                    <a:pt x="204724" y="914400"/>
                    <a:pt x="0" y="709676"/>
                    <a:pt x="0" y="457200"/>
                  </a:cubicBezTo>
                  <a:close/>
                </a:path>
              </a:pathLst>
            </a:custGeom>
            <a:blipFill>
              <a:blip r:embed="rId1"/>
              <a:stretch>
                <a:fillRect r="-1233333" b="-650000"/>
              </a:stretch>
            </a:blipFill>
          </p:spPr>
        </p:sp>
      </p:grpSp>
      <p:grpSp>
        <p:nvGrpSpPr>
          <p:cNvPr id="4" name="Group 4"/>
          <p:cNvGrpSpPr/>
          <p:nvPr/>
        </p:nvGrpSpPr>
        <p:grpSpPr>
          <a:xfrm rot="0">
            <a:off x="17138440" y="9380373"/>
            <a:ext cx="614095" cy="614098"/>
            <a:chOff x="0" y="0"/>
            <a:chExt cx="818793" cy="818797"/>
          </a:xfrm>
        </p:grpSpPr>
        <p:sp>
          <p:nvSpPr>
            <p:cNvPr id="5" name="Freeform 5"/>
            <p:cNvSpPr/>
            <p:nvPr/>
          </p:nvSpPr>
          <p:spPr>
            <a:xfrm>
              <a:off x="0" y="0"/>
              <a:ext cx="822960" cy="823087"/>
            </a:xfrm>
            <a:custGeom>
              <a:avLst/>
              <a:gdLst/>
              <a:ahLst/>
              <a:cxnLst/>
              <a:rect l="l" t="t" r="r" b="b"/>
              <a:pathLst>
                <a:path w="822960" h="823087">
                  <a:moveTo>
                    <a:pt x="0" y="411480"/>
                  </a:moveTo>
                  <a:cubicBezTo>
                    <a:pt x="0" y="184277"/>
                    <a:pt x="184277" y="0"/>
                    <a:pt x="411480" y="0"/>
                  </a:cubicBezTo>
                  <a:lnTo>
                    <a:pt x="411480" y="12700"/>
                  </a:lnTo>
                  <a:lnTo>
                    <a:pt x="411480" y="0"/>
                  </a:lnTo>
                  <a:cubicBezTo>
                    <a:pt x="638810" y="0"/>
                    <a:pt x="822960" y="184277"/>
                    <a:pt x="822960" y="411480"/>
                  </a:cubicBezTo>
                  <a:cubicBezTo>
                    <a:pt x="822960" y="638683"/>
                    <a:pt x="638810" y="823087"/>
                    <a:pt x="411480" y="823087"/>
                  </a:cubicBezTo>
                  <a:lnTo>
                    <a:pt x="411480" y="810387"/>
                  </a:lnTo>
                  <a:lnTo>
                    <a:pt x="411480" y="823087"/>
                  </a:lnTo>
                  <a:cubicBezTo>
                    <a:pt x="184277" y="823087"/>
                    <a:pt x="0" y="638810"/>
                    <a:pt x="0" y="411480"/>
                  </a:cubicBezTo>
                  <a:lnTo>
                    <a:pt x="12700" y="411480"/>
                  </a:lnTo>
                  <a:lnTo>
                    <a:pt x="23495" y="418211"/>
                  </a:lnTo>
                  <a:cubicBezTo>
                    <a:pt x="20447" y="423037"/>
                    <a:pt x="14732" y="425196"/>
                    <a:pt x="9271" y="423672"/>
                  </a:cubicBezTo>
                  <a:cubicBezTo>
                    <a:pt x="3810" y="422148"/>
                    <a:pt x="0" y="417195"/>
                    <a:pt x="0" y="411480"/>
                  </a:cubicBezTo>
                  <a:moveTo>
                    <a:pt x="25400" y="411480"/>
                  </a:moveTo>
                  <a:lnTo>
                    <a:pt x="12700" y="411480"/>
                  </a:lnTo>
                  <a:lnTo>
                    <a:pt x="1905" y="404749"/>
                  </a:lnTo>
                  <a:cubicBezTo>
                    <a:pt x="4953" y="399923"/>
                    <a:pt x="10668" y="397764"/>
                    <a:pt x="16129" y="399288"/>
                  </a:cubicBezTo>
                  <a:cubicBezTo>
                    <a:pt x="21590" y="400812"/>
                    <a:pt x="25273" y="405892"/>
                    <a:pt x="25273" y="411480"/>
                  </a:cubicBezTo>
                  <a:cubicBezTo>
                    <a:pt x="25273" y="624713"/>
                    <a:pt x="198120" y="797560"/>
                    <a:pt x="411353" y="797560"/>
                  </a:cubicBezTo>
                  <a:cubicBezTo>
                    <a:pt x="624586" y="797560"/>
                    <a:pt x="797433" y="624713"/>
                    <a:pt x="797433" y="411480"/>
                  </a:cubicBezTo>
                  <a:lnTo>
                    <a:pt x="810133" y="411480"/>
                  </a:lnTo>
                  <a:lnTo>
                    <a:pt x="797433" y="411480"/>
                  </a:lnTo>
                  <a:cubicBezTo>
                    <a:pt x="797687" y="198247"/>
                    <a:pt x="624713" y="25400"/>
                    <a:pt x="411480" y="25400"/>
                  </a:cubicBezTo>
                  <a:lnTo>
                    <a:pt x="411480" y="12700"/>
                  </a:lnTo>
                  <a:lnTo>
                    <a:pt x="411480" y="25400"/>
                  </a:lnTo>
                  <a:cubicBezTo>
                    <a:pt x="198247" y="25400"/>
                    <a:pt x="25400" y="198247"/>
                    <a:pt x="25400" y="411480"/>
                  </a:cubicBezTo>
                  <a:close/>
                </a:path>
              </a:pathLst>
            </a:custGeom>
            <a:solidFill>
              <a:srgbClr val="FFFFFF"/>
            </a:solidFill>
          </p:spPr>
        </p:sp>
      </p:grpSp>
      <p:sp>
        <p:nvSpPr>
          <p:cNvPr id="6" name="AutoShape 6"/>
          <p:cNvSpPr/>
          <p:nvPr/>
        </p:nvSpPr>
        <p:spPr>
          <a:xfrm rot="5390456">
            <a:off x="-2930175" y="6054086"/>
            <a:ext cx="6862525" cy="0"/>
          </a:xfrm>
          <a:prstGeom prst="line">
            <a:avLst/>
          </a:prstGeom>
          <a:ln w="9525" cap="rnd">
            <a:solidFill>
              <a:srgbClr val="000000"/>
            </a:solidFill>
            <a:prstDash val="solid"/>
            <a:headEnd type="oval" w="lg" len="lg"/>
            <a:tailEnd type="oval" w="lg" len="lg"/>
          </a:ln>
        </p:spPr>
      </p:sp>
      <p:grpSp>
        <p:nvGrpSpPr>
          <p:cNvPr id="7" name="Group 7"/>
          <p:cNvGrpSpPr/>
          <p:nvPr/>
        </p:nvGrpSpPr>
        <p:grpSpPr>
          <a:xfrm rot="0">
            <a:off x="1604772" y="726948"/>
            <a:ext cx="15087600" cy="2414016"/>
            <a:chOff x="0" y="0"/>
            <a:chExt cx="20116800" cy="3218688"/>
          </a:xfrm>
        </p:grpSpPr>
        <p:sp>
          <p:nvSpPr>
            <p:cNvPr id="8" name="Freeform 8"/>
            <p:cNvSpPr/>
            <p:nvPr/>
          </p:nvSpPr>
          <p:spPr>
            <a:xfrm>
              <a:off x="0" y="0"/>
              <a:ext cx="20116800" cy="3218688"/>
            </a:xfrm>
            <a:custGeom>
              <a:avLst/>
              <a:gdLst/>
              <a:ahLst/>
              <a:cxnLst/>
              <a:rect l="l" t="t" r="r" b="b"/>
              <a:pathLst>
                <a:path w="20116800" h="3218688">
                  <a:moveTo>
                    <a:pt x="0" y="0"/>
                  </a:moveTo>
                  <a:lnTo>
                    <a:pt x="20116800" y="0"/>
                  </a:lnTo>
                  <a:lnTo>
                    <a:pt x="20116800" y="3218688"/>
                  </a:lnTo>
                  <a:lnTo>
                    <a:pt x="0" y="3218688"/>
                  </a:lnTo>
                  <a:close/>
                </a:path>
              </a:pathLst>
            </a:custGeom>
            <a:solidFill>
              <a:srgbClr val="000000">
                <a:alpha val="0"/>
              </a:srgbClr>
            </a:solidFill>
          </p:spPr>
        </p:sp>
        <p:sp>
          <p:nvSpPr>
            <p:cNvPr id="9" name="TextBox 9"/>
            <p:cNvSpPr txBox="1"/>
            <p:nvPr/>
          </p:nvSpPr>
          <p:spPr>
            <a:xfrm>
              <a:off x="0" y="47625"/>
              <a:ext cx="20116800" cy="3171063"/>
            </a:xfrm>
            <a:prstGeom prst="rect">
              <a:avLst/>
            </a:prstGeom>
          </p:spPr>
          <p:txBody>
            <a:bodyPr lIns="0" tIns="0" rIns="0" bIns="0" rtlCol="0" anchor="ctr"/>
            <a:lstStyle/>
            <a:p>
              <a:pPr algn="l">
                <a:lnSpc>
                  <a:spcPts val="3890"/>
                </a:lnSpc>
              </a:pPr>
              <a:r>
                <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rPr>
                <a:t>Hands-on Implementation Overview</a:t>
              </a:r>
              <a:endParaRPr lang="en-US" sz="3600" b="1" spc="-367">
                <a:solidFill>
                  <a:srgbClr val="00C4CC"/>
                </a:solidFill>
                <a:latin typeface="Vollkorn Bold" panose="00000800000000000000"/>
                <a:ea typeface="Vollkorn Bold" panose="00000800000000000000"/>
                <a:cs typeface="Vollkorn Bold" panose="00000800000000000000"/>
                <a:sym typeface="Vollkorn Bold" panose="00000800000000000000"/>
              </a:endParaRPr>
            </a:p>
          </p:txBody>
        </p:sp>
      </p:grpSp>
      <p:sp>
        <p:nvSpPr>
          <p:cNvPr id="10" name="TextBox 10"/>
          <p:cNvSpPr txBox="1"/>
          <p:nvPr/>
        </p:nvSpPr>
        <p:spPr>
          <a:xfrm>
            <a:off x="1696212" y="3227832"/>
            <a:ext cx="14904720" cy="5984748"/>
          </a:xfrm>
          <a:prstGeom prst="rect">
            <a:avLst/>
          </a:prstGeom>
        </p:spPr>
        <p:txBody>
          <a:bodyPr lIns="0" tIns="0" rIns="0" bIns="0" rtlCol="0" anchor="t">
            <a:spAutoFit/>
          </a:bodyPr>
          <a:lstStyle/>
          <a:p>
            <a:pPr algn="l">
              <a:lnSpc>
                <a:spcPts val="2880"/>
              </a:lnSpc>
            </a:pP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Frameworks:</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PyTorch / TensorFlow</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algn="l">
              <a:lnSpc>
                <a:spcPts val="2880"/>
              </a:lnSpc>
            </a:pPr>
            <a:r>
              <a:rPr lang="en-US" sz="2400" b="1" spc="85">
                <a:solidFill>
                  <a:srgbClr val="000000"/>
                </a:solidFill>
                <a:latin typeface="Vollkorn Bold" panose="00000800000000000000"/>
                <a:ea typeface="Vollkorn Bold" panose="00000800000000000000"/>
                <a:cs typeface="Vollkorn Bold" panose="00000800000000000000"/>
                <a:sym typeface="Vollkorn Bold" panose="00000800000000000000"/>
              </a:rPr>
              <a:t>Dataset:</a:t>
            </a:r>
            <a:r>
              <a:rPr lang="en-US" sz="2400" spc="85">
                <a:solidFill>
                  <a:srgbClr val="000000"/>
                </a:solidFill>
                <a:latin typeface="Vollkorn" panose="00000500000000000000"/>
                <a:ea typeface="Vollkorn" panose="00000500000000000000"/>
                <a:cs typeface="Vollkorn" panose="00000500000000000000"/>
                <a:sym typeface="Vollkorn" panose="00000500000000000000"/>
              </a:rPr>
              <a:t> MNIST / CIFAR-10 / CelebA</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algn="l">
              <a:lnSpc>
                <a:spcPts val="2880"/>
              </a:lnSpc>
            </a:pPr>
          </a:p>
          <a:p>
            <a:pPr algn="l">
              <a:lnSpc>
                <a:spcPts val="3240"/>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VAE Steps:</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Build encoder and decoder networks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Reparameterization trick for backpropagation</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Implement custom loss (reconstruction + KL)</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pPr>
          </a:p>
          <a:p>
            <a:pPr marL="488315" lvl="1" indent="-244475" algn="l">
              <a:lnSpc>
                <a:spcPts val="3240"/>
              </a:lnSpc>
            </a:pPr>
            <a:r>
              <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rPr>
              <a:t>GAN Steps:</a:t>
            </a:r>
            <a:endParaRPr lang="en-US" sz="2700" b="1" spc="95">
              <a:solidFill>
                <a:srgbClr val="000000"/>
              </a:solidFill>
              <a:latin typeface="Vollkorn Bold" panose="00000800000000000000"/>
              <a:ea typeface="Vollkorn Bold" panose="00000800000000000000"/>
              <a:cs typeface="Vollkorn Bold" panose="00000800000000000000"/>
              <a:sym typeface="Vollkorn Bold" panose="000008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Design generator &amp; discriminator</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Alternate training: 1 D step per G step</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Monitor losses and sample outputs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880"/>
              </a:lnSpc>
              <a:buFont typeface="Arial" panose="020B0604020202020204"/>
              <a:buChar char="•"/>
            </a:pPr>
            <a:r>
              <a:rPr lang="en-US" sz="2400" spc="85">
                <a:solidFill>
                  <a:srgbClr val="000000"/>
                </a:solidFill>
                <a:latin typeface="Vollkorn" panose="00000500000000000000"/>
                <a:ea typeface="Vollkorn" panose="00000500000000000000"/>
                <a:cs typeface="Vollkorn" panose="00000500000000000000"/>
                <a:sym typeface="Vollkorn" panose="00000500000000000000"/>
              </a:rPr>
              <a:t>Code Demos (if live): Show latent interpolation or generated faces</a:t>
            </a:r>
            <a:endParaRPr lang="en-US" sz="2400" spc="85">
              <a:solidFill>
                <a:srgbClr val="000000"/>
              </a:solidFill>
              <a:latin typeface="Vollkorn" panose="00000500000000000000"/>
              <a:ea typeface="Vollkorn" panose="00000500000000000000"/>
              <a:cs typeface="Vollkorn" panose="00000500000000000000"/>
              <a:sym typeface="Vollkorn" panose="00000500000000000000"/>
            </a:endParaRPr>
          </a:p>
          <a:p>
            <a:pPr marL="434340" lvl="1" indent="-217170" algn="l">
              <a:lnSpc>
                <a:spcPts val="2590"/>
              </a:lnSpc>
            </a:pPr>
          </a:p>
        </p:txBody>
      </p:sp>
      <p:grpSp>
        <p:nvGrpSpPr>
          <p:cNvPr id="11" name="Group 11"/>
          <p:cNvGrpSpPr/>
          <p:nvPr/>
        </p:nvGrpSpPr>
        <p:grpSpPr>
          <a:xfrm rot="0">
            <a:off x="16966692" y="9409176"/>
            <a:ext cx="960120" cy="547688"/>
            <a:chOff x="0" y="0"/>
            <a:chExt cx="1280160" cy="730250"/>
          </a:xfrm>
        </p:grpSpPr>
        <p:sp>
          <p:nvSpPr>
            <p:cNvPr id="12" name="Freeform 12"/>
            <p:cNvSpPr/>
            <p:nvPr/>
          </p:nvSpPr>
          <p:spPr>
            <a:xfrm>
              <a:off x="0" y="0"/>
              <a:ext cx="1280160" cy="730250"/>
            </a:xfrm>
            <a:custGeom>
              <a:avLst/>
              <a:gdLst/>
              <a:ahLst/>
              <a:cxnLst/>
              <a:rect l="l" t="t" r="r" b="b"/>
              <a:pathLst>
                <a:path w="1280160" h="730250">
                  <a:moveTo>
                    <a:pt x="0" y="0"/>
                  </a:moveTo>
                  <a:lnTo>
                    <a:pt x="1280160" y="0"/>
                  </a:lnTo>
                  <a:lnTo>
                    <a:pt x="1280160" y="730250"/>
                  </a:lnTo>
                  <a:lnTo>
                    <a:pt x="0" y="730250"/>
                  </a:lnTo>
                  <a:close/>
                </a:path>
              </a:pathLst>
            </a:custGeom>
            <a:solidFill>
              <a:srgbClr val="000000">
                <a:alpha val="0"/>
              </a:srgbClr>
            </a:solidFill>
          </p:spPr>
        </p:sp>
        <p:sp>
          <p:nvSpPr>
            <p:cNvPr id="13" name="TextBox 13"/>
            <p:cNvSpPr txBox="1"/>
            <p:nvPr/>
          </p:nvSpPr>
          <p:spPr>
            <a:xfrm>
              <a:off x="0" y="-9525"/>
              <a:ext cx="1280160" cy="739775"/>
            </a:xfrm>
            <a:prstGeom prst="rect">
              <a:avLst/>
            </a:prstGeom>
          </p:spPr>
          <p:txBody>
            <a:bodyPr lIns="0" tIns="0" rIns="0" bIns="0" rtlCol="0" anchor="ctr"/>
            <a:lstStyle/>
            <a:p>
              <a:pPr algn="ctr">
                <a:lnSpc>
                  <a:spcPts val="2520"/>
                </a:lnSpc>
              </a:pPr>
              <a:r>
                <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rPr>
                <a:t>9</a:t>
              </a:r>
              <a:endParaRPr lang="en-US" sz="2100" b="1" spc="-214">
                <a:solidFill>
                  <a:srgbClr val="FFFFFF"/>
                </a:solidFill>
                <a:latin typeface="Vollkorn Bold" panose="00000800000000000000"/>
                <a:ea typeface="Vollkorn Bold" panose="00000800000000000000"/>
                <a:cs typeface="Vollkorn Bold" panose="00000800000000000000"/>
                <a:sym typeface="Vollkorn Bold" panose="00000800000000000000"/>
              </a:endParaRPr>
            </a:p>
          </p:txBody>
        </p:sp>
      </p:gr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7779</Words>
  <Application>WPS Presentation</Application>
  <PresentationFormat>On-screen Show (4:3)</PresentationFormat>
  <Paragraphs>229</Paragraphs>
  <Slides>15</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SimSun</vt:lpstr>
      <vt:lpstr>Wingdings</vt:lpstr>
      <vt:lpstr>Bodoni FLF</vt:lpstr>
      <vt:lpstr>Vollkorn</vt:lpstr>
      <vt:lpstr>Vollkorn Bold</vt:lpstr>
      <vt:lpstr>Arial</vt:lpstr>
      <vt:lpstr>Arial Bold</vt:lpstr>
      <vt:lpstr>Vollkorn Bold Italics</vt:lpstr>
      <vt:lpstr>Calibri (MS) Bold Italics</vt:lpstr>
      <vt:lpstr>Arial Bold Italics</vt:lpstr>
      <vt:lpstr>Bodoni FLF Bold</vt:lpstr>
      <vt:lpstr>Bodoni FLF Bold Italics</vt:lpstr>
      <vt:lpstr>Microsoft YaHei</vt:lpstr>
      <vt:lpstr>Arial Unicode MS</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Networks Ppt task.pptx</dc:title>
  <dc:creator/>
  <cp:lastModifiedBy>WPS_1743170261</cp:lastModifiedBy>
  <cp:revision>2</cp:revision>
  <dcterms:created xsi:type="dcterms:W3CDTF">2006-08-16T00:00:00Z</dcterms:created>
  <dcterms:modified xsi:type="dcterms:W3CDTF">2025-06-14T09:04:38Z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0B6AD08D795D4D019FB10629FD973786_12</vt:lpwstr>
  </property>
  <property fmtid="{D5CDD505-2E9C-101B-9397-08002B2CF9AE}" pid="3" name="KSOProductBuildVer">
    <vt:lpwstr>1033-12.2.0.21179</vt:lpwstr>
  </property>
</Properties>
</file>