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9" r:id="rId2"/>
    <p:sldId id="262" r:id="rId3"/>
    <p:sldId id="272" r:id="rId4"/>
    <p:sldId id="261" r:id="rId5"/>
    <p:sldId id="263" r:id="rId6"/>
    <p:sldId id="271" r:id="rId7"/>
    <p:sldId id="264" r:id="rId8"/>
    <p:sldId id="265" r:id="rId9"/>
    <p:sldId id="266" r:id="rId10"/>
    <p:sldId id="267" r:id="rId11"/>
    <p:sldId id="270" r:id="rId1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29"/>
    <p:restoredTop sz="74740" autoAdjust="0"/>
  </p:normalViewPr>
  <p:slideViewPr>
    <p:cSldViewPr snapToGrid="0">
      <p:cViewPr varScale="1">
        <p:scale>
          <a:sx n="140" d="100"/>
          <a:sy n="140" d="100"/>
        </p:scale>
        <p:origin x="208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4E66ED-1BB8-E14C-9935-249BDF93796E}" type="datetimeFigureOut">
              <a:rPr lang="en-DE" smtClean="0"/>
              <a:t>09.07.24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9A224E-0810-9944-BF21-D96EB209D28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91912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Source: </a:t>
            </a:r>
            <a:r>
              <a:rPr lang="en-GB" b="1" dirty="0" err="1"/>
              <a:t>DataAnalyse_MissingValues.ipynb</a:t>
            </a:r>
            <a:endParaRPr lang="en-GB" b="1" dirty="0"/>
          </a:p>
          <a:p>
            <a:endParaRPr lang="en-GB" dirty="0"/>
          </a:p>
          <a:p>
            <a:r>
              <a:rPr lang="en-GB" dirty="0" err="1"/>
              <a:t>msno.matrix</a:t>
            </a:r>
            <a:r>
              <a:rPr lang="en-GB" dirty="0"/>
              <a:t>(</a:t>
            </a:r>
            <a:r>
              <a:rPr lang="en-GB" dirty="0" err="1"/>
              <a:t>df</a:t>
            </a:r>
            <a:r>
              <a:rPr lang="en-GB" dirty="0"/>
              <a:t>)</a:t>
            </a:r>
          </a:p>
          <a:p>
            <a:endParaRPr lang="en-GB" dirty="0"/>
          </a:p>
          <a:p>
            <a:r>
              <a:rPr lang="en-GB" b="1" dirty="0"/>
              <a:t>MAR</a:t>
            </a:r>
            <a:r>
              <a:rPr lang="en-GB" dirty="0"/>
              <a:t> – </a:t>
            </a:r>
            <a:r>
              <a:rPr lang="en-GB" b="1" dirty="0"/>
              <a:t>M</a:t>
            </a:r>
            <a:r>
              <a:rPr lang="en-GB" dirty="0"/>
              <a:t>issing </a:t>
            </a:r>
            <a:r>
              <a:rPr lang="en-GB" b="1" dirty="0"/>
              <a:t>A</a:t>
            </a:r>
            <a:r>
              <a:rPr lang="en-GB" dirty="0"/>
              <a:t>t </a:t>
            </a:r>
            <a:r>
              <a:rPr lang="en-GB" b="1" dirty="0"/>
              <a:t>R</a:t>
            </a:r>
            <a:r>
              <a:rPr lang="en-GB" dirty="0"/>
              <a:t>andom</a:t>
            </a:r>
          </a:p>
          <a:p>
            <a:r>
              <a:rPr lang="en-GB" b="1" dirty="0"/>
              <a:t>MNAR</a:t>
            </a:r>
            <a:r>
              <a:rPr lang="en-GB" dirty="0"/>
              <a:t> – </a:t>
            </a:r>
            <a:r>
              <a:rPr lang="en-GB" b="1" dirty="0"/>
              <a:t>M</a:t>
            </a:r>
            <a:r>
              <a:rPr lang="en-GB" dirty="0"/>
              <a:t>issing </a:t>
            </a:r>
            <a:r>
              <a:rPr lang="en-GB" b="1" dirty="0"/>
              <a:t>N</a:t>
            </a:r>
            <a:r>
              <a:rPr lang="en-GB" dirty="0"/>
              <a:t>ot </a:t>
            </a:r>
            <a:r>
              <a:rPr lang="en-GB" b="1"/>
              <a:t>A</a:t>
            </a:r>
            <a:r>
              <a:rPr lang="en-GB"/>
              <a:t>t </a:t>
            </a:r>
            <a:r>
              <a:rPr lang="en-GB" b="1"/>
              <a:t>R</a:t>
            </a:r>
            <a:r>
              <a:rPr lang="en-GB"/>
              <a:t>andom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9A224E-0810-9944-BF21-D96EB209D288}" type="slidenum">
              <a:rPr lang="en-DE" smtClean="0"/>
              <a:t>2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41124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9A224E-0810-9944-BF21-D96EB209D288}" type="slidenum">
              <a:rPr lang="en-DE" smtClean="0"/>
              <a:t>3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482350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Source: </a:t>
            </a:r>
            <a:r>
              <a:rPr lang="en-GB" b="1" dirty="0"/>
              <a:t>DataAnalyse4AditionalFeatures.ipynb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9A224E-0810-9944-BF21-D96EB209D288}" type="slidenum">
              <a:rPr lang="en-DE" smtClean="0"/>
              <a:t>4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657407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Source: </a:t>
            </a:r>
            <a:r>
              <a:rPr lang="en-GB" b="1" dirty="0"/>
              <a:t>DataAnalyse4AditionalFeatures.ipynb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9A224E-0810-9944-BF21-D96EB209D288}" type="slidenum">
              <a:rPr lang="en-DE" smtClean="0"/>
              <a:t>5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531882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Source: </a:t>
            </a:r>
            <a:r>
              <a:rPr lang="en-GB" b="1" dirty="0" err="1"/>
              <a:t>BaseLine_LinearRegression.ipynb</a:t>
            </a:r>
            <a:endParaRPr lang="en-GB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9A224E-0810-9944-BF21-D96EB209D288}" type="slidenum">
              <a:rPr lang="en-DE" smtClean="0"/>
              <a:t>6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985801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Source: </a:t>
            </a:r>
            <a:r>
              <a:rPr lang="en-GB" b="1" dirty="0" err="1"/>
              <a:t>BaseLine_RandomForest.ipynb</a:t>
            </a:r>
            <a:endParaRPr lang="en-GB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9A224E-0810-9944-BF21-D96EB209D288}" type="slidenum">
              <a:rPr lang="en-DE" smtClean="0"/>
              <a:t>7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706552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Source</a:t>
            </a:r>
            <a:endParaRPr lang="en-GB" b="1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9A224E-0810-9944-BF21-D96EB209D288}" type="slidenum">
              <a:rPr lang="en-DE" smtClean="0"/>
              <a:t>8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338677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Source:</a:t>
            </a:r>
            <a:endParaRPr lang="en-GB" b="1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9A224E-0810-9944-BF21-D96EB209D288}" type="slidenum">
              <a:rPr lang="en-DE" smtClean="0"/>
              <a:t>9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588176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Source:</a:t>
            </a:r>
            <a:endParaRPr lang="en-GB" b="1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9A224E-0810-9944-BF21-D96EB209D288}" type="slidenum">
              <a:rPr lang="en-DE" smtClean="0"/>
              <a:t>10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88765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5D81D-278F-6665-38EC-E5D2BBFBD0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F37BF-86B2-EC03-CF4D-EF739A7351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8E7309-CD98-8C72-7549-E8DF11B9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6C77B-6D7A-BF47-B138-41D7AF01E55E}" type="datetimeFigureOut">
              <a:rPr lang="en-DE" smtClean="0"/>
              <a:t>09.07.24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265957-FE20-6D68-BD9D-3D9F37C22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64E234-795D-0CA9-2477-D958BAE34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530E6-44AB-B94B-9B42-EF1A0DF1A4D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49759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543FE-6C2A-5F5B-F39E-9805AABB6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E6E31C-9D92-3188-DF2D-33ED2AC9F8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026D58-9770-ABDD-69C6-2667DF003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6C77B-6D7A-BF47-B138-41D7AF01E55E}" type="datetimeFigureOut">
              <a:rPr lang="en-DE" smtClean="0"/>
              <a:t>09.07.24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C265B5-51E6-0842-DF56-6D842A205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3408E-2239-5ED2-4A94-487811BB2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530E6-44AB-B94B-9B42-EF1A0DF1A4D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65588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120CFE-BC11-1984-C52B-8429EAB329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CBFCB3-933A-8304-BE73-8AD9A35929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9FC4AA-F4B3-5644-3BBB-071B2435B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6C77B-6D7A-BF47-B138-41D7AF01E55E}" type="datetimeFigureOut">
              <a:rPr lang="en-DE" smtClean="0"/>
              <a:t>09.07.24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09736-DD55-7072-8D10-1FEF6D94A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7238C6-F162-7B43-45F8-FA163E9F0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530E6-44AB-B94B-9B42-EF1A0DF1A4D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17465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01F16-E22F-A6D4-0DA1-E674E60E7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360C9-5681-1CF3-32AD-A433932267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F28CBE-BDE2-51E7-3F4F-C35AF5B9C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6C77B-6D7A-BF47-B138-41D7AF01E55E}" type="datetimeFigureOut">
              <a:rPr lang="en-DE" smtClean="0"/>
              <a:t>09.07.24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5B025B-9696-E271-47E9-C2E97BEB3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66145-4FE5-362B-F120-E6820E872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530E6-44AB-B94B-9B42-EF1A0DF1A4D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38355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12F20-4631-EE62-CCDB-B05B5F56B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E0FB1-6ADA-715F-B232-5ACC53B24D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CC19E-361D-54FD-46B7-641F42B80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6C77B-6D7A-BF47-B138-41D7AF01E55E}" type="datetimeFigureOut">
              <a:rPr lang="en-DE" smtClean="0"/>
              <a:t>09.07.24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08FB32-C02A-05DA-B3C5-474EDAA71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C71C3-4927-C171-0386-579806D4D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530E6-44AB-B94B-9B42-EF1A0DF1A4D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96325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F6600-AE94-B46A-F9A3-3F6B0BE64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979C4-6D84-6BC7-04A8-DA27EE4639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2ACE28-069A-A777-6C8C-9AA56668DE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38812E-900E-763C-9E14-CE6A3CA8B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6C77B-6D7A-BF47-B138-41D7AF01E55E}" type="datetimeFigureOut">
              <a:rPr lang="en-DE" smtClean="0"/>
              <a:t>09.07.24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A400A7-FE6E-7B89-3A4A-AB4604341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093D26-B76B-26E8-5727-711FA9E9A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530E6-44AB-B94B-9B42-EF1A0DF1A4D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96231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56835-95E6-B2FE-DD21-765D7CB07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1354F2-D3C3-FD44-EE2E-AC5979D704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041751-8C37-A1EB-BE11-2CFA0DC450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D81D0E-DD0C-D12F-23DC-5B57B3F8AC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674F6A-21EE-2512-AC16-E9B4C7A8BC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827F37-EAB5-0567-F9D4-E42898738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6C77B-6D7A-BF47-B138-41D7AF01E55E}" type="datetimeFigureOut">
              <a:rPr lang="en-DE" smtClean="0"/>
              <a:t>09.07.24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F731BF-FB82-34B0-95D9-F9B9B1263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9192C0-441E-0D2D-FD43-DF0010B0C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530E6-44AB-B94B-9B42-EF1A0DF1A4D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77179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44E0-05D3-5F20-FBAC-05E5E89BD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52A58E-00DF-0C2D-DF60-2FC74FDDA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6C77B-6D7A-BF47-B138-41D7AF01E55E}" type="datetimeFigureOut">
              <a:rPr lang="en-DE" smtClean="0"/>
              <a:t>09.07.24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E9FF83-F1AA-83E1-3CB1-307101F42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AEE989-3D33-6E1C-ACA5-B2A281EA6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530E6-44AB-B94B-9B42-EF1A0DF1A4D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63242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94984D-E844-3CB2-D357-EF011F6B1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6C77B-6D7A-BF47-B138-41D7AF01E55E}" type="datetimeFigureOut">
              <a:rPr lang="en-DE" smtClean="0"/>
              <a:t>09.07.24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063D52-5C21-BA1F-029C-E86A93A24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A86A4A-074C-2536-2AD5-18A8CB9E5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530E6-44AB-B94B-9B42-EF1A0DF1A4D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61113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45626-D159-1719-2AFE-1C6505CDE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64905-4215-1147-1CD6-B363946F4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D1E3B5-8252-EEF1-A4EA-6A490E87B5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9601A0-52A0-C1D0-840C-688AC4FAE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6C77B-6D7A-BF47-B138-41D7AF01E55E}" type="datetimeFigureOut">
              <a:rPr lang="en-DE" smtClean="0"/>
              <a:t>09.07.24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535FC-90DD-728C-201B-9E72CFDA1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E4C88-90CE-E311-8451-6371C18B8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530E6-44AB-B94B-9B42-EF1A0DF1A4D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07337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CA244-84BD-965A-2862-CCC36F1C3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14460D-4EB9-8312-2F19-2C2ED5AEF7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589542-CDF6-FD55-B3EB-13784386C8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46B5B9-12EB-6BEF-16AB-1439F3361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6C77B-6D7A-BF47-B138-41D7AF01E55E}" type="datetimeFigureOut">
              <a:rPr lang="en-DE" smtClean="0"/>
              <a:t>09.07.24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D37572-529E-E922-9640-E50A2CAD0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63292E-E312-A75B-88E6-71FDA69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530E6-44AB-B94B-9B42-EF1A0DF1A4D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25352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E4CBC3-045E-3FE7-20F3-6E5A71CE7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761746-25C5-2355-CCCD-4D820274FF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640DE2-95F3-B229-1B14-4AFBB5FCB3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B6C77B-6D7A-BF47-B138-41D7AF01E55E}" type="datetimeFigureOut">
              <a:rPr lang="en-DE" smtClean="0"/>
              <a:t>09.07.24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856BE-CFA3-589B-81D8-A6F4A820D2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C508CD-CA5C-F9F5-0091-D715450852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530E6-44AB-B94B-9B42-EF1A0DF1A4D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22278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EEBD0-899A-0836-316B-8B1C5EACA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pPr algn="ctr"/>
            <a:r>
              <a:rPr lang="en-DE" sz="3200" dirty="0">
                <a:latin typeface="Arial" panose="020B0604020202020204" pitchFamily="34" charset="0"/>
                <a:cs typeface="Arial" panose="020B0604020202020204" pitchFamily="34" charset="0"/>
              </a:rPr>
              <a:t>Bakery Sales Prediction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299919-F1DD-2701-539A-BCF6E0C6B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8186" y="1027906"/>
            <a:ext cx="10275627" cy="336870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en-DE" dirty="0"/>
              <a:t>Janine Berndt, Jonna Lauther, Marten Drews ⎯ Data Science Group 12</a:t>
            </a:r>
          </a:p>
          <a:p>
            <a:pPr marL="0" indent="0" algn="ctr">
              <a:buNone/>
            </a:pPr>
            <a:endParaRPr lang="en-DE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CA985452-CADD-F767-1A4F-80F030AD8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7998725" cy="365125"/>
          </a:xfrm>
        </p:spPr>
        <p:txBody>
          <a:bodyPr/>
          <a:lstStyle/>
          <a:p>
            <a:pPr algn="l"/>
            <a:r>
              <a:rPr lang="en-DE" dirty="0"/>
              <a:t>      24S | Einführung in Data Science &amp; maschinelles Lernen				                    27.06.2024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6DAF779-5240-AC56-1687-D80C96DFA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177" y="6430912"/>
            <a:ext cx="1177413" cy="216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C1AA736-9526-56CE-DB6D-3983233442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8253" y="1690688"/>
            <a:ext cx="4284000" cy="428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7511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EEBD0-899A-0836-316B-8B1C5EACA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pPr algn="ctr"/>
            <a:r>
              <a:rPr lang="en-DE" sz="3200" dirty="0">
                <a:latin typeface="Arial" panose="020B0604020202020204" pitchFamily="34" charset="0"/>
                <a:cs typeface="Arial" panose="020B0604020202020204" pitchFamily="34" charset="0"/>
              </a:rPr>
              <a:t>3.3 ⎯ EvaluationModel of the Model</a:t>
            </a:r>
            <a:endParaRPr lang="en-DE" sz="3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299919-F1DD-2701-539A-BCF6E0C6B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0147"/>
            <a:ext cx="10515600" cy="5146816"/>
          </a:xfrm>
        </p:spPr>
        <p:txBody>
          <a:bodyPr>
            <a:normAutofit/>
          </a:bodyPr>
          <a:lstStyle/>
          <a:p>
            <a:pPr marL="457200" indent="-457200">
              <a:buAutoNum type="arabicParenR"/>
            </a:pPr>
            <a:r>
              <a:rPr lang="de-DE" sz="2000" b="1" dirty="0" err="1">
                <a:latin typeface="Arial"/>
                <a:cs typeface="Arial"/>
              </a:rPr>
              <a:t>How</a:t>
            </a:r>
            <a:r>
              <a:rPr lang="de-DE" sz="2000" b="1" dirty="0">
                <a:latin typeface="Arial"/>
                <a:cs typeface="Arial"/>
              </a:rPr>
              <a:t> and </a:t>
            </a:r>
            <a:r>
              <a:rPr lang="de-DE" sz="2000" b="1" dirty="0" err="1">
                <a:latin typeface="Arial"/>
                <a:cs typeface="Arial"/>
              </a:rPr>
              <a:t>what</a:t>
            </a:r>
            <a:endParaRPr lang="de-DE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buFont typeface="Courier New" panose="020B0604020202020204" pitchFamily="34" charset="0"/>
              <a:buChar char="o"/>
            </a:pPr>
            <a:r>
              <a:rPr lang="de-DE" sz="1600" dirty="0">
                <a:latin typeface="Arial"/>
                <a:cs typeface="Arial"/>
              </a:rPr>
              <a:t>Validation </a:t>
            </a:r>
            <a:r>
              <a:rPr lang="de-DE" sz="1600" dirty="0" err="1">
                <a:latin typeface="Arial"/>
                <a:cs typeface="Arial"/>
              </a:rPr>
              <a:t>metrics</a:t>
            </a:r>
            <a:r>
              <a:rPr lang="de-DE" sz="1600" dirty="0">
                <a:latin typeface="Arial"/>
                <a:cs typeface="Arial"/>
              </a:rPr>
              <a:t> </a:t>
            </a:r>
            <a:r>
              <a:rPr lang="de-DE" sz="1600" dirty="0" err="1">
                <a:latin typeface="Arial"/>
                <a:cs typeface="Arial"/>
              </a:rPr>
              <a:t>are</a:t>
            </a:r>
            <a:r>
              <a:rPr lang="de-DE" sz="1600" dirty="0">
                <a:latin typeface="Arial"/>
                <a:cs typeface="Arial"/>
              </a:rPr>
              <a:t> still </a:t>
            </a:r>
            <a:r>
              <a:rPr lang="de-DE" sz="1600" dirty="0" err="1">
                <a:latin typeface="Arial"/>
                <a:cs typeface="Arial"/>
              </a:rPr>
              <a:t>evil</a:t>
            </a:r>
            <a:r>
              <a:rPr lang="de-DE" sz="1600" dirty="0">
                <a:latin typeface="Arial"/>
                <a:cs typeface="Arial"/>
              </a:rPr>
              <a:t> </a:t>
            </a:r>
            <a:r>
              <a:rPr lang="de-DE" sz="1600" dirty="0" err="1">
                <a:latin typeface="Arial"/>
                <a:cs typeface="Arial"/>
              </a:rPr>
              <a:t>traitos</a:t>
            </a:r>
            <a:endParaRPr lang="de-DE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buFont typeface="Courier New" panose="020B0604020202020204" pitchFamily="34" charset="0"/>
              <a:buChar char="o"/>
            </a:pPr>
            <a:r>
              <a:rPr lang="de-DE" sz="1600" dirty="0">
                <a:latin typeface="Arial"/>
                <a:cs typeface="Arial"/>
              </a:rPr>
              <a:t>Values </a:t>
            </a:r>
            <a:r>
              <a:rPr lang="de-DE" sz="1600" dirty="0" err="1">
                <a:latin typeface="Arial"/>
                <a:cs typeface="Arial"/>
              </a:rPr>
              <a:t>are</a:t>
            </a:r>
            <a:r>
              <a:rPr lang="de-DE" sz="1600" dirty="0">
                <a:latin typeface="Arial"/>
                <a:cs typeface="Arial"/>
              </a:rPr>
              <a:t> </a:t>
            </a:r>
            <a:r>
              <a:rPr lang="de-DE" sz="1600" dirty="0" err="1">
                <a:latin typeface="Arial"/>
                <a:cs typeface="Arial"/>
              </a:rPr>
              <a:t>oscillating</a:t>
            </a:r>
            <a:r>
              <a:rPr lang="de-DE" sz="1600" dirty="0">
                <a:latin typeface="Arial"/>
                <a:cs typeface="Arial"/>
              </a:rPr>
              <a:t> </a:t>
            </a:r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buFont typeface="Courier New" panose="020B0604020202020204" pitchFamily="34" charset="0"/>
              <a:buChar char="o"/>
            </a:pPr>
            <a:r>
              <a:rPr lang="de-DE" sz="1600" dirty="0">
                <a:latin typeface="Arial"/>
                <a:cs typeface="Arial"/>
              </a:rPr>
              <a:t>Val-</a:t>
            </a:r>
            <a:r>
              <a:rPr lang="de-DE" sz="1600" dirty="0" err="1">
                <a:latin typeface="Arial"/>
                <a:cs typeface="Arial"/>
              </a:rPr>
              <a:t>Mape</a:t>
            </a:r>
            <a:r>
              <a:rPr lang="de-DE" sz="1600" dirty="0">
                <a:latin typeface="Arial"/>
                <a:cs typeface="Arial"/>
              </a:rPr>
              <a:t> = ~ 25 %</a:t>
            </a:r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rabicParenR"/>
            </a:pPr>
            <a:endParaRPr lang="de-DE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rabicParenR"/>
            </a:pPr>
            <a:r>
              <a:rPr lang="de-DE" sz="2000" b="1" dirty="0" err="1">
                <a:latin typeface="Arial"/>
                <a:cs typeface="Arial"/>
              </a:rPr>
              <a:t>Why</a:t>
            </a:r>
            <a:endParaRPr lang="de-DE" sz="2000" b="1" dirty="0">
              <a:latin typeface="Arial"/>
              <a:cs typeface="Arial"/>
            </a:endParaRPr>
          </a:p>
          <a:p>
            <a:pPr marL="914400" lvl="1" indent="-457200">
              <a:buFont typeface="Courier New" panose="020B0604020202020204" pitchFamily="34" charset="0"/>
              <a:buChar char="o"/>
            </a:pPr>
            <a:r>
              <a:rPr lang="de-DE" sz="1600" dirty="0" err="1">
                <a:latin typeface="Arial"/>
                <a:cs typeface="Arial"/>
              </a:rPr>
              <a:t>To</a:t>
            </a:r>
            <a:r>
              <a:rPr lang="de-DE" sz="1600" dirty="0">
                <a:latin typeface="Arial"/>
                <a:cs typeface="Arial"/>
              </a:rPr>
              <a:t> high Learning Rate</a:t>
            </a:r>
            <a:endParaRPr lang="de-DE" sz="1600" b="1" dirty="0">
              <a:latin typeface="Arial"/>
              <a:cs typeface="Arial"/>
            </a:endParaRPr>
          </a:p>
          <a:p>
            <a:pPr marL="914400" lvl="1" indent="-457200">
              <a:buFont typeface="Courier New" panose="020B0604020202020204" pitchFamily="34" charset="0"/>
              <a:buChar char="o"/>
            </a:pPr>
            <a:r>
              <a:rPr lang="de-DE" sz="1600" dirty="0" err="1">
                <a:latin typeface="Arial"/>
                <a:cs typeface="Arial"/>
              </a:rPr>
              <a:t>Worse</a:t>
            </a:r>
            <a:r>
              <a:rPr lang="de-DE" sz="1600" dirty="0">
                <a:latin typeface="Arial"/>
                <a:cs typeface="Arial"/>
              </a:rPr>
              <a:t> Optimizer and Loss </a:t>
            </a:r>
            <a:r>
              <a:rPr lang="de-DE" sz="1600" dirty="0" err="1">
                <a:latin typeface="Arial"/>
                <a:cs typeface="Arial"/>
              </a:rPr>
              <a:t>function</a:t>
            </a:r>
            <a:endParaRPr lang="de-DE" sz="1600" dirty="0">
              <a:latin typeface="Arial"/>
              <a:cs typeface="Arial"/>
            </a:endParaRPr>
          </a:p>
          <a:p>
            <a:pPr marL="457200" indent="-457200">
              <a:buAutoNum type="arabicParenR"/>
            </a:pPr>
            <a:endParaRPr lang="de-DE" sz="2000" b="1" dirty="0">
              <a:latin typeface="Arial"/>
              <a:cs typeface="Arial"/>
            </a:endParaRPr>
          </a:p>
          <a:p>
            <a:pPr marL="457200" indent="-457200">
              <a:buAutoNum type="arabicParenR"/>
            </a:pPr>
            <a:r>
              <a:rPr lang="de-DE" sz="2000" b="1" dirty="0" err="1">
                <a:latin typeface="Arial"/>
                <a:cs typeface="Arial"/>
              </a:rPr>
              <a:t>What</a:t>
            </a:r>
            <a:r>
              <a:rPr lang="de-DE" sz="2000" b="1" dirty="0">
                <a:latin typeface="Arial"/>
                <a:cs typeface="Arial"/>
              </a:rPr>
              <a:t> </a:t>
            </a:r>
            <a:r>
              <a:rPr lang="de-DE" sz="2000" b="1" dirty="0" err="1">
                <a:latin typeface="Arial"/>
                <a:cs typeface="Arial"/>
              </a:rPr>
              <a:t>is</a:t>
            </a:r>
            <a:r>
              <a:rPr lang="de-DE" sz="2000" b="1" dirty="0">
                <a:latin typeface="Arial"/>
                <a:cs typeface="Arial"/>
              </a:rPr>
              <a:t> </a:t>
            </a:r>
            <a:r>
              <a:rPr lang="de-DE" sz="2000" b="1" dirty="0" err="1">
                <a:latin typeface="Arial"/>
                <a:cs typeface="Arial"/>
              </a:rPr>
              <a:t>bad</a:t>
            </a:r>
            <a:endParaRPr lang="de-DE" sz="2000" b="1" dirty="0">
              <a:latin typeface="Arial"/>
              <a:cs typeface="Arial"/>
            </a:endParaRPr>
          </a:p>
          <a:p>
            <a:pPr marL="914400" lvl="1" indent="-457200">
              <a:buFont typeface="Courier New" panose="020B0604020202020204" pitchFamily="34" charset="0"/>
              <a:buChar char="o"/>
            </a:pPr>
            <a:r>
              <a:rPr lang="de-DE" sz="1600" dirty="0">
                <a:latin typeface="Arial"/>
                <a:cs typeface="Arial"/>
              </a:rPr>
              <a:t>The </a:t>
            </a:r>
            <a:r>
              <a:rPr lang="de-DE" sz="1600" dirty="0" err="1">
                <a:latin typeface="Arial"/>
                <a:cs typeface="Arial"/>
              </a:rPr>
              <a:t>model</a:t>
            </a:r>
            <a:r>
              <a:rPr lang="de-DE" sz="1600" dirty="0">
                <a:latin typeface="Arial"/>
                <a:cs typeface="Arial"/>
              </a:rPr>
              <a:t> </a:t>
            </a:r>
            <a:r>
              <a:rPr lang="de-DE" sz="1600" dirty="0" err="1">
                <a:latin typeface="Arial"/>
                <a:cs typeface="Arial"/>
              </a:rPr>
              <a:t>is</a:t>
            </a:r>
            <a:r>
              <a:rPr lang="de-DE" sz="1600" dirty="0">
                <a:latin typeface="Arial"/>
                <a:cs typeface="Arial"/>
              </a:rPr>
              <a:t> </a:t>
            </a:r>
            <a:r>
              <a:rPr lang="de-DE" sz="1600" dirty="0" err="1">
                <a:latin typeface="Arial"/>
                <a:cs typeface="Arial"/>
              </a:rPr>
              <a:t>unreliable</a:t>
            </a:r>
            <a:endParaRPr lang="de-DE" sz="1600" dirty="0">
              <a:latin typeface="Arial"/>
              <a:cs typeface="Arial"/>
            </a:endParaRPr>
          </a:p>
          <a:p>
            <a:pPr marL="914400" lvl="1" indent="-457200">
              <a:buFont typeface="Courier New" panose="020B0604020202020204" pitchFamily="34" charset="0"/>
              <a:buChar char="o"/>
            </a:pPr>
            <a:r>
              <a:rPr lang="de-DE" sz="1600" dirty="0" err="1">
                <a:latin typeface="Arial"/>
                <a:cs typeface="Arial"/>
              </a:rPr>
              <a:t>No</a:t>
            </a:r>
            <a:r>
              <a:rPr lang="de-DE" sz="1600" dirty="0">
                <a:latin typeface="Arial"/>
                <a:cs typeface="Arial"/>
              </a:rPr>
              <a:t> easy fix in </a:t>
            </a:r>
            <a:r>
              <a:rPr lang="de-DE" sz="1600" dirty="0" err="1">
                <a:latin typeface="Arial"/>
                <a:cs typeface="Arial"/>
              </a:rPr>
              <a:t>sight</a:t>
            </a:r>
            <a:endParaRPr lang="de-DE" sz="1600" dirty="0">
              <a:latin typeface="Arial"/>
              <a:cs typeface="Arial"/>
            </a:endParaRPr>
          </a:p>
          <a:p>
            <a:pPr marL="457200" indent="-457200">
              <a:buAutoNum type="arabicParenR"/>
            </a:pPr>
            <a:endParaRPr lang="de-DE" sz="2000" b="1" dirty="0">
              <a:latin typeface="Arial"/>
              <a:cs typeface="Arial"/>
            </a:endParaRPr>
          </a:p>
          <a:p>
            <a:pPr marL="457200" indent="-457200">
              <a:buAutoNum type="arabicParenR"/>
            </a:pPr>
            <a:r>
              <a:rPr lang="de-DE" sz="2000" b="1" dirty="0" err="1">
                <a:latin typeface="Arial"/>
                <a:cs typeface="Arial"/>
              </a:rPr>
              <a:t>What</a:t>
            </a:r>
            <a:r>
              <a:rPr lang="de-DE" sz="2000" b="1" dirty="0">
                <a:latin typeface="Arial"/>
                <a:cs typeface="Arial"/>
              </a:rPr>
              <a:t> </a:t>
            </a:r>
            <a:r>
              <a:rPr lang="de-DE" sz="2000" b="1" dirty="0" err="1">
                <a:latin typeface="Arial"/>
                <a:cs typeface="Arial"/>
              </a:rPr>
              <a:t>is</a:t>
            </a:r>
            <a:r>
              <a:rPr lang="de-DE" sz="2000" b="1" dirty="0">
                <a:latin typeface="Arial"/>
                <a:cs typeface="Arial"/>
              </a:rPr>
              <a:t> </a:t>
            </a:r>
            <a:r>
              <a:rPr lang="de-DE" sz="2000" b="1" dirty="0" err="1">
                <a:latin typeface="Arial"/>
                <a:cs typeface="Arial"/>
              </a:rPr>
              <a:t>good</a:t>
            </a:r>
            <a:endParaRPr lang="de-DE" sz="2000" b="1" dirty="0">
              <a:latin typeface="Arial"/>
              <a:cs typeface="Arial"/>
            </a:endParaRPr>
          </a:p>
          <a:p>
            <a:pPr marL="914400" lvl="1" indent="-457200">
              <a:buFont typeface="Courier New" panose="020B0604020202020204" pitchFamily="34" charset="0"/>
              <a:buChar char="o"/>
            </a:pPr>
            <a:r>
              <a:rPr lang="de-DE" sz="1600" b="1" dirty="0">
                <a:latin typeface="Arial"/>
                <a:cs typeface="Arial"/>
              </a:rPr>
              <a:t>At least </a:t>
            </a:r>
            <a:r>
              <a:rPr lang="de-DE" sz="1600" b="1" dirty="0" err="1">
                <a:latin typeface="Arial"/>
                <a:cs typeface="Arial"/>
              </a:rPr>
              <a:t>the</a:t>
            </a:r>
            <a:r>
              <a:rPr lang="de-DE" sz="1600" b="1" dirty="0">
                <a:latin typeface="Arial"/>
                <a:cs typeface="Arial"/>
              </a:rPr>
              <a:t> </a:t>
            </a:r>
            <a:r>
              <a:rPr lang="de-DE" sz="1600" b="1" dirty="0" err="1">
                <a:latin typeface="Arial"/>
                <a:cs typeface="Arial"/>
              </a:rPr>
              <a:t>model</a:t>
            </a:r>
            <a:r>
              <a:rPr lang="de-DE" sz="1600" b="1" dirty="0">
                <a:latin typeface="Arial"/>
                <a:cs typeface="Arial"/>
              </a:rPr>
              <a:t> </a:t>
            </a:r>
            <a:r>
              <a:rPr lang="de-DE" sz="1600" b="1" dirty="0" err="1">
                <a:latin typeface="Arial"/>
                <a:cs typeface="Arial"/>
              </a:rPr>
              <a:t>works</a:t>
            </a:r>
            <a:r>
              <a:rPr lang="de-DE" sz="1600" b="1" dirty="0">
                <a:latin typeface="Arial"/>
                <a:cs typeface="Arial"/>
              </a:rPr>
              <a:t> on a </a:t>
            </a:r>
            <a:r>
              <a:rPr lang="de-DE" sz="1600" b="1" dirty="0" err="1">
                <a:latin typeface="Arial"/>
                <a:cs typeface="Arial"/>
              </a:rPr>
              <a:t>technical</a:t>
            </a:r>
            <a:r>
              <a:rPr lang="de-DE" sz="1600" b="1" dirty="0">
                <a:latin typeface="Arial"/>
                <a:cs typeface="Arial"/>
              </a:rPr>
              <a:t> </a:t>
            </a:r>
            <a:r>
              <a:rPr lang="de-DE" sz="1600" b="1" dirty="0" err="1">
                <a:latin typeface="Arial"/>
                <a:cs typeface="Arial"/>
              </a:rPr>
              <a:t>basis</a:t>
            </a:r>
            <a:endParaRPr lang="en-D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6DAF779-5240-AC56-1687-D80C96DFA2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177" y="6430912"/>
            <a:ext cx="1177413" cy="216000"/>
          </a:xfrm>
          <a:prstGeom prst="rect">
            <a:avLst/>
          </a:prstGeom>
        </p:spPr>
      </p:pic>
      <p:sp>
        <p:nvSpPr>
          <p:cNvPr id="3" name="Footer Placeholder 11">
            <a:extLst>
              <a:ext uri="{FF2B5EF4-FFF2-40B4-BE49-F238E27FC236}">
                <a16:creationId xmlns:a16="http://schemas.microsoft.com/office/drawing/2014/main" id="{1719781A-720D-B80F-07BF-C34A10DA2D73}"/>
              </a:ext>
            </a:extLst>
          </p:cNvPr>
          <p:cNvSpPr txBox="1">
            <a:spLocks/>
          </p:cNvSpPr>
          <p:nvPr/>
        </p:nvSpPr>
        <p:spPr>
          <a:xfrm>
            <a:off x="4038599" y="6356350"/>
            <a:ext cx="79987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DE" dirty="0"/>
              <a:t>      24S | Einführung in Data Science &amp; maschinelles Lernen				                    27.06.2024</a:t>
            </a:r>
          </a:p>
        </p:txBody>
      </p:sp>
    </p:spTree>
    <p:extLst>
      <p:ext uri="{BB962C8B-B14F-4D97-AF65-F5344CB8AC3E}">
        <p14:creationId xmlns:p14="http://schemas.microsoft.com/office/powerpoint/2010/main" val="1395063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EEBD0-899A-0836-316B-8B1C5EACA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pPr algn="ctr"/>
            <a:br>
              <a:rPr lang="en-DE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DE" sz="3200" dirty="0">
                <a:latin typeface="Arial" panose="020B0604020202020204" pitchFamily="34" charset="0"/>
                <a:cs typeface="Arial" panose="020B0604020202020204" pitchFamily="34" charset="0"/>
              </a:rPr>
              <a:t>Thank you for your attention! – Any questions?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CA985452-CADD-F767-1A4F-80F030AD8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7998725" cy="365125"/>
          </a:xfrm>
        </p:spPr>
        <p:txBody>
          <a:bodyPr/>
          <a:lstStyle/>
          <a:p>
            <a:pPr algn="l"/>
            <a:r>
              <a:rPr lang="en-DE" dirty="0"/>
              <a:t>      24S | Einführung in Data Science &amp; maschinelles Lernen				                    27.06.2024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6DAF779-5240-AC56-1687-D80C96DFA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177" y="6430912"/>
            <a:ext cx="1177413" cy="216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C1AA736-9526-56CE-DB6D-3983233442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8253" y="1690688"/>
            <a:ext cx="4284000" cy="428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920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EEBD0-899A-0836-316B-8B1C5EACA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pPr algn="ctr"/>
            <a:r>
              <a:rPr lang="en-DE" sz="3200" dirty="0">
                <a:latin typeface="Arial" panose="020B0604020202020204" pitchFamily="34" charset="0"/>
                <a:cs typeface="Arial" panose="020B0604020202020204" pitchFamily="34" charset="0"/>
              </a:rPr>
              <a:t>1.1 ⎯ Dataset Characteristics – General Evaluation</a:t>
            </a:r>
            <a:endParaRPr lang="en-DE" sz="3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299919-F1DD-2701-539A-BCF6E0C6B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0147"/>
            <a:ext cx="10515600" cy="51468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DE" sz="2400" dirty="0">
                <a:latin typeface="Arial" panose="020B0604020202020204" pitchFamily="34" charset="0"/>
                <a:cs typeface="Arial" panose="020B0604020202020204" pitchFamily="34" charset="0"/>
              </a:rPr>
              <a:t>Preparation of dataset </a:t>
            </a:r>
          </a:p>
          <a:p>
            <a:r>
              <a:rPr lang="en-DE" sz="2000" dirty="0">
                <a:latin typeface="Arial" panose="020B0604020202020204" pitchFamily="34" charset="0"/>
                <a:cs typeface="Arial" panose="020B0604020202020204" pitchFamily="34" charset="0"/>
              </a:rPr>
              <a:t>Merging the given data sets and removing all data without sales + adding additional features</a:t>
            </a:r>
          </a:p>
          <a:p>
            <a:r>
              <a:rPr lang="en-DE" sz="2000" dirty="0">
                <a:latin typeface="Arial" panose="020B0604020202020204" pitchFamily="34" charset="0"/>
                <a:cs typeface="Arial" panose="020B0604020202020204" pitchFamily="34" charset="0"/>
              </a:rPr>
              <a:t>Exploring the dataset</a:t>
            </a:r>
          </a:p>
          <a:p>
            <a:endParaRPr lang="en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DE" sz="2400" dirty="0"/>
          </a:p>
          <a:p>
            <a:endParaRPr lang="en-DE" sz="2400" dirty="0"/>
          </a:p>
          <a:p>
            <a:pPr marL="0" indent="0">
              <a:buNone/>
            </a:pPr>
            <a:endParaRPr lang="en-DE" sz="24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6DAF779-5240-AC56-1687-D80C96DFA2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177" y="6430912"/>
            <a:ext cx="1177413" cy="216000"/>
          </a:xfrm>
          <a:prstGeom prst="rect">
            <a:avLst/>
          </a:prstGeom>
        </p:spPr>
      </p:pic>
      <p:sp>
        <p:nvSpPr>
          <p:cNvPr id="3" name="Footer Placeholder 11">
            <a:extLst>
              <a:ext uri="{FF2B5EF4-FFF2-40B4-BE49-F238E27FC236}">
                <a16:creationId xmlns:a16="http://schemas.microsoft.com/office/drawing/2014/main" id="{1719781A-720D-B80F-07BF-C34A10DA2D73}"/>
              </a:ext>
            </a:extLst>
          </p:cNvPr>
          <p:cNvSpPr txBox="1">
            <a:spLocks/>
          </p:cNvSpPr>
          <p:nvPr/>
        </p:nvSpPr>
        <p:spPr>
          <a:xfrm>
            <a:off x="4038599" y="6356350"/>
            <a:ext cx="79987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DE" dirty="0"/>
              <a:t>      24S | Einführung in Data Science &amp; maschinelles Lernen				                    27.06.2024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56922B-CBBD-3C87-56DC-F6A12E439F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5398" y="2478572"/>
            <a:ext cx="7772400" cy="3698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487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EEBD0-899A-0836-316B-8B1C5EACA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pPr algn="ctr"/>
            <a:r>
              <a:rPr lang="en-DE" sz="3200" dirty="0">
                <a:latin typeface="Arial" panose="020B0604020202020204" pitchFamily="34" charset="0"/>
                <a:cs typeface="Arial" panose="020B0604020202020204" pitchFamily="34" charset="0"/>
              </a:rPr>
              <a:t>1.1 ⎯ Dataset Characteristics</a:t>
            </a:r>
            <a:endParaRPr lang="en-DE" sz="3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299919-F1DD-2701-539A-BCF6E0C6B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0147"/>
            <a:ext cx="10515600" cy="5146816"/>
          </a:xfrm>
        </p:spPr>
        <p:txBody>
          <a:bodyPr>
            <a:normAutofit/>
          </a:bodyPr>
          <a:lstStyle/>
          <a:p>
            <a:endParaRPr lang="de-DE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New Features:</a:t>
            </a:r>
          </a:p>
          <a:p>
            <a:pPr lvl="1"/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Niederschlag</a:t>
            </a:r>
          </a:p>
          <a:p>
            <a:pPr lvl="1"/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Temperature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deviation</a:t>
            </a:r>
            <a:endParaRPr lang="de-DE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Date (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weekday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month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day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month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season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1"/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Wetterklasse (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aggregated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 Wettercode) 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dropped</a:t>
            </a:r>
            <a:endParaRPr lang="de-DE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2400" dirty="0" err="1">
                <a:latin typeface="Arial" panose="020B0604020202020204" pitchFamily="34" charset="0"/>
                <a:cs typeface="Arial" panose="020B0604020202020204" pitchFamily="34" charset="0"/>
              </a:rPr>
              <a:t>Missing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dirty="0" err="1"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dirty="0" err="1">
                <a:latin typeface="Arial" panose="020B0604020202020204" pitchFamily="34" charset="0"/>
                <a:cs typeface="Arial" panose="020B0604020202020204" pitchFamily="34" charset="0"/>
              </a:rPr>
              <a:t>imputation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457200" lvl="1" indent="0">
              <a:buNone/>
            </a:pP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Cloudiness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: Mode 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imputation</a:t>
            </a:r>
            <a:endParaRPr lang="de-DE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Temperature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windspeed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precipitation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: linear 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interpolation</a:t>
            </a:r>
            <a:endParaRPr lang="de-DE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Wettercode: KNN (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dependent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other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weather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 variables)</a:t>
            </a:r>
            <a:endParaRPr lang="en-DE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DE" sz="2400" dirty="0"/>
          </a:p>
          <a:p>
            <a:endParaRPr lang="en-DE" sz="2400" dirty="0"/>
          </a:p>
          <a:p>
            <a:pPr marL="0" indent="0">
              <a:buNone/>
            </a:pPr>
            <a:endParaRPr lang="en-DE" sz="2400" dirty="0"/>
          </a:p>
        </p:txBody>
      </p:sp>
      <p:sp>
        <p:nvSpPr>
          <p:cNvPr id="3" name="Footer Placeholder 11">
            <a:extLst>
              <a:ext uri="{FF2B5EF4-FFF2-40B4-BE49-F238E27FC236}">
                <a16:creationId xmlns:a16="http://schemas.microsoft.com/office/drawing/2014/main" id="{1719781A-720D-B80F-07BF-C34A10DA2D73}"/>
              </a:ext>
            </a:extLst>
          </p:cNvPr>
          <p:cNvSpPr txBox="1">
            <a:spLocks/>
          </p:cNvSpPr>
          <p:nvPr/>
        </p:nvSpPr>
        <p:spPr>
          <a:xfrm>
            <a:off x="4038599" y="6356350"/>
            <a:ext cx="79987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DE" dirty="0"/>
              <a:t>      24S | Einführung in Data Science &amp; maschinelles Lernen				                    27.06.2024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C48A33B-0147-38DE-575D-B9C624930B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1001" y="3233032"/>
            <a:ext cx="2847975" cy="2752725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E3D23D1-4EAE-C686-4A2C-FDDF590A31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177" y="6430912"/>
            <a:ext cx="1177413" cy="2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346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EEBD0-899A-0836-316B-8B1C5EACA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pPr algn="ctr"/>
            <a:r>
              <a:rPr lang="en-DE" sz="3200" dirty="0">
                <a:latin typeface="Arial" panose="020B0604020202020204" pitchFamily="34" charset="0"/>
                <a:cs typeface="Arial" panose="020B0604020202020204" pitchFamily="34" charset="0"/>
              </a:rPr>
              <a:t>1.2 ⎯ Dataset Characteristics – Feature </a:t>
            </a:r>
            <a:r>
              <a:rPr lang="en-DE" sz="3200" i="1" dirty="0">
                <a:latin typeface="Arial" panose="020B0604020202020204" pitchFamily="34" charset="0"/>
                <a:cs typeface="Arial" panose="020B0604020202020204" pitchFamily="34" charset="0"/>
              </a:rPr>
              <a:t>Ferientage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F9924BB-44AD-7794-008F-F9686C404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9746" y="4520336"/>
            <a:ext cx="10735641" cy="1197557"/>
          </a:xfrm>
        </p:spPr>
        <p:txBody>
          <a:bodyPr>
            <a:normAutofit/>
          </a:bodyPr>
          <a:lstStyle/>
          <a:p>
            <a:pPr algn="just"/>
            <a:r>
              <a:rPr lang="en-DE" sz="2000" dirty="0">
                <a:latin typeface="Arial" panose="020B0604020202020204" pitchFamily="34" charset="0"/>
                <a:cs typeface="Arial" panose="020B0604020202020204" pitchFamily="34" charset="0"/>
              </a:rPr>
              <a:t>Note</a:t>
            </a:r>
            <a:r>
              <a:rPr lang="en-DE" sz="2000" b="0" dirty="0">
                <a:latin typeface="Arial" panose="020B0604020202020204" pitchFamily="34" charset="0"/>
                <a:cs typeface="Arial" panose="020B0604020202020204" pitchFamily="34" charset="0"/>
              </a:rPr>
              <a:t>: Weekends are not considered </a:t>
            </a:r>
            <a:r>
              <a:rPr lang="en-DE" sz="2000" b="0" i="1" dirty="0">
                <a:latin typeface="Arial" panose="020B0604020202020204" pitchFamily="34" charset="0"/>
                <a:cs typeface="Arial" panose="020B0604020202020204" pitchFamily="34" charset="0"/>
              </a:rPr>
              <a:t>Ferientage</a:t>
            </a:r>
            <a:r>
              <a:rPr lang="en-DE" sz="2000" b="0" dirty="0">
                <a:latin typeface="Arial" panose="020B0604020202020204" pitchFamily="34" charset="0"/>
                <a:cs typeface="Arial" panose="020B0604020202020204" pitchFamily="34" charset="0"/>
              </a:rPr>
              <a:t> by default.</a:t>
            </a:r>
          </a:p>
          <a:p>
            <a:pPr algn="just"/>
            <a:r>
              <a:rPr lang="en-GB" sz="2000" b="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DE" sz="2000" b="0" dirty="0">
                <a:latin typeface="Arial" panose="020B0604020202020204" pitchFamily="34" charset="0"/>
                <a:cs typeface="Arial" panose="020B0604020202020204" pitchFamily="34" charset="0"/>
              </a:rPr>
              <a:t>he plot just taking the time frame </a:t>
            </a:r>
            <a:r>
              <a:rPr lang="en-DE" sz="2000" b="0" i="1" dirty="0">
                <a:latin typeface="Arial" panose="020B0604020202020204" pitchFamily="34" charset="0"/>
                <a:cs typeface="Arial" panose="020B0604020202020204" pitchFamily="34" charset="0"/>
              </a:rPr>
              <a:t>Ferientage</a:t>
            </a:r>
            <a:r>
              <a:rPr lang="en-DE" sz="2000" b="0" dirty="0">
                <a:latin typeface="Arial" panose="020B0604020202020204" pitchFamily="34" charset="0"/>
                <a:cs typeface="Arial" panose="020B0604020202020204" pitchFamily="34" charset="0"/>
              </a:rPr>
              <a:t> into acount shows a reasonable increase of sales. However, there are no outlier.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8CD472C-C1BC-83C4-8A91-6A64E35C6DF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9747" y="1390012"/>
            <a:ext cx="5157787" cy="3016698"/>
          </a:xfr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94879E17-DD4F-89BC-76F1-95EFA8714ED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6172200" y="1390012"/>
            <a:ext cx="5183188" cy="3031554"/>
          </a:xfr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6DAF779-5240-AC56-1687-D80C96DFA2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177" y="6430912"/>
            <a:ext cx="1177413" cy="216000"/>
          </a:xfrm>
          <a:prstGeom prst="rect">
            <a:avLst/>
          </a:prstGeom>
        </p:spPr>
      </p:pic>
      <p:sp>
        <p:nvSpPr>
          <p:cNvPr id="3" name="Footer Placeholder 11">
            <a:extLst>
              <a:ext uri="{FF2B5EF4-FFF2-40B4-BE49-F238E27FC236}">
                <a16:creationId xmlns:a16="http://schemas.microsoft.com/office/drawing/2014/main" id="{1719781A-720D-B80F-07BF-C34A10DA2D73}"/>
              </a:ext>
            </a:extLst>
          </p:cNvPr>
          <p:cNvSpPr txBox="1">
            <a:spLocks/>
          </p:cNvSpPr>
          <p:nvPr/>
        </p:nvSpPr>
        <p:spPr>
          <a:xfrm>
            <a:off x="4038599" y="6356350"/>
            <a:ext cx="79987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DE" dirty="0"/>
              <a:t>      24S | Einführung in Data Science &amp; maschinelles Lernen				                    27.06.2024</a:t>
            </a:r>
          </a:p>
        </p:txBody>
      </p:sp>
    </p:spTree>
    <p:extLst>
      <p:ext uri="{BB962C8B-B14F-4D97-AF65-F5344CB8AC3E}">
        <p14:creationId xmlns:p14="http://schemas.microsoft.com/office/powerpoint/2010/main" val="1015118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EEBD0-899A-0836-316B-8B1C5EACA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pPr algn="ctr"/>
            <a:r>
              <a:rPr lang="en-DE" sz="3200" dirty="0">
                <a:latin typeface="Arial" panose="020B0604020202020204" pitchFamily="34" charset="0"/>
                <a:cs typeface="Arial" panose="020B0604020202020204" pitchFamily="34" charset="0"/>
              </a:rPr>
              <a:t>1.3 ⎯ Dataset Characteristics – Feature Season</a:t>
            </a:r>
            <a:endParaRPr lang="en-DE" sz="3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6DAF779-5240-AC56-1687-D80C96DFA2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177" y="6430912"/>
            <a:ext cx="1177413" cy="216000"/>
          </a:xfrm>
          <a:prstGeom prst="rect">
            <a:avLst/>
          </a:prstGeom>
        </p:spPr>
      </p:pic>
      <p:sp>
        <p:nvSpPr>
          <p:cNvPr id="3" name="Footer Placeholder 11">
            <a:extLst>
              <a:ext uri="{FF2B5EF4-FFF2-40B4-BE49-F238E27FC236}">
                <a16:creationId xmlns:a16="http://schemas.microsoft.com/office/drawing/2014/main" id="{1719781A-720D-B80F-07BF-C34A10DA2D73}"/>
              </a:ext>
            </a:extLst>
          </p:cNvPr>
          <p:cNvSpPr txBox="1">
            <a:spLocks/>
          </p:cNvSpPr>
          <p:nvPr/>
        </p:nvSpPr>
        <p:spPr>
          <a:xfrm>
            <a:off x="4038599" y="6356350"/>
            <a:ext cx="79987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DE" dirty="0"/>
              <a:t>      24S | Einführung in Data Science &amp; maschinelles Lernen				                    27.06.2024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04837B78-3B04-5A6D-EB72-14EAF2ECC29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573570" y="1202058"/>
            <a:ext cx="5156321" cy="3405600"/>
          </a:xfrm>
        </p:spPr>
      </p:pic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4240A303-928B-7720-B40E-C31317232AE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5"/>
          <a:stretch>
            <a:fillRect/>
          </a:stretch>
        </p:blipFill>
        <p:spPr>
          <a:xfrm>
            <a:off x="6096000" y="1185282"/>
            <a:ext cx="5183188" cy="3423344"/>
          </a:xfrm>
        </p:spPr>
      </p:pic>
      <p:sp>
        <p:nvSpPr>
          <p:cNvPr id="25" name="Text Placeholder 14">
            <a:extLst>
              <a:ext uri="{FF2B5EF4-FFF2-40B4-BE49-F238E27FC236}">
                <a16:creationId xmlns:a16="http://schemas.microsoft.com/office/drawing/2014/main" id="{9EB61749-3185-95D0-DC20-B2B8E651E9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3570" y="4830004"/>
            <a:ext cx="10705618" cy="1197557"/>
          </a:xfrm>
        </p:spPr>
        <p:txBody>
          <a:bodyPr>
            <a:normAutofit lnSpcReduction="10000"/>
          </a:bodyPr>
          <a:lstStyle/>
          <a:p>
            <a:pPr algn="just"/>
            <a:r>
              <a:rPr lang="en-DE" sz="2000" dirty="0">
                <a:latin typeface="Arial" panose="020B0604020202020204" pitchFamily="34" charset="0"/>
                <a:cs typeface="Arial" panose="020B0604020202020204" pitchFamily="34" charset="0"/>
              </a:rPr>
              <a:t>Note</a:t>
            </a:r>
            <a:r>
              <a:rPr lang="en-DE" sz="2000" b="0" dirty="0">
                <a:latin typeface="Arial" panose="020B0604020202020204" pitchFamily="34" charset="0"/>
                <a:cs typeface="Arial" panose="020B0604020202020204" pitchFamily="34" charset="0"/>
              </a:rPr>
              <a:t>: Only </a:t>
            </a:r>
            <a:r>
              <a:rPr lang="en-DE" sz="2000" b="0" i="1" dirty="0">
                <a:latin typeface="Arial" panose="020B0604020202020204" pitchFamily="34" charset="0"/>
                <a:cs typeface="Arial" panose="020B0604020202020204" pitchFamily="34" charset="0"/>
              </a:rPr>
              <a:t>Summer</a:t>
            </a:r>
            <a:r>
              <a:rPr lang="en-DE" sz="2000" b="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DE" sz="2000" b="0" i="1" dirty="0">
                <a:latin typeface="Arial" panose="020B0604020202020204" pitchFamily="34" charset="0"/>
                <a:cs typeface="Arial" panose="020B0604020202020204" pitchFamily="34" charset="0"/>
              </a:rPr>
              <a:t>Winter</a:t>
            </a:r>
            <a:r>
              <a:rPr lang="en-DE" sz="2000" b="0" dirty="0">
                <a:latin typeface="Arial" panose="020B0604020202020204" pitchFamily="34" charset="0"/>
                <a:cs typeface="Arial" panose="020B0604020202020204" pitchFamily="34" charset="0"/>
              </a:rPr>
              <a:t> are shown here as </a:t>
            </a:r>
            <a:r>
              <a:rPr lang="en-DE" sz="2000" b="0" i="1" dirty="0">
                <a:latin typeface="Arial" panose="020B0604020202020204" pitchFamily="34" charset="0"/>
                <a:cs typeface="Arial" panose="020B0604020202020204" pitchFamily="34" charset="0"/>
              </a:rPr>
              <a:t>Spring</a:t>
            </a:r>
            <a:r>
              <a:rPr lang="en-DE" sz="2000" b="0" dirty="0">
                <a:latin typeface="Arial" panose="020B0604020202020204" pitchFamily="34" charset="0"/>
                <a:cs typeface="Arial" panose="020B0604020202020204" pitchFamily="34" charset="0"/>
              </a:rPr>
              <a:t> matches </a:t>
            </a:r>
            <a:r>
              <a:rPr lang="en-DE" sz="2000" b="0" i="1" dirty="0">
                <a:latin typeface="Arial" panose="020B0604020202020204" pitchFamily="34" charset="0"/>
                <a:cs typeface="Arial" panose="020B0604020202020204" pitchFamily="34" charset="0"/>
              </a:rPr>
              <a:t>Summer</a:t>
            </a:r>
            <a:r>
              <a:rPr lang="en-DE" sz="2000" b="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DE" sz="2000" b="0" i="1" dirty="0">
                <a:latin typeface="Arial" panose="020B0604020202020204" pitchFamily="34" charset="0"/>
                <a:cs typeface="Arial" panose="020B0604020202020204" pitchFamily="34" charset="0"/>
              </a:rPr>
              <a:t>Autumn</a:t>
            </a:r>
            <a:r>
              <a:rPr lang="en-DE" sz="2000" b="0" dirty="0">
                <a:latin typeface="Arial" panose="020B0604020202020204" pitchFamily="34" charset="0"/>
                <a:cs typeface="Arial" panose="020B0604020202020204" pitchFamily="34" charset="0"/>
              </a:rPr>
              <a:t> is showing similar behaviour like </a:t>
            </a:r>
            <a:r>
              <a:rPr lang="en-DE" sz="2000" b="0" i="1" dirty="0">
                <a:latin typeface="Arial" panose="020B0604020202020204" pitchFamily="34" charset="0"/>
                <a:cs typeface="Arial" panose="020B0604020202020204" pitchFamily="34" charset="0"/>
              </a:rPr>
              <a:t>Winter</a:t>
            </a:r>
            <a:r>
              <a:rPr lang="en-DE" sz="2000" b="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r>
              <a:rPr lang="de-DE" sz="2000" b="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de-DE" sz="2000" b="0" dirty="0" err="1">
                <a:latin typeface="Arial" panose="020B0604020202020204" pitchFamily="34" charset="0"/>
                <a:cs typeface="Arial" panose="020B0604020202020204" pitchFamily="34" charset="0"/>
              </a:rPr>
              <a:t>plots</a:t>
            </a:r>
            <a:r>
              <a:rPr lang="de-DE" sz="2000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b="0" dirty="0" err="1">
                <a:latin typeface="Arial" panose="020B0604020202020204" pitchFamily="34" charset="0"/>
                <a:cs typeface="Arial" panose="020B0604020202020204" pitchFamily="34" charset="0"/>
              </a:rPr>
              <a:t>indicate</a:t>
            </a:r>
            <a:r>
              <a:rPr lang="de-DE" sz="2000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b="0" dirty="0" err="1"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de-DE" sz="2000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b="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000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b="0" dirty="0" err="1">
                <a:latin typeface="Arial" panose="020B0604020202020204" pitchFamily="34" charset="0"/>
                <a:cs typeface="Arial" panose="020B0604020202020204" pitchFamily="34" charset="0"/>
              </a:rPr>
              <a:t>average</a:t>
            </a:r>
            <a:r>
              <a:rPr lang="de-DE" sz="2000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b="0" dirty="0" err="1">
                <a:latin typeface="Arial" panose="020B0604020202020204" pitchFamily="34" charset="0"/>
                <a:cs typeface="Arial" panose="020B0604020202020204" pitchFamily="34" charset="0"/>
              </a:rPr>
              <a:t>number</a:t>
            </a:r>
            <a:r>
              <a:rPr lang="de-DE" sz="2000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b="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000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b="0" dirty="0" err="1">
                <a:latin typeface="Arial" panose="020B0604020202020204" pitchFamily="34" charset="0"/>
                <a:cs typeface="Arial" panose="020B0604020202020204" pitchFamily="34" charset="0"/>
              </a:rPr>
              <a:t>sales</a:t>
            </a:r>
            <a:r>
              <a:rPr lang="de-DE" sz="2000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b="0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de-DE" sz="2000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b="0" dirty="0" err="1">
                <a:latin typeface="Arial" panose="020B0604020202020204" pitchFamily="34" charset="0"/>
                <a:cs typeface="Arial" panose="020B0604020202020204" pitchFamily="34" charset="0"/>
              </a:rPr>
              <a:t>definitely</a:t>
            </a:r>
            <a:r>
              <a:rPr lang="de-DE" sz="2000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b="0" dirty="0" err="1">
                <a:latin typeface="Arial" panose="020B0604020202020204" pitchFamily="34" charset="0"/>
                <a:cs typeface="Arial" panose="020B0604020202020204" pitchFamily="34" charset="0"/>
              </a:rPr>
              <a:t>higher</a:t>
            </a:r>
            <a:r>
              <a:rPr lang="de-DE" sz="2000" b="0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DE" sz="2000" b="0" dirty="0" err="1">
                <a:latin typeface="Arial" panose="020B0604020202020204" pitchFamily="34" charset="0"/>
                <a:cs typeface="Arial" panose="020B0604020202020204" pitchFamily="34" charset="0"/>
              </a:rPr>
              <a:t>summer</a:t>
            </a:r>
            <a:r>
              <a:rPr lang="de-DE" sz="2000" b="0" dirty="0">
                <a:latin typeface="Arial" panose="020B0604020202020204" pitchFamily="34" charset="0"/>
                <a:cs typeface="Arial" panose="020B0604020202020204" pitchFamily="34" charset="0"/>
              </a:rPr>
              <a:t> (spring) </a:t>
            </a:r>
            <a:r>
              <a:rPr lang="de-DE" sz="2000" b="0" dirty="0" err="1">
                <a:latin typeface="Arial" panose="020B0604020202020204" pitchFamily="34" charset="0"/>
                <a:cs typeface="Arial" panose="020B0604020202020204" pitchFamily="34" charset="0"/>
              </a:rPr>
              <a:t>assuming</a:t>
            </a:r>
            <a:r>
              <a:rPr lang="de-DE" sz="2000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b="0" dirty="0" err="1">
                <a:latin typeface="Arial" panose="020B0604020202020204" pitchFamily="34" charset="0"/>
                <a:cs typeface="Arial" panose="020B0604020202020204" pitchFamily="34" charset="0"/>
              </a:rPr>
              <a:t>weather</a:t>
            </a:r>
            <a:r>
              <a:rPr lang="de-DE" sz="2000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b="0" dirty="0" err="1">
                <a:latin typeface="Arial" panose="020B0604020202020204" pitchFamily="34" charset="0"/>
                <a:cs typeface="Arial" panose="020B0604020202020204" pitchFamily="34" charset="0"/>
              </a:rPr>
              <a:t>conditions</a:t>
            </a:r>
            <a:r>
              <a:rPr lang="de-DE" sz="2000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b="0" dirty="0" err="1"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lang="de-DE" sz="2000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b="0" dirty="0" err="1">
                <a:latin typeface="Arial" panose="020B0604020202020204" pitchFamily="34" charset="0"/>
                <a:cs typeface="Arial" panose="020B0604020202020204" pitchFamily="34" charset="0"/>
              </a:rPr>
              <a:t>having</a:t>
            </a:r>
            <a:r>
              <a:rPr lang="de-DE" sz="2000" b="0" dirty="0">
                <a:latin typeface="Arial" panose="020B0604020202020204" pitchFamily="34" charset="0"/>
                <a:cs typeface="Arial" panose="020B0604020202020204" pitchFamily="34" charset="0"/>
              </a:rPr>
              <a:t> an </a:t>
            </a:r>
            <a:r>
              <a:rPr lang="de-DE" sz="2000" b="0" dirty="0" err="1">
                <a:latin typeface="Arial" panose="020B0604020202020204" pitchFamily="34" charset="0"/>
                <a:cs typeface="Arial" panose="020B0604020202020204" pitchFamily="34" charset="0"/>
              </a:rPr>
              <a:t>impact</a:t>
            </a:r>
            <a:r>
              <a:rPr lang="de-DE" sz="2000" b="0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DE" sz="2000" b="0" dirty="0" err="1">
                <a:latin typeface="Arial" panose="020B0604020202020204" pitchFamily="34" charset="0"/>
                <a:cs typeface="Arial" panose="020B0604020202020204" pitchFamily="34" charset="0"/>
              </a:rPr>
              <a:t>purchase</a:t>
            </a:r>
            <a:r>
              <a:rPr lang="de-DE" sz="2000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b="0" dirty="0" err="1">
                <a:latin typeface="Arial" panose="020B0604020202020204" pitchFamily="34" charset="0"/>
                <a:cs typeface="Arial" panose="020B0604020202020204" pitchFamily="34" charset="0"/>
              </a:rPr>
              <a:t>behaviour</a:t>
            </a:r>
            <a:r>
              <a:rPr lang="de-DE" sz="2000" b="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DE" sz="20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4026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EEBD0-899A-0836-316B-8B1C5EACA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pPr algn="ctr"/>
            <a:r>
              <a:rPr lang="en-DE" sz="3200" dirty="0">
                <a:latin typeface="Arial" panose="020B0604020202020204" pitchFamily="34" charset="0"/>
                <a:cs typeface="Arial" panose="020B0604020202020204" pitchFamily="34" charset="0"/>
              </a:rPr>
              <a:t>2 ⎯ Baseline Model</a:t>
            </a:r>
            <a:endParaRPr lang="en-DE" sz="3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299919-F1DD-2701-539A-BCF6E0C6B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0147"/>
            <a:ext cx="10515600" cy="5146816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arenR"/>
            </a:pPr>
            <a:r>
              <a:rPr lang="en-DE" sz="2000" b="1" dirty="0">
                <a:latin typeface="Arial" panose="020B0604020202020204" pitchFamily="34" charset="0"/>
                <a:cs typeface="Arial" panose="020B0604020202020204" pitchFamily="34" charset="0"/>
              </a:rPr>
              <a:t>Model </a:t>
            </a:r>
            <a:r>
              <a:rPr lang="en-DE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marL="457200" lvl="1" indent="0">
              <a:buNone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Linear Regression (OLS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statsmodel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arenR"/>
            </a:pPr>
            <a:r>
              <a:rPr lang="en-DE" sz="2000" b="1" dirty="0"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</a:p>
          <a:p>
            <a:pPr marL="457200" lvl="1" indent="0">
              <a:buNone/>
            </a:pPr>
            <a:r>
              <a:rPr lang="en-GB" sz="2000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Continuous variables: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Temperatur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Niederschlag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Bewölkung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Windgeschw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., Temp-deviation</a:t>
            </a:r>
          </a:p>
          <a:p>
            <a:pPr marL="457200" lvl="1" indent="0">
              <a:buNone/>
            </a:pPr>
            <a:r>
              <a:rPr lang="en-GB" sz="2000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Categorical variables: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Warengruppe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Wettercode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Wochentag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Monatstag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, Monat,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Jahr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Jahreszeit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Ferientage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Feiertage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KielerWoche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arenR"/>
            </a:pPr>
            <a:r>
              <a:rPr lang="en-DE" sz="2000" b="1" dirty="0"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</a:p>
          <a:p>
            <a:pPr marL="457200" lvl="1" indent="0">
              <a:buNone/>
            </a:pPr>
            <a:r>
              <a:rPr lang="en-GB" sz="2000" b="1" i="0" dirty="0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R-squared:               0.869</a:t>
            </a:r>
          </a:p>
          <a:p>
            <a:pPr marL="457200" lvl="1" indent="0">
              <a:buNone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Adj. R-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squared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:        0.854</a:t>
            </a:r>
          </a:p>
          <a:p>
            <a:pPr marL="457200" lvl="1" indent="0">
              <a:buNone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F-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statistic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:                 54.82</a:t>
            </a:r>
          </a:p>
          <a:p>
            <a:pPr marL="457200" lvl="1" indent="0">
              <a:buNone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Prob (F-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statistic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):        0.00</a:t>
            </a:r>
          </a:p>
          <a:p>
            <a:pPr marL="457200" lvl="1" indent="0">
              <a:buNone/>
            </a:pP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Cross-Validation R-squared Scores: [0.7831129910709567, 0.8690670919135706, 0.856027214024433, 0.7263895318087165, 0.8454007611017007]</a:t>
            </a:r>
          </a:p>
          <a:p>
            <a:pPr marL="457200" lvl="1" indent="0">
              <a:buNone/>
            </a:pPr>
            <a:r>
              <a:rPr lang="en-US" sz="2000" b="1" i="0" dirty="0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Mean Cross-Validation R-squared: 0.8159995179838754</a:t>
            </a:r>
            <a:endParaRPr lang="en-GB" sz="2000" b="1" i="0" dirty="0">
              <a:solidFill>
                <a:srgbClr val="00B05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arenR"/>
            </a:pPr>
            <a:r>
              <a:rPr lang="en-DE" sz="2000" b="1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  <a:p>
            <a:pPr marL="457200" lvl="1" indent="0">
              <a:buNone/>
            </a:pPr>
            <a:r>
              <a:rPr lang="en-GB" sz="20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R2 score is considered good (&gt; 0.8) </a:t>
            </a:r>
            <a:r>
              <a:rPr lang="en-GB" sz="2000" i="0" dirty="0">
                <a:effectLst/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 Baseline Model is reliable and effective predicting </a:t>
            </a:r>
            <a:r>
              <a:rPr lang="en-GB" sz="2000" i="1" dirty="0" err="1">
                <a:effectLst/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Umsatz</a:t>
            </a:r>
            <a:r>
              <a:rPr lang="en-GB" sz="2000" i="1" dirty="0">
                <a:effectLst/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.</a:t>
            </a:r>
            <a:endParaRPr lang="en-GB" sz="2000" b="1" i="1" dirty="0">
              <a:solidFill>
                <a:srgbClr val="00B05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D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6DAF779-5240-AC56-1687-D80C96DFA2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177" y="6430912"/>
            <a:ext cx="1177413" cy="216000"/>
          </a:xfrm>
          <a:prstGeom prst="rect">
            <a:avLst/>
          </a:prstGeom>
        </p:spPr>
      </p:pic>
      <p:sp>
        <p:nvSpPr>
          <p:cNvPr id="3" name="Footer Placeholder 11">
            <a:extLst>
              <a:ext uri="{FF2B5EF4-FFF2-40B4-BE49-F238E27FC236}">
                <a16:creationId xmlns:a16="http://schemas.microsoft.com/office/drawing/2014/main" id="{1719781A-720D-B80F-07BF-C34A10DA2D73}"/>
              </a:ext>
            </a:extLst>
          </p:cNvPr>
          <p:cNvSpPr txBox="1">
            <a:spLocks/>
          </p:cNvSpPr>
          <p:nvPr/>
        </p:nvSpPr>
        <p:spPr>
          <a:xfrm>
            <a:off x="4038599" y="6356350"/>
            <a:ext cx="79987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DE" dirty="0"/>
              <a:t>      24S | Einführung in Data Science &amp; maschinelles Lernen				                    27.06.2024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77D00D40-BA16-F54E-95EF-82A0DDDC8FDD}"/>
              </a:ext>
            </a:extLst>
          </p:cNvPr>
          <p:cNvSpPr/>
          <p:nvPr/>
        </p:nvSpPr>
        <p:spPr>
          <a:xfrm>
            <a:off x="5794004" y="2768812"/>
            <a:ext cx="5559796" cy="152724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model</a:t>
            </a:r>
            <a:r>
              <a:rPr lang="de-DE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de-DE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16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smf</a:t>
            </a:r>
            <a:r>
              <a:rPr lang="de-DE" sz="16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.ols</a:t>
            </a:r>
            <a:r>
              <a:rPr lang="de-DE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de-DE" sz="16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'Umsatz ~ Temperatur * Niederschlag * C(Wettercode) * </a:t>
            </a:r>
            <a:r>
              <a:rPr lang="de-DE" sz="16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Bewoelkung</a:t>
            </a:r>
            <a:r>
              <a:rPr lang="de-DE" sz="16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* Windgeschwindigkeit * </a:t>
            </a:r>
            <a:r>
              <a:rPr lang="de-DE" sz="16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temp_dv</a:t>
            </a:r>
            <a:r>
              <a:rPr lang="de-DE" sz="16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+ C(Warengruppe) * C(</a:t>
            </a:r>
            <a:r>
              <a:rPr lang="de-DE" sz="16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weekday</a:t>
            </a:r>
            <a:r>
              <a:rPr lang="de-DE" sz="16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* C(</a:t>
            </a:r>
            <a:r>
              <a:rPr lang="de-DE" sz="16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month</a:t>
            </a:r>
            <a:r>
              <a:rPr lang="de-DE" sz="16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+ C(</a:t>
            </a:r>
            <a:r>
              <a:rPr lang="de-DE" sz="16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day_month</a:t>
            </a:r>
            <a:r>
              <a:rPr lang="de-DE" sz="16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+ C(</a:t>
            </a:r>
            <a:r>
              <a:rPr lang="de-DE" sz="16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year</a:t>
            </a:r>
            <a:r>
              <a:rPr lang="de-DE" sz="16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+ C(</a:t>
            </a:r>
            <a:r>
              <a:rPr lang="de-DE" sz="16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season</a:t>
            </a:r>
            <a:r>
              <a:rPr lang="de-DE" sz="16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+ C(Ferientage) + C(Feiertage) + C(</a:t>
            </a:r>
            <a:r>
              <a:rPr lang="de-DE" sz="16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KielerWoche</a:t>
            </a:r>
            <a:r>
              <a:rPr lang="de-DE" sz="16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)'</a:t>
            </a:r>
            <a:r>
              <a:rPr lang="de-DE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de-DE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data</a:t>
            </a:r>
            <a:r>
              <a:rPr lang="de-DE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de-DE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umsatzdaten</a:t>
            </a:r>
            <a:r>
              <a:rPr lang="de-DE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).fit()</a:t>
            </a:r>
          </a:p>
        </p:txBody>
      </p:sp>
    </p:spTree>
    <p:extLst>
      <p:ext uri="{BB962C8B-B14F-4D97-AF65-F5344CB8AC3E}">
        <p14:creationId xmlns:p14="http://schemas.microsoft.com/office/powerpoint/2010/main" val="62805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EEBD0-899A-0836-316B-8B1C5EACA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pPr algn="ctr"/>
            <a:r>
              <a:rPr lang="en-DE" sz="3200" dirty="0">
                <a:latin typeface="Arial" panose="020B0604020202020204" pitchFamily="34" charset="0"/>
                <a:cs typeface="Arial" panose="020B0604020202020204" pitchFamily="34" charset="0"/>
              </a:rPr>
              <a:t>2 ⎯ Baseline Model</a:t>
            </a:r>
            <a:endParaRPr lang="en-DE" sz="3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299919-F1DD-2701-539A-BCF6E0C6B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0147"/>
            <a:ext cx="10515600" cy="514681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arenR"/>
            </a:pPr>
            <a:r>
              <a:rPr lang="en-DE" sz="2000" b="1" dirty="0">
                <a:latin typeface="Arial" panose="020B0604020202020204" pitchFamily="34" charset="0"/>
                <a:cs typeface="Arial" panose="020B0604020202020204" pitchFamily="34" charset="0"/>
              </a:rPr>
              <a:t>Model </a:t>
            </a:r>
            <a:r>
              <a:rPr lang="en-DE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marL="457200" lvl="1" indent="0">
              <a:buNone/>
            </a:pPr>
            <a:r>
              <a:rPr lang="en-DE" sz="2000" dirty="0">
                <a:latin typeface="Arial" panose="020B0604020202020204" pitchFamily="34" charset="0"/>
                <a:cs typeface="Arial" panose="020B0604020202020204" pitchFamily="34" charset="0"/>
              </a:rPr>
              <a:t>Random Forest Regressor and incorporating polynomial features</a:t>
            </a:r>
          </a:p>
          <a:p>
            <a:pPr marL="457200" indent="-457200">
              <a:buFont typeface="+mj-lt"/>
              <a:buAutoNum type="arabicParenR"/>
            </a:pPr>
            <a:r>
              <a:rPr lang="en-DE" sz="2000" b="1" dirty="0"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</a:p>
          <a:p>
            <a:pPr marL="457200" lvl="1" indent="0">
              <a:buNone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Temperatur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', '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KielerWoche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', '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Warengruppe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', '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Bewoelkung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', '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Windgeschwindigkeit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', '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Feiertage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', '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Ferientage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', '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Wetterklasse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', '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Niederschlag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endParaRPr lang="en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arenR"/>
            </a:pPr>
            <a:r>
              <a:rPr lang="en-DE" sz="2000" b="1" dirty="0"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</a:p>
          <a:p>
            <a:pPr marL="457200" lvl="1" indent="0">
              <a:buNone/>
            </a:pPr>
            <a:r>
              <a:rPr lang="en-GB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Cross-validated R2 scores: array([0.7297873 , 0.6889417 , 0.65568813, 0.59231637, 0.61656247])</a:t>
            </a:r>
          </a:p>
          <a:p>
            <a:pPr marL="457200" lvl="1" indent="0">
              <a:buNone/>
            </a:pPr>
            <a:r>
              <a:rPr lang="en-GB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Mean R2 score: 0.6566591945000697</a:t>
            </a:r>
          </a:p>
          <a:p>
            <a:pPr marL="457200" lvl="1" indent="0">
              <a:buNone/>
            </a:pPr>
            <a:r>
              <a:rPr lang="en-GB" sz="2000" b="1" i="0" dirty="0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R2 score: 0.6954848698278695</a:t>
            </a:r>
          </a:p>
          <a:p>
            <a:pPr marL="457200" lvl="1" indent="0">
              <a:buNone/>
            </a:pPr>
            <a:r>
              <a:rPr lang="en-GB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Mean squared error: 6038.842551516265</a:t>
            </a:r>
          </a:p>
          <a:p>
            <a:pPr marL="457200" lvl="1" indent="0">
              <a:buNone/>
            </a:pPr>
            <a:r>
              <a:rPr lang="en-GB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Mean absolute error: 44.857032558501054</a:t>
            </a:r>
            <a:endParaRPr lang="en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arenR"/>
            </a:pPr>
            <a:r>
              <a:rPr lang="en-DE" sz="2000" b="1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  <a:p>
            <a:pPr marL="457200" lvl="1" indent="0">
              <a:buNone/>
            </a:pPr>
            <a:r>
              <a:rPr lang="en-GB" sz="2000" b="1" i="0" dirty="0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R2 score: 0.6954848698278695</a:t>
            </a:r>
            <a:r>
              <a:rPr lang="en-GB" sz="20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is considered good </a:t>
            </a:r>
            <a:r>
              <a:rPr lang="en-GB" sz="2000" i="0" dirty="0">
                <a:effectLst/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 Baseline Model is reliable and effective predicting </a:t>
            </a:r>
            <a:r>
              <a:rPr lang="en-GB" sz="2000" i="1" dirty="0" err="1">
                <a:effectLst/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Umsatz</a:t>
            </a:r>
            <a:r>
              <a:rPr lang="en-GB" sz="2000" i="1" dirty="0">
                <a:effectLst/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.</a:t>
            </a:r>
            <a:endParaRPr lang="en-GB" sz="2000" b="1" i="1" dirty="0">
              <a:solidFill>
                <a:srgbClr val="00B05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D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6DAF779-5240-AC56-1687-D80C96DFA2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177" y="6430912"/>
            <a:ext cx="1177413" cy="216000"/>
          </a:xfrm>
          <a:prstGeom prst="rect">
            <a:avLst/>
          </a:prstGeom>
        </p:spPr>
      </p:pic>
      <p:sp>
        <p:nvSpPr>
          <p:cNvPr id="3" name="Footer Placeholder 11">
            <a:extLst>
              <a:ext uri="{FF2B5EF4-FFF2-40B4-BE49-F238E27FC236}">
                <a16:creationId xmlns:a16="http://schemas.microsoft.com/office/drawing/2014/main" id="{1719781A-720D-B80F-07BF-C34A10DA2D73}"/>
              </a:ext>
            </a:extLst>
          </p:cNvPr>
          <p:cNvSpPr txBox="1">
            <a:spLocks/>
          </p:cNvSpPr>
          <p:nvPr/>
        </p:nvSpPr>
        <p:spPr>
          <a:xfrm>
            <a:off x="4038599" y="6356350"/>
            <a:ext cx="79987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DE" dirty="0"/>
              <a:t>      24S | Einführung in Data Science &amp; maschinelles Lernen				                    27.06.2024</a:t>
            </a:r>
          </a:p>
        </p:txBody>
      </p:sp>
    </p:spTree>
    <p:extLst>
      <p:ext uri="{BB962C8B-B14F-4D97-AF65-F5344CB8AC3E}">
        <p14:creationId xmlns:p14="http://schemas.microsoft.com/office/powerpoint/2010/main" val="3495303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EEBD0-899A-0836-316B-8B1C5EACA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pPr algn="ctr"/>
            <a:r>
              <a:rPr lang="en-DE" sz="3200" dirty="0">
                <a:latin typeface="Arial" panose="020B0604020202020204" pitchFamily="34" charset="0"/>
                <a:cs typeface="Arial" panose="020B0604020202020204" pitchFamily="34" charset="0"/>
              </a:rPr>
              <a:t>3.1 ⎯  Definition and EvaluationModel</a:t>
            </a:r>
            <a:endParaRPr lang="en-DE" sz="3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299919-F1DD-2701-539A-BCF6E0C6B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0147"/>
            <a:ext cx="10515600" cy="5146816"/>
          </a:xfrm>
        </p:spPr>
        <p:txBody>
          <a:bodyPr>
            <a:normAutofit/>
          </a:bodyPr>
          <a:lstStyle/>
          <a:p>
            <a:pPr marL="457200" indent="-457200">
              <a:buAutoNum type="arabicParenR"/>
            </a:pPr>
            <a:r>
              <a:rPr lang="de-DE" sz="2000" b="1" dirty="0">
                <a:latin typeface="Arial"/>
                <a:cs typeface="Arial"/>
              </a:rPr>
              <a:t>Architecture</a:t>
            </a:r>
            <a:endParaRPr lang="de-DE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buFont typeface="Courier New" panose="020B0604020202020204" pitchFamily="34" charset="0"/>
              <a:buChar char="o"/>
            </a:pPr>
            <a:r>
              <a:rPr lang="de-DE" sz="1600" dirty="0">
                <a:latin typeface="Arial"/>
                <a:cs typeface="Arial"/>
              </a:rPr>
              <a:t>Simple NN </a:t>
            </a:r>
            <a:r>
              <a:rPr lang="de-DE" sz="1600" dirty="0" err="1">
                <a:latin typeface="Arial"/>
                <a:cs typeface="Arial"/>
              </a:rPr>
              <a:t>with</a:t>
            </a:r>
            <a:r>
              <a:rPr lang="de-DE" sz="1600" dirty="0">
                <a:latin typeface="Arial"/>
                <a:cs typeface="Arial"/>
              </a:rPr>
              <a:t> 3 </a:t>
            </a:r>
            <a:r>
              <a:rPr lang="de-DE" sz="1600" dirty="0" err="1">
                <a:latin typeface="Arial"/>
                <a:cs typeface="Arial"/>
              </a:rPr>
              <a:t>Dense</a:t>
            </a:r>
            <a:r>
              <a:rPr lang="de-DE" sz="1600" dirty="0">
                <a:latin typeface="Arial"/>
                <a:cs typeface="Arial"/>
              </a:rPr>
              <a:t> </a:t>
            </a:r>
            <a:r>
              <a:rPr lang="de-DE" sz="1600" dirty="0" err="1">
                <a:latin typeface="Arial"/>
                <a:cs typeface="Arial"/>
              </a:rPr>
              <a:t>Layers</a:t>
            </a:r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buFont typeface="Courier New" panose="020B0604020202020204" pitchFamily="34" charset="0"/>
              <a:buChar char="o"/>
            </a:pPr>
            <a:r>
              <a:rPr lang="de-DE" sz="1600" dirty="0" err="1">
                <a:latin typeface="Arial"/>
                <a:cs typeface="Arial"/>
              </a:rPr>
              <a:t>Important</a:t>
            </a:r>
            <a:r>
              <a:rPr lang="de-DE" sz="1600" dirty="0">
                <a:latin typeface="Arial"/>
                <a:cs typeface="Arial"/>
              </a:rPr>
              <a:t> Last Layer </a:t>
            </a:r>
            <a:r>
              <a:rPr lang="de-DE" sz="1600" dirty="0" err="1">
                <a:latin typeface="Arial"/>
                <a:cs typeface="Arial"/>
              </a:rPr>
              <a:t>only</a:t>
            </a:r>
            <a:r>
              <a:rPr lang="de-DE" sz="1600" dirty="0">
                <a:latin typeface="Arial"/>
                <a:cs typeface="Arial"/>
              </a:rPr>
              <a:t> </a:t>
            </a:r>
            <a:r>
              <a:rPr lang="de-DE" sz="1600" dirty="0" err="1">
                <a:latin typeface="Arial"/>
                <a:cs typeface="Arial"/>
              </a:rPr>
              <a:t>one</a:t>
            </a:r>
            <a:r>
              <a:rPr lang="de-DE" sz="1600" dirty="0">
                <a:latin typeface="Arial"/>
                <a:cs typeface="Arial"/>
              </a:rPr>
              <a:t> </a:t>
            </a:r>
            <a:r>
              <a:rPr lang="de-DE" sz="1600" dirty="0" err="1">
                <a:latin typeface="Arial"/>
                <a:cs typeface="Arial"/>
              </a:rPr>
              <a:t>neuron</a:t>
            </a:r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de-DE" sz="1600" b="1" dirty="0">
              <a:latin typeface="Arial"/>
              <a:cs typeface="Arial"/>
            </a:endParaRPr>
          </a:p>
          <a:p>
            <a:pPr marL="457200" indent="-457200">
              <a:buAutoNum type="arabicParenR"/>
            </a:pPr>
            <a:r>
              <a:rPr lang="de-DE" sz="2000" b="1" dirty="0">
                <a:latin typeface="Arial"/>
                <a:cs typeface="Arial"/>
              </a:rPr>
              <a:t>Errors</a:t>
            </a:r>
            <a:endParaRPr lang="de-DE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buFont typeface="Courier New" panose="020B0604020202020204" pitchFamily="34" charset="0"/>
              <a:buChar char="o"/>
            </a:pPr>
            <a:r>
              <a:rPr lang="de-DE" sz="1600" dirty="0">
                <a:latin typeface="Arial"/>
                <a:cs typeface="Arial"/>
              </a:rPr>
              <a:t>Input Shape</a:t>
            </a:r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buFont typeface="Courier New" panose="020B0604020202020204" pitchFamily="34" charset="0"/>
              <a:buChar char="o"/>
            </a:pPr>
            <a:r>
              <a:rPr lang="de-DE" sz="1600" dirty="0" err="1">
                <a:latin typeface="Arial"/>
                <a:cs typeface="Arial"/>
              </a:rPr>
              <a:t>Wrong</a:t>
            </a:r>
            <a:r>
              <a:rPr lang="de-DE" sz="1600" dirty="0">
                <a:latin typeface="Arial"/>
                <a:cs typeface="Arial"/>
              </a:rPr>
              <a:t> </a:t>
            </a:r>
            <a:r>
              <a:rPr lang="de-DE" sz="1600" dirty="0" err="1">
                <a:latin typeface="Arial"/>
                <a:cs typeface="Arial"/>
              </a:rPr>
              <a:t>Activation</a:t>
            </a:r>
            <a:r>
              <a:rPr lang="de-DE" sz="1600" dirty="0">
                <a:latin typeface="Arial"/>
                <a:cs typeface="Arial"/>
              </a:rPr>
              <a:t> on last </a:t>
            </a:r>
            <a:r>
              <a:rPr lang="de-DE" sz="1600" dirty="0" err="1">
                <a:latin typeface="Arial"/>
                <a:cs typeface="Arial"/>
              </a:rPr>
              <a:t>layer</a:t>
            </a:r>
            <a:endParaRPr lang="de-DE" sz="1600" dirty="0">
              <a:latin typeface="Arial"/>
              <a:cs typeface="Arial"/>
            </a:endParaRPr>
          </a:p>
          <a:p>
            <a:pPr marL="914400" lvl="1" indent="-457200">
              <a:buFont typeface="Courier New" panose="020B0604020202020204" pitchFamily="34" charset="0"/>
              <a:buChar char="o"/>
            </a:pPr>
            <a:endParaRPr lang="de-DE" sz="1600" b="1" dirty="0">
              <a:latin typeface="Arial"/>
              <a:cs typeface="Arial"/>
            </a:endParaRPr>
          </a:p>
          <a:p>
            <a:pPr marL="457200" indent="-457200">
              <a:buAutoNum type="arabicParenR"/>
            </a:pPr>
            <a:r>
              <a:rPr lang="de-DE" sz="2000" b="1" dirty="0">
                <a:latin typeface="Arial"/>
                <a:cs typeface="Arial"/>
              </a:rPr>
              <a:t>Learning</a:t>
            </a:r>
            <a:endParaRPr lang="de-DE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buFont typeface="Courier New" panose="020B0604020202020204" pitchFamily="34" charset="0"/>
              <a:buChar char="o"/>
            </a:pPr>
            <a:r>
              <a:rPr lang="de-DE" sz="1600" dirty="0" err="1">
                <a:latin typeface="Arial"/>
                <a:cs typeface="Arial"/>
              </a:rPr>
              <a:t>Get</a:t>
            </a:r>
            <a:r>
              <a:rPr lang="de-DE" sz="1600" dirty="0">
                <a:latin typeface="Arial"/>
                <a:cs typeface="Arial"/>
              </a:rPr>
              <a:t> </a:t>
            </a:r>
            <a:r>
              <a:rPr lang="de-DE" sz="1600" dirty="0" err="1">
                <a:latin typeface="Arial"/>
                <a:cs typeface="Arial"/>
              </a:rPr>
              <a:t>the</a:t>
            </a:r>
            <a:r>
              <a:rPr lang="de-DE" sz="1600" dirty="0">
                <a:latin typeface="Arial"/>
                <a:cs typeface="Arial"/>
              </a:rPr>
              <a:t> </a:t>
            </a:r>
            <a:r>
              <a:rPr lang="de-DE" sz="1600" dirty="0" err="1">
                <a:latin typeface="Arial"/>
                <a:cs typeface="Arial"/>
              </a:rPr>
              <a:t>basic</a:t>
            </a:r>
            <a:r>
              <a:rPr lang="de-DE" sz="1600" dirty="0">
                <a:latin typeface="Arial"/>
                <a:cs typeface="Arial"/>
              </a:rPr>
              <a:t> </a:t>
            </a:r>
            <a:r>
              <a:rPr lang="de-DE" sz="1600" dirty="0" err="1">
                <a:latin typeface="Arial"/>
                <a:cs typeface="Arial"/>
              </a:rPr>
              <a:t>right</a:t>
            </a:r>
            <a:r>
              <a:rPr lang="de-DE" sz="1600" dirty="0">
                <a:latin typeface="Arial"/>
                <a:cs typeface="Arial"/>
              </a:rPr>
              <a:t>!</a:t>
            </a:r>
          </a:p>
          <a:p>
            <a:pPr marL="914400" lvl="1" indent="-457200">
              <a:buFont typeface="Courier New" panose="020B0604020202020204" pitchFamily="34" charset="0"/>
              <a:buChar char="o"/>
            </a:pPr>
            <a:r>
              <a:rPr lang="de-DE" sz="1600" dirty="0">
                <a:latin typeface="Arial"/>
                <a:cs typeface="Arial"/>
              </a:rPr>
              <a:t>RTFM</a:t>
            </a:r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buFont typeface="Courier New" panose="020B0604020202020204" pitchFamily="34" charset="0"/>
              <a:buChar char="o"/>
            </a:pPr>
            <a:r>
              <a:rPr lang="de-DE" sz="1600" dirty="0">
                <a:latin typeface="Arial"/>
                <a:cs typeface="Arial"/>
              </a:rPr>
              <a:t>Google </a:t>
            </a:r>
            <a:r>
              <a:rPr lang="de-DE" sz="1600" dirty="0" err="1">
                <a:latin typeface="Arial"/>
                <a:cs typeface="Arial"/>
              </a:rPr>
              <a:t>maybe</a:t>
            </a:r>
            <a:r>
              <a:rPr lang="de-DE" sz="1600" dirty="0">
                <a:latin typeface="Arial"/>
                <a:cs typeface="Arial"/>
              </a:rPr>
              <a:t>, </a:t>
            </a:r>
            <a:r>
              <a:rPr lang="de-DE" sz="1600" dirty="0" err="1">
                <a:latin typeface="Arial"/>
                <a:cs typeface="Arial"/>
              </a:rPr>
              <a:t>annoy</a:t>
            </a:r>
            <a:r>
              <a:rPr lang="de-DE" sz="1600" dirty="0">
                <a:latin typeface="Arial"/>
                <a:cs typeface="Arial"/>
              </a:rPr>
              <a:t> </a:t>
            </a:r>
            <a:r>
              <a:rPr lang="de-DE" sz="1600" dirty="0" err="1">
                <a:latin typeface="Arial"/>
                <a:cs typeface="Arial"/>
              </a:rPr>
              <a:t>the</a:t>
            </a:r>
            <a:r>
              <a:rPr lang="de-DE" sz="1600" dirty="0">
                <a:latin typeface="Arial"/>
                <a:cs typeface="Arial"/>
              </a:rPr>
              <a:t> Chatbot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6DAF779-5240-AC56-1687-D80C96DFA2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177" y="6430912"/>
            <a:ext cx="1177413" cy="216000"/>
          </a:xfrm>
          <a:prstGeom prst="rect">
            <a:avLst/>
          </a:prstGeom>
        </p:spPr>
      </p:pic>
      <p:sp>
        <p:nvSpPr>
          <p:cNvPr id="3" name="Footer Placeholder 11">
            <a:extLst>
              <a:ext uri="{FF2B5EF4-FFF2-40B4-BE49-F238E27FC236}">
                <a16:creationId xmlns:a16="http://schemas.microsoft.com/office/drawing/2014/main" id="{1719781A-720D-B80F-07BF-C34A10DA2D73}"/>
              </a:ext>
            </a:extLst>
          </p:cNvPr>
          <p:cNvSpPr txBox="1">
            <a:spLocks/>
          </p:cNvSpPr>
          <p:nvPr/>
        </p:nvSpPr>
        <p:spPr>
          <a:xfrm>
            <a:off x="4038599" y="6356350"/>
            <a:ext cx="79987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DE" dirty="0"/>
              <a:t>      24S | Einführung in Data Science &amp; maschinelles Lernen				                    27.06.2024</a:t>
            </a:r>
          </a:p>
        </p:txBody>
      </p:sp>
    </p:spTree>
    <p:extLst>
      <p:ext uri="{BB962C8B-B14F-4D97-AF65-F5344CB8AC3E}">
        <p14:creationId xmlns:p14="http://schemas.microsoft.com/office/powerpoint/2010/main" val="3229970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EEBD0-899A-0836-316B-8B1C5EACA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pPr algn="ctr"/>
            <a:r>
              <a:rPr lang="en-DE" sz="3200" dirty="0">
                <a:latin typeface="Arial" panose="020B0604020202020204" pitchFamily="34" charset="0"/>
                <a:cs typeface="Arial" panose="020B0604020202020204" pitchFamily="34" charset="0"/>
              </a:rPr>
              <a:t>3.2 ⎯  Defining the Final ? Model</a:t>
            </a:r>
            <a:endParaRPr lang="en-DE" sz="3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299919-F1DD-2701-539A-BCF6E0C6B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0147"/>
            <a:ext cx="10515600" cy="5146816"/>
          </a:xfrm>
        </p:spPr>
        <p:txBody>
          <a:bodyPr>
            <a:normAutofit/>
          </a:bodyPr>
          <a:lstStyle/>
          <a:p>
            <a:pPr marL="457200" indent="-457200">
              <a:buAutoNum type="arabicParenR"/>
            </a:pPr>
            <a:r>
              <a:rPr lang="de-DE" sz="2000" b="1" dirty="0">
                <a:latin typeface="Arial"/>
                <a:cs typeface="Arial"/>
              </a:rPr>
              <a:t>Architecture</a:t>
            </a:r>
            <a:endParaRPr lang="de-DE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/>
            <a:r>
              <a:rPr lang="de-DE" sz="1600" dirty="0">
                <a:latin typeface="Arial"/>
                <a:cs typeface="Arial"/>
              </a:rPr>
              <a:t>6 </a:t>
            </a:r>
            <a:r>
              <a:rPr lang="de-DE" sz="1600" dirty="0" err="1">
                <a:latin typeface="Arial"/>
                <a:cs typeface="Arial"/>
              </a:rPr>
              <a:t>Dense</a:t>
            </a:r>
            <a:r>
              <a:rPr lang="de-DE" sz="1600" dirty="0">
                <a:latin typeface="Arial"/>
                <a:cs typeface="Arial"/>
              </a:rPr>
              <a:t> </a:t>
            </a:r>
            <a:r>
              <a:rPr lang="de-DE" sz="1600" dirty="0" err="1">
                <a:latin typeface="Arial"/>
                <a:cs typeface="Arial"/>
              </a:rPr>
              <a:t>Layers</a:t>
            </a:r>
            <a:r>
              <a:rPr lang="de-DE" sz="1600" dirty="0">
                <a:latin typeface="Arial"/>
                <a:cs typeface="Arial"/>
              </a:rPr>
              <a:t> ( 32 </a:t>
            </a:r>
            <a:r>
              <a:rPr lang="de-DE" sz="1600" dirty="0" err="1">
                <a:latin typeface="Arial"/>
                <a:cs typeface="Arial"/>
              </a:rPr>
              <a:t>to</a:t>
            </a:r>
            <a:r>
              <a:rPr lang="de-DE" sz="1600" dirty="0">
                <a:latin typeface="Arial"/>
                <a:cs typeface="Arial"/>
              </a:rPr>
              <a:t> 128 Neurons )</a:t>
            </a:r>
            <a:endParaRPr lang="en-US" sz="1600" dirty="0">
              <a:latin typeface="Arial"/>
              <a:cs typeface="Arial"/>
            </a:endParaRPr>
          </a:p>
          <a:p>
            <a:pPr marL="914400" lvl="1" indent="-457200"/>
            <a:r>
              <a:rPr lang="de-DE" sz="1600" dirty="0">
                <a:latin typeface="Arial"/>
                <a:cs typeface="Arial"/>
              </a:rPr>
              <a:t>3 Dropout </a:t>
            </a:r>
            <a:r>
              <a:rPr lang="de-DE" sz="1600" dirty="0" err="1">
                <a:latin typeface="Arial"/>
                <a:cs typeface="Arial"/>
              </a:rPr>
              <a:t>Layers</a:t>
            </a:r>
            <a:endParaRPr lang="de-DE" sz="1600" dirty="0">
              <a:latin typeface="Arial"/>
              <a:cs typeface="Arial"/>
            </a:endParaRPr>
          </a:p>
          <a:p>
            <a:pPr marL="914400" lvl="1" indent="-457200"/>
            <a:r>
              <a:rPr lang="de-DE" sz="1600" dirty="0" err="1">
                <a:latin typeface="Arial"/>
                <a:cs typeface="Arial"/>
              </a:rPr>
              <a:t>One</a:t>
            </a:r>
            <a:r>
              <a:rPr lang="de-DE" sz="1600" dirty="0">
                <a:latin typeface="Arial"/>
                <a:cs typeface="Arial"/>
              </a:rPr>
              <a:t> Input, </a:t>
            </a:r>
            <a:r>
              <a:rPr lang="de-DE" sz="1600" dirty="0" err="1">
                <a:latin typeface="Arial"/>
                <a:cs typeface="Arial"/>
              </a:rPr>
              <a:t>one</a:t>
            </a:r>
            <a:r>
              <a:rPr lang="de-DE" sz="1600" dirty="0">
                <a:latin typeface="Arial"/>
                <a:cs typeface="Arial"/>
              </a:rPr>
              <a:t> Output</a:t>
            </a:r>
          </a:p>
          <a:p>
            <a:pPr marL="914400" lvl="1" indent="-457200"/>
            <a:endParaRPr lang="de-DE" sz="1600" b="1" dirty="0">
              <a:latin typeface="Arial"/>
              <a:cs typeface="Arial"/>
            </a:endParaRPr>
          </a:p>
          <a:p>
            <a:pPr marL="457200" indent="-457200">
              <a:buAutoNum type="arabicParenR"/>
            </a:pPr>
            <a:r>
              <a:rPr lang="de-DE" sz="2000" b="1" dirty="0" err="1">
                <a:latin typeface="Arial"/>
                <a:cs typeface="Arial"/>
              </a:rPr>
              <a:t>Mistakes</a:t>
            </a:r>
            <a:endParaRPr lang="de-DE" sz="2000" b="1" dirty="0">
              <a:latin typeface="Arial"/>
              <a:cs typeface="Arial"/>
            </a:endParaRPr>
          </a:p>
          <a:p>
            <a:pPr marL="914400" lvl="1" indent="-457200"/>
            <a:r>
              <a:rPr lang="de-DE" sz="1600" dirty="0">
                <a:latin typeface="Arial"/>
                <a:cs typeface="Arial"/>
              </a:rPr>
              <a:t>Lots</a:t>
            </a:r>
          </a:p>
          <a:p>
            <a:pPr marL="914400" lvl="1" indent="-457200"/>
            <a:r>
              <a:rPr lang="de-DE" sz="1600" dirty="0" err="1">
                <a:latin typeface="Arial"/>
                <a:cs typeface="Arial"/>
              </a:rPr>
              <a:t>Tried</a:t>
            </a:r>
            <a:r>
              <a:rPr lang="de-DE" sz="1600" dirty="0">
                <a:latin typeface="Arial"/>
                <a:cs typeface="Arial"/>
              </a:rPr>
              <a:t> LSTM </a:t>
            </a:r>
            <a:r>
              <a:rPr lang="de-DE" sz="1600" dirty="0" err="1">
                <a:latin typeface="Arial"/>
                <a:cs typeface="Arial"/>
              </a:rPr>
              <a:t>without</a:t>
            </a:r>
            <a:r>
              <a:rPr lang="de-DE" sz="1600" dirty="0">
                <a:latin typeface="Arial"/>
                <a:cs typeface="Arial"/>
              </a:rPr>
              <a:t> </a:t>
            </a:r>
            <a:r>
              <a:rPr lang="de-DE" sz="1600" dirty="0" err="1">
                <a:latin typeface="Arial"/>
                <a:cs typeface="Arial"/>
              </a:rPr>
              <a:t>understanding</a:t>
            </a:r>
            <a:r>
              <a:rPr lang="de-DE" sz="1600" dirty="0">
                <a:latin typeface="Arial"/>
                <a:cs typeface="Arial"/>
              </a:rPr>
              <a:t> </a:t>
            </a:r>
            <a:r>
              <a:rPr lang="de-DE" sz="1600" dirty="0" err="1">
                <a:latin typeface="Arial"/>
                <a:cs typeface="Arial"/>
              </a:rPr>
              <a:t>it</a:t>
            </a:r>
            <a:endParaRPr lang="de-DE" sz="1600" dirty="0">
              <a:latin typeface="Arial"/>
              <a:cs typeface="Arial"/>
            </a:endParaRPr>
          </a:p>
          <a:p>
            <a:pPr marL="914400" lvl="1" indent="-457200"/>
            <a:r>
              <a:rPr lang="de-DE" sz="1600" dirty="0" err="1">
                <a:latin typeface="Arial"/>
                <a:cs typeface="Arial"/>
              </a:rPr>
              <a:t>Tried</a:t>
            </a:r>
            <a:r>
              <a:rPr lang="de-DE" sz="1600" dirty="0">
                <a:latin typeface="Arial"/>
                <a:cs typeface="Arial"/>
              </a:rPr>
              <a:t> Conv1D and </a:t>
            </a:r>
            <a:r>
              <a:rPr lang="de-DE" sz="1600" dirty="0" err="1">
                <a:latin typeface="Arial"/>
                <a:cs typeface="Arial"/>
              </a:rPr>
              <a:t>PoolMax</a:t>
            </a:r>
            <a:r>
              <a:rPr lang="de-DE" sz="1600" dirty="0">
                <a:latin typeface="Arial"/>
                <a:cs typeface="Arial"/>
              </a:rPr>
              <a:t> </a:t>
            </a:r>
            <a:r>
              <a:rPr lang="de-DE" sz="1600" dirty="0" err="1">
                <a:latin typeface="Arial"/>
                <a:cs typeface="Arial"/>
              </a:rPr>
              <a:t>layer</a:t>
            </a:r>
            <a:endParaRPr lang="de-DE" sz="1600" dirty="0">
              <a:latin typeface="Arial"/>
              <a:cs typeface="Arial"/>
            </a:endParaRPr>
          </a:p>
          <a:p>
            <a:pPr marL="914400" lvl="1" indent="-457200"/>
            <a:endParaRPr lang="de-DE" sz="1600" b="1" dirty="0">
              <a:latin typeface="Arial"/>
              <a:cs typeface="Arial"/>
            </a:endParaRPr>
          </a:p>
          <a:p>
            <a:pPr marL="457200" indent="-457200">
              <a:buAutoNum type="arabicParenR"/>
            </a:pPr>
            <a:r>
              <a:rPr lang="de-DE" sz="2000" b="1" dirty="0">
                <a:latin typeface="Arial"/>
                <a:cs typeface="Arial"/>
              </a:rPr>
              <a:t>Learning</a:t>
            </a:r>
          </a:p>
          <a:p>
            <a:pPr marL="914400" lvl="1" indent="-457200"/>
            <a:r>
              <a:rPr lang="de-DE" sz="1600" dirty="0">
                <a:latin typeface="Arial"/>
                <a:cs typeface="Arial"/>
              </a:rPr>
              <a:t>Do not </a:t>
            </a:r>
            <a:r>
              <a:rPr lang="de-DE" sz="1600" dirty="0" err="1">
                <a:latin typeface="Arial"/>
                <a:cs typeface="Arial"/>
              </a:rPr>
              <a:t>use</a:t>
            </a:r>
            <a:r>
              <a:rPr lang="de-DE" sz="1600" dirty="0">
                <a:latin typeface="Arial"/>
                <a:cs typeface="Arial"/>
              </a:rPr>
              <a:t> </a:t>
            </a:r>
            <a:r>
              <a:rPr lang="de-DE" sz="1600" dirty="0" err="1">
                <a:latin typeface="Arial"/>
                <a:cs typeface="Arial"/>
              </a:rPr>
              <a:t>things</a:t>
            </a:r>
            <a:r>
              <a:rPr lang="de-DE" sz="1600" dirty="0">
                <a:latin typeface="Arial"/>
                <a:cs typeface="Arial"/>
              </a:rPr>
              <a:t> </a:t>
            </a:r>
            <a:r>
              <a:rPr lang="de-DE" sz="1600" dirty="0" err="1">
                <a:latin typeface="Arial"/>
                <a:cs typeface="Arial"/>
              </a:rPr>
              <a:t>you</a:t>
            </a:r>
            <a:r>
              <a:rPr lang="de-DE" sz="1600" dirty="0">
                <a:latin typeface="Arial"/>
                <a:cs typeface="Arial"/>
              </a:rPr>
              <a:t> do not </a:t>
            </a:r>
            <a:r>
              <a:rPr lang="de-DE" sz="1600" dirty="0" err="1">
                <a:latin typeface="Arial"/>
                <a:cs typeface="Arial"/>
              </a:rPr>
              <a:t>understand</a:t>
            </a:r>
            <a:r>
              <a:rPr lang="de-DE" sz="1600" dirty="0">
                <a:latin typeface="Arial"/>
                <a:cs typeface="Arial"/>
              </a:rPr>
              <a:t>!</a:t>
            </a:r>
            <a:endParaRPr lang="de-DE" sz="1600" b="1" dirty="0">
              <a:latin typeface="Arial"/>
              <a:cs typeface="Arial"/>
            </a:endParaRPr>
          </a:p>
          <a:p>
            <a:pPr marL="914400" lvl="1" indent="-457200"/>
            <a:r>
              <a:rPr lang="de-DE" sz="1600" dirty="0">
                <a:latin typeface="Arial"/>
                <a:cs typeface="Arial"/>
              </a:rPr>
              <a:t>RTFM!!</a:t>
            </a:r>
          </a:p>
          <a:p>
            <a:pPr marL="914400" lvl="1" indent="-457200"/>
            <a:r>
              <a:rPr lang="de-DE" sz="1600" dirty="0">
                <a:latin typeface="Arial"/>
                <a:cs typeface="Arial"/>
              </a:rPr>
              <a:t>Validation </a:t>
            </a:r>
            <a:r>
              <a:rPr lang="de-DE" sz="1600" dirty="0" err="1">
                <a:latin typeface="Arial"/>
                <a:cs typeface="Arial"/>
              </a:rPr>
              <a:t>metrics</a:t>
            </a:r>
            <a:r>
              <a:rPr lang="de-DE" sz="1600" dirty="0">
                <a:latin typeface="Arial"/>
                <a:cs typeface="Arial"/>
              </a:rPr>
              <a:t> </a:t>
            </a:r>
            <a:r>
              <a:rPr lang="de-DE" sz="1600" dirty="0" err="1">
                <a:latin typeface="Arial"/>
                <a:cs typeface="Arial"/>
              </a:rPr>
              <a:t>are</a:t>
            </a:r>
            <a:r>
              <a:rPr lang="de-DE" sz="1600" dirty="0">
                <a:latin typeface="Arial"/>
                <a:cs typeface="Arial"/>
              </a:rPr>
              <a:t> </a:t>
            </a:r>
            <a:r>
              <a:rPr lang="de-DE" sz="1600" dirty="0" err="1">
                <a:latin typeface="Arial"/>
                <a:cs typeface="Arial"/>
              </a:rPr>
              <a:t>evil</a:t>
            </a:r>
            <a:r>
              <a:rPr lang="de-DE" sz="1600" dirty="0">
                <a:latin typeface="Arial"/>
                <a:cs typeface="Arial"/>
              </a:rPr>
              <a:t> </a:t>
            </a:r>
            <a:r>
              <a:rPr lang="de-DE" sz="1600" dirty="0" err="1">
                <a:latin typeface="Arial"/>
                <a:cs typeface="Arial"/>
              </a:rPr>
              <a:t>traitors</a:t>
            </a:r>
            <a:endParaRPr lang="de-DE" sz="1600" dirty="0">
              <a:latin typeface="Arial"/>
              <a:cs typeface="Arial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6DAF779-5240-AC56-1687-D80C96DFA2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177" y="6430912"/>
            <a:ext cx="1177413" cy="216000"/>
          </a:xfrm>
          <a:prstGeom prst="rect">
            <a:avLst/>
          </a:prstGeom>
        </p:spPr>
      </p:pic>
      <p:sp>
        <p:nvSpPr>
          <p:cNvPr id="3" name="Footer Placeholder 11">
            <a:extLst>
              <a:ext uri="{FF2B5EF4-FFF2-40B4-BE49-F238E27FC236}">
                <a16:creationId xmlns:a16="http://schemas.microsoft.com/office/drawing/2014/main" id="{1719781A-720D-B80F-07BF-C34A10DA2D73}"/>
              </a:ext>
            </a:extLst>
          </p:cNvPr>
          <p:cNvSpPr txBox="1">
            <a:spLocks/>
          </p:cNvSpPr>
          <p:nvPr/>
        </p:nvSpPr>
        <p:spPr>
          <a:xfrm>
            <a:off x="4038599" y="6356350"/>
            <a:ext cx="79987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DE" dirty="0"/>
              <a:t>      24S | Einführung in Data Science &amp; maschinelles Lernen				                    27.06.2024</a:t>
            </a:r>
          </a:p>
        </p:txBody>
      </p:sp>
    </p:spTree>
    <p:extLst>
      <p:ext uri="{BB962C8B-B14F-4D97-AF65-F5344CB8AC3E}">
        <p14:creationId xmlns:p14="http://schemas.microsoft.com/office/powerpoint/2010/main" val="2376264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864</Words>
  <Application>Microsoft Macintosh PowerPoint</Application>
  <PresentationFormat>Widescreen</PresentationFormat>
  <Paragraphs>137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Consolas</vt:lpstr>
      <vt:lpstr>Courier New</vt:lpstr>
      <vt:lpstr>Office Theme</vt:lpstr>
      <vt:lpstr>Bakery Sales Prediction</vt:lpstr>
      <vt:lpstr>1.1 ⎯ Dataset Characteristics – General Evaluation</vt:lpstr>
      <vt:lpstr>1.1 ⎯ Dataset Characteristics</vt:lpstr>
      <vt:lpstr>1.2 ⎯ Dataset Characteristics – Feature Ferientage</vt:lpstr>
      <vt:lpstr>1.3 ⎯ Dataset Characteristics – Feature Season</vt:lpstr>
      <vt:lpstr>2 ⎯ Baseline Model</vt:lpstr>
      <vt:lpstr>2 ⎯ Baseline Model</vt:lpstr>
      <vt:lpstr>3.1 ⎯  Definition and EvaluationModel</vt:lpstr>
      <vt:lpstr>3.2 ⎯  Defining the Final ? Model</vt:lpstr>
      <vt:lpstr>3.3 ⎯ EvaluationModel of the Model</vt:lpstr>
      <vt:lpstr> Thank you for your attention! – Any questions?</vt:lpstr>
    </vt:vector>
  </TitlesOfParts>
  <Manager/>
  <Company>GEOMAR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2D MCS Metadata 4 PANGAEA</dc:subject>
  <dc:creator>Janine Berndt</dc:creator>
  <cp:keywords/>
  <dc:description/>
  <cp:lastModifiedBy>Janine Berndt</cp:lastModifiedBy>
  <cp:revision>16</cp:revision>
  <cp:lastPrinted>2024-01-29T13:07:25Z</cp:lastPrinted>
  <dcterms:created xsi:type="dcterms:W3CDTF">2024-01-29T12:10:51Z</dcterms:created>
  <dcterms:modified xsi:type="dcterms:W3CDTF">2024-07-09T11:17:44Z</dcterms:modified>
  <cp:category/>
</cp:coreProperties>
</file>