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72" r:id="rId4"/>
    <p:sldId id="261" r:id="rId5"/>
    <p:sldId id="263" r:id="rId6"/>
    <p:sldId id="271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1760" autoAdjust="0"/>
  </p:normalViewPr>
  <p:slideViewPr>
    <p:cSldViewPr snapToGrid="0">
      <p:cViewPr varScale="1">
        <p:scale>
          <a:sx n="76" d="100"/>
          <a:sy n="76" d="100"/>
        </p:scale>
        <p:origin x="9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2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BaseLine_LinearRegression.ipynb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58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06/26/2024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3.3 ⎯ EvaluationModel of the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How</a:t>
            </a:r>
            <a:r>
              <a:rPr lang="de-DE" sz="2000" b="1" dirty="0">
                <a:latin typeface="Arial"/>
                <a:cs typeface="Arial"/>
              </a:rPr>
              <a:t> and </a:t>
            </a:r>
            <a:r>
              <a:rPr lang="de-DE" sz="2000" b="1" dirty="0" err="1">
                <a:latin typeface="Arial"/>
                <a:cs typeface="Arial"/>
              </a:rPr>
              <a:t>what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Validation 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still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Values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oscillating</a:t>
            </a:r>
            <a:r>
              <a:rPr lang="de-DE" sz="1600" dirty="0">
                <a:latin typeface="Arial"/>
                <a:cs typeface="Arial"/>
              </a:rPr>
              <a:t> 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Val-</a:t>
            </a:r>
            <a:r>
              <a:rPr lang="de-DE" sz="1600" dirty="0" err="1">
                <a:latin typeface="Arial"/>
                <a:cs typeface="Arial"/>
              </a:rPr>
              <a:t>Mape</a:t>
            </a:r>
            <a:r>
              <a:rPr lang="de-DE" sz="1600" dirty="0">
                <a:latin typeface="Arial"/>
                <a:cs typeface="Arial"/>
              </a:rPr>
              <a:t> = ~ 25 %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Why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high Learning Rate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Worse</a:t>
            </a:r>
            <a:r>
              <a:rPr lang="de-DE" sz="1600" dirty="0">
                <a:latin typeface="Arial"/>
                <a:cs typeface="Arial"/>
              </a:rPr>
              <a:t> Optimizer and Loss </a:t>
            </a:r>
            <a:r>
              <a:rPr lang="de-DE" sz="1600" dirty="0" err="1">
                <a:latin typeface="Arial"/>
                <a:cs typeface="Arial"/>
              </a:rPr>
              <a:t>function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bad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The </a:t>
            </a:r>
            <a:r>
              <a:rPr lang="de-DE" sz="1600" dirty="0" err="1">
                <a:latin typeface="Arial"/>
                <a:cs typeface="Arial"/>
              </a:rPr>
              <a:t>model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unreliable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No</a:t>
            </a:r>
            <a:r>
              <a:rPr lang="de-DE" sz="1600" dirty="0">
                <a:latin typeface="Arial"/>
                <a:cs typeface="Arial"/>
              </a:rPr>
              <a:t> easy fix in </a:t>
            </a:r>
            <a:r>
              <a:rPr lang="de-DE" sz="1600" dirty="0" err="1">
                <a:latin typeface="Arial"/>
                <a:cs typeface="Arial"/>
              </a:rPr>
              <a:t>sight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good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b="1" dirty="0">
                <a:latin typeface="Arial"/>
                <a:cs typeface="Arial"/>
              </a:rPr>
              <a:t>At least </a:t>
            </a:r>
            <a:r>
              <a:rPr lang="de-DE" sz="1600" b="1" dirty="0" err="1">
                <a:latin typeface="Arial"/>
                <a:cs typeface="Arial"/>
              </a:rPr>
              <a:t>the</a:t>
            </a:r>
            <a:r>
              <a:rPr lang="de-DE" sz="1600" b="1" dirty="0">
                <a:latin typeface="Arial"/>
                <a:cs typeface="Arial"/>
              </a:rPr>
              <a:t> </a:t>
            </a:r>
            <a:r>
              <a:rPr lang="de-DE" sz="1600" b="1" dirty="0" err="1">
                <a:latin typeface="Arial"/>
                <a:cs typeface="Arial"/>
              </a:rPr>
              <a:t>model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works</a:t>
            </a:r>
            <a:r>
              <a:rPr lang="de-DE" sz="1600" b="1" dirty="0">
                <a:latin typeface="Arial"/>
                <a:cs typeface="Arial"/>
              </a:rPr>
              <a:t> on a </a:t>
            </a:r>
            <a:r>
              <a:rPr lang="de-DE" sz="1600" b="1" dirty="0" err="1">
                <a:latin typeface="Arial"/>
                <a:cs typeface="Arial"/>
              </a:rPr>
              <a:t>technical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basis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DE" sz="2400"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New Features: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</a:p>
          <a:p>
            <a:pPr lvl="1"/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Wetterklasse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Wettercode)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dropped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Cloudiness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Mode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windspeed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linear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Wettercode: KNN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variables)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48A33B-0147-38DE-575D-B9C62493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300" y="1690688"/>
            <a:ext cx="2847975" cy="27527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23D1-4EAE-C686-4A2C-FDDF590A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25" y="911003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 (OLS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Bewölkung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., Temp-deviation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Wettercode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Wochentag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Monatstag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Monat,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Jahreszeit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R-squared:               0.869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Adj. 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0.854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         54.82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Prob (F-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):        0.00</a:t>
            </a:r>
          </a:p>
          <a:p>
            <a:pPr marL="457200" lvl="1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 R-squared Scores: [0.7831129910709567, 0.8690670919135706, 0.856027214024433, 0.7263895318087165, 0.8454007611017007]</a:t>
            </a:r>
          </a:p>
          <a:p>
            <a:pPr marL="457200" lvl="1" indent="0">
              <a:buNone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Cross-Validation R-squared: 0.8159995179838754</a:t>
            </a:r>
            <a:endParaRPr lang="en-GB" sz="20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 is considered good (&gt; 0.8)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00D40-BA16-F54E-95EF-82A0DDDC8FDD}"/>
              </a:ext>
            </a:extLst>
          </p:cNvPr>
          <p:cNvSpPr/>
          <p:nvPr/>
        </p:nvSpPr>
        <p:spPr>
          <a:xfrm>
            <a:off x="5794004" y="2768812"/>
            <a:ext cx="5559796" cy="15272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smf</a:t>
            </a:r>
            <a:r>
              <a:rPr lang="de-DE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.ols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'Umsatz ~ Temperatur * Niederschlag * C(Wettercode)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Bewoelkung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Windgeschwindigkeit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temp_dv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C(Warengruppe)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day_month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season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C(Ferientage) + C(Feiertage)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KielerWoche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)'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umsatzdaten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).fit()</a:t>
            </a:r>
          </a:p>
        </p:txBody>
      </p:sp>
    </p:spTree>
    <p:extLst>
      <p:ext uri="{BB962C8B-B14F-4D97-AF65-F5344CB8AC3E}">
        <p14:creationId xmlns:p14="http://schemas.microsoft.com/office/powerpoint/2010/main" val="628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3.1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Simple NN </a:t>
            </a:r>
            <a:r>
              <a:rPr lang="de-DE" sz="1600" dirty="0" err="1">
                <a:latin typeface="Arial"/>
                <a:cs typeface="Arial"/>
              </a:rPr>
              <a:t>with</a:t>
            </a:r>
            <a:r>
              <a:rPr lang="de-DE" sz="1600" dirty="0">
                <a:latin typeface="Arial"/>
                <a:cs typeface="Arial"/>
              </a:rPr>
              <a:t> 3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Important</a:t>
            </a:r>
            <a:r>
              <a:rPr lang="de-DE" sz="1600" dirty="0">
                <a:latin typeface="Arial"/>
                <a:cs typeface="Arial"/>
              </a:rPr>
              <a:t> Last Layer </a:t>
            </a:r>
            <a:r>
              <a:rPr lang="de-DE" sz="1600" dirty="0" err="1">
                <a:latin typeface="Arial"/>
                <a:cs typeface="Arial"/>
              </a:rPr>
              <a:t>only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neuron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Errors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Input Shape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Wrong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Activation</a:t>
            </a:r>
            <a:r>
              <a:rPr lang="de-DE" sz="1600" dirty="0">
                <a:latin typeface="Arial"/>
                <a:cs typeface="Arial"/>
              </a:rPr>
              <a:t> on last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Learning?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Get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basic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right</a:t>
            </a:r>
            <a:r>
              <a:rPr lang="de-DE" sz="1600" dirty="0">
                <a:latin typeface="Arial"/>
                <a:cs typeface="Arial"/>
              </a:rPr>
              <a:t>!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RTFM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Google </a:t>
            </a:r>
            <a:r>
              <a:rPr lang="de-DE" sz="1600" dirty="0" err="1">
                <a:latin typeface="Arial"/>
                <a:cs typeface="Arial"/>
              </a:rPr>
              <a:t>maybe</a:t>
            </a:r>
            <a:r>
              <a:rPr lang="de-DE" sz="1600" dirty="0">
                <a:latin typeface="Arial"/>
                <a:cs typeface="Arial"/>
              </a:rPr>
              <a:t>, </a:t>
            </a:r>
            <a:r>
              <a:rPr lang="de-DE" sz="1600" dirty="0" err="1">
                <a:latin typeface="Arial"/>
                <a:cs typeface="Arial"/>
              </a:rPr>
              <a:t>annoy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Chatbot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3.2 ⎯  Defining the Final?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6 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r>
              <a:rPr lang="de-DE" sz="1600" dirty="0">
                <a:latin typeface="Arial"/>
                <a:cs typeface="Arial"/>
              </a:rPr>
              <a:t> ( 32 </a:t>
            </a: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128 Neurons )</a:t>
            </a:r>
            <a:endParaRPr lang="en-US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3 Dropout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Input,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 Output</a:t>
            </a: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Mistakes</a:t>
            </a:r>
            <a:r>
              <a:rPr lang="de-DE" sz="2000" b="1" dirty="0">
                <a:latin typeface="Arial"/>
                <a:cs typeface="Arial"/>
              </a:rPr>
              <a:t>?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Lots</a:t>
            </a: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 LSTM </a:t>
            </a:r>
            <a:r>
              <a:rPr lang="de-DE" sz="1600" dirty="0" err="1">
                <a:latin typeface="Arial"/>
                <a:cs typeface="Arial"/>
              </a:rPr>
              <a:t>without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understanding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it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 Conv1D and </a:t>
            </a:r>
            <a:r>
              <a:rPr lang="de-DE" sz="1600" dirty="0" err="1">
                <a:latin typeface="Arial"/>
                <a:cs typeface="Arial"/>
              </a:rPr>
              <a:t>PoolMax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Do not </a:t>
            </a:r>
            <a:r>
              <a:rPr lang="de-DE" sz="1600" dirty="0" err="1">
                <a:latin typeface="Arial"/>
                <a:cs typeface="Arial"/>
              </a:rPr>
              <a:t>use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things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you</a:t>
            </a:r>
            <a:r>
              <a:rPr lang="de-DE" sz="1600" dirty="0">
                <a:latin typeface="Arial"/>
                <a:cs typeface="Arial"/>
              </a:rPr>
              <a:t> do not </a:t>
            </a:r>
            <a:r>
              <a:rPr lang="de-DE" sz="1600" dirty="0" err="1">
                <a:latin typeface="Arial"/>
                <a:cs typeface="Arial"/>
              </a:rPr>
              <a:t>understand</a:t>
            </a:r>
            <a:r>
              <a:rPr lang="de-DE" sz="1600" dirty="0">
                <a:latin typeface="Arial"/>
                <a:cs typeface="Arial"/>
              </a:rPr>
              <a:t>!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RTFM!!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Validation 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traitors</a:t>
            </a:r>
            <a:endParaRPr lang="de-DE" sz="16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Microsoft Office PowerPoint</Application>
  <PresentationFormat>Breitbild</PresentationFormat>
  <Paragraphs>181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Theme</vt:lpstr>
      <vt:lpstr>Bakery Sales Prediction</vt:lpstr>
      <vt:lpstr>1.1 ⎯ Dataset Characteristics – General Evaluation</vt:lpstr>
      <vt:lpstr>1.1 ⎯ Dataset Characteristics</vt:lpstr>
      <vt:lpstr>1.2 ⎯ Dataset Characteristics – Feature Ferientage</vt:lpstr>
      <vt:lpstr>1.3 ⎯ Dataset Characteristics – Feature Season</vt:lpstr>
      <vt:lpstr>2 ⎯ Baseline Model</vt:lpstr>
      <vt:lpstr>2 ⎯ Baseline Model</vt:lpstr>
      <vt:lpstr>3.1 ⎯  Definition and EvaluationModel</vt:lpstr>
      <vt:lpstr>3.2 ⎯  Defining the Final? Model</vt:lpstr>
      <vt:lpstr>3.3 ⎯ EvaluationModel of the Model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Jonna Caroline Lauther</cp:lastModifiedBy>
  <cp:revision>15</cp:revision>
  <cp:lastPrinted>2024-01-29T13:07:25Z</cp:lastPrinted>
  <dcterms:created xsi:type="dcterms:W3CDTF">2024-01-29T12:10:51Z</dcterms:created>
  <dcterms:modified xsi:type="dcterms:W3CDTF">2024-06-26T19:35:57Z</dcterms:modified>
  <cp:category/>
</cp:coreProperties>
</file>