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9" r:id="rId2"/>
    <p:sldId id="262" r:id="rId3"/>
    <p:sldId id="272" r:id="rId4"/>
    <p:sldId id="261" r:id="rId5"/>
    <p:sldId id="263" r:id="rId6"/>
    <p:sldId id="271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2"/>
    <p:restoredTop sz="91386" autoAdjust="0"/>
  </p:normalViewPr>
  <p:slideViewPr>
    <p:cSldViewPr snapToGrid="0">
      <p:cViewPr varScale="1">
        <p:scale>
          <a:sx n="75" d="100"/>
          <a:sy n="75" d="100"/>
        </p:scale>
        <p:origin x="9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E66ED-1BB8-E14C-9935-249BDF93796E}" type="datetimeFigureOut">
              <a:rPr lang="en-DE" smtClean="0"/>
              <a:t>06/20/2024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A224E-0810-9944-BF21-D96EB209D28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9191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 </a:t>
            </a:r>
            <a:r>
              <a:rPr lang="en-GB" b="1" dirty="0" err="1"/>
              <a:t>DataAnalyse_MissingValues.ipynb</a:t>
            </a:r>
            <a:endParaRPr lang="en-GB" b="1" dirty="0"/>
          </a:p>
          <a:p>
            <a:endParaRPr lang="en-GB" dirty="0"/>
          </a:p>
          <a:p>
            <a:r>
              <a:rPr lang="en-GB" dirty="0" err="1"/>
              <a:t>msno.matrix</a:t>
            </a:r>
            <a:r>
              <a:rPr lang="en-GB" dirty="0"/>
              <a:t>(</a:t>
            </a:r>
            <a:r>
              <a:rPr lang="en-GB" dirty="0" err="1"/>
              <a:t>df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b="1" dirty="0"/>
              <a:t>MAR</a:t>
            </a:r>
            <a:r>
              <a:rPr lang="en-GB" dirty="0"/>
              <a:t> – </a:t>
            </a:r>
            <a:r>
              <a:rPr lang="en-GB" b="1" dirty="0"/>
              <a:t>M</a:t>
            </a:r>
            <a:r>
              <a:rPr lang="en-GB" dirty="0"/>
              <a:t>issing </a:t>
            </a:r>
            <a:r>
              <a:rPr lang="en-GB" b="1" dirty="0"/>
              <a:t>A</a:t>
            </a:r>
            <a:r>
              <a:rPr lang="en-GB" dirty="0"/>
              <a:t>t </a:t>
            </a:r>
            <a:r>
              <a:rPr lang="en-GB" b="1" dirty="0"/>
              <a:t>R</a:t>
            </a:r>
            <a:r>
              <a:rPr lang="en-GB" dirty="0"/>
              <a:t>andom</a:t>
            </a:r>
          </a:p>
          <a:p>
            <a:r>
              <a:rPr lang="en-GB" b="1" dirty="0"/>
              <a:t>MNAR</a:t>
            </a:r>
            <a:r>
              <a:rPr lang="en-GB" dirty="0"/>
              <a:t> – </a:t>
            </a:r>
            <a:r>
              <a:rPr lang="en-GB" b="1" dirty="0"/>
              <a:t>M</a:t>
            </a:r>
            <a:r>
              <a:rPr lang="en-GB" dirty="0"/>
              <a:t>issing </a:t>
            </a:r>
            <a:r>
              <a:rPr lang="en-GB" b="1" dirty="0"/>
              <a:t>N</a:t>
            </a:r>
            <a:r>
              <a:rPr lang="en-GB" dirty="0"/>
              <a:t>ot </a:t>
            </a:r>
            <a:r>
              <a:rPr lang="en-GB" b="1" dirty="0"/>
              <a:t>A</a:t>
            </a:r>
            <a:r>
              <a:rPr lang="en-GB" dirty="0"/>
              <a:t>t </a:t>
            </a:r>
            <a:r>
              <a:rPr lang="en-GB" b="1" dirty="0"/>
              <a:t>R</a:t>
            </a:r>
            <a:r>
              <a:rPr lang="en-GB" dirty="0"/>
              <a:t>andom</a:t>
            </a:r>
          </a:p>
          <a:p>
            <a:endParaRPr lang="en-GB" dirty="0"/>
          </a:p>
          <a:p>
            <a:r>
              <a:rPr lang="en-GB" dirty="0"/>
              <a:t>1. </a:t>
            </a:r>
            <a:r>
              <a:rPr lang="en-GB" b="1" dirty="0" err="1"/>
              <a:t>Bewoelkung</a:t>
            </a:r>
            <a:r>
              <a:rPr lang="en-GB" dirty="0"/>
              <a:t>: The pattern suggests it might be </a:t>
            </a:r>
            <a:r>
              <a:rPr lang="en-GB" b="1" dirty="0"/>
              <a:t>MAR</a:t>
            </a:r>
            <a:r>
              <a:rPr lang="en-GB" dirty="0"/>
              <a:t> or MNAR, depending on whether its missingness can be related to other observed variables or itself.</a:t>
            </a:r>
          </a:p>
          <a:p>
            <a:r>
              <a:rPr lang="en-GB" dirty="0"/>
              <a:t>2. </a:t>
            </a:r>
            <a:r>
              <a:rPr lang="en-GB" b="1" dirty="0" err="1"/>
              <a:t>Temperatur</a:t>
            </a:r>
            <a:r>
              <a:rPr lang="en-GB" dirty="0"/>
              <a:t>: The missingness seems somewhat random but might be </a:t>
            </a:r>
            <a:r>
              <a:rPr lang="en-GB" b="1" dirty="0"/>
              <a:t>MAR</a:t>
            </a:r>
            <a:r>
              <a:rPr lang="en-GB" dirty="0"/>
              <a:t> if related to other weather variables.</a:t>
            </a:r>
          </a:p>
          <a:p>
            <a:r>
              <a:rPr lang="en-GB" dirty="0"/>
              <a:t>3. </a:t>
            </a:r>
            <a:r>
              <a:rPr lang="en-GB" b="1" dirty="0" err="1"/>
              <a:t>Windgeschwindigkeit</a:t>
            </a:r>
            <a:r>
              <a:rPr lang="en-GB" dirty="0"/>
              <a:t>:  Similar to </a:t>
            </a:r>
            <a:r>
              <a:rPr lang="en-GB" b="1" dirty="0" err="1"/>
              <a:t>Temperatur</a:t>
            </a:r>
            <a:r>
              <a:rPr lang="en-GB" dirty="0"/>
              <a:t>, it could be </a:t>
            </a:r>
            <a:r>
              <a:rPr lang="en-GB" b="1" dirty="0"/>
              <a:t>MAR</a:t>
            </a:r>
            <a:r>
              <a:rPr lang="en-GB" dirty="0"/>
              <a:t> if missingness correlates with other weather-related data.</a:t>
            </a:r>
          </a:p>
          <a:p>
            <a:r>
              <a:rPr lang="en-GB" dirty="0"/>
              <a:t>4. </a:t>
            </a:r>
            <a:r>
              <a:rPr lang="en-GB" b="1" dirty="0" err="1"/>
              <a:t>Wettercode</a:t>
            </a:r>
            <a:r>
              <a:rPr lang="en-GB" dirty="0"/>
              <a:t>: The large number of missing values suggests it could be MAR, related to other weather data, or MNAR if it is dependent on specific unobserved conditions.</a:t>
            </a:r>
          </a:p>
          <a:p>
            <a:r>
              <a:rPr lang="en-GB" dirty="0"/>
              <a:t>5. </a:t>
            </a:r>
            <a:r>
              <a:rPr lang="en-GB" b="1" dirty="0" err="1"/>
              <a:t>KielerWoche</a:t>
            </a:r>
            <a:r>
              <a:rPr lang="en-GB" dirty="0"/>
              <a:t>: The missing values follow a pattern, which suggests </a:t>
            </a:r>
            <a:r>
              <a:rPr lang="en-GB" b="1" dirty="0"/>
              <a:t>MNAR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6. </a:t>
            </a:r>
            <a:r>
              <a:rPr lang="en-GB" b="1" dirty="0" err="1"/>
              <a:t>Warengruppe</a:t>
            </a:r>
            <a:r>
              <a:rPr lang="en-GB" dirty="0"/>
              <a:t>: There is no missing data for overall group </a:t>
            </a:r>
            <a:r>
              <a:rPr lang="en-GB" b="1" dirty="0" err="1"/>
              <a:t>Warengruppe</a:t>
            </a:r>
            <a:r>
              <a:rPr lang="en-GB" dirty="0"/>
              <a:t>.</a:t>
            </a:r>
          </a:p>
          <a:p>
            <a:r>
              <a:rPr lang="en-GB" dirty="0"/>
              <a:t>7. </a:t>
            </a:r>
            <a:r>
              <a:rPr lang="en-GB" b="1" dirty="0" err="1"/>
              <a:t>Umsatz</a:t>
            </a:r>
            <a:r>
              <a:rPr lang="en-GB" b="1" dirty="0"/>
              <a:t>:</a:t>
            </a:r>
            <a:r>
              <a:rPr lang="en-GB" dirty="0"/>
              <a:t> There is no missing data for overall group </a:t>
            </a:r>
            <a:r>
              <a:rPr lang="en-GB" b="1" dirty="0" err="1"/>
              <a:t>Umsatz</a:t>
            </a:r>
            <a:r>
              <a:rPr lang="en-GB" dirty="0"/>
              <a:t>.  </a:t>
            </a:r>
          </a:p>
          <a:p>
            <a:endParaRPr lang="en-GB" dirty="0"/>
          </a:p>
          <a:p>
            <a:r>
              <a:rPr lang="en-GB" b="1" dirty="0"/>
              <a:t>Please note</a:t>
            </a:r>
            <a:r>
              <a:rPr lang="en-GB" dirty="0"/>
              <a:t>: The missing data for </a:t>
            </a:r>
            <a:r>
              <a:rPr lang="en-GB" b="1" dirty="0" err="1"/>
              <a:t>Umsatz</a:t>
            </a:r>
            <a:r>
              <a:rPr lang="en-GB" dirty="0"/>
              <a:t> und </a:t>
            </a:r>
            <a:r>
              <a:rPr lang="en-GB" b="1" dirty="0" err="1"/>
              <a:t>Warengruppe</a:t>
            </a:r>
            <a:r>
              <a:rPr lang="en-GB" dirty="0"/>
              <a:t> at the end of the CSV file suggests that there was simply no data, and therefore, we come to the conclusion that these dates are not of interest for our survey.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112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2113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2761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 </a:t>
            </a:r>
            <a:r>
              <a:rPr lang="en-GB" b="1" dirty="0" err="1"/>
              <a:t>DataAnalyse_MissingValues.ipynb</a:t>
            </a:r>
            <a:endParaRPr lang="en-GB" b="1" dirty="0"/>
          </a:p>
          <a:p>
            <a:endParaRPr lang="en-GB" dirty="0"/>
          </a:p>
          <a:p>
            <a:r>
              <a:rPr lang="en-GB" dirty="0" err="1"/>
              <a:t>msno.matrix</a:t>
            </a:r>
            <a:r>
              <a:rPr lang="en-GB" dirty="0"/>
              <a:t>(</a:t>
            </a:r>
            <a:r>
              <a:rPr lang="en-GB" dirty="0" err="1"/>
              <a:t>df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b="1" dirty="0"/>
              <a:t>MAR</a:t>
            </a:r>
            <a:r>
              <a:rPr lang="en-GB" dirty="0"/>
              <a:t> – </a:t>
            </a:r>
            <a:r>
              <a:rPr lang="en-GB" b="1" dirty="0"/>
              <a:t>M</a:t>
            </a:r>
            <a:r>
              <a:rPr lang="en-GB" dirty="0"/>
              <a:t>issing </a:t>
            </a:r>
            <a:r>
              <a:rPr lang="en-GB" b="1" dirty="0"/>
              <a:t>A</a:t>
            </a:r>
            <a:r>
              <a:rPr lang="en-GB" dirty="0"/>
              <a:t>t </a:t>
            </a:r>
            <a:r>
              <a:rPr lang="en-GB" b="1" dirty="0"/>
              <a:t>R</a:t>
            </a:r>
            <a:r>
              <a:rPr lang="en-GB" dirty="0"/>
              <a:t>andom</a:t>
            </a:r>
          </a:p>
          <a:p>
            <a:r>
              <a:rPr lang="en-GB" b="1" dirty="0"/>
              <a:t>MNAR</a:t>
            </a:r>
            <a:r>
              <a:rPr lang="en-GB" dirty="0"/>
              <a:t> – </a:t>
            </a:r>
            <a:r>
              <a:rPr lang="en-GB" b="1" dirty="0"/>
              <a:t>M</a:t>
            </a:r>
            <a:r>
              <a:rPr lang="en-GB" dirty="0"/>
              <a:t>issing </a:t>
            </a:r>
            <a:r>
              <a:rPr lang="en-GB" b="1" dirty="0"/>
              <a:t>N</a:t>
            </a:r>
            <a:r>
              <a:rPr lang="en-GB" dirty="0"/>
              <a:t>ot </a:t>
            </a:r>
            <a:r>
              <a:rPr lang="en-GB" b="1" dirty="0"/>
              <a:t>A</a:t>
            </a:r>
            <a:r>
              <a:rPr lang="en-GB" dirty="0"/>
              <a:t>t </a:t>
            </a:r>
            <a:r>
              <a:rPr lang="en-GB" b="1" dirty="0"/>
              <a:t>R</a:t>
            </a:r>
            <a:r>
              <a:rPr lang="en-GB" dirty="0"/>
              <a:t>andom</a:t>
            </a:r>
          </a:p>
          <a:p>
            <a:endParaRPr lang="en-GB" dirty="0"/>
          </a:p>
          <a:p>
            <a:r>
              <a:rPr lang="en-GB" dirty="0"/>
              <a:t>1. </a:t>
            </a:r>
            <a:r>
              <a:rPr lang="en-GB" b="1" dirty="0" err="1"/>
              <a:t>Bewoelkung</a:t>
            </a:r>
            <a:r>
              <a:rPr lang="en-GB" dirty="0"/>
              <a:t>: The pattern suggests it might be </a:t>
            </a:r>
            <a:r>
              <a:rPr lang="en-GB" b="1" dirty="0"/>
              <a:t>MAR</a:t>
            </a:r>
            <a:r>
              <a:rPr lang="en-GB" dirty="0"/>
              <a:t> or MNAR, depending on whether its missingness can be related to other observed variables or itself.</a:t>
            </a:r>
          </a:p>
          <a:p>
            <a:r>
              <a:rPr lang="en-GB" dirty="0"/>
              <a:t>2. </a:t>
            </a:r>
            <a:r>
              <a:rPr lang="en-GB" b="1" dirty="0" err="1"/>
              <a:t>Temperatur</a:t>
            </a:r>
            <a:r>
              <a:rPr lang="en-GB" dirty="0"/>
              <a:t>: The missingness seems somewhat random but might be </a:t>
            </a:r>
            <a:r>
              <a:rPr lang="en-GB" b="1" dirty="0"/>
              <a:t>MAR</a:t>
            </a:r>
            <a:r>
              <a:rPr lang="en-GB" dirty="0"/>
              <a:t> if related to other weather variables.</a:t>
            </a:r>
          </a:p>
          <a:p>
            <a:r>
              <a:rPr lang="en-GB" dirty="0"/>
              <a:t>3. </a:t>
            </a:r>
            <a:r>
              <a:rPr lang="en-GB" b="1" dirty="0" err="1"/>
              <a:t>Windgeschwindigkeit</a:t>
            </a:r>
            <a:r>
              <a:rPr lang="en-GB" dirty="0"/>
              <a:t>:  Similar to </a:t>
            </a:r>
            <a:r>
              <a:rPr lang="en-GB" b="1" dirty="0" err="1"/>
              <a:t>Temperatur</a:t>
            </a:r>
            <a:r>
              <a:rPr lang="en-GB" dirty="0"/>
              <a:t>, it could be </a:t>
            </a:r>
            <a:r>
              <a:rPr lang="en-GB" b="1" dirty="0"/>
              <a:t>MAR</a:t>
            </a:r>
            <a:r>
              <a:rPr lang="en-GB" dirty="0"/>
              <a:t> if missingness correlates with other weather-related data.</a:t>
            </a:r>
          </a:p>
          <a:p>
            <a:r>
              <a:rPr lang="en-GB" dirty="0"/>
              <a:t>4. </a:t>
            </a:r>
            <a:r>
              <a:rPr lang="en-GB" b="1" dirty="0" err="1"/>
              <a:t>Wettercode</a:t>
            </a:r>
            <a:r>
              <a:rPr lang="en-GB" dirty="0"/>
              <a:t>: The large number of missing values suggests it could be MAR, related to other weather data, or MNAR if it is dependent on specific unobserved conditions.</a:t>
            </a:r>
          </a:p>
          <a:p>
            <a:r>
              <a:rPr lang="en-GB" dirty="0"/>
              <a:t>5. </a:t>
            </a:r>
            <a:r>
              <a:rPr lang="en-GB" b="1" dirty="0" err="1"/>
              <a:t>KielerWoche</a:t>
            </a:r>
            <a:r>
              <a:rPr lang="en-GB" dirty="0"/>
              <a:t>: The missing values follow a pattern, which suggests </a:t>
            </a:r>
            <a:r>
              <a:rPr lang="en-GB" b="1" dirty="0"/>
              <a:t>MNAR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6. </a:t>
            </a:r>
            <a:r>
              <a:rPr lang="en-GB" b="1" dirty="0" err="1"/>
              <a:t>Warengruppe</a:t>
            </a:r>
            <a:r>
              <a:rPr lang="en-GB" dirty="0"/>
              <a:t>: There is no missing data for overall group </a:t>
            </a:r>
            <a:r>
              <a:rPr lang="en-GB" b="1" dirty="0" err="1"/>
              <a:t>Warengruppe</a:t>
            </a:r>
            <a:r>
              <a:rPr lang="en-GB" dirty="0"/>
              <a:t>.</a:t>
            </a:r>
          </a:p>
          <a:p>
            <a:r>
              <a:rPr lang="en-GB" dirty="0"/>
              <a:t>7. </a:t>
            </a:r>
            <a:r>
              <a:rPr lang="en-GB" b="1" dirty="0" err="1"/>
              <a:t>Umsatz</a:t>
            </a:r>
            <a:r>
              <a:rPr lang="en-GB" b="1" dirty="0"/>
              <a:t>:</a:t>
            </a:r>
            <a:r>
              <a:rPr lang="en-GB" dirty="0"/>
              <a:t> There is no missing data for overall group </a:t>
            </a:r>
            <a:r>
              <a:rPr lang="en-GB" b="1" dirty="0" err="1"/>
              <a:t>Umsatz</a:t>
            </a:r>
            <a:r>
              <a:rPr lang="en-GB" dirty="0"/>
              <a:t>.  </a:t>
            </a:r>
          </a:p>
          <a:p>
            <a:endParaRPr lang="en-GB" dirty="0"/>
          </a:p>
          <a:p>
            <a:r>
              <a:rPr lang="en-GB" b="1" dirty="0"/>
              <a:t>Please note</a:t>
            </a:r>
            <a:r>
              <a:rPr lang="en-GB" dirty="0"/>
              <a:t>: The missing data for </a:t>
            </a:r>
            <a:r>
              <a:rPr lang="en-GB" b="1" dirty="0" err="1"/>
              <a:t>Umsatz</a:t>
            </a:r>
            <a:r>
              <a:rPr lang="en-GB" dirty="0"/>
              <a:t> und </a:t>
            </a:r>
            <a:r>
              <a:rPr lang="en-GB" b="1" dirty="0" err="1"/>
              <a:t>Warengruppe</a:t>
            </a:r>
            <a:r>
              <a:rPr lang="en-GB" dirty="0"/>
              <a:t> at the end of the CSV file suggests that there was simply no data, and therefore, we come to the conclusion that these dates are not of interest for our survey.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8235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Source: </a:t>
            </a:r>
            <a:r>
              <a:rPr lang="en-GB" b="1" dirty="0"/>
              <a:t>DataAnalyse4AditionalFeatures.ipynb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5740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Source: </a:t>
            </a:r>
            <a:r>
              <a:rPr lang="en-GB" b="1" dirty="0"/>
              <a:t>DataAnalyse4AditionalFeatures.ipynb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318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 </a:t>
            </a:r>
            <a:r>
              <a:rPr lang="en-GB" b="1" dirty="0" err="1"/>
              <a:t>BaseLine_RandomForest.ipynb</a:t>
            </a:r>
            <a:endParaRPr lang="en-GB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Notes: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b="0" dirty="0"/>
              <a:t>Removing '</a:t>
            </a:r>
            <a:r>
              <a:rPr lang="en-GB" b="1" dirty="0" err="1"/>
              <a:t>Temperatur</a:t>
            </a:r>
            <a:r>
              <a:rPr lang="en-GB" b="0" dirty="0"/>
              <a:t>' has led to a significant decrease in model performance, indicating that '</a:t>
            </a:r>
            <a:r>
              <a:rPr lang="en-GB" b="1" dirty="0" err="1"/>
              <a:t>Temperatur</a:t>
            </a:r>
            <a:r>
              <a:rPr lang="en-GB" b="0" dirty="0"/>
              <a:t>' is an important feature for predicting '</a:t>
            </a:r>
            <a:r>
              <a:rPr lang="en-GB" b="1" dirty="0" err="1"/>
              <a:t>Umsatz</a:t>
            </a:r>
            <a:r>
              <a:rPr lang="en-GB" b="0" dirty="0"/>
              <a:t>'.  It is advisable to keep '</a:t>
            </a:r>
            <a:r>
              <a:rPr lang="en-GB" b="1" dirty="0" err="1"/>
              <a:t>Temperatur</a:t>
            </a:r>
            <a:r>
              <a:rPr lang="en-GB" b="0" dirty="0"/>
              <a:t>' in the model to maintain better predictive accuracy!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b="0" dirty="0"/>
              <a:t>Removing '</a:t>
            </a:r>
            <a:r>
              <a:rPr lang="en-GB" b="1" dirty="0" err="1"/>
              <a:t>KielerWoche</a:t>
            </a:r>
            <a:r>
              <a:rPr lang="en-GB" b="0" dirty="0"/>
              <a:t>' did not significantly impact the model's performance. The slight differences in the metrics indicate that '</a:t>
            </a:r>
            <a:r>
              <a:rPr lang="en-GB" b="1" dirty="0" err="1"/>
              <a:t>KielerWoche</a:t>
            </a:r>
            <a:r>
              <a:rPr lang="en-GB" b="0" dirty="0"/>
              <a:t>' may not be a crucial feature for predicting '</a:t>
            </a:r>
            <a:r>
              <a:rPr lang="en-GB" b="1" dirty="0" err="1"/>
              <a:t>Umsatz</a:t>
            </a:r>
            <a:r>
              <a:rPr lang="en-GB" b="0" dirty="0"/>
              <a:t>’.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b="0" dirty="0"/>
              <a:t>Removing '</a:t>
            </a:r>
            <a:r>
              <a:rPr lang="en-GB" b="1" dirty="0" err="1"/>
              <a:t>Feiertage</a:t>
            </a:r>
            <a:r>
              <a:rPr lang="en-GB" b="0" dirty="0"/>
              <a:t>' and '</a:t>
            </a:r>
            <a:r>
              <a:rPr lang="en-GB" b="1" dirty="0" err="1"/>
              <a:t>Ferientage</a:t>
            </a:r>
            <a:r>
              <a:rPr lang="en-GB" b="0" dirty="0"/>
              <a:t>' has resulted in a minor decrease in model performance. These features appear to provide some useful information for predicting '</a:t>
            </a:r>
            <a:r>
              <a:rPr lang="en-GB" b="1" dirty="0" err="1"/>
              <a:t>Umsatz</a:t>
            </a:r>
            <a:r>
              <a:rPr lang="en-GB" b="0" dirty="0"/>
              <a:t>'. Hence, it might be beneficial to keep '</a:t>
            </a:r>
            <a:r>
              <a:rPr lang="en-GB" b="1" dirty="0" err="1"/>
              <a:t>Feiertage</a:t>
            </a:r>
            <a:r>
              <a:rPr lang="en-GB" b="0" dirty="0"/>
              <a:t>' and '</a:t>
            </a:r>
            <a:r>
              <a:rPr lang="en-GB" b="1" dirty="0" err="1"/>
              <a:t>Ferientage</a:t>
            </a:r>
            <a:r>
              <a:rPr lang="en-GB" b="0" dirty="0"/>
              <a:t>' in the model.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b="0" dirty="0"/>
              <a:t>Including '</a:t>
            </a:r>
            <a:r>
              <a:rPr lang="en-GB" b="1" dirty="0" err="1"/>
              <a:t>Niederschlag</a:t>
            </a:r>
            <a:r>
              <a:rPr lang="en-GB" b="0" dirty="0"/>
              <a:t>' has resulted in a slight improvement in the Mean R2 score, indicating that it might have some predictive power. Based on these observations, including '</a:t>
            </a:r>
            <a:r>
              <a:rPr lang="en-GB" b="1" dirty="0" err="1"/>
              <a:t>Niederschlag</a:t>
            </a:r>
            <a:r>
              <a:rPr lang="en-GB" b="0" dirty="0"/>
              <a:t>' seems to add some value to the model. Therefore, it can be beneficial to include '</a:t>
            </a:r>
            <a:r>
              <a:rPr lang="en-GB" b="1" dirty="0" err="1"/>
              <a:t>Niederschlag</a:t>
            </a:r>
            <a:r>
              <a:rPr lang="en-GB" b="0" dirty="0"/>
              <a:t>' in the feature set.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98580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 </a:t>
            </a:r>
            <a:r>
              <a:rPr lang="en-GB" b="1" dirty="0" err="1"/>
              <a:t>BaseLine_RandomForest.ipynb</a:t>
            </a:r>
            <a:endParaRPr lang="en-GB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Notes: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b="0" dirty="0"/>
              <a:t>Removing '</a:t>
            </a:r>
            <a:r>
              <a:rPr lang="en-GB" b="1" dirty="0" err="1"/>
              <a:t>Temperatur</a:t>
            </a:r>
            <a:r>
              <a:rPr lang="en-GB" b="0" dirty="0"/>
              <a:t>' has led to a significant decrease in model performance, indicating that '</a:t>
            </a:r>
            <a:r>
              <a:rPr lang="en-GB" b="1" dirty="0" err="1"/>
              <a:t>Temperatur</a:t>
            </a:r>
            <a:r>
              <a:rPr lang="en-GB" b="0" dirty="0"/>
              <a:t>' is an important feature for predicting '</a:t>
            </a:r>
            <a:r>
              <a:rPr lang="en-GB" b="1" dirty="0" err="1"/>
              <a:t>Umsatz</a:t>
            </a:r>
            <a:r>
              <a:rPr lang="en-GB" b="0" dirty="0"/>
              <a:t>'.  It is advisable to keep '</a:t>
            </a:r>
            <a:r>
              <a:rPr lang="en-GB" b="1" dirty="0" err="1"/>
              <a:t>Temperatur</a:t>
            </a:r>
            <a:r>
              <a:rPr lang="en-GB" b="0" dirty="0"/>
              <a:t>' in the model to maintain better predictive accuracy!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b="0" dirty="0"/>
              <a:t>Removing '</a:t>
            </a:r>
            <a:r>
              <a:rPr lang="en-GB" b="1" dirty="0" err="1"/>
              <a:t>KielerWoche</a:t>
            </a:r>
            <a:r>
              <a:rPr lang="en-GB" b="0" dirty="0"/>
              <a:t>' did not significantly impact the model's performance. The slight differences in the metrics indicate that '</a:t>
            </a:r>
            <a:r>
              <a:rPr lang="en-GB" b="1" dirty="0" err="1"/>
              <a:t>KielerWoche</a:t>
            </a:r>
            <a:r>
              <a:rPr lang="en-GB" b="0" dirty="0"/>
              <a:t>' may not be a crucial feature for predicting '</a:t>
            </a:r>
            <a:r>
              <a:rPr lang="en-GB" b="1" dirty="0" err="1"/>
              <a:t>Umsatz</a:t>
            </a:r>
            <a:r>
              <a:rPr lang="en-GB" b="0" dirty="0"/>
              <a:t>’.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b="0" dirty="0"/>
              <a:t>Removing '</a:t>
            </a:r>
            <a:r>
              <a:rPr lang="en-GB" b="1" dirty="0" err="1"/>
              <a:t>Feiertage</a:t>
            </a:r>
            <a:r>
              <a:rPr lang="en-GB" b="0" dirty="0"/>
              <a:t>' and '</a:t>
            </a:r>
            <a:r>
              <a:rPr lang="en-GB" b="1" dirty="0" err="1"/>
              <a:t>Ferientage</a:t>
            </a:r>
            <a:r>
              <a:rPr lang="en-GB" b="0" dirty="0"/>
              <a:t>' has resulted in a minor decrease in model performance. These features appear to provide some useful information for predicting '</a:t>
            </a:r>
            <a:r>
              <a:rPr lang="en-GB" b="1" dirty="0" err="1"/>
              <a:t>Umsatz</a:t>
            </a:r>
            <a:r>
              <a:rPr lang="en-GB" b="0" dirty="0"/>
              <a:t>'. Hence, it might be beneficial to keep '</a:t>
            </a:r>
            <a:r>
              <a:rPr lang="en-GB" b="1" dirty="0" err="1"/>
              <a:t>Feiertage</a:t>
            </a:r>
            <a:r>
              <a:rPr lang="en-GB" b="0" dirty="0"/>
              <a:t>' and '</a:t>
            </a:r>
            <a:r>
              <a:rPr lang="en-GB" b="1" dirty="0" err="1"/>
              <a:t>Ferientage</a:t>
            </a:r>
            <a:r>
              <a:rPr lang="en-GB" b="0" dirty="0"/>
              <a:t>' in the model.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b="0" dirty="0"/>
              <a:t>Including '</a:t>
            </a:r>
            <a:r>
              <a:rPr lang="en-GB" b="1" dirty="0" err="1"/>
              <a:t>Niederschlag</a:t>
            </a:r>
            <a:r>
              <a:rPr lang="en-GB" b="0" dirty="0"/>
              <a:t>' has resulted in a slight improvement in the Mean R2 score, indicating that it might have some predictive power. Based on these observations, including '</a:t>
            </a:r>
            <a:r>
              <a:rPr lang="en-GB" b="1" dirty="0" err="1"/>
              <a:t>Niederschlag</a:t>
            </a:r>
            <a:r>
              <a:rPr lang="en-GB" b="0" dirty="0"/>
              <a:t>' seems to add some value to the model. Therefore, it can be beneficial to include '</a:t>
            </a:r>
            <a:r>
              <a:rPr lang="en-GB" b="1" dirty="0" err="1"/>
              <a:t>Niederschlag</a:t>
            </a:r>
            <a:r>
              <a:rPr lang="en-GB" b="0" dirty="0"/>
              <a:t>' in the feature set.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0655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3867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8817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8765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D81D-278F-6665-38EC-E5D2BBFBD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37BF-86B2-EC03-CF4D-EF739A735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E7309-CD98-8C72-7549-E8DF11B9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06/20/2024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65957-FE20-6D68-BD9D-3D9F37C2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E234-795D-0CA9-2477-D958BAE3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975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43FE-6C2A-5F5B-F39E-9805AABB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6E31C-9D92-3188-DF2D-33ED2AC9F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26D58-9770-ABDD-69C6-2667DF00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06/20/2024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265B5-51E6-0842-DF56-6D842A20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408E-2239-5ED2-4A94-487811BB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558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20CFE-BC11-1984-C52B-8429EAB32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BFCB3-933A-8304-BE73-8AD9A3592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FC4AA-F4B3-5644-3BBB-071B2435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06/20/2024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09736-DD55-7072-8D10-1FEF6D94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238C6-F162-7B43-45F8-FA163E9F0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746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1F16-E22F-A6D4-0DA1-E674E60E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360C9-5681-1CF3-32AD-A43393226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28CBE-BDE2-51E7-3F4F-C35AF5B9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06/20/2024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025B-9696-E271-47E9-C2E97BEB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66145-4FE5-362B-F120-E6820E87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835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2F20-4631-EE62-CCDB-B05B5F56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E0FB1-6ADA-715F-B232-5ACC53B24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CC19E-361D-54FD-46B7-641F42B8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06/20/2024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8FB32-C02A-05DA-B3C5-474EDAA7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C71C3-4927-C171-0386-579806D4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632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6600-AE94-B46A-F9A3-3F6B0BE64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979C4-6D84-6BC7-04A8-DA27EE463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ACE28-069A-A777-6C8C-9AA56668D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8812E-900E-763C-9E14-CE6A3CA8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06/20/2024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400A7-FE6E-7B89-3A4A-AB4604341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93D26-B76B-26E8-5727-711FA9E9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623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6835-95E6-B2FE-DD21-765D7CB07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354F2-D3C3-FD44-EE2E-AC5979D70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41751-8C37-A1EB-BE11-2CFA0DC45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81D0E-DD0C-D12F-23DC-5B57B3F8A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74F6A-21EE-2512-AC16-E9B4C7A8B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27F37-EAB5-0567-F9D4-E4289873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06/20/2024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731BF-FB82-34B0-95D9-F9B9B1263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192C0-441E-0D2D-FD43-DF0010B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717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44E0-05D3-5F20-FBAC-05E5E89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2A58E-00DF-0C2D-DF60-2FC74FDD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06/20/2024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9FF83-F1AA-83E1-3CB1-307101F4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EE989-3D33-6E1C-ACA5-B2A281EA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324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4984D-E844-3CB2-D357-EF011F6B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06/20/2024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63D52-5C21-BA1F-029C-E86A93A2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86A4A-074C-2536-2AD5-18A8CB9E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111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5626-D159-1719-2AFE-1C6505CD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64905-4215-1147-1CD6-B363946F4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1E3B5-8252-EEF1-A4EA-6A490E87B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601A0-52A0-C1D0-840C-688AC4FA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06/20/2024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535FC-90DD-728C-201B-9E72CFDA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E4C88-90CE-E311-8451-6371C18B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733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A244-84BD-965A-2862-CCC36F1C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4460D-4EB9-8312-2F19-2C2ED5AEF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89542-CDF6-FD55-B3EB-13784386C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6B5B9-12EB-6BEF-16AB-1439F336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06/20/2024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37572-529E-E922-9640-E50A2CAD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3292E-E312-A75B-88E6-71FDA69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535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E4CBC3-045E-3FE7-20F3-6E5A71CE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61746-25C5-2355-CCCD-4D820274F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40DE2-95F3-B229-1B14-4AFBB5FCB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6C77B-6D7A-BF47-B138-41D7AF01E55E}" type="datetimeFigureOut">
              <a:rPr lang="en-DE" smtClean="0"/>
              <a:t>06/20/2024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856BE-CFA3-589B-81D8-A6F4A820D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508CD-CA5C-F9F5-0091-D71545085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530E6-44AB-B94B-9B42-EF1A0DF1A4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227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Bakery Sales Prediction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186" y="1027906"/>
            <a:ext cx="10275627" cy="33687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DE" dirty="0"/>
              <a:t>Janine Berndt, Jonna Lauther, Marten Drews ⎯ Data Science Group 12</a:t>
            </a:r>
          </a:p>
          <a:p>
            <a:pPr marL="0" indent="0" algn="ctr">
              <a:buNone/>
            </a:pPr>
            <a:endParaRPr lang="en-DE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A985452-CADD-F767-1A4F-80F030AD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7998725" cy="365125"/>
          </a:xfrm>
        </p:spPr>
        <p:txBody>
          <a:bodyPr/>
          <a:lstStyle/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1AA736-9526-56CE-DB6D-398323344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253" y="1690688"/>
            <a:ext cx="4284000" cy="42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51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3.3 ⎯  Definition and EvaluationModel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To do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</p:spTree>
    <p:extLst>
      <p:ext uri="{BB962C8B-B14F-4D97-AF65-F5344CB8AC3E}">
        <p14:creationId xmlns:p14="http://schemas.microsoft.com/office/powerpoint/2010/main" val="1395063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4 ⎯  Results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To do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</p:spTree>
    <p:extLst>
      <p:ext uri="{BB962C8B-B14F-4D97-AF65-F5344CB8AC3E}">
        <p14:creationId xmlns:p14="http://schemas.microsoft.com/office/powerpoint/2010/main" val="2668154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5 ⎯  Challenges and Errors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Baseline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s output was simply wrong and we could not get it sorted.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Instead, we used </a:t>
            </a: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Random Forest Regressor and incorporating polynomial features </a:t>
            </a: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which worked just fine and allowed us to find dependencies etc.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</a:p>
          <a:p>
            <a:pPr marL="914400" lvl="1" indent="-457200">
              <a:buFont typeface="+mj-lt"/>
              <a:buAutoNum type="arabicPeriod"/>
            </a:pP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</p:spTree>
    <p:extLst>
      <p:ext uri="{BB962C8B-B14F-4D97-AF65-F5344CB8AC3E}">
        <p14:creationId xmlns:p14="http://schemas.microsoft.com/office/powerpoint/2010/main" val="3189373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b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Thank you for your attention! – Any questions?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A985452-CADD-F767-1A4F-80F030AD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7998725" cy="365125"/>
          </a:xfrm>
        </p:spPr>
        <p:txBody>
          <a:bodyPr/>
          <a:lstStyle/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1AA736-9526-56CE-DB6D-398323344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253" y="1690688"/>
            <a:ext cx="4284000" cy="42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2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1.1 ⎯ Dataset Characteristics – General Evaluation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Preparation of dataset </a:t>
            </a:r>
          </a:p>
          <a:p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Merging the given data sets and removing all data without sales + adding additional features</a:t>
            </a:r>
          </a:p>
          <a:p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Exploring the dataset</a:t>
            </a:r>
          </a:p>
          <a:p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DE" sz="2400" dirty="0"/>
          </a:p>
          <a:p>
            <a:endParaRPr lang="en-DE" sz="2400" dirty="0"/>
          </a:p>
          <a:p>
            <a:pPr marL="0" indent="0">
              <a:buNone/>
            </a:pPr>
            <a:endParaRPr lang="en-DE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56922B-CBBD-3C87-56DC-F6A12E439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398" y="2478572"/>
            <a:ext cx="7772400" cy="36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8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1.1 ⎯ Dataset Characteristics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>
            <a:normAutofit/>
          </a:bodyPr>
          <a:lstStyle/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New Features:</a:t>
            </a:r>
          </a:p>
          <a:p>
            <a:pPr lvl="1"/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Niederschlag</a:t>
            </a:r>
          </a:p>
          <a:p>
            <a:pPr lvl="1"/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deviation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Date (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weekday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Wetterklasse (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aggregated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Wettercode) 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dropped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imputation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Cloudiness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: Mode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imputation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windspeed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precipitation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: linear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interpolation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Wettercode: KNN (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dependent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variables)</a:t>
            </a:r>
            <a:endParaRPr lang="en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DE" sz="2400" dirty="0"/>
          </a:p>
          <a:p>
            <a:endParaRPr lang="en-DE" sz="2400" dirty="0"/>
          </a:p>
          <a:p>
            <a:pPr marL="0" indent="0">
              <a:buNone/>
            </a:pPr>
            <a:endParaRPr lang="en-DE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C48A33B-0147-38DE-575D-B9C624930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001" y="3233032"/>
            <a:ext cx="2847975" cy="275272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90834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1.2 ⎯ Dataset Characteristics – Feature </a:t>
            </a:r>
            <a:r>
              <a:rPr lang="en-DE" sz="3200" i="1" dirty="0">
                <a:latin typeface="Arial" panose="020B0604020202020204" pitchFamily="34" charset="0"/>
                <a:cs typeface="Arial" panose="020B0604020202020204" pitchFamily="34" charset="0"/>
              </a:rPr>
              <a:t>Ferientage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F9924BB-44AD-7794-008F-F9686C404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746" y="4520336"/>
            <a:ext cx="10735641" cy="1197557"/>
          </a:xfrm>
        </p:spPr>
        <p:txBody>
          <a:bodyPr>
            <a:normAutofit/>
          </a:bodyPr>
          <a:lstStyle/>
          <a:p>
            <a:pPr algn="just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: Weekends are not considered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Ferientage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by default.</a:t>
            </a:r>
          </a:p>
          <a:p>
            <a:pPr algn="just"/>
            <a:r>
              <a:rPr lang="en-GB" sz="2000" b="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he plot just taking the time frame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Ferientage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into acount shows a reasonable increase of sales. However, there are no outlier.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8CD472C-C1BC-83C4-8A91-6A64E35C6D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747" y="1390012"/>
            <a:ext cx="5157787" cy="3016698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4879E17-DD4F-89BC-76F1-95EFA8714ED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2200" y="1390012"/>
            <a:ext cx="5183188" cy="3031554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</p:spTree>
    <p:extLst>
      <p:ext uri="{BB962C8B-B14F-4D97-AF65-F5344CB8AC3E}">
        <p14:creationId xmlns:p14="http://schemas.microsoft.com/office/powerpoint/2010/main" val="101511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1.3 ⎯ Dataset Characteristics – Feature Season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4837B78-3B04-5A6D-EB72-14EAF2ECC2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3570" y="1202058"/>
            <a:ext cx="5156321" cy="3405600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240A303-928B-7720-B40E-C31317232AE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6096000" y="1185282"/>
            <a:ext cx="5183188" cy="3423344"/>
          </a:xfrm>
        </p:spPr>
      </p:pic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9EB61749-3185-95D0-DC20-B2B8E651E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570" y="4830004"/>
            <a:ext cx="10705618" cy="1197557"/>
          </a:xfrm>
        </p:spPr>
        <p:txBody>
          <a:bodyPr>
            <a:normAutofit lnSpcReduction="10000"/>
          </a:bodyPr>
          <a:lstStyle/>
          <a:p>
            <a:pPr algn="just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: Only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Summer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Winter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are shown here as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matches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Summer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Autumn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is showing similar behaviour like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Winter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plots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indicate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definitely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summer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(spring)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assuming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purchase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DE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02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2 ⎯ Baseline Model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457200" lvl="1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Linear Regression (OLS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statsmodel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marL="457200" lvl="1" indent="0">
              <a:buNone/>
            </a:pPr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variables: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Temperatur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Niederschlag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Bewölkung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Windgeschw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., Temp-deviation</a:t>
            </a:r>
          </a:p>
          <a:p>
            <a:pPr marL="457200" lvl="1" indent="0">
              <a:buNone/>
            </a:pPr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 variables: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Warengruppe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Wettercode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Wochentag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Monatstag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Monat,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Jahr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Jahreszeit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Ferientage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Feiertage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KielerWoche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marL="457200" lvl="1" indent="0">
              <a:buNone/>
            </a:pPr>
            <a:r>
              <a:rPr lang="en-GB" sz="20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R-squared:               0.869</a:t>
            </a:r>
          </a:p>
          <a:p>
            <a:pPr marL="457200" lvl="1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Adj. R-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squared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:        0.854</a:t>
            </a:r>
          </a:p>
          <a:p>
            <a:pPr marL="457200" lvl="1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F-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statistic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:                 54.82</a:t>
            </a:r>
          </a:p>
          <a:p>
            <a:pPr marL="457200" lvl="1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Prob (F-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statistic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):        0.00</a:t>
            </a:r>
          </a:p>
          <a:p>
            <a:pPr marL="457200" lvl="1" indent="0">
              <a:buNone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Cross-Validation R-squared Scores: [0.7831129910709567, 0.8690670919135706, 0.856027214024433, 0.7263895318087165, 0.8454007611017007]</a:t>
            </a:r>
          </a:p>
          <a:p>
            <a:pPr marL="457200" lvl="1" indent="0">
              <a:buNone/>
            </a:pPr>
            <a:r>
              <a:rPr lang="en-US" sz="20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Cross-Validation R-squared: 0.8159995179838754</a:t>
            </a:r>
            <a:endParaRPr lang="en-GB" sz="2000" b="0" i="0" dirty="0">
              <a:solidFill>
                <a:srgbClr val="00B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457200" lvl="1" indent="0">
              <a:buNone/>
            </a:pPr>
            <a:r>
              <a:rPr lang="en-GB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R2 score is considered good (&gt;0.8) </a:t>
            </a:r>
            <a:r>
              <a:rPr lang="en-GB" sz="2000" i="0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Baseline Model is reliable and effective predicting </a:t>
            </a:r>
            <a:r>
              <a:rPr lang="en-GB" sz="2000" i="1" dirty="0" err="1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Umsatz</a:t>
            </a:r>
            <a:r>
              <a:rPr lang="en-GB" sz="2000" i="1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.</a:t>
            </a:r>
            <a:endParaRPr lang="en-GB" sz="2000" b="1" i="1" dirty="0">
              <a:solidFill>
                <a:srgbClr val="00B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D00D40-BA16-F54E-95EF-82A0DDDC8FDD}"/>
              </a:ext>
            </a:extLst>
          </p:cNvPr>
          <p:cNvSpPr/>
          <p:nvPr/>
        </p:nvSpPr>
        <p:spPr>
          <a:xfrm>
            <a:off x="5794004" y="2768812"/>
            <a:ext cx="5559796" cy="15272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model</a:t>
            </a:r>
            <a:r>
              <a:rPr lang="de-DE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smf</a:t>
            </a:r>
            <a:r>
              <a:rPr lang="de-DE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.ols</a:t>
            </a:r>
            <a:r>
              <a:rPr lang="de-DE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'Umsatz ~ Temperatur * Niederschlag * C(Wettercode) * </a:t>
            </a:r>
            <a:r>
              <a:rPr lang="de-DE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Bewoelkung</a:t>
            </a:r>
            <a:r>
              <a:rPr lang="de-DE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* Windgeschwindigkeit * </a:t>
            </a:r>
            <a:r>
              <a:rPr lang="de-DE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temp_dv</a:t>
            </a:r>
            <a:r>
              <a:rPr lang="de-DE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C(Warengruppe) * C(</a:t>
            </a:r>
            <a:r>
              <a:rPr lang="de-DE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weekday</a:t>
            </a:r>
            <a:r>
              <a:rPr lang="de-DE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* C(</a:t>
            </a:r>
            <a:r>
              <a:rPr lang="de-DE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de-DE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+ C(</a:t>
            </a:r>
            <a:r>
              <a:rPr lang="de-DE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day_month</a:t>
            </a:r>
            <a:r>
              <a:rPr lang="de-DE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+ C(</a:t>
            </a:r>
            <a:r>
              <a:rPr lang="de-DE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de-DE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+ C(</a:t>
            </a:r>
            <a:r>
              <a:rPr lang="de-DE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season</a:t>
            </a:r>
            <a:r>
              <a:rPr lang="de-DE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+ C(Ferientage) + C(Feiertage) + C(</a:t>
            </a:r>
            <a:r>
              <a:rPr lang="de-DE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KielerWoche</a:t>
            </a:r>
            <a:r>
              <a:rPr lang="de-DE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)'</a:t>
            </a:r>
            <a:r>
              <a:rPr lang="de-DE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de-DE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umsatzdaten</a:t>
            </a:r>
            <a:r>
              <a:rPr lang="de-DE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).fit()</a:t>
            </a:r>
          </a:p>
        </p:txBody>
      </p:sp>
    </p:spTree>
    <p:extLst>
      <p:ext uri="{BB962C8B-B14F-4D97-AF65-F5344CB8AC3E}">
        <p14:creationId xmlns:p14="http://schemas.microsoft.com/office/powerpoint/2010/main" val="6280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2 ⎯ Baseline Model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457200" lvl="1" indent="0">
              <a:buNone/>
            </a:pP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Random Forest Regressor and incorporating polynomial features</a:t>
            </a:r>
          </a:p>
          <a:p>
            <a:pPr marL="457200" indent="-457200">
              <a:buFont typeface="+mj-lt"/>
              <a:buAutoNum type="arabicParenR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marL="457200" lvl="1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Temperatur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KielerWoche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Warengruppe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Bewoelkung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Windgeschwindigkeit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Feiertage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Ferientage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Wetterklasse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Niederschlag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marL="457200" lvl="1" indent="0">
              <a:buNone/>
            </a:pP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Cross-validated R2 scores: array([0.7297873 , 0.6889417 , 0.65568813, 0.59231637, 0.61656247])</a:t>
            </a:r>
          </a:p>
          <a:p>
            <a:pPr marL="457200" lvl="1" indent="0">
              <a:buNone/>
            </a:pP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R2 score: 0.6566591945000697</a:t>
            </a:r>
          </a:p>
          <a:p>
            <a:pPr marL="457200" lvl="1" indent="0">
              <a:buNone/>
            </a:pPr>
            <a:r>
              <a:rPr lang="en-GB" sz="20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R2 score: 0.6954848698278695</a:t>
            </a:r>
          </a:p>
          <a:p>
            <a:pPr marL="457200" lvl="1" indent="0">
              <a:buNone/>
            </a:pP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squared error: 6038.842551516265</a:t>
            </a:r>
          </a:p>
          <a:p>
            <a:pPr marL="457200" lvl="1" indent="0">
              <a:buNone/>
            </a:pP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absolute error: 44.857032558501054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457200" lvl="1" indent="0">
              <a:buNone/>
            </a:pPr>
            <a:r>
              <a:rPr lang="en-GB" sz="20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R2 score: 0.6954848698278695</a:t>
            </a:r>
            <a:r>
              <a:rPr lang="en-GB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considered good </a:t>
            </a:r>
            <a:r>
              <a:rPr lang="en-GB" sz="2000" i="0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Baseline Model is reliable and effective predicting </a:t>
            </a:r>
            <a:r>
              <a:rPr lang="en-GB" sz="2000" i="1" dirty="0" err="1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Umsatz</a:t>
            </a:r>
            <a:r>
              <a:rPr lang="en-GB" sz="2000" i="1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.</a:t>
            </a:r>
            <a:endParaRPr lang="en-GB" sz="2000" b="1" i="1" dirty="0">
              <a:solidFill>
                <a:srgbClr val="00B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</p:spTree>
    <p:extLst>
      <p:ext uri="{BB962C8B-B14F-4D97-AF65-F5344CB8AC3E}">
        <p14:creationId xmlns:p14="http://schemas.microsoft.com/office/powerpoint/2010/main" val="349530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3.1 ⎯  Definition and EvaluationModel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To do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</p:spTree>
    <p:extLst>
      <p:ext uri="{BB962C8B-B14F-4D97-AF65-F5344CB8AC3E}">
        <p14:creationId xmlns:p14="http://schemas.microsoft.com/office/powerpoint/2010/main" val="3229970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3.2 ⎯  Definition and EvaluationModel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To do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</p:spTree>
    <p:extLst>
      <p:ext uri="{BB962C8B-B14F-4D97-AF65-F5344CB8AC3E}">
        <p14:creationId xmlns:p14="http://schemas.microsoft.com/office/powerpoint/2010/main" val="237626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1577</Words>
  <Application>Microsoft Office PowerPoint</Application>
  <PresentationFormat>Breitbild</PresentationFormat>
  <Paragraphs>152</Paragraphs>
  <Slides>13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Bakery Sales Prediction</vt:lpstr>
      <vt:lpstr>1.1 ⎯ Dataset Characteristics – General Evaluation</vt:lpstr>
      <vt:lpstr>1.1 ⎯ Dataset Characteristics</vt:lpstr>
      <vt:lpstr>1.2 ⎯ Dataset Characteristics – Feature Ferientage</vt:lpstr>
      <vt:lpstr>1.3 ⎯ Dataset Characteristics – Feature Season</vt:lpstr>
      <vt:lpstr>2 ⎯ Baseline Model</vt:lpstr>
      <vt:lpstr>2 ⎯ Baseline Model</vt:lpstr>
      <vt:lpstr>3.1 ⎯  Definition and EvaluationModel</vt:lpstr>
      <vt:lpstr>3.2 ⎯  Definition and EvaluationModel</vt:lpstr>
      <vt:lpstr>3.3 ⎯  Definition and EvaluationModel</vt:lpstr>
      <vt:lpstr>4 ⎯  Results</vt:lpstr>
      <vt:lpstr>5 ⎯  Challenges and Errors</vt:lpstr>
      <vt:lpstr> Thank you for your attention! – Any questions?</vt:lpstr>
    </vt:vector>
  </TitlesOfParts>
  <Manager/>
  <Company>GEOMAR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2D MCS Metadata 4 PANGAEA</dc:subject>
  <dc:creator>Janine Berndt</dc:creator>
  <cp:keywords/>
  <dc:description/>
  <cp:lastModifiedBy>Jonna Caroline Lauther</cp:lastModifiedBy>
  <cp:revision>13</cp:revision>
  <cp:lastPrinted>2024-01-29T13:07:25Z</cp:lastPrinted>
  <dcterms:created xsi:type="dcterms:W3CDTF">2024-01-29T12:10:51Z</dcterms:created>
  <dcterms:modified xsi:type="dcterms:W3CDTF">2024-06-25T21:44:49Z</dcterms:modified>
  <cp:category/>
</cp:coreProperties>
</file>