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3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0C1F-9E38-F986-31C2-09164A28C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A00C5-FF05-7694-0A49-93E61B47F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5CE2-F4F5-5B13-9AE2-FA500D6F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FB487-74FE-F3F1-612E-9F0C6CE9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4979-74D0-0373-6A41-1C2884FC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F9DC-FA70-2825-49C9-4B5A7F9C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6CB06-3A8C-2C41-BE17-DBE08F9D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E3FD-E1F8-A1D2-64DB-FC593C72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AF03-34BE-3F35-984A-4E13786F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39D0-5ED9-F54B-6B45-843BEB48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A4F8E-20E1-8301-94DE-90078BC2F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5945D-7CBB-95A8-BA08-232CDBD5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9556-FE44-D2D4-887F-62E89547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84B89-E261-D6C2-827A-96D78976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335F-4CAD-9ADA-C339-62732AE6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D671-8614-7099-FA02-66C96819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6DD6-BFEF-E23C-B447-9FF7806B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DB8AD-C421-39B3-1277-D5288D37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CC79-C89E-FB93-69A0-39477191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698B2-647A-F8C8-A149-E09B4FA2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9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CE4-969E-06B4-56B5-B56B298E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FFF31-E817-011B-8FBE-383CE325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A2A6E-3DB8-02C5-1236-373C17E6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277B-EFE2-0118-631D-DAB69FAB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CD52-CCAC-F4EB-A378-92BDDA6E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D90B-31CF-B122-6FAE-0505D8D4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79F0-092C-C535-ADB2-7968F7597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658C1-B936-00C8-4C47-5CC480EAF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F0AA-E34A-0A81-C8C9-85D7D42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50F74-F9FD-28DB-41CA-CAF01C41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AA536-F792-310C-FAE2-1DA65A6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C34A-34ED-3308-4E7C-751EBF2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7F63-E853-04C7-C813-B31A9A2B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D83B4-D7FE-F07F-2178-84EB98BA2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9BE8E-B390-8B8D-C4B3-6CB0129FA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DE38A-615D-F339-E4EB-31D87D544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841EB-9B18-4FAE-F7AC-2E440E00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53368-2650-1C92-6DF1-C16715DE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3CE4F-B4BB-CF85-EAC3-335F566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14C5-A1C5-2184-F4D8-5EDEC997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659A-D494-6EB2-3E21-E059ACFB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6AF1F-B701-C4F0-3A3B-00EDB2EB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C4518-D014-C938-8A2B-98546FFD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22C08-5040-8317-1154-9846A122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32F5E-0A61-071A-9663-AF7C282F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7524D-20F5-0726-1FAC-81EE427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DC2C-D749-E3DA-76FF-D52E7C6A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533C-7288-4DA2-76F7-4D7AE7C8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C413C-D9E6-0ECA-CA2D-68E0EAB4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4FE32-DFF6-FAB0-144E-47DC20B2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F5FF7-40FD-AD65-BE24-3BF4C4E4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D5C5D-CE88-7397-32CC-E8C79428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4EC2-75F2-37F6-1F69-74681AF8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2F50F-6E2D-9662-F0A5-6676AE14B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93CD4-EB1D-94A8-D96D-F61E5A636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6D3A-0F4C-3E12-F533-CACAD9EA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4294B-5AA5-8F18-885D-A5195D41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ED13D-03F3-60E8-FFE5-B502CBA5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F46A6-3001-AA62-2B49-01D0951C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F0352-ABFD-39D0-E4AC-F833F81C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A0A6-3476-DA00-0547-9F730768F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CED58-52E6-4DC2-BA8E-634290462AE5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692D8-B1A3-D0A0-72AD-46D3CAE0A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3ED6E-0331-6F1D-506F-78140FE70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35ACF-5BF9-409E-8DF0-43D95592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651760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线性回归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2982685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177143"/>
            <a:ext cx="0" cy="2856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19" y="1966705"/>
            <a:ext cx="1911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写出假设函数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9" y="2680061"/>
            <a:ext cx="1911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确定损失函数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09920" y="3741976"/>
            <a:ext cx="147610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求解参数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0FA70-2F3F-4719-9A20-5A5B8BF7F022}"/>
              </a:ext>
            </a:extLst>
          </p:cNvPr>
          <p:cNvSpPr/>
          <p:nvPr/>
        </p:nvSpPr>
        <p:spPr>
          <a:xfrm>
            <a:off x="2909920" y="4803891"/>
            <a:ext cx="14210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模型评估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9B2BCD-2847-4920-B2C5-7C97E43D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23" y="1966705"/>
            <a:ext cx="1762569" cy="345881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项目背景：根据房屋面积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来预测房价</a:t>
            </a:r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EAD9C5D-C4DE-4C87-BDCB-A662A9AAD42D}"/>
                  </a:ext>
                </a:extLst>
              </p:cNvPr>
              <p:cNvSpPr txBox="1"/>
              <p:nvPr/>
            </p:nvSpPr>
            <p:spPr>
              <a:xfrm>
                <a:off x="5021746" y="2610928"/>
                <a:ext cx="3894739" cy="504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)−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EAD9C5D-C4DE-4C87-BDCB-A662A9AAD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6" y="2610928"/>
                <a:ext cx="3894739" cy="504562"/>
              </a:xfrm>
              <a:prstGeom prst="rect">
                <a:avLst/>
              </a:prstGeom>
              <a:blipFill>
                <a:blip r:embed="rId3"/>
                <a:stretch>
                  <a:fillRect t="-93976" b="-153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C6919D-6FF7-4D2A-B1C1-E7CD24A24D1B}"/>
                  </a:ext>
                </a:extLst>
              </p:cNvPr>
              <p:cNvSpPr txBox="1"/>
              <p:nvPr/>
            </p:nvSpPr>
            <p:spPr>
              <a:xfrm>
                <a:off x="6045005" y="3986348"/>
                <a:ext cx="4787545" cy="1252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)−</m:t>
                            </m:r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)−</m:t>
                                </m:r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7C6919D-6FF7-4D2A-B1C1-E7CD24A24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005" y="3986348"/>
                <a:ext cx="4787545" cy="1252972"/>
              </a:xfrm>
              <a:prstGeom prst="rect">
                <a:avLst/>
              </a:prstGeom>
              <a:blipFill>
                <a:blip r:embed="rId4"/>
                <a:stretch>
                  <a:fillRect t="-27805" b="-6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F3A833D-53A0-41DE-B638-DF2B5585CEC3}"/>
              </a:ext>
            </a:extLst>
          </p:cNvPr>
          <p:cNvSpPr/>
          <p:nvPr/>
        </p:nvSpPr>
        <p:spPr>
          <a:xfrm>
            <a:off x="4895474" y="3537857"/>
            <a:ext cx="1149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正规方程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FBD2A48-A6F4-42DF-A5FB-9AE283968B25}"/>
              </a:ext>
            </a:extLst>
          </p:cNvPr>
          <p:cNvSpPr/>
          <p:nvPr/>
        </p:nvSpPr>
        <p:spPr>
          <a:xfrm>
            <a:off x="4895474" y="4198707"/>
            <a:ext cx="1149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梯度下降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D3D8B15-FBB3-471E-A8D0-763573A540AA}"/>
                  </a:ext>
                </a:extLst>
              </p:cNvPr>
              <p:cNvSpPr txBox="1"/>
              <p:nvPr/>
            </p:nvSpPr>
            <p:spPr>
              <a:xfrm>
                <a:off x="6371579" y="3436499"/>
                <a:ext cx="1994260" cy="459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D3D8B15-FBB3-471E-A8D0-763573A5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579" y="3436499"/>
                <a:ext cx="1994260" cy="459998"/>
              </a:xfrm>
              <a:prstGeom prst="rect">
                <a:avLst/>
              </a:prstGeom>
              <a:blipFill>
                <a:blip r:embed="rId5"/>
                <a:stretch>
                  <a:fillRect l="-306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177143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2885432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E1EDF19-0CC3-4ED7-8035-F0CA3410FB59}"/>
              </a:ext>
            </a:extLst>
          </p:cNvPr>
          <p:cNvCxnSpPr>
            <a:cxnSpLocks/>
          </p:cNvCxnSpPr>
          <p:nvPr/>
        </p:nvCxnSpPr>
        <p:spPr>
          <a:xfrm>
            <a:off x="4386022" y="3979071"/>
            <a:ext cx="1828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57A24FB-FA20-4915-BD37-1AE74543F053}"/>
              </a:ext>
            </a:extLst>
          </p:cNvPr>
          <p:cNvCxnSpPr>
            <a:cxnSpLocks/>
          </p:cNvCxnSpPr>
          <p:nvPr/>
        </p:nvCxnSpPr>
        <p:spPr>
          <a:xfrm>
            <a:off x="2413675" y="5034187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8EB96CC-FCDE-4196-A875-3AA2A636AC25}"/>
              </a:ext>
            </a:extLst>
          </p:cNvPr>
          <p:cNvCxnSpPr>
            <a:cxnSpLocks/>
          </p:cNvCxnSpPr>
          <p:nvPr/>
        </p:nvCxnSpPr>
        <p:spPr>
          <a:xfrm>
            <a:off x="4568900" y="3769578"/>
            <a:ext cx="0" cy="686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1C05C7A-CC88-4604-A357-A46A6D88CE23}"/>
              </a:ext>
            </a:extLst>
          </p:cNvPr>
          <p:cNvCxnSpPr>
            <a:cxnSpLocks/>
          </p:cNvCxnSpPr>
          <p:nvPr/>
        </p:nvCxnSpPr>
        <p:spPr>
          <a:xfrm>
            <a:off x="4568900" y="3769578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5C272F9-B253-4EB4-BFC1-0FC00DEE9C5C}"/>
              </a:ext>
            </a:extLst>
          </p:cNvPr>
          <p:cNvCxnSpPr>
            <a:cxnSpLocks/>
          </p:cNvCxnSpPr>
          <p:nvPr/>
        </p:nvCxnSpPr>
        <p:spPr>
          <a:xfrm>
            <a:off x="4568900" y="4444718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2BB6782-6339-4D2E-8ED2-1D76E427E576}"/>
              </a:ext>
            </a:extLst>
          </p:cNvPr>
          <p:cNvSpPr txBox="1"/>
          <p:nvPr/>
        </p:nvSpPr>
        <p:spPr>
          <a:xfrm>
            <a:off x="8365839" y="3525924"/>
            <a:ext cx="3058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适用于</a:t>
            </a:r>
            <a:r>
              <a:rPr lang="en-US" altLang="zh-CN" sz="1400" dirty="0"/>
              <a:t>n&lt;10000</a:t>
            </a:r>
            <a:r>
              <a:rPr lang="zh-CN" altLang="en-US" sz="1400" dirty="0"/>
              <a:t>的线性模型，速度快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13675" y="3952216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C52B35-D45B-4185-BF16-F75E933A5783}"/>
                  </a:ext>
                </a:extLst>
              </p:cNvPr>
              <p:cNvSpPr txBox="1"/>
              <p:nvPr/>
            </p:nvSpPr>
            <p:spPr>
              <a:xfrm>
                <a:off x="515207" y="1151678"/>
                <a:ext cx="845885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实现方法：用一阶函数拟合数据，让真实值和预测值差的平方和最小，求出参数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2C52B35-D45B-4185-BF16-F75E933A5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07" y="1151678"/>
                <a:ext cx="8458854" cy="391902"/>
              </a:xfrm>
              <a:prstGeom prst="rect">
                <a:avLst/>
              </a:prstGeom>
              <a:blipFill>
                <a:blip r:embed="rId6"/>
                <a:stretch>
                  <a:fillRect l="-649" t="-9375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2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238095" y="2481942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逻辑回归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705489" y="2812867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 flipH="1">
            <a:off x="2127777" y="2007325"/>
            <a:ext cx="8787" cy="41295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632807" y="1796887"/>
            <a:ext cx="1911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写出假设函数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632807" y="2510243"/>
            <a:ext cx="191153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确定损失函数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632808" y="4651959"/>
            <a:ext cx="147610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求解参数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0FA70-2F3F-4719-9A20-5A5B8BF7F022}"/>
              </a:ext>
            </a:extLst>
          </p:cNvPr>
          <p:cNvSpPr/>
          <p:nvPr/>
        </p:nvSpPr>
        <p:spPr>
          <a:xfrm>
            <a:off x="2632808" y="5931588"/>
            <a:ext cx="147610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5. </a:t>
            </a:r>
            <a:r>
              <a:rPr lang="zh-CN" altLang="en-US" dirty="0">
                <a:solidFill>
                  <a:schemeClr val="tx1"/>
                </a:solidFill>
              </a:rPr>
              <a:t>模型评估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项目背景：根据诊断指标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  <a:r>
              <a:rPr lang="en-US" altLang="zh-CN" dirty="0" err="1">
                <a:solidFill>
                  <a:schemeClr val="bg1"/>
                </a:solidFill>
              </a:rPr>
              <a:t>x</a:t>
            </a:r>
            <a:r>
              <a:rPr lang="en-US" altLang="zh-CN" baseline="-25000" dirty="0" err="1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来判断是否有糖尿病，</a:t>
            </a:r>
            <a:r>
              <a:rPr lang="en-US" altLang="zh-CN" dirty="0">
                <a:solidFill>
                  <a:schemeClr val="bg1"/>
                </a:solidFill>
              </a:rPr>
              <a:t>y = 0, 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36563" y="2007325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136563" y="2715614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57A24FB-FA20-4915-BD37-1AE74543F053}"/>
              </a:ext>
            </a:extLst>
          </p:cNvPr>
          <p:cNvCxnSpPr>
            <a:cxnSpLocks/>
          </p:cNvCxnSpPr>
          <p:nvPr/>
        </p:nvCxnSpPr>
        <p:spPr>
          <a:xfrm>
            <a:off x="2136563" y="486436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B42B201-C11E-491D-9032-3D1E59B4BF34}"/>
                  </a:ext>
                </a:extLst>
              </p:cNvPr>
              <p:cNvSpPr txBox="1"/>
              <p:nvPr/>
            </p:nvSpPr>
            <p:spPr>
              <a:xfrm>
                <a:off x="4680857" y="1744473"/>
                <a:ext cx="5238205" cy="485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(sigmoid</a:t>
                </a:r>
                <a:r>
                  <a:rPr lang="zh-CN" altLang="en-US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B42B201-C11E-491D-9032-3D1E59B4B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57" y="1744473"/>
                <a:ext cx="5238205" cy="485454"/>
              </a:xfrm>
              <a:prstGeom prst="rect">
                <a:avLst/>
              </a:prstGeom>
              <a:blipFill>
                <a:blip r:embed="rId2"/>
                <a:stretch>
                  <a:fillRect r="-151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7373AB7-C9D9-445A-92B6-BAF178D4A7CF}"/>
                  </a:ext>
                </a:extLst>
              </p:cNvPr>
              <p:cNvSpPr txBox="1"/>
              <p:nvPr/>
            </p:nvSpPr>
            <p:spPr>
              <a:xfrm>
                <a:off x="4811487" y="2345160"/>
                <a:ext cx="5873932" cy="765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7373AB7-C9D9-445A-92B6-BAF178D4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87" y="2345160"/>
                <a:ext cx="5873932" cy="765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35E6995-DAEB-4219-9AEF-AF4BC05F4430}"/>
              </a:ext>
            </a:extLst>
          </p:cNvPr>
          <p:cNvCxnSpPr>
            <a:cxnSpLocks/>
          </p:cNvCxnSpPr>
          <p:nvPr/>
        </p:nvCxnSpPr>
        <p:spPr>
          <a:xfrm>
            <a:off x="2136563" y="3795177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78DEBBB-DAC9-463C-B6D6-82C5986C79F0}"/>
                  </a:ext>
                </a:extLst>
              </p:cNvPr>
              <p:cNvSpPr txBox="1"/>
              <p:nvPr/>
            </p:nvSpPr>
            <p:spPr>
              <a:xfrm>
                <a:off x="4811487" y="3371800"/>
                <a:ext cx="6949439" cy="7934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1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78DEBBB-DAC9-463C-B6D6-82C5986C7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87" y="3371800"/>
                <a:ext cx="6949439" cy="793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F23D2D8-27B0-4B8E-8134-4E7678540AAF}"/>
              </a:ext>
            </a:extLst>
          </p:cNvPr>
          <p:cNvSpPr/>
          <p:nvPr/>
        </p:nvSpPr>
        <p:spPr>
          <a:xfrm>
            <a:off x="2632808" y="3584739"/>
            <a:ext cx="2087238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引入正则化惩罚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57FCD6C-A534-4207-B9DA-85538D0326BF}"/>
                  </a:ext>
                </a:extLst>
              </p:cNvPr>
              <p:cNvSpPr txBox="1"/>
              <p:nvPr/>
            </p:nvSpPr>
            <p:spPr>
              <a:xfrm>
                <a:off x="4541522" y="4337524"/>
                <a:ext cx="6413862" cy="124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((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57FCD6C-A534-4207-B9DA-85538D032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22" y="4337524"/>
                <a:ext cx="6413862" cy="1244380"/>
              </a:xfrm>
              <a:prstGeom prst="rect">
                <a:avLst/>
              </a:prstGeom>
              <a:blipFill>
                <a:blip r:embed="rId5"/>
                <a:stretch>
                  <a:fillRect t="-27941" b="-6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951E33E-F755-45E8-9F0E-4590B7D14BD9}"/>
              </a:ext>
            </a:extLst>
          </p:cNvPr>
          <p:cNvCxnSpPr>
            <a:cxnSpLocks/>
          </p:cNvCxnSpPr>
          <p:nvPr/>
        </p:nvCxnSpPr>
        <p:spPr>
          <a:xfrm>
            <a:off x="2136563" y="6136872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E94E1A9-FE55-4B56-AB2A-FA314EC5B795}"/>
                  </a:ext>
                </a:extLst>
              </p:cNvPr>
              <p:cNvSpPr txBox="1"/>
              <p:nvPr/>
            </p:nvSpPr>
            <p:spPr>
              <a:xfrm>
                <a:off x="518160" y="1109908"/>
                <a:ext cx="11575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实现方法：用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拟合数据，传入</a:t>
                </a:r>
                <a:r>
                  <a:rPr lang="en-US" altLang="zh-CN" dirty="0"/>
                  <a:t>sigmoid</a:t>
                </a:r>
                <a:r>
                  <a:rPr lang="zh-CN" altLang="en-US" dirty="0"/>
                  <a:t>函数得到概率，设定阈值，大于阈值判断为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，小于阈值判断为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E94E1A9-FE55-4B56-AB2A-FA314EC5B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109908"/>
                <a:ext cx="11575028" cy="369332"/>
              </a:xfrm>
              <a:prstGeom prst="rect">
                <a:avLst/>
              </a:prstGeom>
              <a:blipFill>
                <a:blip r:embed="rId6"/>
                <a:stretch>
                  <a:fillRect l="-42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51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651760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决策树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2982685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177143"/>
            <a:ext cx="0" cy="32915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19" y="1966705"/>
            <a:ext cx="3935017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计算不同特征计算父节点的不纯度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8" y="2986619"/>
            <a:ext cx="344535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计算分裂后不纯度的降低情况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09919" y="4176518"/>
            <a:ext cx="4599050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选择不纯度降低最大的特征作为分裂节点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0FA70-2F3F-4719-9A20-5A5B8BF7F022}"/>
              </a:ext>
            </a:extLst>
          </p:cNvPr>
          <p:cNvSpPr/>
          <p:nvPr/>
        </p:nvSpPr>
        <p:spPr>
          <a:xfrm>
            <a:off x="2909920" y="5238433"/>
            <a:ext cx="4109189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重复</a:t>
            </a:r>
            <a:r>
              <a:rPr lang="en-US" altLang="zh-CN" dirty="0">
                <a:solidFill>
                  <a:schemeClr val="tx1"/>
                </a:solidFill>
              </a:rPr>
              <a:t>1-3</a:t>
            </a:r>
            <a:r>
              <a:rPr lang="zh-CN" altLang="en-US" dirty="0">
                <a:solidFill>
                  <a:schemeClr val="tx1"/>
                </a:solidFill>
              </a:rPr>
              <a:t>步，用剪枝策略防止过拟合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项目背景：根据天气、温度、湿度、身体素质来判断会不会出去打球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177143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3191990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57A24FB-FA20-4915-BD37-1AE74543F053}"/>
              </a:ext>
            </a:extLst>
          </p:cNvPr>
          <p:cNvCxnSpPr>
            <a:cxnSpLocks/>
          </p:cNvCxnSpPr>
          <p:nvPr/>
        </p:nvCxnSpPr>
        <p:spPr>
          <a:xfrm>
            <a:off x="2413675" y="546872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13675" y="4386758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2C52B35-D45B-4185-BF16-F75E933A5783}"/>
              </a:ext>
            </a:extLst>
          </p:cNvPr>
          <p:cNvSpPr txBox="1"/>
          <p:nvPr/>
        </p:nvSpPr>
        <p:spPr>
          <a:xfrm>
            <a:off x="515207" y="1151678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实现方法：用不同特征选择信息增益最大的作为分裂节点，不断重复使数据能较好地分开。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2A00915-3661-42D1-9F16-ACF3ACEC0222}"/>
              </a:ext>
            </a:extLst>
          </p:cNvPr>
          <p:cNvCxnSpPr>
            <a:cxnSpLocks/>
          </p:cNvCxnSpPr>
          <p:nvPr/>
        </p:nvCxnSpPr>
        <p:spPr>
          <a:xfrm>
            <a:off x="6692536" y="2910815"/>
            <a:ext cx="0" cy="9125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3EA073D-BA52-4F52-93EE-34D2D17074C4}"/>
              </a:ext>
            </a:extLst>
          </p:cNvPr>
          <p:cNvCxnSpPr>
            <a:cxnSpLocks/>
          </p:cNvCxnSpPr>
          <p:nvPr/>
        </p:nvCxnSpPr>
        <p:spPr>
          <a:xfrm>
            <a:off x="6692536" y="3347486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194C772-CC35-4039-A2E9-1A3C9DE39B5F}"/>
              </a:ext>
            </a:extLst>
          </p:cNvPr>
          <p:cNvCxnSpPr>
            <a:cxnSpLocks/>
          </p:cNvCxnSpPr>
          <p:nvPr/>
        </p:nvCxnSpPr>
        <p:spPr>
          <a:xfrm>
            <a:off x="6692536" y="381151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A7CD91B-E1D3-42F2-B143-78BBEF03B550}"/>
              </a:ext>
            </a:extLst>
          </p:cNvPr>
          <p:cNvCxnSpPr>
            <a:cxnSpLocks/>
          </p:cNvCxnSpPr>
          <p:nvPr/>
        </p:nvCxnSpPr>
        <p:spPr>
          <a:xfrm>
            <a:off x="6692536" y="291081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D03FA07-5B1D-4F55-B09C-13BDD903CE62}"/>
              </a:ext>
            </a:extLst>
          </p:cNvPr>
          <p:cNvSpPr/>
          <p:nvPr/>
        </p:nvSpPr>
        <p:spPr>
          <a:xfrm>
            <a:off x="7019109" y="2707093"/>
            <a:ext cx="1396401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ID3</a:t>
            </a:r>
            <a:r>
              <a:rPr lang="zh-CN" altLang="en-US" sz="1400" dirty="0">
                <a:solidFill>
                  <a:schemeClr val="tx1"/>
                </a:solidFill>
              </a:rPr>
              <a:t>：信息增益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E18D5AF-8C9E-4A4E-A168-B02A939FD92F}"/>
              </a:ext>
            </a:extLst>
          </p:cNvPr>
          <p:cNvSpPr/>
          <p:nvPr/>
        </p:nvSpPr>
        <p:spPr>
          <a:xfrm>
            <a:off x="7019109" y="3144294"/>
            <a:ext cx="1652911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C4.5</a:t>
            </a:r>
            <a:r>
              <a:rPr lang="zh-CN" altLang="en-US" sz="1400" dirty="0">
                <a:solidFill>
                  <a:schemeClr val="tx1"/>
                </a:solidFill>
              </a:rPr>
              <a:t>：信息增益率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CC8FCDF-6D3F-4D18-83B7-3C97181B35D5}"/>
              </a:ext>
            </a:extLst>
          </p:cNvPr>
          <p:cNvSpPr/>
          <p:nvPr/>
        </p:nvSpPr>
        <p:spPr>
          <a:xfrm>
            <a:off x="7019109" y="3621923"/>
            <a:ext cx="1652911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CART</a:t>
            </a:r>
            <a:r>
              <a:rPr lang="zh-CN" altLang="en-US" sz="1400" dirty="0">
                <a:solidFill>
                  <a:schemeClr val="tx1"/>
                </a:solidFill>
              </a:rPr>
              <a:t>：基尼系数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732324C-FD3B-43D7-B44C-700D7190874E}"/>
              </a:ext>
            </a:extLst>
          </p:cNvPr>
          <p:cNvCxnSpPr>
            <a:cxnSpLocks/>
          </p:cNvCxnSpPr>
          <p:nvPr/>
        </p:nvCxnSpPr>
        <p:spPr>
          <a:xfrm>
            <a:off x="6855822" y="2177143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4C13586-AAB0-43C3-81B2-B93F1F059F32}"/>
              </a:ext>
            </a:extLst>
          </p:cNvPr>
          <p:cNvCxnSpPr>
            <a:cxnSpLocks/>
          </p:cNvCxnSpPr>
          <p:nvPr/>
        </p:nvCxnSpPr>
        <p:spPr>
          <a:xfrm>
            <a:off x="7182396" y="1881632"/>
            <a:ext cx="0" cy="480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B556EDA-AF89-4DA5-849D-9E9855DE7FC4}"/>
              </a:ext>
            </a:extLst>
          </p:cNvPr>
          <p:cNvCxnSpPr>
            <a:cxnSpLocks/>
          </p:cNvCxnSpPr>
          <p:nvPr/>
        </p:nvCxnSpPr>
        <p:spPr>
          <a:xfrm>
            <a:off x="7182396" y="2373918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2F9FA9B-B49D-415E-9E05-4771972F7B40}"/>
              </a:ext>
            </a:extLst>
          </p:cNvPr>
          <p:cNvCxnSpPr>
            <a:cxnSpLocks/>
          </p:cNvCxnSpPr>
          <p:nvPr/>
        </p:nvCxnSpPr>
        <p:spPr>
          <a:xfrm>
            <a:off x="7182396" y="188163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33EA48D-675C-43B8-907D-BA81506D332C}"/>
              </a:ext>
            </a:extLst>
          </p:cNvPr>
          <p:cNvSpPr/>
          <p:nvPr/>
        </p:nvSpPr>
        <p:spPr>
          <a:xfrm>
            <a:off x="7508970" y="1672515"/>
            <a:ext cx="758569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信息熵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280FD1D-D165-4F90-AB2E-440C53A1AB70}"/>
              </a:ext>
            </a:extLst>
          </p:cNvPr>
          <p:cNvSpPr/>
          <p:nvPr/>
        </p:nvSpPr>
        <p:spPr>
          <a:xfrm>
            <a:off x="7508971" y="2182892"/>
            <a:ext cx="982428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基尼系数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5E0FE5D-773F-4F16-B0DD-217A2C81CDD3}"/>
              </a:ext>
            </a:extLst>
          </p:cNvPr>
          <p:cNvCxnSpPr>
            <a:cxnSpLocks/>
          </p:cNvCxnSpPr>
          <p:nvPr/>
        </p:nvCxnSpPr>
        <p:spPr>
          <a:xfrm>
            <a:off x="6355269" y="319199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46E0E09A-1B83-45D0-B5E3-F3FD2150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638" y="1608394"/>
            <a:ext cx="2481104" cy="36921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A4AA95A-A1B5-4254-B674-6AE37AA4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756" y="2651760"/>
            <a:ext cx="3091911" cy="369513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A7AAC048-24F9-46E9-854F-F47AD559B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756" y="2173410"/>
            <a:ext cx="2632814" cy="34402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AF71A362-860C-43D7-9CA5-44665FF6A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291" y="3102937"/>
            <a:ext cx="2151389" cy="402634"/>
          </a:xfrm>
          <a:prstGeom prst="rect">
            <a:avLst/>
          </a:prstGeom>
        </p:spPr>
      </p:pic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151B822-2FBD-4F06-925E-847D8450F48F}"/>
              </a:ext>
            </a:extLst>
          </p:cNvPr>
          <p:cNvCxnSpPr>
            <a:cxnSpLocks/>
          </p:cNvCxnSpPr>
          <p:nvPr/>
        </p:nvCxnSpPr>
        <p:spPr>
          <a:xfrm>
            <a:off x="7026553" y="544404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4CF08F3-213B-49AD-9A76-19D065C74A98}"/>
              </a:ext>
            </a:extLst>
          </p:cNvPr>
          <p:cNvCxnSpPr>
            <a:cxnSpLocks/>
          </p:cNvCxnSpPr>
          <p:nvPr/>
        </p:nvCxnSpPr>
        <p:spPr>
          <a:xfrm>
            <a:off x="7353127" y="4848976"/>
            <a:ext cx="0" cy="151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F02F1D6-0536-46E9-BCCB-C0D78557E3CA}"/>
              </a:ext>
            </a:extLst>
          </p:cNvPr>
          <p:cNvCxnSpPr>
            <a:cxnSpLocks/>
          </p:cNvCxnSpPr>
          <p:nvPr/>
        </p:nvCxnSpPr>
        <p:spPr>
          <a:xfrm>
            <a:off x="7353127" y="4848976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0B2603A-1E25-4CC8-9A6B-7E9EA8F35103}"/>
              </a:ext>
            </a:extLst>
          </p:cNvPr>
          <p:cNvSpPr/>
          <p:nvPr/>
        </p:nvSpPr>
        <p:spPr>
          <a:xfrm>
            <a:off x="7687146" y="4665997"/>
            <a:ext cx="933610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控制深度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85D6605-DA94-4B87-B4DE-BAF07C63AC9C}"/>
              </a:ext>
            </a:extLst>
          </p:cNvPr>
          <p:cNvSpPr/>
          <p:nvPr/>
        </p:nvSpPr>
        <p:spPr>
          <a:xfrm>
            <a:off x="7687146" y="5181132"/>
            <a:ext cx="1273658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叶子结点个数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7D3189-6AE9-4756-825E-6688D1C4CC12}"/>
              </a:ext>
            </a:extLst>
          </p:cNvPr>
          <p:cNvSpPr/>
          <p:nvPr/>
        </p:nvSpPr>
        <p:spPr>
          <a:xfrm>
            <a:off x="7700403" y="5693785"/>
            <a:ext cx="1457810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叶子结点样本数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164EF216-AF9C-43CE-8C5C-F96C98787CE9}"/>
              </a:ext>
            </a:extLst>
          </p:cNvPr>
          <p:cNvSpPr/>
          <p:nvPr/>
        </p:nvSpPr>
        <p:spPr>
          <a:xfrm>
            <a:off x="7717309" y="6176094"/>
            <a:ext cx="941854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信息增益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E2158D8-2D5D-4D7A-A638-2B33AA800CB6}"/>
              </a:ext>
            </a:extLst>
          </p:cNvPr>
          <p:cNvCxnSpPr>
            <a:cxnSpLocks/>
          </p:cNvCxnSpPr>
          <p:nvPr/>
        </p:nvCxnSpPr>
        <p:spPr>
          <a:xfrm>
            <a:off x="7353127" y="537250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5F7ED09-9B59-4614-8D78-0AD8C215E8B4}"/>
              </a:ext>
            </a:extLst>
          </p:cNvPr>
          <p:cNvCxnSpPr>
            <a:cxnSpLocks/>
          </p:cNvCxnSpPr>
          <p:nvPr/>
        </p:nvCxnSpPr>
        <p:spPr>
          <a:xfrm>
            <a:off x="7365674" y="5853394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8EADF27-F5E6-44C3-959C-71A039E55544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7353127" y="6359073"/>
            <a:ext cx="36418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6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960914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随机森林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3291839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486297"/>
            <a:ext cx="0" cy="2665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20" y="2275859"/>
            <a:ext cx="2014776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训练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颗决策树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9" y="3654746"/>
            <a:ext cx="144872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决策依据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09919" y="4934587"/>
            <a:ext cx="4599050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按照众数或者平均值对训练数据给出结论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项目背景：根据天气、温度、湿度、身体素质来判断会不会出去打球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486297"/>
            <a:ext cx="496245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3860117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13675" y="5144827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2C52B35-D45B-4185-BF16-F75E933A5783}"/>
              </a:ext>
            </a:extLst>
          </p:cNvPr>
          <p:cNvSpPr txBox="1"/>
          <p:nvPr/>
        </p:nvSpPr>
        <p:spPr>
          <a:xfrm>
            <a:off x="515207" y="1151678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实现方法：随机采样、随机选取特征，同时训练多个模型，求众数或者平均值。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732324C-FD3B-43D7-B44C-700D7190874E}"/>
              </a:ext>
            </a:extLst>
          </p:cNvPr>
          <p:cNvCxnSpPr>
            <a:cxnSpLocks/>
          </p:cNvCxnSpPr>
          <p:nvPr/>
        </p:nvCxnSpPr>
        <p:spPr>
          <a:xfrm>
            <a:off x="4933367" y="247718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4C13586-AAB0-43C3-81B2-B93F1F059F32}"/>
              </a:ext>
            </a:extLst>
          </p:cNvPr>
          <p:cNvCxnSpPr>
            <a:cxnSpLocks/>
          </p:cNvCxnSpPr>
          <p:nvPr/>
        </p:nvCxnSpPr>
        <p:spPr>
          <a:xfrm>
            <a:off x="5259941" y="2181669"/>
            <a:ext cx="0" cy="480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B556EDA-AF89-4DA5-849D-9E9855DE7FC4}"/>
              </a:ext>
            </a:extLst>
          </p:cNvPr>
          <p:cNvCxnSpPr>
            <a:cxnSpLocks/>
          </p:cNvCxnSpPr>
          <p:nvPr/>
        </p:nvCxnSpPr>
        <p:spPr>
          <a:xfrm>
            <a:off x="5259941" y="267395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2F9FA9B-B49D-415E-9E05-4771972F7B40}"/>
              </a:ext>
            </a:extLst>
          </p:cNvPr>
          <p:cNvCxnSpPr>
            <a:cxnSpLocks/>
          </p:cNvCxnSpPr>
          <p:nvPr/>
        </p:nvCxnSpPr>
        <p:spPr>
          <a:xfrm>
            <a:off x="5259941" y="2181669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33EA48D-675C-43B8-907D-BA81506D332C}"/>
              </a:ext>
            </a:extLst>
          </p:cNvPr>
          <p:cNvSpPr/>
          <p:nvPr/>
        </p:nvSpPr>
        <p:spPr>
          <a:xfrm>
            <a:off x="5573413" y="1972551"/>
            <a:ext cx="2969695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随机有放回地抽取一定比例的数据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280FD1D-D165-4F90-AB2E-440C53A1AB70}"/>
              </a:ext>
            </a:extLst>
          </p:cNvPr>
          <p:cNvSpPr/>
          <p:nvPr/>
        </p:nvSpPr>
        <p:spPr>
          <a:xfrm>
            <a:off x="5586516" y="2482929"/>
            <a:ext cx="2194594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随机选取一定比例的特征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03B9757-05B5-4C96-AECE-B9569121ABD3}"/>
              </a:ext>
            </a:extLst>
          </p:cNvPr>
          <p:cNvCxnSpPr>
            <a:cxnSpLocks/>
          </p:cNvCxnSpPr>
          <p:nvPr/>
        </p:nvCxnSpPr>
        <p:spPr>
          <a:xfrm>
            <a:off x="4358639" y="3887813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C14D97F-6381-42EC-8595-92CF7559E6D6}"/>
              </a:ext>
            </a:extLst>
          </p:cNvPr>
          <p:cNvCxnSpPr>
            <a:cxnSpLocks/>
          </p:cNvCxnSpPr>
          <p:nvPr/>
        </p:nvCxnSpPr>
        <p:spPr>
          <a:xfrm>
            <a:off x="4685213" y="3592302"/>
            <a:ext cx="0" cy="480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A97FB91-3AB3-4788-A0B2-AB23A5E789B2}"/>
              </a:ext>
            </a:extLst>
          </p:cNvPr>
          <p:cNvCxnSpPr>
            <a:cxnSpLocks/>
          </p:cNvCxnSpPr>
          <p:nvPr/>
        </p:nvCxnSpPr>
        <p:spPr>
          <a:xfrm>
            <a:off x="4685213" y="4084588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B5F6703-56B6-4AA4-A75D-CE91A00F47A2}"/>
              </a:ext>
            </a:extLst>
          </p:cNvPr>
          <p:cNvCxnSpPr>
            <a:cxnSpLocks/>
          </p:cNvCxnSpPr>
          <p:nvPr/>
        </p:nvCxnSpPr>
        <p:spPr>
          <a:xfrm>
            <a:off x="4685213" y="359230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48CCE12-E442-4583-B503-17A886D6FE60}"/>
              </a:ext>
            </a:extLst>
          </p:cNvPr>
          <p:cNvSpPr/>
          <p:nvPr/>
        </p:nvSpPr>
        <p:spPr>
          <a:xfrm>
            <a:off x="4998686" y="3383184"/>
            <a:ext cx="627052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回归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EDC9825-0976-4ECC-9F25-BD420AEAB446}"/>
              </a:ext>
            </a:extLst>
          </p:cNvPr>
          <p:cNvSpPr/>
          <p:nvPr/>
        </p:nvSpPr>
        <p:spPr>
          <a:xfrm>
            <a:off x="5011788" y="3893562"/>
            <a:ext cx="613948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分类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9E3D7F8-B2F8-4707-9A1E-3C5F2263E824}"/>
              </a:ext>
            </a:extLst>
          </p:cNvPr>
          <p:cNvCxnSpPr>
            <a:cxnSpLocks/>
          </p:cNvCxnSpPr>
          <p:nvPr/>
        </p:nvCxnSpPr>
        <p:spPr>
          <a:xfrm>
            <a:off x="5625736" y="359230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15C6605-BBDE-4D1E-9542-B4C107BB1EE9}"/>
              </a:ext>
            </a:extLst>
          </p:cNvPr>
          <p:cNvSpPr/>
          <p:nvPr/>
        </p:nvSpPr>
        <p:spPr>
          <a:xfrm>
            <a:off x="5939209" y="3383184"/>
            <a:ext cx="1811379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MSE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MAE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MAPE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C70A28C-0BA0-47FF-AC14-4D4D4CAC6509}"/>
              </a:ext>
            </a:extLst>
          </p:cNvPr>
          <p:cNvCxnSpPr>
            <a:cxnSpLocks/>
          </p:cNvCxnSpPr>
          <p:nvPr/>
        </p:nvCxnSpPr>
        <p:spPr>
          <a:xfrm>
            <a:off x="5625736" y="407651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7A64DC0-8AC3-440A-BDE1-CFE669176084}"/>
              </a:ext>
            </a:extLst>
          </p:cNvPr>
          <p:cNvSpPr/>
          <p:nvPr/>
        </p:nvSpPr>
        <p:spPr>
          <a:xfrm>
            <a:off x="5939210" y="3867394"/>
            <a:ext cx="1344116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熵、基尼系数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7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523839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集成算法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2854764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049222"/>
            <a:ext cx="0" cy="3873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20" y="1838784"/>
            <a:ext cx="1361634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1. bagging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9" y="3750819"/>
            <a:ext cx="140953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boosting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17365" y="5705155"/>
            <a:ext cx="140953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stacking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项目背景：使用一个模型不能得到满意的回归或者分类效果，可以综合多个模型来优化建模效果。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049222"/>
            <a:ext cx="496245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3956190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21121" y="5915395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2C52B35-D45B-4185-BF16-F75E933A5783}"/>
              </a:ext>
            </a:extLst>
          </p:cNvPr>
          <p:cNvSpPr txBox="1"/>
          <p:nvPr/>
        </p:nvSpPr>
        <p:spPr>
          <a:xfrm>
            <a:off x="515207" y="1151678"/>
            <a:ext cx="862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实现方法：采用并行、串行或者堆叠的方法训练</a:t>
            </a:r>
            <a:r>
              <a:rPr lang="en-US" altLang="zh-CN" dirty="0"/>
              <a:t>n</a:t>
            </a:r>
            <a:r>
              <a:rPr lang="zh-CN" altLang="en-US" dirty="0"/>
              <a:t>个模型，使模型的损失越来越小。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732324C-FD3B-43D7-B44C-700D7190874E}"/>
              </a:ext>
            </a:extLst>
          </p:cNvPr>
          <p:cNvCxnSpPr>
            <a:cxnSpLocks/>
          </p:cNvCxnSpPr>
          <p:nvPr/>
        </p:nvCxnSpPr>
        <p:spPr>
          <a:xfrm>
            <a:off x="4271554" y="2043436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4C13586-AAB0-43C3-81B2-B93F1F059F32}"/>
              </a:ext>
            </a:extLst>
          </p:cNvPr>
          <p:cNvCxnSpPr>
            <a:cxnSpLocks/>
          </p:cNvCxnSpPr>
          <p:nvPr/>
        </p:nvCxnSpPr>
        <p:spPr>
          <a:xfrm>
            <a:off x="4598128" y="1802954"/>
            <a:ext cx="0" cy="10302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B556EDA-AF89-4DA5-849D-9E9855DE7FC4}"/>
              </a:ext>
            </a:extLst>
          </p:cNvPr>
          <p:cNvCxnSpPr>
            <a:cxnSpLocks/>
          </p:cNvCxnSpPr>
          <p:nvPr/>
        </p:nvCxnSpPr>
        <p:spPr>
          <a:xfrm>
            <a:off x="4604507" y="228226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2F9FA9B-B49D-415E-9E05-4771972F7B40}"/>
              </a:ext>
            </a:extLst>
          </p:cNvPr>
          <p:cNvCxnSpPr>
            <a:cxnSpLocks/>
          </p:cNvCxnSpPr>
          <p:nvPr/>
        </p:nvCxnSpPr>
        <p:spPr>
          <a:xfrm>
            <a:off x="4604509" y="1801623"/>
            <a:ext cx="754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33EA48D-675C-43B8-907D-BA81506D332C}"/>
              </a:ext>
            </a:extLst>
          </p:cNvPr>
          <p:cNvSpPr/>
          <p:nvPr/>
        </p:nvSpPr>
        <p:spPr>
          <a:xfrm>
            <a:off x="4931082" y="1592506"/>
            <a:ext cx="2384115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采用</a:t>
            </a:r>
            <a:r>
              <a:rPr lang="en-US" altLang="zh-CN" sz="1400" dirty="0" err="1">
                <a:solidFill>
                  <a:schemeClr val="tx1"/>
                </a:solidFill>
              </a:rPr>
              <a:t>boostrap</a:t>
            </a:r>
            <a:r>
              <a:rPr lang="zh-CN" altLang="en-US" sz="1400" dirty="0">
                <a:solidFill>
                  <a:schemeClr val="tx1"/>
                </a:solidFill>
              </a:rPr>
              <a:t>有放回抽样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280FD1D-D165-4F90-AB2E-440C53A1AB70}"/>
              </a:ext>
            </a:extLst>
          </p:cNvPr>
          <p:cNvSpPr/>
          <p:nvPr/>
        </p:nvSpPr>
        <p:spPr>
          <a:xfrm>
            <a:off x="4931081" y="2091234"/>
            <a:ext cx="2432013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训练多个基础模型求平均值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66ED1E-D406-46ED-9370-198A3A4F5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5"/>
          <a:stretch/>
        </p:blipFill>
        <p:spPr>
          <a:xfrm>
            <a:off x="7647714" y="2030377"/>
            <a:ext cx="1596434" cy="487670"/>
          </a:xfrm>
          <a:prstGeom prst="rect">
            <a:avLst/>
          </a:prstGeom>
        </p:spPr>
      </p:pic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00BD729-9E4B-463C-9995-26AB5EE21F72}"/>
              </a:ext>
            </a:extLst>
          </p:cNvPr>
          <p:cNvCxnSpPr>
            <a:cxnSpLocks/>
          </p:cNvCxnSpPr>
          <p:nvPr/>
        </p:nvCxnSpPr>
        <p:spPr>
          <a:xfrm>
            <a:off x="4604507" y="2833219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37CCE07-CFA4-4562-9A65-1C4D52A7A83D}"/>
              </a:ext>
            </a:extLst>
          </p:cNvPr>
          <p:cNvSpPr/>
          <p:nvPr/>
        </p:nvSpPr>
        <p:spPr>
          <a:xfrm>
            <a:off x="4931082" y="2638298"/>
            <a:ext cx="2190830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典型代表：随机森林算法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9B9BF7B-572C-4A64-A96C-FC5D5D959989}"/>
              </a:ext>
            </a:extLst>
          </p:cNvPr>
          <p:cNvCxnSpPr>
            <a:cxnSpLocks/>
          </p:cNvCxnSpPr>
          <p:nvPr/>
        </p:nvCxnSpPr>
        <p:spPr>
          <a:xfrm>
            <a:off x="4656718" y="3702410"/>
            <a:ext cx="0" cy="1372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FA8F551-BDC6-420A-A121-A9B35E272F22}"/>
              </a:ext>
            </a:extLst>
          </p:cNvPr>
          <p:cNvCxnSpPr>
            <a:cxnSpLocks/>
          </p:cNvCxnSpPr>
          <p:nvPr/>
        </p:nvCxnSpPr>
        <p:spPr>
          <a:xfrm>
            <a:off x="4656718" y="4139081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E73BDDC-2F5F-44FD-B7BD-57C7A515B48C}"/>
              </a:ext>
            </a:extLst>
          </p:cNvPr>
          <p:cNvCxnSpPr>
            <a:cxnSpLocks/>
          </p:cNvCxnSpPr>
          <p:nvPr/>
        </p:nvCxnSpPr>
        <p:spPr>
          <a:xfrm>
            <a:off x="4656718" y="460310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3903C28-13C2-4DBB-99F5-538814E2EE53}"/>
              </a:ext>
            </a:extLst>
          </p:cNvPr>
          <p:cNvCxnSpPr>
            <a:cxnSpLocks/>
          </p:cNvCxnSpPr>
          <p:nvPr/>
        </p:nvCxnSpPr>
        <p:spPr>
          <a:xfrm>
            <a:off x="4656718" y="370241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FF15B7D-ABB5-4D08-AB78-9A58EAB4A10A}"/>
              </a:ext>
            </a:extLst>
          </p:cNvPr>
          <p:cNvCxnSpPr>
            <a:cxnSpLocks/>
          </p:cNvCxnSpPr>
          <p:nvPr/>
        </p:nvCxnSpPr>
        <p:spPr>
          <a:xfrm>
            <a:off x="4319451" y="398358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853DFF25-D3D0-4353-9A0C-16166D0BA258}"/>
              </a:ext>
            </a:extLst>
          </p:cNvPr>
          <p:cNvSpPr/>
          <p:nvPr/>
        </p:nvSpPr>
        <p:spPr>
          <a:xfrm>
            <a:off x="4981799" y="3526976"/>
            <a:ext cx="1636941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采用固定的训练集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59622499-362A-44E7-9B6A-16EE5BA42919}"/>
              </a:ext>
            </a:extLst>
          </p:cNvPr>
          <p:cNvSpPr/>
          <p:nvPr/>
        </p:nvSpPr>
        <p:spPr>
          <a:xfrm>
            <a:off x="4981799" y="3963467"/>
            <a:ext cx="1464010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训练第一批模型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1ED4B85-12FF-45C8-A1C0-42ED0A350040}"/>
              </a:ext>
            </a:extLst>
          </p:cNvPr>
          <p:cNvCxnSpPr>
            <a:cxnSpLocks/>
          </p:cNvCxnSpPr>
          <p:nvPr/>
        </p:nvCxnSpPr>
        <p:spPr>
          <a:xfrm>
            <a:off x="7105434" y="3900296"/>
            <a:ext cx="0" cy="46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923D1AD-D920-466E-9CF0-8ECF3286DC5A}"/>
              </a:ext>
            </a:extLst>
          </p:cNvPr>
          <p:cNvCxnSpPr>
            <a:cxnSpLocks/>
          </p:cNvCxnSpPr>
          <p:nvPr/>
        </p:nvCxnSpPr>
        <p:spPr>
          <a:xfrm>
            <a:off x="6455453" y="4109871"/>
            <a:ext cx="6499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FAF88C1-7127-4D9F-B455-3450861CC8E1}"/>
              </a:ext>
            </a:extLst>
          </p:cNvPr>
          <p:cNvCxnSpPr>
            <a:cxnSpLocks/>
          </p:cNvCxnSpPr>
          <p:nvPr/>
        </p:nvCxnSpPr>
        <p:spPr>
          <a:xfrm>
            <a:off x="7108052" y="3900296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BDB9CC8-CDF0-412E-B930-BCD73B07F174}"/>
              </a:ext>
            </a:extLst>
          </p:cNvPr>
          <p:cNvCxnSpPr>
            <a:cxnSpLocks/>
          </p:cNvCxnSpPr>
          <p:nvPr/>
        </p:nvCxnSpPr>
        <p:spPr>
          <a:xfrm>
            <a:off x="7108052" y="4367568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22B5699-237F-4FE7-B0FA-42BF916E578E}"/>
              </a:ext>
            </a:extLst>
          </p:cNvPr>
          <p:cNvSpPr/>
          <p:nvPr/>
        </p:nvSpPr>
        <p:spPr>
          <a:xfrm>
            <a:off x="7432007" y="3729656"/>
            <a:ext cx="2361092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增加弱分类器错分样本权重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1279B69-26A7-4619-9014-98FE0BB0586D}"/>
              </a:ext>
            </a:extLst>
          </p:cNvPr>
          <p:cNvSpPr/>
          <p:nvPr/>
        </p:nvSpPr>
        <p:spPr>
          <a:xfrm>
            <a:off x="7432007" y="4184589"/>
            <a:ext cx="2025199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降低正确分类样本权重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F3EC04D-E8BA-47FC-B86C-169A268C2097}"/>
              </a:ext>
            </a:extLst>
          </p:cNvPr>
          <p:cNvSpPr/>
          <p:nvPr/>
        </p:nvSpPr>
        <p:spPr>
          <a:xfrm>
            <a:off x="4981798" y="4420126"/>
            <a:ext cx="2190829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多轮迭代使模型损失最低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D7EB40B-6248-42D6-A3F4-6C15CC7BA450}"/>
              </a:ext>
            </a:extLst>
          </p:cNvPr>
          <p:cNvCxnSpPr>
            <a:cxnSpLocks/>
          </p:cNvCxnSpPr>
          <p:nvPr/>
        </p:nvCxnSpPr>
        <p:spPr>
          <a:xfrm>
            <a:off x="4656718" y="5074760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5C628AC-0F6D-4FCD-872F-C7C9EF867EE3}"/>
              </a:ext>
            </a:extLst>
          </p:cNvPr>
          <p:cNvSpPr/>
          <p:nvPr/>
        </p:nvSpPr>
        <p:spPr>
          <a:xfrm>
            <a:off x="4981798" y="4891781"/>
            <a:ext cx="2871283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典型代表：</a:t>
            </a:r>
            <a:r>
              <a:rPr lang="en-US" altLang="zh-CN" sz="1400" dirty="0" err="1">
                <a:solidFill>
                  <a:schemeClr val="tx1"/>
                </a:solidFill>
              </a:rPr>
              <a:t>Adaboost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 err="1">
                <a:solidFill>
                  <a:schemeClr val="tx1"/>
                </a:solidFill>
              </a:rPr>
              <a:t>XGBoost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0313164-6639-432F-8B39-96341423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565" y="3116232"/>
            <a:ext cx="4345355" cy="555375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E7C0FFA-AC41-491D-A190-E7B2FB5E071D}"/>
              </a:ext>
            </a:extLst>
          </p:cNvPr>
          <p:cNvCxnSpPr>
            <a:cxnSpLocks/>
          </p:cNvCxnSpPr>
          <p:nvPr/>
        </p:nvCxnSpPr>
        <p:spPr>
          <a:xfrm>
            <a:off x="4330144" y="5922672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AF82D03-A05F-4C05-BDDC-2E46EF1D16FD}"/>
              </a:ext>
            </a:extLst>
          </p:cNvPr>
          <p:cNvCxnSpPr>
            <a:cxnSpLocks/>
          </p:cNvCxnSpPr>
          <p:nvPr/>
        </p:nvCxnSpPr>
        <p:spPr>
          <a:xfrm>
            <a:off x="4670809" y="5686417"/>
            <a:ext cx="0" cy="503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CC59DE6-4F18-4AFF-AE2B-056BD1C22054}"/>
              </a:ext>
            </a:extLst>
          </p:cNvPr>
          <p:cNvCxnSpPr>
            <a:cxnSpLocks/>
          </p:cNvCxnSpPr>
          <p:nvPr/>
        </p:nvCxnSpPr>
        <p:spPr>
          <a:xfrm>
            <a:off x="4684901" y="5696383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BD4E44B-DE97-405A-B1C6-49D477CC7D21}"/>
              </a:ext>
            </a:extLst>
          </p:cNvPr>
          <p:cNvSpPr/>
          <p:nvPr/>
        </p:nvSpPr>
        <p:spPr>
          <a:xfrm>
            <a:off x="5008856" y="5525743"/>
            <a:ext cx="3566015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将数据分成</a:t>
            </a:r>
            <a:r>
              <a:rPr lang="en-US" altLang="zh-CN" sz="1400" dirty="0">
                <a:solidFill>
                  <a:schemeClr val="tx1"/>
                </a:solidFill>
              </a:rPr>
              <a:t>n</a:t>
            </a:r>
            <a:r>
              <a:rPr lang="zh-CN" altLang="en-US" sz="1400" dirty="0">
                <a:solidFill>
                  <a:schemeClr val="tx1"/>
                </a:solidFill>
              </a:rPr>
              <a:t>份，用不同的分类器进行建模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72F84E62-5339-42B2-8E57-38E71A899A4E}"/>
              </a:ext>
            </a:extLst>
          </p:cNvPr>
          <p:cNvCxnSpPr>
            <a:cxnSpLocks/>
          </p:cNvCxnSpPr>
          <p:nvPr/>
        </p:nvCxnSpPr>
        <p:spPr>
          <a:xfrm>
            <a:off x="4684901" y="6189615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DDF1F77-C270-4458-AD67-C2BCF7101B5A}"/>
              </a:ext>
            </a:extLst>
          </p:cNvPr>
          <p:cNvSpPr/>
          <p:nvPr/>
        </p:nvSpPr>
        <p:spPr>
          <a:xfrm>
            <a:off x="5008856" y="6018975"/>
            <a:ext cx="4596697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把上一步的结果作为特征，传入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个分类器作为最终结果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651760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KMeans</a:t>
            </a:r>
            <a:endParaRPr lang="zh-CN" altLang="en-US" sz="2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2982685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177143"/>
            <a:ext cx="0" cy="4201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20" y="1966705"/>
            <a:ext cx="3717304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选择类别数量，设置初始化质心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9" y="2986619"/>
            <a:ext cx="3255750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计算所有数据到质心的距离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09919" y="4176518"/>
            <a:ext cx="396985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对每个类通过算法计算出新的质心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0FA70-2F3F-4719-9A20-5A5B8BF7F022}"/>
              </a:ext>
            </a:extLst>
          </p:cNvPr>
          <p:cNvSpPr/>
          <p:nvPr/>
        </p:nvSpPr>
        <p:spPr>
          <a:xfrm>
            <a:off x="2909920" y="5238433"/>
            <a:ext cx="625585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重复</a:t>
            </a:r>
            <a:r>
              <a:rPr lang="en-US" altLang="zh-CN" dirty="0">
                <a:solidFill>
                  <a:schemeClr val="tx1"/>
                </a:solidFill>
              </a:rPr>
              <a:t>2-3</a:t>
            </a:r>
            <a:r>
              <a:rPr lang="zh-CN" altLang="en-US" dirty="0">
                <a:solidFill>
                  <a:schemeClr val="tx1"/>
                </a:solidFill>
              </a:rPr>
              <a:t>步，直到新旧质心的距离小于某个阈值就算收敛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项目背景：把没有类别的数据聚为有分类的标签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177143"/>
            <a:ext cx="496245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3191990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57A24FB-FA20-4915-BD37-1AE74543F053}"/>
              </a:ext>
            </a:extLst>
          </p:cNvPr>
          <p:cNvCxnSpPr>
            <a:cxnSpLocks/>
          </p:cNvCxnSpPr>
          <p:nvPr/>
        </p:nvCxnSpPr>
        <p:spPr>
          <a:xfrm>
            <a:off x="2413675" y="546872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13675" y="4386758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2C52B35-D45B-4185-BF16-F75E933A5783}"/>
              </a:ext>
            </a:extLst>
          </p:cNvPr>
          <p:cNvSpPr txBox="1"/>
          <p:nvPr/>
        </p:nvSpPr>
        <p:spPr>
          <a:xfrm>
            <a:off x="515207" y="1135422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实现方法：设定好类别数量，不断迭代样本到质心的距离直到模型收敛。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732324C-FD3B-43D7-B44C-700D7190874E}"/>
              </a:ext>
            </a:extLst>
          </p:cNvPr>
          <p:cNvCxnSpPr>
            <a:cxnSpLocks/>
          </p:cNvCxnSpPr>
          <p:nvPr/>
        </p:nvCxnSpPr>
        <p:spPr>
          <a:xfrm>
            <a:off x="6165669" y="3199267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6FFA356-5AA9-41DE-B775-887E4F5C9695}"/>
              </a:ext>
            </a:extLst>
          </p:cNvPr>
          <p:cNvSpPr/>
          <p:nvPr/>
        </p:nvSpPr>
        <p:spPr>
          <a:xfrm>
            <a:off x="6829510" y="3364837"/>
            <a:ext cx="1844230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离谁近就分为哪一类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804AFAA-E978-4871-BEEA-8C951CAA58FE}"/>
              </a:ext>
            </a:extLst>
          </p:cNvPr>
          <p:cNvCxnSpPr>
            <a:cxnSpLocks/>
          </p:cNvCxnSpPr>
          <p:nvPr/>
        </p:nvCxnSpPr>
        <p:spPr>
          <a:xfrm>
            <a:off x="6492243" y="2891764"/>
            <a:ext cx="0" cy="639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E6BA52A9-8B3A-44F6-8754-3C51A3D399E2}"/>
              </a:ext>
            </a:extLst>
          </p:cNvPr>
          <p:cNvCxnSpPr>
            <a:cxnSpLocks/>
          </p:cNvCxnSpPr>
          <p:nvPr/>
        </p:nvCxnSpPr>
        <p:spPr>
          <a:xfrm>
            <a:off x="6492243" y="2891764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12C2715-55BA-4D97-9F6A-A794246E4AA6}"/>
              </a:ext>
            </a:extLst>
          </p:cNvPr>
          <p:cNvSpPr/>
          <p:nvPr/>
        </p:nvSpPr>
        <p:spPr>
          <a:xfrm>
            <a:off x="6818816" y="2719679"/>
            <a:ext cx="1998613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欧氏距离、余弦相似度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E207680-E28F-4FFE-AB70-2AB5A8506DF0}"/>
              </a:ext>
            </a:extLst>
          </p:cNvPr>
          <p:cNvCxnSpPr>
            <a:cxnSpLocks/>
          </p:cNvCxnSpPr>
          <p:nvPr/>
        </p:nvCxnSpPr>
        <p:spPr>
          <a:xfrm>
            <a:off x="6492243" y="3531359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BA3F3A5-E70C-40E7-B689-675B627C8923}"/>
              </a:ext>
            </a:extLst>
          </p:cNvPr>
          <p:cNvCxnSpPr>
            <a:cxnSpLocks/>
          </p:cNvCxnSpPr>
          <p:nvPr/>
        </p:nvCxnSpPr>
        <p:spPr>
          <a:xfrm>
            <a:off x="6618712" y="2177143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2775B8F-0123-41C5-B39B-9BC7C28F4C5C}"/>
              </a:ext>
            </a:extLst>
          </p:cNvPr>
          <p:cNvCxnSpPr>
            <a:cxnSpLocks/>
          </p:cNvCxnSpPr>
          <p:nvPr/>
        </p:nvCxnSpPr>
        <p:spPr>
          <a:xfrm>
            <a:off x="6945286" y="1864107"/>
            <a:ext cx="0" cy="518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A5F23C3-04E0-440B-A1A0-B81B4F8B8630}"/>
              </a:ext>
            </a:extLst>
          </p:cNvPr>
          <p:cNvCxnSpPr>
            <a:cxnSpLocks/>
          </p:cNvCxnSpPr>
          <p:nvPr/>
        </p:nvCxnSpPr>
        <p:spPr>
          <a:xfrm>
            <a:off x="6945288" y="1869673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A666D5D-DE7C-41B5-96F7-D623CD6B8A66}"/>
              </a:ext>
            </a:extLst>
          </p:cNvPr>
          <p:cNvSpPr/>
          <p:nvPr/>
        </p:nvSpPr>
        <p:spPr>
          <a:xfrm>
            <a:off x="7271862" y="1697588"/>
            <a:ext cx="509248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K</a:t>
            </a:r>
            <a:r>
              <a:rPr lang="zh-CN" altLang="en-US" sz="1400" dirty="0">
                <a:solidFill>
                  <a:schemeClr val="tx1"/>
                </a:solidFill>
              </a:rPr>
              <a:t>值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9A541EB-CC5B-4E7F-9CED-C2493956BEB8}"/>
              </a:ext>
            </a:extLst>
          </p:cNvPr>
          <p:cNvCxnSpPr>
            <a:cxnSpLocks/>
          </p:cNvCxnSpPr>
          <p:nvPr/>
        </p:nvCxnSpPr>
        <p:spPr>
          <a:xfrm>
            <a:off x="6945288" y="2382201"/>
            <a:ext cx="3265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48A022A7-70C2-4E5D-B06B-BF186909F3BD}"/>
              </a:ext>
            </a:extLst>
          </p:cNvPr>
          <p:cNvSpPr/>
          <p:nvPr/>
        </p:nvSpPr>
        <p:spPr>
          <a:xfrm>
            <a:off x="7271861" y="2210116"/>
            <a:ext cx="944675" cy="365957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质心选择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BA9EE46-26DC-455B-AC0E-98FEC7B6F449}"/>
              </a:ext>
            </a:extLst>
          </p:cNvPr>
          <p:cNvCxnSpPr>
            <a:cxnSpLocks/>
          </p:cNvCxnSpPr>
          <p:nvPr/>
        </p:nvCxnSpPr>
        <p:spPr>
          <a:xfrm>
            <a:off x="2413675" y="637902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013F365-C13C-4975-8688-7024E693F58D}"/>
              </a:ext>
            </a:extLst>
          </p:cNvPr>
          <p:cNvSpPr/>
          <p:nvPr/>
        </p:nvSpPr>
        <p:spPr>
          <a:xfrm>
            <a:off x="2909921" y="6173759"/>
            <a:ext cx="2537290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5. </a:t>
            </a:r>
            <a:r>
              <a:rPr lang="zh-CN" altLang="en-US" dirty="0">
                <a:solidFill>
                  <a:schemeClr val="tx1"/>
                </a:solidFill>
              </a:rPr>
              <a:t>评估方法：轮廓系数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96C7D97-F778-4456-A2FE-67B97237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616" y="5743314"/>
            <a:ext cx="3267678" cy="10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4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B9A6D6-DDFD-4B60-B2CB-E8B0A4A969D3}"/>
              </a:ext>
            </a:extLst>
          </p:cNvPr>
          <p:cNvSpPr/>
          <p:nvPr/>
        </p:nvSpPr>
        <p:spPr>
          <a:xfrm>
            <a:off x="515207" y="2651760"/>
            <a:ext cx="1467394" cy="666206"/>
          </a:xfrm>
          <a:prstGeom prst="roundRect">
            <a:avLst>
              <a:gd name="adj" fmla="val 10131"/>
            </a:avLst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KNN</a:t>
            </a:r>
            <a:endParaRPr lang="zh-CN" altLang="en-US" sz="2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B8C1F0-99C5-49E1-8506-4E4541F3DB17}"/>
              </a:ext>
            </a:extLst>
          </p:cNvPr>
          <p:cNvCxnSpPr/>
          <p:nvPr/>
        </p:nvCxnSpPr>
        <p:spPr>
          <a:xfrm>
            <a:off x="1982601" y="2982685"/>
            <a:ext cx="4310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C993187-D13F-45D5-8D6E-2786DD8EB9E9}"/>
              </a:ext>
            </a:extLst>
          </p:cNvPr>
          <p:cNvCxnSpPr>
            <a:cxnSpLocks/>
          </p:cNvCxnSpPr>
          <p:nvPr/>
        </p:nvCxnSpPr>
        <p:spPr>
          <a:xfrm>
            <a:off x="2413675" y="2177143"/>
            <a:ext cx="0" cy="4201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214DBC-93BC-4D2B-89EA-70072C17EDAF}"/>
              </a:ext>
            </a:extLst>
          </p:cNvPr>
          <p:cNvSpPr/>
          <p:nvPr/>
        </p:nvSpPr>
        <p:spPr>
          <a:xfrm>
            <a:off x="2909919" y="1966705"/>
            <a:ext cx="457074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计算所有已知样本到待测样本的欧氏距离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D895A76-B149-4544-9509-787A4F265522}"/>
              </a:ext>
            </a:extLst>
          </p:cNvPr>
          <p:cNvSpPr/>
          <p:nvPr/>
        </p:nvSpPr>
        <p:spPr>
          <a:xfrm>
            <a:off x="2909918" y="2986619"/>
            <a:ext cx="4100477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选择与待测样本距离最近的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个样本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73AC06-D396-48C6-9ADD-4CC6241A9E5C}"/>
              </a:ext>
            </a:extLst>
          </p:cNvPr>
          <p:cNvSpPr/>
          <p:nvPr/>
        </p:nvSpPr>
        <p:spPr>
          <a:xfrm>
            <a:off x="2909919" y="4176518"/>
            <a:ext cx="3969852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统计这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个样本的类别或者均值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7F0FA70-2F3F-4719-9A20-5A5B8BF7F022}"/>
              </a:ext>
            </a:extLst>
          </p:cNvPr>
          <p:cNvSpPr/>
          <p:nvPr/>
        </p:nvSpPr>
        <p:spPr>
          <a:xfrm>
            <a:off x="2909920" y="5238433"/>
            <a:ext cx="7287817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选择出现频率最大的类标作为分类结果，或者平均值作为回归结果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6D42349-222C-4697-BF1E-3277D2FBAC83}"/>
              </a:ext>
            </a:extLst>
          </p:cNvPr>
          <p:cNvSpPr/>
          <p:nvPr/>
        </p:nvSpPr>
        <p:spPr>
          <a:xfrm>
            <a:off x="74023" y="223538"/>
            <a:ext cx="11956868" cy="666197"/>
          </a:xfrm>
          <a:prstGeom prst="roundRect">
            <a:avLst>
              <a:gd name="adj" fmla="val 8170"/>
            </a:avLst>
          </a:prstGeom>
          <a:solidFill>
            <a:schemeClr val="accent1">
              <a:lumMod val="75000"/>
            </a:schemeClr>
          </a:solidFill>
          <a:ln w="9525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        项目背景：通过房间的数量、地理位置等信息来预测房价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603A693-1621-43FE-907B-32EA5CF4F1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13675" y="2177143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D76AADC-AFD2-450B-87D7-32ECD5637F70}"/>
              </a:ext>
            </a:extLst>
          </p:cNvPr>
          <p:cNvCxnSpPr>
            <a:cxnSpLocks/>
          </p:cNvCxnSpPr>
          <p:nvPr/>
        </p:nvCxnSpPr>
        <p:spPr>
          <a:xfrm>
            <a:off x="2413675" y="3191990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57A24FB-FA20-4915-BD37-1AE74543F053}"/>
              </a:ext>
            </a:extLst>
          </p:cNvPr>
          <p:cNvCxnSpPr>
            <a:cxnSpLocks/>
          </p:cNvCxnSpPr>
          <p:nvPr/>
        </p:nvCxnSpPr>
        <p:spPr>
          <a:xfrm>
            <a:off x="2413675" y="546872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83C6B9-0937-47F4-8D9F-8906F53F1E66}"/>
              </a:ext>
            </a:extLst>
          </p:cNvPr>
          <p:cNvCxnSpPr>
            <a:cxnSpLocks/>
          </p:cNvCxnSpPr>
          <p:nvPr/>
        </p:nvCxnSpPr>
        <p:spPr>
          <a:xfrm>
            <a:off x="2413675" y="4386758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2C52B35-D45B-4185-BF16-F75E933A5783}"/>
              </a:ext>
            </a:extLst>
          </p:cNvPr>
          <p:cNvSpPr txBox="1"/>
          <p:nvPr/>
        </p:nvSpPr>
        <p:spPr>
          <a:xfrm>
            <a:off x="515207" y="1135422"/>
            <a:ext cx="815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实现方法：遍历每个样本到待测样本的欧氏距离，取最近的</a:t>
            </a:r>
            <a:r>
              <a:rPr lang="en-US" altLang="zh-CN" dirty="0"/>
              <a:t>k</a:t>
            </a:r>
            <a:r>
              <a:rPr lang="zh-CN" altLang="en-US" dirty="0"/>
              <a:t>个样本作为邻居。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BA9EE46-26DC-455B-AC0E-98FEC7B6F449}"/>
              </a:ext>
            </a:extLst>
          </p:cNvPr>
          <p:cNvCxnSpPr>
            <a:cxnSpLocks/>
          </p:cNvCxnSpPr>
          <p:nvPr/>
        </p:nvCxnSpPr>
        <p:spPr>
          <a:xfrm>
            <a:off x="2413675" y="6379029"/>
            <a:ext cx="496244" cy="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013F365-C13C-4975-8688-7024E693F58D}"/>
              </a:ext>
            </a:extLst>
          </p:cNvPr>
          <p:cNvSpPr/>
          <p:nvPr/>
        </p:nvSpPr>
        <p:spPr>
          <a:xfrm>
            <a:off x="2909921" y="6173759"/>
            <a:ext cx="2924821" cy="435429"/>
          </a:xfrm>
          <a:prstGeom prst="roundRect">
            <a:avLst>
              <a:gd name="adj" fmla="val 10131"/>
            </a:avLst>
          </a:prstGeom>
          <a:solidFill>
            <a:srgbClr val="E8E8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5. </a:t>
            </a:r>
            <a:r>
              <a:rPr lang="zh-CN" altLang="en-US" dirty="0">
                <a:solidFill>
                  <a:schemeClr val="tx1"/>
                </a:solidFill>
              </a:rPr>
              <a:t>评估方法：</a:t>
            </a:r>
            <a:r>
              <a:rPr lang="en-US" altLang="zh-CN" dirty="0">
                <a:solidFill>
                  <a:schemeClr val="tx1"/>
                </a:solidFill>
              </a:rPr>
              <a:t>MSE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RMSE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F30647-9C12-47EB-8545-4EB4B33E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535" y="1814181"/>
            <a:ext cx="4149226" cy="7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6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1190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Nuo</dc:creator>
  <cp:lastModifiedBy>Lei Nuo</cp:lastModifiedBy>
  <cp:revision>1</cp:revision>
  <dcterms:created xsi:type="dcterms:W3CDTF">2025-04-12T12:17:19Z</dcterms:created>
  <dcterms:modified xsi:type="dcterms:W3CDTF">2025-04-12T12:18:42Z</dcterms:modified>
</cp:coreProperties>
</file>