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68" r:id="rId24"/>
    <p:sldMasterId id="2147483769" r:id="rId26"/>
  </p:sldMasterIdLst>
  <p:sldIdLst>
    <p:sldId id="258" r:id="rId28"/>
    <p:sldId id="268" r:id="rId29"/>
    <p:sldId id="269" r:id="rId30"/>
    <p:sldId id="271" r:id="rId31"/>
    <p:sldId id="270" r:id="rId32"/>
    <p:sldId id="272" r:id="rId33"/>
    <p:sldId id="266" r:id="rId34"/>
    <p:sldId id="273" r:id="rId35"/>
    <p:sldId id="274" r:id="rId36"/>
    <p:sldId id="275" r:id="rId37"/>
    <p:sldId id="276" r:id="rId38"/>
    <p:sldId id="277" r:id="rId3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8BC7C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 autoAdjust="0"/>
    <p:restoredTop sz="94622" autoAdjust="0"/>
  </p:normalViewPr>
  <p:slideViewPr>
    <p:cSldViewPr snapToGrid="1" snapToObjects="1">
      <p:cViewPr>
        <p:scale>
          <a:sx n="66" d="100"/>
          <a:sy n="66" d="100"/>
        </p:scale>
        <p:origin x="456" y="318"/>
      </p:cViewPr>
      <p:guideLst>
        <p:guide orient="horz" pos="2157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4" Type="http://schemas.openxmlformats.org/officeDocument/2006/relationships/slideMaster" Target="slideMasters/slideMaster1.xml"></Relationship><Relationship Id="rId25" Type="http://schemas.openxmlformats.org/officeDocument/2006/relationships/theme" Target="theme/theme1.xml"></Relationship><Relationship Id="rId26" Type="http://schemas.openxmlformats.org/officeDocument/2006/relationships/slideMaster" Target="slideMasters/slideMaster2.xml"></Relationship><Relationship Id="rId28" Type="http://schemas.openxmlformats.org/officeDocument/2006/relationships/slide" Target="slides/slide1.xml"></Relationship><Relationship Id="rId29" Type="http://schemas.openxmlformats.org/officeDocument/2006/relationships/slide" Target="slides/slide2.xml"></Relationship><Relationship Id="rId30" Type="http://schemas.openxmlformats.org/officeDocument/2006/relationships/slide" Target="slides/slide3.xml"></Relationship><Relationship Id="rId31" Type="http://schemas.openxmlformats.org/officeDocument/2006/relationships/slide" Target="slides/slide4.xml"></Relationship><Relationship Id="rId32" Type="http://schemas.openxmlformats.org/officeDocument/2006/relationships/slide" Target="slides/slide5.xml"></Relationship><Relationship Id="rId33" Type="http://schemas.openxmlformats.org/officeDocument/2006/relationships/slide" Target="slides/slide6.xml"></Relationship><Relationship Id="rId34" Type="http://schemas.openxmlformats.org/officeDocument/2006/relationships/slide" Target="slides/slide7.xml"></Relationship><Relationship Id="rId35" Type="http://schemas.openxmlformats.org/officeDocument/2006/relationships/slide" Target="slides/slide8.xml"></Relationship><Relationship Id="rId36" Type="http://schemas.openxmlformats.org/officeDocument/2006/relationships/slide" Target="slides/slide9.xml"></Relationship><Relationship Id="rId37" Type="http://schemas.openxmlformats.org/officeDocument/2006/relationships/slide" Target="slides/slide10.xml"></Relationship><Relationship Id="rId38" Type="http://schemas.openxmlformats.org/officeDocument/2006/relationships/slide" Target="slides/slide11.xml"></Relationship><Relationship Id="rId39" Type="http://schemas.openxmlformats.org/officeDocument/2006/relationships/slide" Target="slides/slide12.xml"></Relationship><Relationship Id="rId40" Type="http://schemas.openxmlformats.org/officeDocument/2006/relationships/viewProps" Target="viewProps.xml"></Relationship><Relationship Id="rId41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3035" cy="147066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subTitle"/>
          </p:nvPr>
        </p:nvSpPr>
        <p:spPr>
          <a:xfrm>
            <a:off x="1371600" y="3886200"/>
            <a:ext cx="6401435" cy="17532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subtitle style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 orient="vert"/>
          </p:nvPr>
        </p:nvSpPr>
        <p:spPr>
          <a:xfrm>
            <a:off x="6629400" y="274955"/>
            <a:ext cx="2058035" cy="5852160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 orient="vert"/>
          </p:nvPr>
        </p:nvSpPr>
        <p:spPr>
          <a:xfrm>
            <a:off x="457200" y="274955"/>
            <a:ext cx="6020435" cy="5852160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722630" y="4406900"/>
            <a:ext cx="7773035" cy="13627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722630" y="2907030"/>
            <a:ext cx="7773035" cy="150050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457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648200" y="1600200"/>
            <a:ext cx="4039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535430"/>
            <a:ext cx="404114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4" name="Rect 0"/>
          <p:cNvSpPr txBox="1">
            <a:spLocks noGrp="1"/>
          </p:cNvSpPr>
          <p:nvPr>
            <p:ph/>
          </p:nvPr>
        </p:nvSpPr>
        <p:spPr>
          <a:xfrm>
            <a:off x="457200" y="2174875"/>
            <a:ext cx="404114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body"/>
          </p:nvPr>
        </p:nvSpPr>
        <p:spPr>
          <a:xfrm>
            <a:off x="4645025" y="1535430"/>
            <a:ext cx="4042410" cy="64008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6" name="Rect 0"/>
          <p:cNvSpPr txBox="1">
            <a:spLocks noGrp="1"/>
          </p:cNvSpPr>
          <p:nvPr>
            <p:ph/>
          </p:nvPr>
        </p:nvSpPr>
        <p:spPr>
          <a:xfrm>
            <a:off x="4645025" y="2174875"/>
            <a:ext cx="4042410" cy="395224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7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8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9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5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3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4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9265" cy="116268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/>
          </p:nvPr>
        </p:nvSpPr>
        <p:spPr>
          <a:xfrm>
            <a:off x="3575050" y="273050"/>
            <a:ext cx="5112385" cy="58540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457200" y="1435100"/>
            <a:ext cx="3009265" cy="46920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1792605" y="4800600"/>
            <a:ext cx="5487035" cy="56769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pic"/>
          </p:nvPr>
        </p:nvSpPr>
        <p:spPr>
          <a:xfrm>
            <a:off x="1792605" y="612775"/>
            <a:ext cx="5487035" cy="4115435"/>
          </a:xfrm>
          <a:prstGeom prst="rect">
            <a:avLst/>
          </a:prstGeom>
        </p:spPr>
      </p:sp>
      <p:sp>
        <p:nvSpPr>
          <p:cNvPr id="4" name="Rect 0"/>
          <p:cNvSpPr txBox="1">
            <a:spLocks noGrp="1"/>
          </p:cNvSpPr>
          <p:nvPr>
            <p:ph type="body"/>
          </p:nvPr>
        </p:nvSpPr>
        <p:spPr>
          <a:xfrm>
            <a:off x="1792605" y="5367655"/>
            <a:ext cx="5487035" cy="8051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</p:txBody>
      </p:sp>
      <p:sp>
        <p:nvSpPr>
          <p:cNvPr id="5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6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7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>
              <a:buFontTx/>
              <a:buNone/>
            </a:pPr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title style</a:t>
            </a:r>
          </a:p>
        </p:txBody>
      </p:sp>
      <p:sp>
        <p:nvSpPr>
          <p:cNvPr id="3" name="Rect 0"/>
          <p:cNvSpPr txBox="1">
            <a:spLocks noGrp="1"/>
          </p:cNvSpPr>
          <p:nvPr>
            <p:ph type="body"/>
          </p:nvPr>
        </p:nvSpPr>
        <p:spPr>
          <a:xfrm>
            <a:off x="457200" y="1600200"/>
            <a:ext cx="82302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342900" indent="-342900"/>
            <a:r>
              <a:rPr>
                <a:latin typeface="맑은 고딕" charset="0"/>
                <a:ea typeface="맑은 고딕" charset="0"/>
                <a:sym typeface="맑은 고딕" charset="0"/>
              </a:rPr>
              <a:t>Click to edit Master text styles</a:t>
            </a:r>
          </a:p>
          <a:p>
            <a:pPr marL="742950" lvl="1" indent="-285750"/>
            <a:r>
              <a:rPr>
                <a:latin typeface="맑은 고딕" charset="0"/>
                <a:ea typeface="맑은 고딕" charset="0"/>
                <a:sym typeface="맑은 고딕" charset="0"/>
              </a:rPr>
              <a:t>Second level</a:t>
            </a:r>
          </a:p>
          <a:p>
            <a:pPr marL="1143000" lvl="2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Third level</a:t>
            </a:r>
          </a:p>
          <a:p>
            <a:pPr marL="1600200" lvl="3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Fourth level</a:t>
            </a:r>
          </a:p>
          <a:p>
            <a:pPr marL="2057400" lvl="4" indent="-228600"/>
            <a:r>
              <a:rPr>
                <a:latin typeface="맑은 고딕" charset="0"/>
                <a:ea typeface="맑은 고딕" charset="0"/>
                <a:sym typeface="맑은 고딕" charset="0"/>
              </a:rPr>
              <a:t>Fifth level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dt"/>
          </p:nvPr>
        </p:nvSpPr>
        <p:spPr>
          <a:xfrm>
            <a:off x="457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en-US" altLang="ko-KR">
                <a:latin typeface="맑은 고딕" charset="0"/>
                <a:ea typeface="맑은 고딕" charset="0"/>
                <a:sym typeface="맑은 고딕" charset="0"/>
              </a:rPr>
              <a:t>6/13/2025</a:t>
            </a:fld>
            <a:endParaRPr lang="en-US" altLang="ko-KR">
              <a:latin typeface="맑은 고딕" charset="0"/>
              <a:ea typeface="맑은 고딕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 noGrp="1"/>
          </p:cNvSpPr>
          <p:nvPr>
            <p:ph type="ftr"/>
          </p:nvPr>
        </p:nvSpPr>
        <p:spPr>
          <a:xfrm>
            <a:off x="3124200" y="6356350"/>
            <a:ext cx="2896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endParaRPr/>
          </a:p>
        </p:txBody>
      </p:sp>
      <p:sp>
        <p:nvSpPr>
          <p:cNvPr id="6" name="Rect 0"/>
          <p:cNvSpPr txBox="1">
            <a:spLocks noGrp="1"/>
          </p:cNvSpPr>
          <p:nvPr>
            <p:ph type="sldNum"/>
          </p:nvPr>
        </p:nvSpPr>
        <p:spPr>
          <a:xfrm>
            <a:off x="6553200" y="6356350"/>
            <a:ext cx="21342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>
                <a:latin typeface="맑은 고딕" charset="0"/>
                <a:ea typeface="맑은 고딕" charset="0"/>
                <a:sym typeface="맑은 고딕" charset="0"/>
              </a:rPr>
              <a:t>‹#›</a:t>
            </a:fld>
            <a:endParaRPr>
              <a:latin typeface="맑은 고딕" charset="0"/>
              <a:ea typeface="맑은 고딕" charset="0"/>
              <a:sym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/>
        <a:buChar char="0"/>
        <a:defRPr lang="ko-KR" sz="2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0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-69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fImage263049236633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fImage733922416500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fImage2501312429169.png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weather.go.kr/w/image/radar.do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eather.go.kr/w/image/sat/gk2a.do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weather.go.kr/w/image/vshrt/rain.d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fImage21852323141.png"></Relationship><Relationship Id="rId4" Type="http://schemas.openxmlformats.org/officeDocument/2006/relationships/slideLayout" Target="../slideLayouts/slideLayout18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8.xml"></Relationship><Relationship Id="rId2" Type="http://schemas.openxmlformats.org/officeDocument/2006/relationships/image" Target="../media/image8.png"></Relationship><Relationship Id="rId3" Type="http://schemas.openxmlformats.org/officeDocument/2006/relationships/image" Target="../media/fImage7118302328467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 descr="C:/Users/admin/AppData/Roaming/PolarisOffice/ETemp/6576_12849392/fImage7082217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00" y="-2463800"/>
            <a:ext cx="7595235" cy="10376535"/>
          </a:xfrm>
          <a:prstGeom prst="rect">
            <a:avLst/>
          </a:prstGeom>
          <a:noFill/>
        </p:spPr>
      </p:pic>
      <p:pic>
        <p:nvPicPr>
          <p:cNvPr id="3" name="Picture " descr="C:/Users/admin/AppData/Roaming/PolarisOffice/ETemp/6576_12849392/fImage253831218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9"/>
          <a:stretch>
            <a:fillRect/>
          </a:stretch>
        </p:blipFill>
        <p:spPr>
          <a:xfrm>
            <a:off x="911860" y="676275"/>
            <a:ext cx="13531215" cy="6666865"/>
          </a:xfrm>
          <a:prstGeom prst="rect">
            <a:avLst/>
          </a:prstGeom>
          <a:noFill/>
        </p:spPr>
      </p:pic>
      <p:sp>
        <p:nvSpPr>
          <p:cNvPr id="4" name="Rect 0"/>
          <p:cNvSpPr txBox="1">
            <a:spLocks/>
          </p:cNvSpPr>
          <p:nvPr/>
        </p:nvSpPr>
        <p:spPr>
          <a:xfrm>
            <a:off x="1600200" y="7353300"/>
            <a:ext cx="3797935" cy="3943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2200" b="0" i="0" strike="noStrike">
                <a:solidFill>
                  <a:srgbClr val="787878"/>
                </a:solidFill>
                <a:latin typeface="Calibri" charset="0"/>
                <a:ea typeface="Pretendard Medium" charset="0"/>
                <a:sym typeface="맑은 고딕" charset="0"/>
              </a:rPr>
              <a:t>React 활용 웹개발 프로젝트 </a:t>
            </a:r>
            <a:endParaRPr lang="ko-KR" altLang="en-US" sz="2200" b="0" i="0" strike="noStrike">
              <a:solidFill>
                <a:srgbClr val="787878"/>
              </a:solidFill>
              <a:latin typeface="Calibri" charset="0"/>
              <a:ea typeface="Pretendard Medium" charset="0"/>
              <a:sym typeface="맑은 고딕" charset="0"/>
            </a:endParaRPr>
          </a:p>
        </p:txBody>
      </p:sp>
      <p:sp>
        <p:nvSpPr>
          <p:cNvPr id="5" name="Rect 0"/>
          <p:cNvSpPr txBox="1">
            <a:spLocks/>
          </p:cNvSpPr>
          <p:nvPr/>
        </p:nvSpPr>
        <p:spPr>
          <a:xfrm>
            <a:off x="1562100" y="7797165"/>
            <a:ext cx="6718935" cy="18421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7000" b="0" i="0" strike="noStrike" dirty="0" err="1">
                <a:solidFill>
                  <a:srgbClr val="1F1F9E"/>
                </a:solidFill>
                <a:latin typeface="Pretendard Black" charset="0"/>
                <a:ea typeface="Calibri" charset="0"/>
                <a:sym typeface="맑은 고딕" charset="0"/>
              </a:rPr>
              <a:t>언제그치지</a:t>
            </a:r>
            <a:r>
              <a:rPr lang="ko-KR" sz="7000" b="0" i="0" strike="noStrike" dirty="0">
                <a:solidFill>
                  <a:srgbClr val="1F1F9E"/>
                </a:solidFill>
                <a:latin typeface="Pretendard Black" charset="0"/>
                <a:ea typeface="Calibri" charset="0"/>
                <a:sym typeface="맑은 고딕" charset="0"/>
              </a:rPr>
              <a:t>?</a:t>
            </a:r>
            <a:r>
              <a:rPr sz="7000" b="0" i="0" strike="noStrike" dirty="0">
                <a:solidFill>
                  <a:srgbClr val="1F1F9E"/>
                </a:solidFill>
                <a:latin typeface="Pretendard Black" charset="0"/>
                <a:ea typeface="Calibri" charset="0"/>
                <a:sym typeface="맑은 고딕" charset="0"/>
              </a:rPr>
              <a:t> </a:t>
            </a:r>
            <a:endParaRPr lang="ko-KR" altLang="en-US" sz="7000" b="0" i="0" strike="noStrike" dirty="0">
              <a:solidFill>
                <a:srgbClr val="1F1F9E"/>
              </a:solidFill>
              <a:latin typeface="Pretendard Black" charset="0"/>
              <a:ea typeface="Calibri" charset="0"/>
              <a:sym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sz="5200" b="0" i="0" strike="noStrike" dirty="0">
                <a:solidFill>
                  <a:srgbClr val="1F1F9E"/>
                </a:solidFill>
                <a:latin typeface="Pretendard Light" charset="0"/>
                <a:ea typeface="Calibri" charset="0"/>
                <a:sym typeface="맑은 고딕" charset="0"/>
              </a:rPr>
              <a:t>Project</a:t>
            </a:r>
            <a:endParaRPr lang="ko-KR" altLang="en-US" sz="5200" b="0" i="0" strike="noStrike" dirty="0">
              <a:solidFill>
                <a:srgbClr val="1F1F9E"/>
              </a:solidFill>
              <a:latin typeface="Pretendard Light" charset="0"/>
              <a:ea typeface="Calibri" charset="0"/>
              <a:sym typeface="맑은 고딕" charset="0"/>
            </a:endParaRPr>
          </a:p>
        </p:txBody>
      </p:sp>
      <p:pic>
        <p:nvPicPr>
          <p:cNvPr id="6" name="Picture " descr="C:/Users/admin/AppData/Roaming/PolarisOffice/ETemp/6576_12849392/fImage7082221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000" y="-2463800"/>
            <a:ext cx="7595235" cy="10376535"/>
          </a:xfrm>
          <a:prstGeom prst="rect">
            <a:avLst/>
          </a:prstGeom>
          <a:noFill/>
        </p:spPr>
      </p:pic>
      <p:pic>
        <p:nvPicPr>
          <p:cNvPr id="7" name="Picture " descr="C:/Users/admin/AppData/Roaming/PolarisOffice/ETemp/6576_12849392/fImage25242226500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2100"/>
            <a:ext cx="902335" cy="10732135"/>
          </a:xfrm>
          <a:prstGeom prst="rect">
            <a:avLst/>
          </a:prstGeom>
          <a:noFill/>
        </p:spPr>
      </p:pic>
      <p:pic>
        <p:nvPicPr>
          <p:cNvPr id="11" name="Picture " descr="C:/Users/admin/AppData/Roaming/PolarisOffice/ETemp/6576_12849392/fImage72552269169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551400" y="0"/>
            <a:ext cx="7595235" cy="10376535"/>
          </a:xfrm>
          <a:prstGeom prst="rect">
            <a:avLst/>
          </a:prstGeom>
          <a:noFill/>
        </p:spPr>
      </p:pic>
      <p:pic>
        <p:nvPicPr>
          <p:cNvPr id="12" name="Picture " descr="C:/Users/admin/AppData/Roaming/PolarisOffice/ETemp/6576_12849392/fImage25242275724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700" y="-228600"/>
            <a:ext cx="902335" cy="10732135"/>
          </a:xfrm>
          <a:prstGeom prst="rect">
            <a:avLst/>
          </a:prstGeom>
          <a:noFill/>
        </p:spPr>
      </p:pic>
      <p:pic>
        <p:nvPicPr>
          <p:cNvPr id="13" name="Picture " descr="C:/Users/admin/AppData/Roaming/PolarisOffice/ETemp/6576_12849392/fImage1272281478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810500"/>
            <a:ext cx="5728335" cy="51435"/>
          </a:xfrm>
          <a:prstGeom prst="rect">
            <a:avLst/>
          </a:prstGeom>
          <a:noFill/>
        </p:spPr>
      </p:pic>
      <p:pic>
        <p:nvPicPr>
          <p:cNvPr id="14" name="Picture " descr="C:/Users/admin/AppData/Roaming/PolarisOffice/ETemp/6576_12849392/fImage1722299358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721600"/>
            <a:ext cx="3188335" cy="241935"/>
          </a:xfrm>
          <a:prstGeom prst="rect">
            <a:avLst/>
          </a:prstGeom>
          <a:noFill/>
        </p:spPr>
      </p:pic>
      <p:pic>
        <p:nvPicPr>
          <p:cNvPr id="15" name="Picture " descr="C:/Users/admin/AppData/Roaming/PolarisOffice/ETemp/6576_12849392/fImage3032306962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0000">
            <a:off x="15862300" y="6438900"/>
            <a:ext cx="673735" cy="927735"/>
          </a:xfrm>
          <a:prstGeom prst="rect">
            <a:avLst/>
          </a:prstGeom>
          <a:noFill/>
        </p:spPr>
      </p:pic>
      <p:sp>
        <p:nvSpPr>
          <p:cNvPr id="16" name="Rect 0"/>
          <p:cNvSpPr txBox="1">
            <a:spLocks/>
          </p:cNvSpPr>
          <p:nvPr/>
        </p:nvSpPr>
        <p:spPr>
          <a:xfrm rot="5400000">
            <a:off x="12865100" y="3454400"/>
            <a:ext cx="8827135" cy="19437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r" defTabSz="914400" rtl="0" eaLnBrk="1" latinLnBrk="0" hangingPunct="1">
              <a:buFontTx/>
              <a:buNone/>
            </a:pPr>
            <a:r>
              <a:rPr sz="11000" b="0" i="0" strike="noStrike" spc="-290">
                <a:solidFill>
                  <a:srgbClr val="737373">
                    <a:alpha val="11775"/>
                  </a:srgbClr>
                </a:solidFill>
                <a:latin typeface="Pretendard Black" charset="0"/>
                <a:ea typeface="Calibri" charset="0"/>
                <a:sym typeface="맑은 고딕" charset="0"/>
              </a:rPr>
              <a:t>2025 </a:t>
            </a:r>
            <a:r>
              <a:rPr lang="ko-KR" sz="11000" b="0" i="0" strike="noStrike" spc="-290">
                <a:solidFill>
                  <a:srgbClr val="737373">
                    <a:alpha val="11775"/>
                  </a:srgbClr>
                </a:solidFill>
                <a:latin typeface="Pretendard Black" charset="0"/>
                <a:ea typeface="Calibri" charset="0"/>
                <a:sym typeface="맑은 고딕" charset="0"/>
              </a:rPr>
              <a:t>Weather</a:t>
            </a:r>
            <a:endParaRPr lang="ko-KR" altLang="en-US" sz="11000" b="0" i="0" strike="noStrike">
              <a:solidFill>
                <a:srgbClr val="737373">
                  <a:alpha val="11775"/>
                </a:srgbClr>
              </a:solidFill>
              <a:latin typeface="Pretendard Black" charset="0"/>
              <a:ea typeface="Calibri" charset="0"/>
              <a:sym typeface="맑은 고딕" charset="0"/>
            </a:endParaRPr>
          </a:p>
        </p:txBody>
      </p:sp>
      <p:sp>
        <p:nvSpPr>
          <p:cNvPr id="17" name="텍스트 상자 1"/>
          <p:cNvSpPr txBox="1">
            <a:spLocks/>
          </p:cNvSpPr>
          <p:nvPr/>
        </p:nvSpPr>
        <p:spPr>
          <a:xfrm>
            <a:off x="11792585" y="8700135"/>
            <a:ext cx="5029835" cy="7118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4000" b="0" i="0" strike="noStrike" dirty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조원 : </a:t>
            </a:r>
            <a:r>
              <a:rPr lang="ko-KR" sz="4000" b="0" i="0" strike="noStrike" dirty="0" err="1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이준목</a:t>
            </a:r>
            <a:r>
              <a:rPr lang="ko-KR" sz="4000" b="0" i="0" strike="noStrike" dirty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, </a:t>
            </a:r>
            <a:r>
              <a:rPr lang="ko-KR" sz="4000" b="0" i="0" strike="noStrike" dirty="0" err="1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정현민</a:t>
            </a:r>
            <a:endParaRPr lang="ko-KR" altLang="en-US" sz="4000" b="0" i="0" strike="noStrike" dirty="0">
              <a:solidFill>
                <a:srgbClr val="4949E8"/>
              </a:solidFill>
              <a:latin typeface="Pretendard Black" charset="0"/>
              <a:ea typeface="Calibri" charset="0"/>
              <a:sym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1143000" y="596900"/>
            <a:ext cx="5322570" cy="877570"/>
          </a:xfrm>
          <a:prstGeom prst="rect"/>
        </p:spPr>
        <p:txBody>
          <a:bodyPr wrap="square" lIns="0" tIns="0" rIns="0" bIns="0" numCol="1" rtl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서비스</a:t>
            </a: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 </a:t>
            </a:r>
            <a:r>
              <a:rPr lang="ko-KR" altLang="en-US" sz="5000" spc="-80">
                <a:solidFill>
                  <a:srgbClr val="213260"/>
                </a:solidFill>
                <a:latin typeface="Noto Sans CJK KR Bold" charset="0"/>
                <a:ea typeface="Calibri" charset="0"/>
              </a:rPr>
              <a:t>시연</a:t>
            </a:r>
            <a:endParaRPr lang="ko-KR" altLang="en-US" sz="5000">
              <a:solidFill>
                <a:srgbClr val="213260"/>
              </a:solidFill>
              <a:latin typeface="Noto Sans CJK KR Bold" charset="0"/>
              <a:ea typeface="Calibri" charset="0"/>
            </a:endParaRPr>
          </a:p>
        </p:txBody>
      </p:sp>
      <p:pic>
        <p:nvPicPr>
          <p:cNvPr id="66" name="Picture " descr="C:/Users/admin/AppData/Roaming/PolarisOffice/ETemp/7360_217179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8289270" cy="293370"/>
          </a:xfrm>
          <a:prstGeom prst="rect"/>
          <a:noFill/>
        </p:spPr>
      </p:pic>
      <p:sp>
        <p:nvSpPr>
          <p:cNvPr id="67" name="텍스트 상자 5"/>
          <p:cNvSpPr txBox="1">
            <a:spLocks/>
          </p:cNvSpPr>
          <p:nvPr/>
        </p:nvSpPr>
        <p:spPr>
          <a:xfrm rot="0">
            <a:off x="7112000" y="1098550"/>
            <a:ext cx="4399280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&lt;현재 </a:t>
            </a:r>
            <a:r>
              <a:rPr lang="ko-KR" sz="1800">
                <a:latin typeface="맑은 고딕" charset="0"/>
                <a:ea typeface="맑은 고딕" charset="0"/>
              </a:rPr>
              <a:t>지역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단기예보상황까</a:t>
            </a:r>
            <a:r>
              <a:rPr lang="ko-KR" sz="1800">
                <a:latin typeface="맑은 고딕" charset="0"/>
                <a:ea typeface="맑은 고딕" charset="0"/>
              </a:rPr>
              <a:t>지 </a:t>
            </a:r>
            <a:r>
              <a:rPr lang="ko-KR" sz="1800">
                <a:latin typeface="맑은 고딕" charset="0"/>
                <a:ea typeface="맑은 고딕" charset="0"/>
              </a:rPr>
              <a:t>보여</a:t>
            </a:r>
            <a:r>
              <a:rPr lang="ko-KR" sz="1800">
                <a:latin typeface="맑은 고딕" charset="0"/>
                <a:ea typeface="맑은 고딕" charset="0"/>
              </a:rPr>
              <a:t>줌&gt;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6" descr="C:/Users/admin/AppData/Roaming/PolarisOffice/ETemp/7360_21717976/fImage263049236633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3" r="916"/>
          <a:stretch>
            <a:fillRect/>
          </a:stretch>
        </p:blipFill>
        <p:spPr>
          <a:xfrm rot="0">
            <a:off x="0" y="1481455"/>
            <a:ext cx="18286730" cy="8807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1143000" y="596900"/>
            <a:ext cx="5322570" cy="877570"/>
          </a:xfrm>
          <a:prstGeom prst="rect"/>
        </p:spPr>
        <p:txBody>
          <a:bodyPr wrap="square" lIns="0" tIns="0" rIns="0" bIns="0" numCol="1" rtl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서비스</a:t>
            </a: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 </a:t>
            </a:r>
            <a:r>
              <a:rPr lang="ko-KR" altLang="en-US" sz="5000" spc="-80">
                <a:solidFill>
                  <a:srgbClr val="213260"/>
                </a:solidFill>
                <a:latin typeface="Noto Sans CJK KR Bold" charset="0"/>
                <a:ea typeface="Calibri" charset="0"/>
              </a:rPr>
              <a:t>시연</a:t>
            </a:r>
            <a:endParaRPr lang="ko-KR" altLang="en-US" sz="5000">
              <a:solidFill>
                <a:srgbClr val="213260"/>
              </a:solidFill>
              <a:latin typeface="Noto Sans CJK KR Bold" charset="0"/>
              <a:ea typeface="Calibri" charset="0"/>
            </a:endParaRPr>
          </a:p>
        </p:txBody>
      </p:sp>
      <p:pic>
        <p:nvPicPr>
          <p:cNvPr id="66" name="Picture " descr="C:/Users/admin/AppData/Roaming/PolarisOffice/ETemp/7360_217179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8289270" cy="293370"/>
          </a:xfrm>
          <a:prstGeom prst="rect"/>
          <a:noFill/>
        </p:spPr>
      </p:pic>
      <p:pic>
        <p:nvPicPr>
          <p:cNvPr id="68" name="그림 9" descr="C:/Users/admin/AppData/Roaming/PolarisOffice/ETemp/7360_21717976/fImage73392241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1"/>
          <a:stretch>
            <a:fillRect/>
          </a:stretch>
        </p:blipFill>
        <p:spPr>
          <a:xfrm rot="0">
            <a:off x="0" y="1558290"/>
            <a:ext cx="18288635" cy="8730615"/>
          </a:xfrm>
          <a:prstGeom prst="rect"/>
          <a:noFill/>
        </p:spPr>
      </p:pic>
      <p:sp>
        <p:nvSpPr>
          <p:cNvPr id="67" name="텍스트 상자 8"/>
          <p:cNvSpPr txBox="1">
            <a:spLocks/>
          </p:cNvSpPr>
          <p:nvPr/>
        </p:nvSpPr>
        <p:spPr>
          <a:xfrm rot="0">
            <a:off x="6486525" y="1928495"/>
            <a:ext cx="532701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&lt;현재 </a:t>
            </a:r>
            <a:r>
              <a:rPr lang="ko-KR" sz="1800">
                <a:latin typeface="맑은 고딕" charset="0"/>
                <a:ea typeface="맑은 고딕" charset="0"/>
              </a:rPr>
              <a:t>지역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미세먼지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생활지수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버</a:t>
            </a:r>
            <a:r>
              <a:rPr lang="ko-KR" sz="1800">
                <a:latin typeface="맑은 고딕" charset="0"/>
                <a:ea typeface="맑은 고딕" charset="0"/>
              </a:rPr>
              <a:t>튼 </a:t>
            </a:r>
            <a:r>
              <a:rPr lang="ko-KR" sz="1800">
                <a:latin typeface="맑은 고딕" charset="0"/>
                <a:ea typeface="맑은 고딕" charset="0"/>
              </a:rPr>
              <a:t>클릭</a:t>
            </a:r>
            <a:r>
              <a:rPr lang="ko-KR" sz="1800">
                <a:latin typeface="맑은 고딕" charset="0"/>
                <a:ea typeface="맑은 고딕" charset="0"/>
              </a:rPr>
              <a:t> 시&gt;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1143000" y="596900"/>
            <a:ext cx="5322570" cy="877570"/>
          </a:xfrm>
          <a:prstGeom prst="rect"/>
        </p:spPr>
        <p:txBody>
          <a:bodyPr wrap="square" lIns="0" tIns="0" rIns="0" bIns="0" numCol="1" rtl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서비스</a:t>
            </a: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 </a:t>
            </a:r>
            <a:r>
              <a:rPr lang="ko-KR" altLang="en-US" sz="5000" spc="-80">
                <a:solidFill>
                  <a:srgbClr val="213260"/>
                </a:solidFill>
                <a:latin typeface="Noto Sans CJK KR Bold" charset="0"/>
                <a:ea typeface="Calibri" charset="0"/>
              </a:rPr>
              <a:t>시연</a:t>
            </a:r>
            <a:endParaRPr lang="ko-KR" altLang="en-US" sz="5000">
              <a:solidFill>
                <a:srgbClr val="213260"/>
              </a:solidFill>
              <a:latin typeface="Noto Sans CJK KR Bold" charset="0"/>
              <a:ea typeface="Calibri" charset="0"/>
            </a:endParaRPr>
          </a:p>
        </p:txBody>
      </p:sp>
      <p:pic>
        <p:nvPicPr>
          <p:cNvPr id="66" name="Picture " descr="C:/Users/admin/AppData/Roaming/PolarisOffice/ETemp/7360_217179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8289270" cy="293370"/>
          </a:xfrm>
          <a:prstGeom prst="rect"/>
          <a:noFill/>
        </p:spPr>
      </p:pic>
      <p:pic>
        <p:nvPicPr>
          <p:cNvPr id="67" name="그림 10" descr="C:/Users/admin/AppData/Roaming/PolarisOffice/ETemp/7360_21717976/fImage250131242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8" r="-59"/>
          <a:stretch>
            <a:fillRect/>
          </a:stretch>
        </p:blipFill>
        <p:spPr>
          <a:xfrm rot="0">
            <a:off x="-12700" y="1583690"/>
            <a:ext cx="18299430" cy="8705215"/>
          </a:xfrm>
          <a:prstGeom prst="rect"/>
          <a:noFill/>
        </p:spPr>
      </p:pic>
      <p:sp>
        <p:nvSpPr>
          <p:cNvPr id="68" name="텍스트 상자 11"/>
          <p:cNvSpPr txBox="1">
            <a:spLocks/>
          </p:cNvSpPr>
          <p:nvPr/>
        </p:nvSpPr>
        <p:spPr>
          <a:xfrm rot="0">
            <a:off x="6192520" y="1915160"/>
            <a:ext cx="591883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&lt;K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ao 지</a:t>
            </a:r>
            <a:r>
              <a:rPr lang="ko-KR" sz="1800">
                <a:latin typeface="맑은 고딕" charset="0"/>
                <a:ea typeface="맑은 고딕" charset="0"/>
              </a:rPr>
              <a:t>도 </a:t>
            </a:r>
            <a:r>
              <a:rPr lang="ko-KR" sz="1800">
                <a:latin typeface="맑은 고딕" charset="0"/>
                <a:ea typeface="맑은 고딕" charset="0"/>
              </a:rPr>
              <a:t>API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활용하</a:t>
            </a:r>
            <a:r>
              <a:rPr lang="ko-KR" sz="1800">
                <a:latin typeface="맑은 고딕" charset="0"/>
                <a:ea typeface="맑은 고딕" charset="0"/>
              </a:rPr>
              <a:t>여 현재 </a:t>
            </a:r>
            <a:r>
              <a:rPr lang="ko-KR" sz="1800">
                <a:latin typeface="맑은 고딕" charset="0"/>
                <a:ea typeface="맑은 고딕" charset="0"/>
              </a:rPr>
              <a:t>지역</a:t>
            </a:r>
            <a:r>
              <a:rPr lang="ko-KR" sz="1800">
                <a:latin typeface="맑은 고딕" charset="0"/>
                <a:ea typeface="맑은 고딕" charset="0"/>
              </a:rPr>
              <a:t>의 </a:t>
            </a:r>
            <a:r>
              <a:rPr lang="ko-KR" sz="1800">
                <a:latin typeface="맑은 고딕" charset="0"/>
                <a:ea typeface="맑은 고딕" charset="0"/>
              </a:rPr>
              <a:t>날</a:t>
            </a:r>
            <a:r>
              <a:rPr lang="ko-KR" sz="1800">
                <a:latin typeface="맑은 고딕" charset="0"/>
                <a:ea typeface="맑은 고딕" charset="0"/>
              </a:rPr>
              <a:t>씨 </a:t>
            </a:r>
            <a:r>
              <a:rPr lang="ko-KR" sz="1800">
                <a:latin typeface="맑은 고딕" charset="0"/>
                <a:ea typeface="맑은 고딕" charset="0"/>
              </a:rPr>
              <a:t>시각</a:t>
            </a:r>
            <a:r>
              <a:rPr lang="ko-KR" sz="1800">
                <a:latin typeface="맑은 고딕" charset="0"/>
                <a:ea typeface="맑은 고딕" charset="0"/>
              </a:rPr>
              <a:t>화&gt;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pic>
        <p:nvPicPr>
          <p:cNvPr id="3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" y="1421765"/>
            <a:ext cx="4763135" cy="8439785"/>
          </a:xfrm>
          <a:prstGeom prst="rect">
            <a:avLst/>
          </a:prstGeom>
          <a:noFill/>
        </p:spPr>
      </p:pic>
      <p:sp>
        <p:nvSpPr>
          <p:cNvPr id="4" name="텍스트 상자 7"/>
          <p:cNvSpPr txBox="1">
            <a:spLocks/>
          </p:cNvSpPr>
          <p:nvPr/>
        </p:nvSpPr>
        <p:spPr>
          <a:xfrm>
            <a:off x="779780" y="497840"/>
            <a:ext cx="7853045" cy="856615"/>
          </a:xfrm>
          <a:prstGeom prst="rect">
            <a:avLst/>
          </a:prstGeom>
        </p:spPr>
        <p:txBody>
          <a:bodyPr vert="horz" wrap="square" lIns="0" tIns="0" rIns="0" bIns="0" numCol="1" rtlCol="1" anchor="ctr">
            <a:noAutofit/>
          </a:bodyPr>
          <a:lstStyle/>
          <a:p>
            <a:pPr marL="0" indent="0" algn="l">
              <a:lnSpc>
                <a:spcPct val="99600"/>
              </a:lnSpc>
              <a:buFontTx/>
              <a:buNone/>
            </a:pPr>
            <a:r>
              <a:rPr lang="ko-KR" sz="6100" b="0" i="0" strike="noStrike" spc="-390" dirty="0" err="1">
                <a:solidFill>
                  <a:srgbClr val="373737"/>
                </a:solidFill>
                <a:ea typeface="S-Core Dream 5 Medium" charset="0"/>
              </a:rPr>
              <a:t>퇴근하려는데</a:t>
            </a:r>
            <a:r>
              <a:rPr lang="ko-KR" sz="6100" b="0" i="0" strike="noStrike" spc="-390" dirty="0">
                <a:solidFill>
                  <a:srgbClr val="373737"/>
                </a:solidFill>
                <a:ea typeface="S-Core Dream 5 Medium" charset="0"/>
              </a:rPr>
              <a:t> </a:t>
            </a:r>
            <a:r>
              <a:rPr lang="ko-KR" sz="6100" b="0" i="0" strike="noStrike" spc="-390" dirty="0" err="1">
                <a:solidFill>
                  <a:srgbClr val="373737"/>
                </a:solidFill>
                <a:ea typeface="S-Core Dream 5 Medium" charset="0"/>
              </a:rPr>
              <a:t>아뿔사</a:t>
            </a:r>
            <a:r>
              <a:rPr lang="ko-KR" sz="6100" b="0" i="0" strike="noStrike" spc="-390" dirty="0">
                <a:solidFill>
                  <a:srgbClr val="373737"/>
                </a:solidFill>
                <a:ea typeface="S-Core Dream 5 Medium" charset="0"/>
              </a:rPr>
              <a:t>...</a:t>
            </a:r>
            <a:endParaRPr lang="ko-KR" altLang="en-US" sz="6100" b="0" i="0" strike="noStrike" dirty="0">
              <a:solidFill>
                <a:srgbClr val="373737"/>
              </a:solidFill>
              <a:ea typeface="S-Core Dream 5 Medium" charset="0"/>
            </a:endParaRPr>
          </a:p>
        </p:txBody>
      </p:sp>
      <p:pic>
        <p:nvPicPr>
          <p:cNvPr id="5" name="그림 1" descr="C:/Users/admin/AppData/Roaming/PolarisOffice/ETemp/13892_21683312/fImage57758687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180" y="1418590"/>
            <a:ext cx="11394440" cy="844359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20202"/>
          <a:stretch/>
        </p:blipFill>
        <p:spPr>
          <a:xfrm>
            <a:off x="762000" y="419100"/>
            <a:ext cx="16696592" cy="6019800"/>
          </a:xfrm>
          <a:prstGeom prst="rect">
            <a:avLst/>
          </a:prstGeom>
        </p:spPr>
      </p:pic>
      <p:sp>
        <p:nvSpPr>
          <p:cNvPr id="21" name="TextBox 11"/>
          <p:cNvSpPr txBox="1"/>
          <p:nvPr/>
        </p:nvSpPr>
        <p:spPr>
          <a:xfrm>
            <a:off x="381000" y="6584044"/>
            <a:ext cx="16916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1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초단기예보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지금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~ 6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시간 이내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  <a:r>
              <a:rPr lang="en-US" altLang="ko-KR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: 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매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30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분 마다 갱신</a:t>
            </a:r>
            <a:endParaRPr lang="ko-KR" sz="6100" b="0" i="0" u="none" strike="noStrike" spc="-400" dirty="0">
              <a:solidFill>
                <a:srgbClr val="373737"/>
              </a:solidFill>
              <a:ea typeface="S-Core Dream 5 Medium"/>
            </a:endParaRPr>
          </a:p>
        </p:txBody>
      </p:sp>
      <p:sp>
        <p:nvSpPr>
          <p:cNvPr id="22" name="TextBox 11"/>
          <p:cNvSpPr txBox="1"/>
          <p:nvPr/>
        </p:nvSpPr>
        <p:spPr>
          <a:xfrm>
            <a:off x="381000" y="7658100"/>
            <a:ext cx="16916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1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단기예보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지금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~ 3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일 이내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  <a:r>
              <a:rPr lang="en-US" altLang="ko-KR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: 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매 </a:t>
            </a:r>
            <a:r>
              <a:rPr lang="en-US" altLang="ko-KR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3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시간 마다 갱신</a:t>
            </a:r>
            <a:endParaRPr lang="ko-KR" sz="6100" b="0" i="0" u="none" strike="noStrike" spc="-400" dirty="0">
              <a:solidFill>
                <a:srgbClr val="373737"/>
              </a:solidFill>
              <a:ea typeface="S-Core Dream 5 Medium"/>
            </a:endParaRPr>
          </a:p>
        </p:txBody>
      </p:sp>
      <p:sp>
        <p:nvSpPr>
          <p:cNvPr id="23" name="TextBox 11"/>
          <p:cNvSpPr txBox="1"/>
          <p:nvPr/>
        </p:nvSpPr>
        <p:spPr>
          <a:xfrm>
            <a:off x="381000" y="8775700"/>
            <a:ext cx="16916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61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중기예보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지금 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~ 10</a:t>
            </a:r>
            <a:r>
              <a:rPr lang="ko-KR" altLang="en-US" sz="6100" spc="-400" dirty="0" smtClean="0">
                <a:solidFill>
                  <a:srgbClr val="373737"/>
                </a:solidFill>
                <a:ea typeface="S-Core Dream 5 Medium"/>
              </a:rPr>
              <a:t>일 이내</a:t>
            </a:r>
            <a:r>
              <a:rPr lang="en-US" altLang="ko-KR" sz="61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  <a:r>
              <a:rPr lang="en-US" altLang="ko-KR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: 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매일 </a:t>
            </a:r>
            <a:r>
              <a:rPr lang="en-US" altLang="ko-KR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18</a:t>
            </a:r>
            <a:r>
              <a:rPr lang="ko-KR" altLang="en-US" sz="61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시 갱신</a:t>
            </a:r>
            <a:endParaRPr lang="ko-KR" sz="6100" b="0" i="0" u="none" strike="noStrike" spc="-400" dirty="0">
              <a:solidFill>
                <a:srgbClr val="373737"/>
              </a:solidFill>
              <a:ea typeface="S-Core Dream 5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74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85800" y="571500"/>
            <a:ext cx="12954000" cy="8769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5000" spc="-90" dirty="0" smtClean="0">
                <a:solidFill>
                  <a:srgbClr val="213260"/>
                </a:solidFill>
                <a:latin typeface="Noto Sans CJK KR Bold" charset="0"/>
                <a:ea typeface="Calibri" charset="0"/>
                <a:sym typeface="맑은 고딕" charset="0"/>
              </a:rPr>
              <a:t>당장 비가 그치는 시간을 알고 싶을 때는</a:t>
            </a:r>
            <a:endParaRPr lang="ko-KR" altLang="en-US" sz="5000" b="0" i="0" strike="noStrike" dirty="0">
              <a:solidFill>
                <a:srgbClr val="213260"/>
              </a:solidFill>
              <a:latin typeface="Noto Sans CJK KR Bold" charset="0"/>
              <a:ea typeface="Calibri" charset="0"/>
              <a:sym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>
            <a:off x="1171574" y="1866900"/>
            <a:ext cx="4711794" cy="737236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[</a:t>
            </a:r>
            <a:r>
              <a:rPr lang="ko-KR" altLang="en-US" sz="3600" b="0" i="0" strike="noStrike" dirty="0" err="1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초단기예측</a:t>
            </a: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]</a:t>
            </a:r>
            <a:endParaRPr lang="ko-KR" altLang="en-US" sz="3600" b="0" i="0" strike="noStrike" dirty="0">
              <a:solidFill>
                <a:srgbClr val="787878"/>
              </a:solidFill>
              <a:latin typeface="Pretendard Medium" charset="0"/>
              <a:ea typeface="맑은 고딕" charset="0"/>
              <a:sym typeface="맑은 고딕" charset="0"/>
            </a:endParaRPr>
          </a:p>
        </p:txBody>
      </p:sp>
      <p:sp>
        <p:nvSpPr>
          <p:cNvPr id="68" name="Rect 0"/>
          <p:cNvSpPr txBox="1">
            <a:spLocks/>
          </p:cNvSpPr>
          <p:nvPr/>
        </p:nvSpPr>
        <p:spPr>
          <a:xfrm>
            <a:off x="6751684" y="1885360"/>
            <a:ext cx="4711794" cy="737236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[</a:t>
            </a:r>
            <a:r>
              <a:rPr lang="ko-KR" altLang="en-US" sz="3600" b="0" i="0" strike="noStrike" dirty="0" err="1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레이더영상</a:t>
            </a: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]</a:t>
            </a:r>
            <a:endParaRPr lang="ko-KR" altLang="en-US" sz="3600" b="0" i="0" strike="noStrike" dirty="0">
              <a:solidFill>
                <a:srgbClr val="787878"/>
              </a:solidFill>
              <a:latin typeface="Pretendard Medium" charset="0"/>
              <a:ea typeface="맑은 고딕" charset="0"/>
              <a:sym typeface="맑은 고딕" charset="0"/>
            </a:endParaRPr>
          </a:p>
        </p:txBody>
      </p:sp>
      <p:sp>
        <p:nvSpPr>
          <p:cNvPr id="69" name="Rect 0"/>
          <p:cNvSpPr txBox="1">
            <a:spLocks/>
          </p:cNvSpPr>
          <p:nvPr/>
        </p:nvSpPr>
        <p:spPr>
          <a:xfrm>
            <a:off x="12318640" y="1885360"/>
            <a:ext cx="4711794" cy="737236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ctr">
              <a:buFontTx/>
              <a:buNone/>
            </a:pP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[</a:t>
            </a:r>
            <a:r>
              <a:rPr lang="ko-KR" alt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위성영상</a:t>
            </a:r>
            <a:r>
              <a:rPr lang="en-US" sz="3600" b="0" i="0" strike="noStrike" dirty="0" smtClean="0">
                <a:solidFill>
                  <a:srgbClr val="787878"/>
                </a:solidFill>
                <a:latin typeface="Pretendard Medium" charset="0"/>
                <a:ea typeface="맑은 고딕" charset="0"/>
                <a:sym typeface="맑은 고딕" charset="0"/>
              </a:rPr>
              <a:t>]</a:t>
            </a:r>
            <a:endParaRPr lang="ko-KR" altLang="en-US" sz="3600" b="0" i="0" strike="noStrike" dirty="0">
              <a:solidFill>
                <a:srgbClr val="787878"/>
              </a:solidFill>
              <a:latin typeface="Pretendard Medium" charset="0"/>
              <a:ea typeface="맑은 고딕" charset="0"/>
              <a:sym typeface="맑은 고딕" charset="0"/>
            </a:endParaRPr>
          </a:p>
        </p:txBody>
      </p:sp>
      <p:pic>
        <p:nvPicPr>
          <p:cNvPr id="70" name="그림 69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69" y="2781300"/>
            <a:ext cx="5229225" cy="570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2" name="Rect 0"/>
          <p:cNvSpPr txBox="1">
            <a:spLocks/>
          </p:cNvSpPr>
          <p:nvPr/>
        </p:nvSpPr>
        <p:spPr>
          <a:xfrm>
            <a:off x="4619809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2025.06.13.16:00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pic>
        <p:nvPicPr>
          <p:cNvPr id="73" name="그림 72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59" y="2781300"/>
            <a:ext cx="5229225" cy="571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4" name="Rect 0"/>
          <p:cNvSpPr txBox="1">
            <a:spLocks/>
          </p:cNvSpPr>
          <p:nvPr/>
        </p:nvSpPr>
        <p:spPr>
          <a:xfrm>
            <a:off x="1240974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2025.06.13.10:16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sp>
        <p:nvSpPr>
          <p:cNvPr id="75" name="Rect 0"/>
          <p:cNvSpPr txBox="1">
            <a:spLocks/>
          </p:cNvSpPr>
          <p:nvPr/>
        </p:nvSpPr>
        <p:spPr>
          <a:xfrm>
            <a:off x="10225087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2025.06.13.10:20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sp>
        <p:nvSpPr>
          <p:cNvPr id="76" name="Rect 0"/>
          <p:cNvSpPr txBox="1">
            <a:spLocks/>
          </p:cNvSpPr>
          <p:nvPr/>
        </p:nvSpPr>
        <p:spPr>
          <a:xfrm>
            <a:off x="6846252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2025.06.13.08:26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pic>
        <p:nvPicPr>
          <p:cNvPr id="77" name="그림 76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3079" y="2799397"/>
            <a:ext cx="5210175" cy="5687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8" name="Rect 0"/>
          <p:cNvSpPr txBox="1">
            <a:spLocks/>
          </p:cNvSpPr>
          <p:nvPr/>
        </p:nvSpPr>
        <p:spPr>
          <a:xfrm>
            <a:off x="15790003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2025.06.13.10:16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sp>
        <p:nvSpPr>
          <p:cNvPr id="79" name="Rect 0"/>
          <p:cNvSpPr txBox="1">
            <a:spLocks/>
          </p:cNvSpPr>
          <p:nvPr/>
        </p:nvSpPr>
        <p:spPr>
          <a:xfrm>
            <a:off x="12411168" y="2564765"/>
            <a:ext cx="1778635" cy="2165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>
              <a:buFontTx/>
              <a:buNone/>
            </a:pPr>
            <a:r>
              <a:rPr lang="en-US" sz="1200" b="0" i="0" strike="noStrike" dirty="0" smtClean="0">
                <a:solidFill>
                  <a:srgbClr val="595959"/>
                </a:solidFill>
                <a:latin typeface="Pretendard Light" charset="0"/>
                <a:ea typeface="맑은 고딕" charset="0"/>
                <a:sym typeface="맑은 고딕" charset="0"/>
              </a:rPr>
              <a:t>2025.06.13.09:36</a:t>
            </a:r>
            <a:endParaRPr lang="ko-KR" altLang="en-US" sz="1200" b="0" i="0" strike="noStrike" dirty="0">
              <a:solidFill>
                <a:srgbClr val="595959"/>
              </a:solidFill>
              <a:latin typeface="Pretendard Light" charset="0"/>
              <a:ea typeface="맑은 고딕" charset="0"/>
              <a:sym typeface="맑은 고딕" charset="0"/>
            </a:endParaRPr>
          </a:p>
        </p:txBody>
      </p:sp>
      <p:pic>
        <p:nvPicPr>
          <p:cNvPr id="82" name="Picture 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53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pic>
        <p:nvPicPr>
          <p:cNvPr id="5" name="그림 1" descr="C:/Users/admin/AppData/Roaming/PolarisOffice/ETemp/13892_21683312/fImage57758687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662305"/>
            <a:ext cx="11394440" cy="8443595"/>
          </a:xfrm>
          <a:prstGeom prst="rect">
            <a:avLst/>
          </a:prstGeom>
          <a:noFill/>
        </p:spPr>
      </p:pic>
      <p:sp>
        <p:nvSpPr>
          <p:cNvPr id="7" name="오른쪽 화살표 6"/>
          <p:cNvSpPr/>
          <p:nvPr/>
        </p:nvSpPr>
        <p:spPr>
          <a:xfrm>
            <a:off x="12131041" y="6362700"/>
            <a:ext cx="736600" cy="13716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381000" y="5219700"/>
            <a:ext cx="11750040" cy="3429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030200" y="4367711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단기 예보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(3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시간마다 발표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)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015686" y="5093137"/>
            <a:ext cx="4953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기상청은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책임의 소지 때문에 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어느정도 보수적으로 </a:t>
            </a:r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/>
            </a:r>
            <a:b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</a:b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예보 할 수 밖에 없음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15686" y="7155240"/>
            <a:ext cx="495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지금 당장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비 그치는 시간을 </a:t>
            </a:r>
            <a:endParaRPr lang="en-US" altLang="ko-KR" sz="3200" dirty="0" smtClean="0">
              <a:solidFill>
                <a:schemeClr val="accent6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 </a:t>
            </a:r>
            <a:r>
              <a:rPr lang="ko-KR" altLang="en-US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판단하기 적절치 않음</a:t>
            </a:r>
            <a:r>
              <a:rPr lang="en-US" altLang="ko-KR" sz="3200" dirty="0" smtClean="0">
                <a:solidFill>
                  <a:schemeClr val="accent6">
                    <a:lumMod val="75000"/>
                  </a:schemeClr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.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  <a:latin typeface="휴먼편지체" panose="02030504000101010101" pitchFamily="18" charset="-127"/>
              <a:ea typeface="휴먼편지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80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951636" y="1312447"/>
            <a:ext cx="10277412" cy="75402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3200" b="0" i="0" strike="noStrike" dirty="0">
              <a:solidFill>
                <a:schemeClr val="tx2"/>
              </a:solidFill>
              <a:latin typeface="Calibri" charset="0"/>
              <a:ea typeface="Pretendard Bold" charset="0"/>
              <a:sym typeface="맑은 고딕" charset="0"/>
            </a:endParaRPr>
          </a:p>
        </p:txBody>
      </p:sp>
      <p:pic>
        <p:nvPicPr>
          <p:cNvPr id="4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sp>
        <p:nvSpPr>
          <p:cNvPr id="5" name="오른쪽 화살표 4"/>
          <p:cNvSpPr/>
          <p:nvPr/>
        </p:nvSpPr>
        <p:spPr>
          <a:xfrm rot="5400000">
            <a:off x="8774158" y="3484607"/>
            <a:ext cx="736600" cy="13716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30716" y="4783593"/>
            <a:ext cx="10823484" cy="1732643"/>
          </a:xfrm>
          <a:prstGeom prst="roundRect">
            <a:avLst/>
          </a:prstGeom>
          <a:noFill/>
          <a:ln w="825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smtClean="0">
                <a:solidFill>
                  <a:schemeClr val="accent6">
                    <a:lumMod val="75000"/>
                  </a:schemeClr>
                </a:solidFill>
              </a:rPr>
              <a:t>이를 알릴 웹</a:t>
            </a:r>
            <a:r>
              <a:rPr lang="en-US" altLang="ko-KR" sz="36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ko-KR" altLang="en-US" sz="3600" dirty="0" smtClean="0">
                <a:solidFill>
                  <a:schemeClr val="accent6">
                    <a:lumMod val="75000"/>
                  </a:schemeClr>
                </a:solidFill>
              </a:rPr>
              <a:t>앱 서비스를 </a:t>
            </a:r>
            <a:endParaRPr lang="en-US" altLang="ko-KR" sz="36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ko-KR" altLang="en-US" sz="3600" dirty="0" smtClean="0">
                <a:solidFill>
                  <a:schemeClr val="accent6">
                    <a:lumMod val="75000"/>
                  </a:schemeClr>
                </a:solidFill>
              </a:rPr>
              <a:t>우리가 만들자</a:t>
            </a:r>
            <a:endParaRPr lang="ko-KR" alt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30716" y="856342"/>
            <a:ext cx="10823484" cy="2750458"/>
          </a:xfrm>
          <a:prstGeom prst="roundRect">
            <a:avLst/>
          </a:prstGeom>
          <a:noFill/>
          <a:ln w="825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기상청도 </a:t>
            </a:r>
            <a:endParaRPr lang="en-US" altLang="ko-KR" sz="3600" dirty="0">
              <a:solidFill>
                <a:schemeClr val="tx2"/>
              </a:solidFill>
              <a:latin typeface="Calibri" charset="0"/>
              <a:ea typeface="Pretendard Bold" charset="0"/>
              <a:sym typeface="맑은 고딕" charset="0"/>
            </a:endParaRPr>
          </a:p>
          <a:p>
            <a:pPr algn="ctr"/>
            <a:r>
              <a:rPr lang="ko-KR" altLang="en-US" sz="3600" dirty="0" err="1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초단기예보</a:t>
            </a:r>
            <a:r>
              <a:rPr lang="en-US" altLang="ko-KR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, </a:t>
            </a:r>
            <a:r>
              <a:rPr lang="ko-KR" altLang="en-US" sz="3600" dirty="0" err="1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초단기예측</a:t>
            </a:r>
            <a:r>
              <a:rPr lang="en-US" altLang="ko-KR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 </a:t>
            </a:r>
            <a:r>
              <a:rPr lang="ko-KR" altLang="en-US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자료를 </a:t>
            </a:r>
            <a:endParaRPr lang="en-US" altLang="ko-KR" sz="3600" dirty="0">
              <a:solidFill>
                <a:schemeClr val="tx2"/>
              </a:solidFill>
              <a:latin typeface="Calibri" charset="0"/>
              <a:ea typeface="Pretendard Bold" charset="0"/>
              <a:sym typeface="맑은 고딕" charset="0"/>
            </a:endParaRPr>
          </a:p>
          <a:p>
            <a:pPr algn="ctr"/>
            <a:r>
              <a:rPr lang="ko-KR" altLang="en-US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적극 활용하고 홍보 중이나</a:t>
            </a:r>
            <a:r>
              <a:rPr lang="en-US" altLang="ko-KR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, </a:t>
            </a:r>
          </a:p>
          <a:p>
            <a:pPr algn="ctr"/>
            <a:r>
              <a:rPr lang="ko-KR" altLang="en-US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아직 </a:t>
            </a:r>
            <a:r>
              <a:rPr lang="ko-KR" altLang="en-US" sz="3600" dirty="0" smtClean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일반인은 </a:t>
            </a:r>
            <a:r>
              <a:rPr lang="ko-KR" altLang="en-US" sz="3600" dirty="0">
                <a:solidFill>
                  <a:schemeClr val="tx2"/>
                </a:solidFill>
                <a:latin typeface="Calibri" charset="0"/>
                <a:ea typeface="Pretendard Bold" charset="0"/>
                <a:sym typeface="맑은 고딕" charset="0"/>
              </a:rPr>
              <a:t>잘 모름</a:t>
            </a:r>
            <a:endParaRPr lang="ko-KR" altLang="en-US" sz="3600" dirty="0">
              <a:solidFill>
                <a:schemeClr val="tx2"/>
              </a:solidFill>
              <a:latin typeface="Calibri" charset="0"/>
              <a:ea typeface="Pretendard Bold" charset="0"/>
              <a:sym typeface="맑은 고딕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 rot="5400000">
            <a:off x="8774158" y="6443622"/>
            <a:ext cx="736600" cy="13716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30716" y="7742608"/>
            <a:ext cx="10823484" cy="1981200"/>
          </a:xfrm>
          <a:prstGeom prst="roundRect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rgbClr val="C00000"/>
                </a:solidFill>
              </a:rPr>
              <a:t>비 그침 알림 서비스</a:t>
            </a:r>
            <a:endParaRPr lang="en-US" altLang="ko-KR" sz="4000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sz="4000" dirty="0" smtClean="0">
                <a:solidFill>
                  <a:srgbClr val="C00000"/>
                </a:solidFill>
              </a:rPr>
              <a:t>‘</a:t>
            </a:r>
            <a:r>
              <a:rPr lang="ko-KR" altLang="en-US" sz="4000" dirty="0" smtClean="0">
                <a:solidFill>
                  <a:srgbClr val="C00000"/>
                </a:solidFill>
              </a:rPr>
              <a:t>언제 그치지</a:t>
            </a:r>
            <a:r>
              <a:rPr lang="en-US" altLang="ko-KR" sz="4000" dirty="0" smtClean="0">
                <a:solidFill>
                  <a:srgbClr val="C00000"/>
                </a:solidFill>
              </a:rPr>
              <a:t>?’</a:t>
            </a:r>
            <a:endParaRPr lang="ko-KR" altLang="en-US" sz="4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73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1143000" y="596900"/>
            <a:ext cx="5321935" cy="8769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5000" b="0" i="0" strike="noStrike" spc="-90" dirty="0" smtClean="0">
                <a:solidFill>
                  <a:srgbClr val="213260"/>
                </a:solidFill>
                <a:latin typeface="Noto Sans CJK KR Bold" charset="0"/>
                <a:ea typeface="Calibri" charset="0"/>
                <a:sym typeface="맑은 고딕" charset="0"/>
              </a:rPr>
              <a:t>서비스 소개</a:t>
            </a:r>
            <a:endParaRPr lang="ko-KR" altLang="en-US" sz="5000" b="0" i="0" strike="noStrike" dirty="0">
              <a:solidFill>
                <a:srgbClr val="213260"/>
              </a:solidFill>
              <a:latin typeface="Noto Sans CJK KR Bold" charset="0"/>
              <a:ea typeface="Calibri" charset="0"/>
              <a:sym typeface="맑은 고딕" charset="0"/>
            </a:endParaRPr>
          </a:p>
        </p:txBody>
      </p:sp>
      <p:sp>
        <p:nvSpPr>
          <p:cNvPr id="62" name="텍스트 상자 1"/>
          <p:cNvSpPr txBox="1">
            <a:spLocks/>
          </p:cNvSpPr>
          <p:nvPr/>
        </p:nvSpPr>
        <p:spPr>
          <a:xfrm>
            <a:off x="1143000" y="1638300"/>
            <a:ext cx="10363200" cy="7118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[</a:t>
            </a:r>
            <a:r>
              <a:rPr lang="ko-KR" altLang="en-US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공공데이터포털 활용 </a:t>
            </a:r>
            <a:r>
              <a:rPr lang="en-US" altLang="ko-KR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API]</a:t>
            </a:r>
          </a:p>
        </p:txBody>
      </p:sp>
      <p:sp>
        <p:nvSpPr>
          <p:cNvPr id="63" name="TextBox 11"/>
          <p:cNvSpPr txBox="1"/>
          <p:nvPr/>
        </p:nvSpPr>
        <p:spPr>
          <a:xfrm>
            <a:off x="1143000" y="2344692"/>
            <a:ext cx="16916400" cy="378940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99600"/>
              </a:lnSpc>
              <a:buFontTx/>
              <a:buChar char="-"/>
            </a:pP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기상청 </a:t>
            </a:r>
            <a:r>
              <a:rPr lang="ko-KR" altLang="en-US" sz="32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단기예보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 </a:t>
            </a:r>
            <a:r>
              <a:rPr lang="en-US" altLang="ko-KR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((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구</a:t>
            </a:r>
            <a:r>
              <a:rPr lang="en-US" altLang="ko-KR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)_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동네예보</a:t>
            </a:r>
            <a:r>
              <a:rPr lang="en-US" altLang="ko-KR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) 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조회 서비스</a:t>
            </a:r>
            <a:endParaRPr lang="en-US" altLang="ko-KR" sz="3200" b="0" i="0" u="none" strike="noStrike" spc="-400" dirty="0" smtClean="0">
              <a:solidFill>
                <a:srgbClr val="373737"/>
              </a:solidFill>
              <a:ea typeface="S-Core Dream 5 Medium"/>
            </a:endParaRPr>
          </a:p>
          <a:p>
            <a:pPr marL="914400" lvl="1" indent="-457200">
              <a:lnSpc>
                <a:spcPct val="99600"/>
              </a:lnSpc>
              <a:buFontTx/>
              <a:buChar char="-"/>
            </a:pP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초단기실황조회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지점별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</a:p>
          <a:p>
            <a:pPr marL="914400" lvl="1" indent="-457200">
              <a:lnSpc>
                <a:spcPct val="99600"/>
              </a:lnSpc>
              <a:buFontTx/>
              <a:buChar char="-"/>
            </a:pP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초단기예보조회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지점별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</a:p>
          <a:p>
            <a:pPr marL="914400" lvl="1" indent="-457200">
              <a:lnSpc>
                <a:spcPct val="99600"/>
              </a:lnSpc>
              <a:buFontTx/>
              <a:buChar char="-"/>
            </a:pP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단기예보조회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(</a:t>
            </a: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지점별</a:t>
            </a:r>
            <a:r>
              <a:rPr lang="en-US" altLang="ko-KR" sz="3200" spc="-400" dirty="0" smtClean="0">
                <a:solidFill>
                  <a:srgbClr val="373737"/>
                </a:solidFill>
                <a:ea typeface="S-Core Dream 5 Medium"/>
              </a:rPr>
              <a:t>)</a:t>
            </a:r>
            <a:endParaRPr lang="en-US" altLang="ko-KR" sz="3200" spc="-400" dirty="0">
              <a:solidFill>
                <a:srgbClr val="373737"/>
              </a:solidFill>
              <a:ea typeface="S-Core Dream 5 Medium"/>
            </a:endParaRPr>
          </a:p>
          <a:p>
            <a:pPr marL="457200" lvl="0" indent="-457200">
              <a:lnSpc>
                <a:spcPct val="99600"/>
              </a:lnSpc>
              <a:buFontTx/>
              <a:buChar char="-"/>
            </a:pP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기상청 위성영상 조회 서비스</a:t>
            </a:r>
            <a:endParaRPr lang="en-US" altLang="ko-KR" sz="3200" spc="-400" dirty="0">
              <a:solidFill>
                <a:srgbClr val="373737"/>
              </a:solidFill>
              <a:ea typeface="S-Core Dream 5 Medium"/>
            </a:endParaRPr>
          </a:p>
          <a:p>
            <a:pPr marL="457200" lvl="0" indent="-457200">
              <a:lnSpc>
                <a:spcPct val="99600"/>
              </a:lnSpc>
              <a:buFontTx/>
              <a:buChar char="-"/>
            </a:pP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기상청 </a:t>
            </a:r>
            <a:r>
              <a:rPr lang="ko-KR" altLang="en-US" sz="32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레이더영상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 조회 서비스</a:t>
            </a:r>
            <a:endParaRPr lang="en-US" altLang="ko-KR" sz="3200" b="0" i="0" u="none" strike="noStrike" spc="-400" dirty="0" smtClean="0">
              <a:solidFill>
                <a:srgbClr val="373737"/>
              </a:solidFill>
              <a:ea typeface="S-Core Dream 5 Medium"/>
            </a:endParaRPr>
          </a:p>
          <a:p>
            <a:pPr marL="457200" lvl="0" indent="-457200">
              <a:lnSpc>
                <a:spcPct val="99600"/>
              </a:lnSpc>
              <a:buFontTx/>
              <a:buChar char="-"/>
            </a:pP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한국환경공단</a:t>
            </a:r>
            <a:r>
              <a:rPr lang="en-US" altLang="ko-KR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_</a:t>
            </a:r>
            <a:r>
              <a:rPr lang="ko-KR" altLang="en-US" sz="3200" b="0" i="0" u="none" strike="noStrike" spc="-400" dirty="0" err="1" smtClean="0">
                <a:solidFill>
                  <a:srgbClr val="373737"/>
                </a:solidFill>
                <a:ea typeface="S-Core Dream 5 Medium"/>
              </a:rPr>
              <a:t>에어코리아</a:t>
            </a:r>
            <a:r>
              <a:rPr lang="en-US" altLang="ko-KR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_</a:t>
            </a:r>
            <a:r>
              <a:rPr lang="ko-KR" altLang="en-US" sz="3200" b="0" i="0" u="none" strike="noStrike" spc="-400" dirty="0" smtClean="0">
                <a:solidFill>
                  <a:srgbClr val="373737"/>
                </a:solidFill>
                <a:ea typeface="S-Core Dream 5 Medium"/>
              </a:rPr>
              <a:t>측정소 정보</a:t>
            </a:r>
            <a:endParaRPr lang="ko-KR" sz="3200" b="0" i="0" u="none" strike="noStrike" spc="-400" dirty="0">
              <a:solidFill>
                <a:srgbClr val="373737"/>
              </a:solidFill>
              <a:ea typeface="S-Core Dream 5 Medium"/>
            </a:endParaRPr>
          </a:p>
        </p:txBody>
      </p:sp>
      <p:sp>
        <p:nvSpPr>
          <p:cNvPr id="64" name="텍스트 상자 1"/>
          <p:cNvSpPr txBox="1">
            <a:spLocks/>
          </p:cNvSpPr>
          <p:nvPr/>
        </p:nvSpPr>
        <p:spPr>
          <a:xfrm>
            <a:off x="1143000" y="6484574"/>
            <a:ext cx="10363200" cy="7118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[</a:t>
            </a:r>
            <a:r>
              <a:rPr lang="ko-KR" altLang="en-US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기상청 </a:t>
            </a:r>
            <a:r>
              <a:rPr lang="en-US" altLang="ko-KR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API </a:t>
            </a:r>
            <a:r>
              <a:rPr lang="ko-KR" altLang="en-US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허브 활용 </a:t>
            </a:r>
            <a:r>
              <a:rPr lang="en-US" altLang="ko-KR" sz="4000" dirty="0" smtClean="0">
                <a:solidFill>
                  <a:srgbClr val="4949E8"/>
                </a:solidFill>
                <a:latin typeface="Pretendard Black" charset="0"/>
                <a:ea typeface="Calibri" charset="0"/>
                <a:sym typeface="맑은 고딕" charset="0"/>
              </a:rPr>
              <a:t>API]</a:t>
            </a:r>
          </a:p>
        </p:txBody>
      </p:sp>
      <p:sp>
        <p:nvSpPr>
          <p:cNvPr id="65" name="TextBox 11"/>
          <p:cNvSpPr txBox="1"/>
          <p:nvPr/>
        </p:nvSpPr>
        <p:spPr>
          <a:xfrm>
            <a:off x="1143000" y="7190966"/>
            <a:ext cx="16916400" cy="817608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>
              <a:lnSpc>
                <a:spcPct val="99600"/>
              </a:lnSpc>
              <a:buFontTx/>
              <a:buChar char="-"/>
            </a:pPr>
            <a:r>
              <a:rPr lang="ko-KR" altLang="en-US" sz="3200" spc="-400" dirty="0" err="1" smtClean="0">
                <a:solidFill>
                  <a:srgbClr val="373737"/>
                </a:solidFill>
                <a:ea typeface="S-Core Dream 5 Medium"/>
              </a:rPr>
              <a:t>수치모델</a:t>
            </a: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 </a:t>
            </a:r>
            <a:r>
              <a:rPr lang="ko-KR" altLang="en-US" sz="3200" spc="-400" dirty="0" err="1" smtClean="0">
                <a:solidFill>
                  <a:srgbClr val="373737"/>
                </a:solidFill>
                <a:ea typeface="S-Core Dream 5 Medium"/>
              </a:rPr>
              <a:t>초단기예측</a:t>
            </a:r>
            <a:r>
              <a:rPr lang="ko-KR" altLang="en-US" sz="3200" spc="-400" dirty="0">
                <a:solidFill>
                  <a:srgbClr val="373737"/>
                </a:solidFill>
                <a:ea typeface="S-Core Dream 5 Medium"/>
              </a:rPr>
              <a:t> </a:t>
            </a:r>
            <a:r>
              <a:rPr lang="ko-KR" altLang="en-US" sz="3200" spc="-400" dirty="0" smtClean="0">
                <a:solidFill>
                  <a:srgbClr val="373737"/>
                </a:solidFill>
                <a:ea typeface="S-Core Dream 5 Medium"/>
              </a:rPr>
              <a:t>영상</a:t>
            </a:r>
            <a:endParaRPr lang="ko-KR" sz="3200" b="0" i="0" u="none" strike="noStrike" spc="-400" dirty="0">
              <a:solidFill>
                <a:srgbClr val="373737"/>
              </a:solidFill>
              <a:ea typeface="S-Core Dream 5 Medium"/>
            </a:endParaRPr>
          </a:p>
        </p:txBody>
      </p:sp>
      <p:pic>
        <p:nvPicPr>
          <p:cNvPr id="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740" y="1627468"/>
            <a:ext cx="4872889" cy="1102201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4"/>
          <a:srcRect b="16420"/>
          <a:stretch/>
        </p:blipFill>
        <p:spPr>
          <a:xfrm>
            <a:off x="8590740" y="2790597"/>
            <a:ext cx="9281691" cy="3852465"/>
          </a:xfrm>
          <a:prstGeom prst="rect">
            <a:avLst/>
          </a:prstGeom>
        </p:spPr>
      </p:pic>
      <p:grpSp>
        <p:nvGrpSpPr>
          <p:cNvPr id="72" name="그룹 71"/>
          <p:cNvGrpSpPr/>
          <p:nvPr/>
        </p:nvGrpSpPr>
        <p:grpSpPr>
          <a:xfrm>
            <a:off x="8608883" y="4411137"/>
            <a:ext cx="4648200" cy="3350522"/>
            <a:chOff x="7527472" y="6730287"/>
            <a:chExt cx="4648200" cy="3350522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27472" y="8937809"/>
              <a:ext cx="4429125" cy="1143000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7472" y="6730287"/>
              <a:ext cx="4552950" cy="1114425"/>
            </a:xfrm>
            <a:prstGeom prst="rect">
              <a:avLst/>
            </a:prstGeom>
          </p:spPr>
        </p:pic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7472" y="7871009"/>
              <a:ext cx="4648200" cy="1066800"/>
            </a:xfrm>
            <a:prstGeom prst="rect">
              <a:avLst/>
            </a:prstGeom>
          </p:spPr>
        </p:pic>
      </p:grp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8"/>
          <a:srcRect l="2" r="32308"/>
          <a:stretch/>
        </p:blipFill>
        <p:spPr>
          <a:xfrm>
            <a:off x="8585757" y="4567509"/>
            <a:ext cx="9265153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1143000" y="596900"/>
            <a:ext cx="5321935" cy="876935"/>
          </a:xfrm>
          <a:prstGeom prst="rect">
            <a:avLst/>
          </a:prstGeom>
        </p:spPr>
        <p:txBody>
          <a:bodyPr vert="horz" wrap="square" lIns="0" tIns="0" rIns="0" bIns="0" rtlCol="1" anchor="ctr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altLang="en-US" sz="5000" b="0" i="0" strike="noStrike" spc="-90" dirty="0" smtClean="0">
                <a:solidFill>
                  <a:srgbClr val="213260"/>
                </a:solidFill>
                <a:latin typeface="Noto Sans CJK KR Bold" charset="0"/>
                <a:ea typeface="Calibri" charset="0"/>
                <a:sym typeface="맑은 고딕" charset="0"/>
              </a:rPr>
              <a:t>서비스 </a:t>
            </a:r>
            <a:r>
              <a:rPr lang="ko-KR" altLang="en-US" sz="5000" spc="-90" dirty="0" smtClean="0">
                <a:solidFill>
                  <a:srgbClr val="213260"/>
                </a:solidFill>
                <a:latin typeface="Noto Sans CJK KR Bold" charset="0"/>
                <a:ea typeface="Calibri" charset="0"/>
                <a:sym typeface="맑은 고딕" charset="0"/>
              </a:rPr>
              <a:t>시연</a:t>
            </a:r>
            <a:endParaRPr lang="ko-KR" altLang="en-US" sz="5000" b="0" i="0" strike="noStrike" dirty="0">
              <a:solidFill>
                <a:srgbClr val="213260"/>
              </a:solidFill>
              <a:latin typeface="Noto Sans CJK KR Bold" charset="0"/>
              <a:ea typeface="Calibri" charset="0"/>
              <a:sym typeface="맑은 고딕" charset="0"/>
            </a:endParaRPr>
          </a:p>
        </p:txBody>
      </p:sp>
      <p:pic>
        <p:nvPicPr>
          <p:cNvPr id="66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635" cy="292735"/>
          </a:xfrm>
          <a:prstGeom prst="rect">
            <a:avLst/>
          </a:prstGeom>
          <a:noFill/>
        </p:spPr>
      </p:pic>
      <p:pic>
        <p:nvPicPr>
          <p:cNvPr id="67" name="그림 1" descr="C:/Users/admin/AppData/Roaming/PolarisOffice/ETemp/7360_21717976/fImage218523231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6" r="902"/>
          <a:stretch>
            <a:fillRect/>
          </a:stretch>
        </p:blipFill>
        <p:spPr>
          <a:xfrm rot="0">
            <a:off x="0" y="1506855"/>
            <a:ext cx="18274030" cy="8781415"/>
          </a:xfrm>
          <a:prstGeom prst="rect"/>
          <a:noFill/>
        </p:spPr>
      </p:pic>
      <p:sp>
        <p:nvSpPr>
          <p:cNvPr id="68" name="텍스트 상자 3"/>
          <p:cNvSpPr txBox="1">
            <a:spLocks/>
          </p:cNvSpPr>
          <p:nvPr/>
        </p:nvSpPr>
        <p:spPr>
          <a:xfrm rot="0">
            <a:off x="5478145" y="1290320"/>
            <a:ext cx="7330440" cy="370205"/>
          </a:xfrm>
          <a:prstGeom prst="rect"/>
          <a:noFill/>
          <a:ln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&lt;현재 </a:t>
            </a:r>
            <a:r>
              <a:rPr lang="ko-KR" sz="1800">
                <a:latin typeface="맑은 고딕" charset="0"/>
                <a:ea typeface="맑은 고딕" charset="0"/>
              </a:rPr>
              <a:t>지역</a:t>
            </a:r>
            <a:r>
              <a:rPr lang="ko-KR" sz="1800">
                <a:latin typeface="맑은 고딕" charset="0"/>
                <a:ea typeface="맑은 고딕" charset="0"/>
              </a:rPr>
              <a:t>에 </a:t>
            </a:r>
            <a:r>
              <a:rPr lang="ko-KR" sz="1800">
                <a:latin typeface="맑은 고딕" charset="0"/>
                <a:ea typeface="맑은 고딕" charset="0"/>
              </a:rPr>
              <a:t>비</a:t>
            </a:r>
            <a:r>
              <a:rPr lang="ko-KR" sz="1800">
                <a:latin typeface="맑은 고딕" charset="0"/>
                <a:ea typeface="맑은 고딕" charset="0"/>
              </a:rPr>
              <a:t>가 </a:t>
            </a:r>
            <a:r>
              <a:rPr lang="ko-KR" sz="1800">
                <a:latin typeface="맑은 고딕" charset="0"/>
                <a:ea typeface="맑은 고딕" charset="0"/>
              </a:rPr>
              <a:t>올</a:t>
            </a:r>
            <a:r>
              <a:rPr lang="ko-KR" sz="1800">
                <a:latin typeface="맑은 고딕" charset="0"/>
                <a:ea typeface="맑은 고딕" charset="0"/>
              </a:rPr>
              <a:t> 때 붉은 창이 </a:t>
            </a:r>
            <a:r>
              <a:rPr lang="ko-KR" sz="1800">
                <a:latin typeface="맑은 고딕" charset="0"/>
                <a:ea typeface="맑은 고딕" charset="0"/>
              </a:rPr>
              <a:t>나타</a:t>
            </a:r>
            <a:r>
              <a:rPr lang="ko-KR" sz="1800">
                <a:latin typeface="맑은 고딕" charset="0"/>
                <a:ea typeface="맑은 고딕" charset="0"/>
              </a:rPr>
              <a:t>나 비 </a:t>
            </a:r>
            <a:r>
              <a:rPr lang="ko-KR" sz="1800">
                <a:latin typeface="맑은 고딕" charset="0"/>
                <a:ea typeface="맑은 고딕" charset="0"/>
              </a:rPr>
              <a:t>그치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시간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알려</a:t>
            </a:r>
            <a:r>
              <a:rPr lang="ko-KR" sz="1800">
                <a:latin typeface="맑은 고딕" charset="0"/>
                <a:ea typeface="맑은 고딕" charset="0"/>
              </a:rPr>
              <a:t>줌&gt;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87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 rot="0">
            <a:off x="1143000" y="596900"/>
            <a:ext cx="5322570" cy="877570"/>
          </a:xfrm>
          <a:prstGeom prst="rect"/>
        </p:spPr>
        <p:txBody>
          <a:bodyPr wrap="square" lIns="0" tIns="0" rIns="0" bIns="0" numCol="1" rtlCol="1" vert="horz" anchor="ctr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서비스</a:t>
            </a:r>
            <a:r>
              <a:rPr lang="ko-KR" altLang="en-US" sz="5000" spc="-80" i="0" b="0" strike="noStrike">
                <a:solidFill>
                  <a:srgbClr val="213260"/>
                </a:solidFill>
                <a:latin typeface="Noto Sans CJK KR Bold" charset="0"/>
                <a:ea typeface="Calibri" charset="0"/>
              </a:rPr>
              <a:t> </a:t>
            </a:r>
            <a:r>
              <a:rPr lang="ko-KR" altLang="en-US" sz="5000" spc="-80">
                <a:solidFill>
                  <a:srgbClr val="213260"/>
                </a:solidFill>
                <a:latin typeface="Noto Sans CJK KR Bold" charset="0"/>
                <a:ea typeface="Calibri" charset="0"/>
              </a:rPr>
              <a:t>시연</a:t>
            </a:r>
            <a:endParaRPr lang="ko-KR" altLang="en-US" sz="5000">
              <a:solidFill>
                <a:srgbClr val="213260"/>
              </a:solidFill>
              <a:latin typeface="Noto Sans CJK KR Bold" charset="0"/>
              <a:ea typeface="Calibri" charset="0"/>
            </a:endParaRPr>
          </a:p>
        </p:txBody>
      </p:sp>
      <p:pic>
        <p:nvPicPr>
          <p:cNvPr id="66" name="Picture " descr="C:/Users/admin/AppData/Roaming/PolarisOffice/ETemp/7360_21717976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8289270" cy="293370"/>
          </a:xfrm>
          <a:prstGeom prst="rect"/>
          <a:noFill/>
        </p:spPr>
      </p:pic>
      <p:pic>
        <p:nvPicPr>
          <p:cNvPr id="67" name="그림 2" descr="C:/Users/admin/AppData/Roaming/PolarisOffice/ETemp/7360_21717976/fImage711830232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3" r="916"/>
          <a:stretch>
            <a:fillRect/>
          </a:stretch>
        </p:blipFill>
        <p:spPr>
          <a:xfrm rot="0">
            <a:off x="0" y="1494155"/>
            <a:ext cx="18286730" cy="8794750"/>
          </a:xfrm>
          <a:prstGeom prst="rect"/>
          <a:noFill/>
        </p:spPr>
      </p:pic>
      <p:sp>
        <p:nvSpPr>
          <p:cNvPr id="68" name="텍스트 상자 4"/>
          <p:cNvSpPr txBox="1">
            <a:spLocks/>
          </p:cNvSpPr>
          <p:nvPr/>
        </p:nvSpPr>
        <p:spPr>
          <a:xfrm rot="0">
            <a:off x="6908165" y="1315085"/>
            <a:ext cx="4479925" cy="37020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&lt;현재 지역의 </a:t>
            </a:r>
            <a:r>
              <a:rPr lang="ko-KR" sz="1800">
                <a:latin typeface="맑은 고딕" charset="0"/>
                <a:ea typeface="맑은 고딕" charset="0"/>
              </a:rPr>
              <a:t>날씨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예보영상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보여</a:t>
            </a:r>
            <a:r>
              <a:rPr lang="ko-KR" sz="1800">
                <a:latin typeface="맑은 고딕" charset="0"/>
                <a:ea typeface="맑은 고딕" charset="0"/>
              </a:rPr>
              <a:t>줌&gt;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44</Paragraphs>
  <Words>183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admin</dc:creator>
  <cp:lastModifiedBy>stormy89</cp:lastModifiedBy>
  <dc:title>PowerPoint 프레젠테이션</dc:title>
  <cp:version>10.105.280.55985</cp:version>
  <dcterms:modified xsi:type="dcterms:W3CDTF">2025-06-13T02:32:55Z</dcterms:modified>
</cp:coreProperties>
</file>