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arlow Bold" panose="020B0604020202020204" charset="0"/>
      <p:regular r:id="rId9"/>
    </p:embeddedFont>
    <p:embeddedFont>
      <p:font typeface="Barlow Semi-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 Bold" panose="020B0604020202020204" charset="0"/>
      <p:regular r:id="rId15"/>
    </p:embeddedFont>
    <p:embeddedFont>
      <p:font typeface="Codec Pro ExtraBold" panose="020B0604020202020204" charset="0"/>
      <p:regular r:id="rId16"/>
    </p:embeddedFont>
    <p:embeddedFont>
      <p:font typeface="Inter" panose="020B0604020202020204" charset="0"/>
      <p:regular r:id="rId17"/>
    </p:embeddedFont>
    <p:embeddedFont>
      <p:font typeface="Inter Bold" panose="020B0604020202020204" charset="0"/>
      <p:regular r:id="rId18"/>
    </p:embeddedFont>
    <p:embeddedFont>
      <p:font typeface="Montserrat Bold" panose="020B0604020202020204" charset="0"/>
      <p:regular r:id="rId19"/>
    </p:embeddedFont>
    <p:embeddedFont>
      <p:font typeface="Now Bold" panose="020B0604020202020204" charset="0"/>
      <p:regular r:id="rId20"/>
    </p:embeddedFont>
    <p:embeddedFont>
      <p:font typeface="Now Medium" panose="020B0604020202020204" charset="0"/>
      <p:regular r:id="rId21"/>
    </p:embeddedFont>
    <p:embeddedFont>
      <p:font typeface="Open Sauce Bold" panose="020B0604020202020204" charset="0"/>
      <p:regular r:id="rId22"/>
    </p:embeddedFont>
    <p:embeddedFont>
      <p:font typeface="Open Sauce Bold Italics" panose="020B0604020202020204" charset="0"/>
      <p:regular r:id="rId23"/>
    </p:embeddedFont>
    <p:embeddedFont>
      <p:font typeface="Playfair Display" panose="00000500000000000000" pitchFamily="2" charset="0"/>
      <p:regular r:id="rId24"/>
    </p:embeddedFont>
    <p:embeddedFont>
      <p:font typeface="Poppins Semi-Bold" panose="020B0604020202020204" charset="0"/>
      <p:regular r:id="rId25"/>
    </p:embeddedFont>
    <p:embeddedFont>
      <p:font typeface="Sanchez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1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8.png"/><Relationship Id="rId3" Type="http://schemas.openxmlformats.org/officeDocument/2006/relationships/image" Target="../media/image6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5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195253">
            <a:off x="9751696" y="-456744"/>
            <a:ext cx="12677476" cy="10741279"/>
          </a:xfrm>
          <a:custGeom>
            <a:avLst/>
            <a:gdLst/>
            <a:ahLst/>
            <a:cxnLst/>
            <a:rect l="l" t="t" r="r" b="b"/>
            <a:pathLst>
              <a:path w="12677476" h="10741279">
                <a:moveTo>
                  <a:pt x="0" y="0"/>
                </a:moveTo>
                <a:lnTo>
                  <a:pt x="12677475" y="0"/>
                </a:lnTo>
                <a:lnTo>
                  <a:pt x="12677475" y="10741279"/>
                </a:lnTo>
                <a:lnTo>
                  <a:pt x="0" y="107412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82835" y="1879116"/>
            <a:ext cx="11065712" cy="252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60"/>
              </a:lnSpc>
            </a:pPr>
            <a:r>
              <a:rPr lang="en-US" sz="14685">
                <a:solidFill>
                  <a:srgbClr val="000000"/>
                </a:solidFill>
                <a:latin typeface="Barlow Semi-Bold"/>
              </a:rPr>
              <a:t>E-commerce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99347"/>
            <a:ext cx="6881217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Barlow Semi-Bold"/>
              </a:rPr>
              <a:t>SQL DATABASE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23511" y="5944304"/>
            <a:ext cx="529217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 Bold"/>
              </a:rPr>
              <a:t>Olatunbosun  Ayetan (Bosun)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308883" y="4843908"/>
            <a:ext cx="176494" cy="176494"/>
            <a:chOff x="0" y="0"/>
            <a:chExt cx="717590" cy="717590"/>
          </a:xfrm>
        </p:grpSpPr>
        <p:sp>
          <p:nvSpPr>
            <p:cNvPr id="7" name="Freeform 7"/>
            <p:cNvSpPr/>
            <p:nvPr/>
          </p:nvSpPr>
          <p:spPr>
            <a:xfrm>
              <a:off x="143254" y="0"/>
              <a:ext cx="431082" cy="717590"/>
            </a:xfrm>
            <a:custGeom>
              <a:avLst/>
              <a:gdLst/>
              <a:ahLst/>
              <a:cxnLst/>
              <a:rect l="l" t="t" r="r" b="b"/>
              <a:pathLst>
                <a:path w="431082" h="717590">
                  <a:moveTo>
                    <a:pt x="215541" y="0"/>
                  </a:moveTo>
                  <a:cubicBezTo>
                    <a:pt x="348187" y="70561"/>
                    <a:pt x="431082" y="208549"/>
                    <a:pt x="431082" y="358795"/>
                  </a:cubicBezTo>
                  <a:cubicBezTo>
                    <a:pt x="431082" y="509041"/>
                    <a:pt x="348187" y="647029"/>
                    <a:pt x="215541" y="717590"/>
                  </a:cubicBezTo>
                  <a:cubicBezTo>
                    <a:pt x="82894" y="647029"/>
                    <a:pt x="0" y="509041"/>
                    <a:pt x="0" y="358795"/>
                  </a:cubicBezTo>
                  <a:cubicBezTo>
                    <a:pt x="0" y="208549"/>
                    <a:pt x="82894" y="70561"/>
                    <a:pt x="21554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616583" y="4913896"/>
            <a:ext cx="176494" cy="176494"/>
            <a:chOff x="0" y="0"/>
            <a:chExt cx="717590" cy="717590"/>
          </a:xfrm>
        </p:grpSpPr>
        <p:sp>
          <p:nvSpPr>
            <p:cNvPr id="10" name="Freeform 10"/>
            <p:cNvSpPr/>
            <p:nvPr/>
          </p:nvSpPr>
          <p:spPr>
            <a:xfrm>
              <a:off x="143254" y="0"/>
              <a:ext cx="431082" cy="717590"/>
            </a:xfrm>
            <a:custGeom>
              <a:avLst/>
              <a:gdLst/>
              <a:ahLst/>
              <a:cxnLst/>
              <a:rect l="l" t="t" r="r" b="b"/>
              <a:pathLst>
                <a:path w="431082" h="717590">
                  <a:moveTo>
                    <a:pt x="215541" y="0"/>
                  </a:moveTo>
                  <a:cubicBezTo>
                    <a:pt x="348187" y="70561"/>
                    <a:pt x="431082" y="208549"/>
                    <a:pt x="431082" y="358795"/>
                  </a:cubicBezTo>
                  <a:cubicBezTo>
                    <a:pt x="431082" y="509041"/>
                    <a:pt x="348187" y="647029"/>
                    <a:pt x="215541" y="717590"/>
                  </a:cubicBezTo>
                  <a:cubicBezTo>
                    <a:pt x="82894" y="647029"/>
                    <a:pt x="0" y="509041"/>
                    <a:pt x="0" y="358795"/>
                  </a:cubicBezTo>
                  <a:cubicBezTo>
                    <a:pt x="0" y="208549"/>
                    <a:pt x="82894" y="70561"/>
                    <a:pt x="21554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12377" y="2723070"/>
            <a:ext cx="176494" cy="176494"/>
            <a:chOff x="0" y="0"/>
            <a:chExt cx="717590" cy="717590"/>
          </a:xfrm>
        </p:grpSpPr>
        <p:sp>
          <p:nvSpPr>
            <p:cNvPr id="13" name="Freeform 13"/>
            <p:cNvSpPr/>
            <p:nvPr/>
          </p:nvSpPr>
          <p:spPr>
            <a:xfrm>
              <a:off x="143254" y="0"/>
              <a:ext cx="431082" cy="717590"/>
            </a:xfrm>
            <a:custGeom>
              <a:avLst/>
              <a:gdLst/>
              <a:ahLst/>
              <a:cxnLst/>
              <a:rect l="l" t="t" r="r" b="b"/>
              <a:pathLst>
                <a:path w="431082" h="717590">
                  <a:moveTo>
                    <a:pt x="215541" y="0"/>
                  </a:moveTo>
                  <a:cubicBezTo>
                    <a:pt x="348187" y="70561"/>
                    <a:pt x="431082" y="208549"/>
                    <a:pt x="431082" y="358795"/>
                  </a:cubicBezTo>
                  <a:cubicBezTo>
                    <a:pt x="431082" y="509041"/>
                    <a:pt x="348187" y="647029"/>
                    <a:pt x="215541" y="717590"/>
                  </a:cubicBezTo>
                  <a:cubicBezTo>
                    <a:pt x="82894" y="647029"/>
                    <a:pt x="0" y="509041"/>
                    <a:pt x="0" y="358795"/>
                  </a:cubicBezTo>
                  <a:cubicBezTo>
                    <a:pt x="0" y="208549"/>
                    <a:pt x="82894" y="70561"/>
                    <a:pt x="21554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679584" y="1988372"/>
            <a:ext cx="176494" cy="176494"/>
            <a:chOff x="0" y="0"/>
            <a:chExt cx="717590" cy="717590"/>
          </a:xfrm>
        </p:grpSpPr>
        <p:sp>
          <p:nvSpPr>
            <p:cNvPr id="16" name="Freeform 16"/>
            <p:cNvSpPr/>
            <p:nvPr/>
          </p:nvSpPr>
          <p:spPr>
            <a:xfrm>
              <a:off x="143254" y="0"/>
              <a:ext cx="431082" cy="717590"/>
            </a:xfrm>
            <a:custGeom>
              <a:avLst/>
              <a:gdLst/>
              <a:ahLst/>
              <a:cxnLst/>
              <a:rect l="l" t="t" r="r" b="b"/>
              <a:pathLst>
                <a:path w="431082" h="717590">
                  <a:moveTo>
                    <a:pt x="215541" y="0"/>
                  </a:moveTo>
                  <a:cubicBezTo>
                    <a:pt x="348187" y="70561"/>
                    <a:pt x="431082" y="208549"/>
                    <a:pt x="431082" y="358795"/>
                  </a:cubicBezTo>
                  <a:cubicBezTo>
                    <a:pt x="431082" y="509041"/>
                    <a:pt x="348187" y="647029"/>
                    <a:pt x="215541" y="717590"/>
                  </a:cubicBezTo>
                  <a:cubicBezTo>
                    <a:pt x="82894" y="647029"/>
                    <a:pt x="0" y="509041"/>
                    <a:pt x="0" y="358795"/>
                  </a:cubicBezTo>
                  <a:cubicBezTo>
                    <a:pt x="0" y="208549"/>
                    <a:pt x="82894" y="70561"/>
                    <a:pt x="21554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3516971" y="2343199"/>
            <a:ext cx="3145737" cy="3372623"/>
          </a:xfrm>
          <a:custGeom>
            <a:avLst/>
            <a:gdLst/>
            <a:ahLst/>
            <a:cxnLst/>
            <a:rect l="l" t="t" r="r" b="b"/>
            <a:pathLst>
              <a:path w="3145737" h="3372623">
                <a:moveTo>
                  <a:pt x="0" y="0"/>
                </a:moveTo>
                <a:lnTo>
                  <a:pt x="3145737" y="0"/>
                </a:lnTo>
                <a:lnTo>
                  <a:pt x="3145737" y="3372623"/>
                </a:lnTo>
                <a:lnTo>
                  <a:pt x="0" y="3372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2469286" y="6991637"/>
            <a:ext cx="6042771" cy="35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5"/>
              </a:lnSpc>
            </a:pPr>
            <a:r>
              <a:rPr lang="en-US" sz="2675">
                <a:solidFill>
                  <a:srgbClr val="EB9C04"/>
                </a:solidFill>
                <a:latin typeface="Sanchez"/>
              </a:rPr>
              <a:t>A robust eCommerce database...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063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4129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91959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4" y="0"/>
                </a:lnTo>
                <a:lnTo>
                  <a:pt x="479794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-245158" y="9286875"/>
            <a:ext cx="19027959" cy="19050"/>
          </a:xfrm>
          <a:prstGeom prst="line">
            <a:avLst/>
          </a:prstGeom>
          <a:ln w="38100" cap="flat">
            <a:solidFill>
              <a:srgbClr val="D8CA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313735" y="1577860"/>
            <a:ext cx="7115767" cy="6644347"/>
          </a:xfrm>
          <a:custGeom>
            <a:avLst/>
            <a:gdLst/>
            <a:ahLst/>
            <a:cxnLst/>
            <a:rect l="l" t="t" r="r" b="b"/>
            <a:pathLst>
              <a:path w="7115767" h="6644347">
                <a:moveTo>
                  <a:pt x="0" y="0"/>
                </a:moveTo>
                <a:lnTo>
                  <a:pt x="7115767" y="0"/>
                </a:lnTo>
                <a:lnTo>
                  <a:pt x="7115767" y="6644347"/>
                </a:lnTo>
                <a:lnTo>
                  <a:pt x="0" y="6644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161756" y="2001386"/>
            <a:ext cx="712752" cy="71275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2939" y="4929941"/>
            <a:ext cx="712752" cy="71275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64121" y="6501011"/>
            <a:ext cx="712752" cy="7127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1756" y="3477687"/>
            <a:ext cx="712752" cy="71275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633519" y="8066950"/>
            <a:ext cx="6635302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Quality Assurance (QA)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64121" y="8005629"/>
            <a:ext cx="712752" cy="71275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56642" y="8059155"/>
            <a:ext cx="24452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5</a:t>
            </a:r>
          </a:p>
        </p:txBody>
      </p:sp>
      <p:sp>
        <p:nvSpPr>
          <p:cNvPr id="24" name="Freeform 24"/>
          <p:cNvSpPr/>
          <p:nvPr/>
        </p:nvSpPr>
        <p:spPr>
          <a:xfrm rot="-822427" flipH="1">
            <a:off x="-1484474" y="8229600"/>
            <a:ext cx="6211019" cy="4114800"/>
          </a:xfrm>
          <a:custGeom>
            <a:avLst/>
            <a:gdLst/>
            <a:ahLst/>
            <a:cxnLst/>
            <a:rect l="l" t="t" r="r" b="b"/>
            <a:pathLst>
              <a:path w="6211019" h="4114800">
                <a:moveTo>
                  <a:pt x="6211019" y="0"/>
                </a:moveTo>
                <a:lnTo>
                  <a:pt x="0" y="0"/>
                </a:lnTo>
                <a:lnTo>
                  <a:pt x="0" y="4114800"/>
                </a:lnTo>
                <a:lnTo>
                  <a:pt x="6211019" y="4114800"/>
                </a:lnTo>
                <a:lnTo>
                  <a:pt x="6211019" y="0"/>
                </a:lnTo>
                <a:close/>
              </a:path>
            </a:pathLst>
          </a:custGeom>
          <a:blipFill>
            <a:blip r:embed="rId5">
              <a:alphaModFix amt="5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020122" y="1865665"/>
            <a:ext cx="961617" cy="96161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22472" y="296938"/>
            <a:ext cx="10815682" cy="107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04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Poppins Semi-Bold"/>
              </a:rPr>
              <a:t>Project Flow Structure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33519" y="2019766"/>
            <a:ext cx="6120930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Database Creation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33519" y="4970898"/>
            <a:ext cx="5881599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Profiling &amp; Exploration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33519" y="6562331"/>
            <a:ext cx="6635302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Cleaning &amp; Transformation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33519" y="3496067"/>
            <a:ext cx="6120930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Loading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06872" y="2061739"/>
            <a:ext cx="21416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94519" y="3554546"/>
            <a:ext cx="2265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80827" y="5000108"/>
            <a:ext cx="24020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48308" y="6548134"/>
            <a:ext cx="25285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4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020122" y="3371234"/>
            <a:ext cx="961617" cy="96161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8700" y="4777393"/>
            <a:ext cx="961617" cy="96161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020122" y="6348611"/>
            <a:ext cx="961617" cy="96161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6968" y="7853153"/>
            <a:ext cx="961617" cy="961617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063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4129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91959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4" y="0"/>
                </a:lnTo>
                <a:lnTo>
                  <a:pt x="479794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-245158" y="9286875"/>
            <a:ext cx="19027959" cy="19050"/>
          </a:xfrm>
          <a:prstGeom prst="line">
            <a:avLst/>
          </a:prstGeom>
          <a:ln w="38100" cap="flat">
            <a:solidFill>
              <a:srgbClr val="D8CA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313735" y="1577860"/>
            <a:ext cx="7115767" cy="6644347"/>
          </a:xfrm>
          <a:custGeom>
            <a:avLst/>
            <a:gdLst/>
            <a:ahLst/>
            <a:cxnLst/>
            <a:rect l="l" t="t" r="r" b="b"/>
            <a:pathLst>
              <a:path w="7115767" h="6644347">
                <a:moveTo>
                  <a:pt x="0" y="0"/>
                </a:moveTo>
                <a:lnTo>
                  <a:pt x="7115767" y="0"/>
                </a:lnTo>
                <a:lnTo>
                  <a:pt x="7115767" y="6644347"/>
                </a:lnTo>
                <a:lnTo>
                  <a:pt x="0" y="6644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22472" y="296938"/>
            <a:ext cx="14260500" cy="107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04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Poppins Semi-Bold"/>
              </a:rPr>
              <a:t>Project Flow Structure Cont'd...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61756" y="2001386"/>
            <a:ext cx="712752" cy="71275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33519" y="2019766"/>
            <a:ext cx="699003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Analysis &amp; Enhancement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33519" y="4970898"/>
            <a:ext cx="5881599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Validation &amp; Testing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62939" y="4929941"/>
            <a:ext cx="712752" cy="7127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33519" y="6562331"/>
            <a:ext cx="6635302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Documentation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164121" y="6501011"/>
            <a:ext cx="712752" cy="71275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61756" y="3477687"/>
            <a:ext cx="712752" cy="71275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633519" y="3496067"/>
            <a:ext cx="6120930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Data Insights &amp; Reporting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33519" y="8066950"/>
            <a:ext cx="6635302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Montserrat Bold"/>
              </a:rPr>
              <a:t>Communication &amp; Presentation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164121" y="8005629"/>
            <a:ext cx="712752" cy="71275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06872" y="2061739"/>
            <a:ext cx="21416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6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94519" y="3554546"/>
            <a:ext cx="2265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7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80827" y="5000108"/>
            <a:ext cx="24020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8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48308" y="6548134"/>
            <a:ext cx="25285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9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407" y="8045555"/>
            <a:ext cx="52023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10</a:t>
            </a:r>
          </a:p>
        </p:txBody>
      </p:sp>
      <p:sp>
        <p:nvSpPr>
          <p:cNvPr id="33" name="Freeform 33"/>
          <p:cNvSpPr/>
          <p:nvPr/>
        </p:nvSpPr>
        <p:spPr>
          <a:xfrm rot="-822427" flipH="1">
            <a:off x="-2442336" y="7957620"/>
            <a:ext cx="6211019" cy="4114800"/>
          </a:xfrm>
          <a:custGeom>
            <a:avLst/>
            <a:gdLst/>
            <a:ahLst/>
            <a:cxnLst/>
            <a:rect l="l" t="t" r="r" b="b"/>
            <a:pathLst>
              <a:path w="6211019" h="4114800">
                <a:moveTo>
                  <a:pt x="6211018" y="0"/>
                </a:moveTo>
                <a:lnTo>
                  <a:pt x="0" y="0"/>
                </a:lnTo>
                <a:lnTo>
                  <a:pt x="0" y="4114800"/>
                </a:lnTo>
                <a:lnTo>
                  <a:pt x="6211018" y="4114800"/>
                </a:lnTo>
                <a:lnTo>
                  <a:pt x="6211018" y="0"/>
                </a:lnTo>
                <a:close/>
              </a:path>
            </a:pathLst>
          </a:custGeom>
          <a:blipFill>
            <a:blip r:embed="rId5">
              <a:alphaModFix amt="5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4"/>
          <p:cNvGrpSpPr/>
          <p:nvPr/>
        </p:nvGrpSpPr>
        <p:grpSpPr>
          <a:xfrm>
            <a:off x="1028700" y="1857041"/>
            <a:ext cx="961617" cy="96161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0122" y="3341966"/>
            <a:ext cx="961617" cy="96161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20122" y="4816797"/>
            <a:ext cx="961617" cy="96161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020122" y="6354677"/>
            <a:ext cx="961617" cy="96161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8700" y="7862243"/>
            <a:ext cx="961617" cy="961617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9D9D9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63500" y="44450"/>
              <a:ext cx="685800" cy="704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3448" y="374453"/>
            <a:ext cx="17052707" cy="2437417"/>
            <a:chOff x="0" y="0"/>
            <a:chExt cx="4491248" cy="641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91248" cy="641953"/>
            </a:xfrm>
            <a:custGeom>
              <a:avLst/>
              <a:gdLst/>
              <a:ahLst/>
              <a:cxnLst/>
              <a:rect l="l" t="t" r="r" b="b"/>
              <a:pathLst>
                <a:path w="4491248" h="641953">
                  <a:moveTo>
                    <a:pt x="0" y="0"/>
                  </a:moveTo>
                  <a:lnTo>
                    <a:pt x="4491248" y="0"/>
                  </a:lnTo>
                  <a:lnTo>
                    <a:pt x="4491248" y="641953"/>
                  </a:lnTo>
                  <a:lnTo>
                    <a:pt x="0" y="641953"/>
                  </a:lnTo>
                  <a:close/>
                </a:path>
              </a:pathLst>
            </a:custGeom>
            <a:solidFill>
              <a:srgbClr val="0A090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17537" y="3661929"/>
            <a:ext cx="49012" cy="2154135"/>
            <a:chOff x="0" y="0"/>
            <a:chExt cx="12909" cy="567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09" cy="567344"/>
            </a:xfrm>
            <a:custGeom>
              <a:avLst/>
              <a:gdLst/>
              <a:ahLst/>
              <a:cxnLst/>
              <a:rect l="l" t="t" r="r" b="b"/>
              <a:pathLst>
                <a:path w="12909" h="567344">
                  <a:moveTo>
                    <a:pt x="0" y="0"/>
                  </a:moveTo>
                  <a:lnTo>
                    <a:pt x="12909" y="0"/>
                  </a:lnTo>
                  <a:lnTo>
                    <a:pt x="12909" y="567344"/>
                  </a:lnTo>
                  <a:lnTo>
                    <a:pt x="0" y="567344"/>
                  </a:lnTo>
                  <a:close/>
                </a:path>
              </a:pathLst>
            </a:custGeom>
            <a:solidFill>
              <a:srgbClr val="EB9C0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862" y="3625708"/>
            <a:ext cx="48493" cy="2153481"/>
            <a:chOff x="0" y="0"/>
            <a:chExt cx="12772" cy="5671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72" cy="567172"/>
            </a:xfrm>
            <a:custGeom>
              <a:avLst/>
              <a:gdLst/>
              <a:ahLst/>
              <a:cxnLst/>
              <a:rect l="l" t="t" r="r" b="b"/>
              <a:pathLst>
                <a:path w="12772" h="567172">
                  <a:moveTo>
                    <a:pt x="0" y="0"/>
                  </a:moveTo>
                  <a:lnTo>
                    <a:pt x="12772" y="0"/>
                  </a:lnTo>
                  <a:lnTo>
                    <a:pt x="12772" y="567172"/>
                  </a:lnTo>
                  <a:lnTo>
                    <a:pt x="0" y="567172"/>
                  </a:lnTo>
                  <a:close/>
                </a:path>
              </a:pathLst>
            </a:custGeom>
            <a:solidFill>
              <a:srgbClr val="EB9C0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5052" y="-1196579"/>
            <a:ext cx="17021103" cy="4008450"/>
          </a:xfrm>
          <a:custGeom>
            <a:avLst/>
            <a:gdLst/>
            <a:ahLst/>
            <a:cxnLst/>
            <a:rect l="l" t="t" r="r" b="b"/>
            <a:pathLst>
              <a:path w="17021103" h="4008450">
                <a:moveTo>
                  <a:pt x="0" y="0"/>
                </a:moveTo>
                <a:lnTo>
                  <a:pt x="17021104" y="0"/>
                </a:lnTo>
                <a:lnTo>
                  <a:pt x="17021104" y="4008450"/>
                </a:lnTo>
                <a:lnTo>
                  <a:pt x="0" y="4008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t="-5289" b="-767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633448" y="3540962"/>
            <a:ext cx="3601225" cy="2238227"/>
            <a:chOff x="0" y="0"/>
            <a:chExt cx="4801633" cy="2984302"/>
          </a:xfrm>
        </p:grpSpPr>
        <p:sp>
          <p:nvSpPr>
            <p:cNvPr id="13" name="Freeform 13"/>
            <p:cNvSpPr/>
            <p:nvPr/>
          </p:nvSpPr>
          <p:spPr>
            <a:xfrm>
              <a:off x="1760638" y="0"/>
              <a:ext cx="1659768" cy="1629590"/>
            </a:xfrm>
            <a:custGeom>
              <a:avLst/>
              <a:gdLst/>
              <a:ahLst/>
              <a:cxnLst/>
              <a:rect l="l" t="t" r="r" b="b"/>
              <a:pathLst>
                <a:path w="1659768" h="1629590">
                  <a:moveTo>
                    <a:pt x="0" y="0"/>
                  </a:moveTo>
                  <a:lnTo>
                    <a:pt x="1659767" y="0"/>
                  </a:lnTo>
                  <a:lnTo>
                    <a:pt x="1659767" y="1629590"/>
                  </a:lnTo>
                  <a:lnTo>
                    <a:pt x="0" y="1629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007415"/>
              <a:ext cx="4801633" cy="976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4"/>
                </a:lnSpc>
              </a:pPr>
              <a:r>
                <a:rPr lang="en-US" sz="2220" spc="217">
                  <a:solidFill>
                    <a:srgbClr val="231F20"/>
                  </a:solidFill>
                  <a:latin typeface="Open Sauce Bold"/>
                </a:rPr>
                <a:t>Identify Effective Purchase Channels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1971239" y="6699710"/>
            <a:ext cx="1328232" cy="1147109"/>
          </a:xfrm>
          <a:custGeom>
            <a:avLst/>
            <a:gdLst/>
            <a:ahLst/>
            <a:cxnLst/>
            <a:rect l="l" t="t" r="r" b="b"/>
            <a:pathLst>
              <a:path w="1328232" h="1147109">
                <a:moveTo>
                  <a:pt x="0" y="0"/>
                </a:moveTo>
                <a:lnTo>
                  <a:pt x="1328232" y="0"/>
                </a:lnTo>
                <a:lnTo>
                  <a:pt x="1328232" y="1147109"/>
                </a:lnTo>
                <a:lnTo>
                  <a:pt x="0" y="1147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4196719" y="6699710"/>
            <a:ext cx="1360195" cy="1276883"/>
          </a:xfrm>
          <a:custGeom>
            <a:avLst/>
            <a:gdLst/>
            <a:ahLst/>
            <a:cxnLst/>
            <a:rect l="l" t="t" r="r" b="b"/>
            <a:pathLst>
              <a:path w="1360195" h="1276883">
                <a:moveTo>
                  <a:pt x="0" y="0"/>
                </a:moveTo>
                <a:lnTo>
                  <a:pt x="1360195" y="0"/>
                </a:lnTo>
                <a:lnTo>
                  <a:pt x="1360195" y="1276883"/>
                </a:lnTo>
                <a:lnTo>
                  <a:pt x="0" y="12768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4095344" y="339991"/>
            <a:ext cx="9515774" cy="154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02"/>
              </a:lnSpc>
              <a:spcBef>
                <a:spcPct val="0"/>
              </a:spcBef>
            </a:pPr>
            <a:r>
              <a:rPr lang="en-US" sz="8335" spc="816">
                <a:solidFill>
                  <a:srgbClr val="FFFFFF"/>
                </a:solidFill>
                <a:latin typeface="Codec Pro ExtraBold"/>
              </a:rPr>
              <a:t>DISCOVERY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96719" y="1696343"/>
            <a:ext cx="9515774" cy="77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4"/>
              </a:lnSpc>
            </a:pPr>
            <a:r>
              <a:rPr lang="en-US" sz="2300" spc="225">
                <a:solidFill>
                  <a:srgbClr val="FFFFFF"/>
                </a:solidFill>
                <a:latin typeface="Open Sauce Bold Italics"/>
              </a:rPr>
              <a:t>sharing Insights from the Data</a:t>
            </a:r>
          </a:p>
          <a:p>
            <a:pPr marL="0" lvl="1" indent="0" algn="ctr">
              <a:lnSpc>
                <a:spcPts val="3174"/>
              </a:lnSpc>
              <a:spcBef>
                <a:spcPct val="0"/>
              </a:spcBef>
            </a:pPr>
            <a:endParaRPr lang="en-US" sz="2300" spc="225">
              <a:solidFill>
                <a:srgbClr val="FFFFFF"/>
              </a:solidFill>
              <a:latin typeface="Open Sauce Bold Italic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6774484" y="3400471"/>
            <a:ext cx="4360243" cy="2378718"/>
            <a:chOff x="0" y="0"/>
            <a:chExt cx="5813657" cy="3171623"/>
          </a:xfrm>
        </p:grpSpPr>
        <p:sp>
          <p:nvSpPr>
            <p:cNvPr id="20" name="Freeform 20"/>
            <p:cNvSpPr/>
            <p:nvPr/>
          </p:nvSpPr>
          <p:spPr>
            <a:xfrm>
              <a:off x="2071220" y="0"/>
              <a:ext cx="1671217" cy="1671217"/>
            </a:xfrm>
            <a:custGeom>
              <a:avLst/>
              <a:gdLst/>
              <a:ahLst/>
              <a:cxnLst/>
              <a:rect l="l" t="t" r="r" b="b"/>
              <a:pathLst>
                <a:path w="1671217" h="1671217">
                  <a:moveTo>
                    <a:pt x="0" y="0"/>
                  </a:moveTo>
                  <a:lnTo>
                    <a:pt x="1671217" y="0"/>
                  </a:lnTo>
                  <a:lnTo>
                    <a:pt x="1671217" y="1671217"/>
                  </a:lnTo>
                  <a:lnTo>
                    <a:pt x="0" y="1671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182024"/>
              <a:ext cx="5813657" cy="98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191" spc="214">
                  <a:solidFill>
                    <a:srgbClr val="231F20"/>
                  </a:solidFill>
                  <a:latin typeface="Open Sauce Bold"/>
                </a:rPr>
                <a:t>Assess Channel Grouping Impact on Revenue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389362" y="3515704"/>
            <a:ext cx="4233814" cy="2300361"/>
            <a:chOff x="0" y="0"/>
            <a:chExt cx="5645085" cy="3067148"/>
          </a:xfrm>
        </p:grpSpPr>
        <p:sp>
          <p:nvSpPr>
            <p:cNvPr id="23" name="Freeform 23"/>
            <p:cNvSpPr/>
            <p:nvPr/>
          </p:nvSpPr>
          <p:spPr>
            <a:xfrm>
              <a:off x="1639549" y="0"/>
              <a:ext cx="1838211" cy="1718727"/>
            </a:xfrm>
            <a:custGeom>
              <a:avLst/>
              <a:gdLst/>
              <a:ahLst/>
              <a:cxnLst/>
              <a:rect l="l" t="t" r="r" b="b"/>
              <a:pathLst>
                <a:path w="1838211" h="1718727">
                  <a:moveTo>
                    <a:pt x="0" y="0"/>
                  </a:moveTo>
                  <a:lnTo>
                    <a:pt x="1838211" y="0"/>
                  </a:lnTo>
                  <a:lnTo>
                    <a:pt x="1838211" y="1718727"/>
                  </a:lnTo>
                  <a:lnTo>
                    <a:pt x="0" y="1718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113245"/>
              <a:ext cx="5645085" cy="953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55"/>
                </a:lnSpc>
              </a:pPr>
              <a:r>
                <a:rPr lang="en-US" sz="2141" spc="209">
                  <a:solidFill>
                    <a:srgbClr val="231F20"/>
                  </a:solidFill>
                  <a:latin typeface="Open Sauce Bold"/>
                </a:rPr>
                <a:t>Highlight High-Revenue Products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665102" y="8300862"/>
            <a:ext cx="5804821" cy="7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2220" spc="217">
                <a:solidFill>
                  <a:srgbClr val="231F20"/>
                </a:solidFill>
                <a:latin typeface="Open Sauce Bold"/>
              </a:rPr>
              <a:t>Identify Best-Selling Products by Quantity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395340" y="8110362"/>
            <a:ext cx="4975992" cy="1120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2220" spc="217">
                <a:solidFill>
                  <a:srgbClr val="231F20"/>
                </a:solidFill>
                <a:latin typeface="Open Sauce Bold"/>
              </a:rPr>
              <a:t>Evaluate Transaction Performance and Restocking Time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853231" y="7252369"/>
            <a:ext cx="49012" cy="2154135"/>
            <a:chOff x="0" y="0"/>
            <a:chExt cx="12909" cy="56734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909" cy="567344"/>
            </a:xfrm>
            <a:custGeom>
              <a:avLst/>
              <a:gdLst/>
              <a:ahLst/>
              <a:cxnLst/>
              <a:rect l="l" t="t" r="r" b="b"/>
              <a:pathLst>
                <a:path w="12909" h="567344">
                  <a:moveTo>
                    <a:pt x="0" y="0"/>
                  </a:moveTo>
                  <a:lnTo>
                    <a:pt x="12909" y="0"/>
                  </a:lnTo>
                  <a:lnTo>
                    <a:pt x="12909" y="567344"/>
                  </a:lnTo>
                  <a:lnTo>
                    <a:pt x="0" y="567344"/>
                  </a:lnTo>
                  <a:close/>
                </a:path>
              </a:pathLst>
            </a:custGeom>
            <a:solidFill>
              <a:srgbClr val="EB9C0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063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41298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5" y="0"/>
                </a:lnTo>
                <a:lnTo>
                  <a:pt x="479795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91959" y="9535225"/>
            <a:ext cx="479795" cy="479795"/>
          </a:xfrm>
          <a:custGeom>
            <a:avLst/>
            <a:gdLst/>
            <a:ahLst/>
            <a:cxnLst/>
            <a:rect l="l" t="t" r="r" b="b"/>
            <a:pathLst>
              <a:path w="479795" h="479795">
                <a:moveTo>
                  <a:pt x="0" y="0"/>
                </a:moveTo>
                <a:lnTo>
                  <a:pt x="479794" y="0"/>
                </a:lnTo>
                <a:lnTo>
                  <a:pt x="479794" y="479795"/>
                </a:lnTo>
                <a:lnTo>
                  <a:pt x="0" y="4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390578" y="3598729"/>
            <a:ext cx="6510973" cy="1109720"/>
            <a:chOff x="0" y="0"/>
            <a:chExt cx="8681298" cy="1479626"/>
          </a:xfrm>
        </p:grpSpPr>
        <p:sp>
          <p:nvSpPr>
            <p:cNvPr id="6" name="Freeform 6"/>
            <p:cNvSpPr/>
            <p:nvPr/>
          </p:nvSpPr>
          <p:spPr>
            <a:xfrm>
              <a:off x="0" y="94740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0" y="0"/>
                  </a:moveTo>
                  <a:lnTo>
                    <a:pt x="8661673" y="0"/>
                  </a:lnTo>
                  <a:lnTo>
                    <a:pt x="8661673" y="1338622"/>
                  </a:lnTo>
                  <a:lnTo>
                    <a:pt x="0" y="133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5762896">
              <a:off x="5362103" y="386551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8" y="0"/>
                  </a:lnTo>
                  <a:lnTo>
                    <a:pt x="1413048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295490" y="91345"/>
              <a:ext cx="2385808" cy="1342017"/>
            </a:xfrm>
            <a:custGeom>
              <a:avLst/>
              <a:gdLst/>
              <a:ahLst/>
              <a:cxnLst/>
              <a:rect l="l" t="t" r="r" b="b"/>
              <a:pathLst>
                <a:path w="2385808" h="1342017">
                  <a:moveTo>
                    <a:pt x="0" y="0"/>
                  </a:moveTo>
                  <a:lnTo>
                    <a:pt x="2385808" y="0"/>
                  </a:lnTo>
                  <a:lnTo>
                    <a:pt x="2385808" y="1342017"/>
                  </a:lnTo>
                  <a:lnTo>
                    <a:pt x="0" y="134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681275"/>
            <a:ext cx="6707607" cy="1109720"/>
            <a:chOff x="0" y="0"/>
            <a:chExt cx="8943476" cy="1479626"/>
          </a:xfrm>
        </p:grpSpPr>
        <p:sp>
          <p:nvSpPr>
            <p:cNvPr id="10" name="Freeform 10"/>
            <p:cNvSpPr/>
            <p:nvPr/>
          </p:nvSpPr>
          <p:spPr>
            <a:xfrm>
              <a:off x="0" y="112782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0" y="0"/>
                  </a:moveTo>
                  <a:lnTo>
                    <a:pt x="8661673" y="0"/>
                  </a:lnTo>
                  <a:lnTo>
                    <a:pt x="8661673" y="1338622"/>
                  </a:lnTo>
                  <a:lnTo>
                    <a:pt x="0" y="133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551886" y="111801"/>
              <a:ext cx="2391590" cy="1345269"/>
            </a:xfrm>
            <a:custGeom>
              <a:avLst/>
              <a:gdLst/>
              <a:ahLst/>
              <a:cxnLst/>
              <a:rect l="l" t="t" r="r" b="b"/>
              <a:pathLst>
                <a:path w="2391590" h="1345269">
                  <a:moveTo>
                    <a:pt x="0" y="0"/>
                  </a:moveTo>
                  <a:lnTo>
                    <a:pt x="2391590" y="0"/>
                  </a:lnTo>
                  <a:lnTo>
                    <a:pt x="2391590" y="1345269"/>
                  </a:lnTo>
                  <a:lnTo>
                    <a:pt x="0" y="1345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5762896">
              <a:off x="5760643" y="386551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9" y="0"/>
                  </a:lnTo>
                  <a:lnTo>
                    <a:pt x="1413049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7361" y="5829095"/>
            <a:ext cx="6575642" cy="1079851"/>
            <a:chOff x="0" y="0"/>
            <a:chExt cx="8767523" cy="1439802"/>
          </a:xfrm>
        </p:grpSpPr>
        <p:sp>
          <p:nvSpPr>
            <p:cNvPr id="14" name="Freeform 14"/>
            <p:cNvSpPr/>
            <p:nvPr/>
          </p:nvSpPr>
          <p:spPr>
            <a:xfrm>
              <a:off x="0" y="30154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0" y="0"/>
                  </a:moveTo>
                  <a:lnTo>
                    <a:pt x="8661673" y="0"/>
                  </a:lnTo>
                  <a:lnTo>
                    <a:pt x="8661673" y="1338622"/>
                  </a:lnTo>
                  <a:lnTo>
                    <a:pt x="0" y="133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380390" y="28222"/>
              <a:ext cx="2387133" cy="1342762"/>
            </a:xfrm>
            <a:custGeom>
              <a:avLst/>
              <a:gdLst/>
              <a:ahLst/>
              <a:cxnLst/>
              <a:rect l="l" t="t" r="r" b="b"/>
              <a:pathLst>
                <a:path w="2387133" h="1342762">
                  <a:moveTo>
                    <a:pt x="0" y="0"/>
                  </a:moveTo>
                  <a:lnTo>
                    <a:pt x="2387133" y="0"/>
                  </a:lnTo>
                  <a:lnTo>
                    <a:pt x="2387133" y="1342762"/>
                  </a:lnTo>
                  <a:lnTo>
                    <a:pt x="0" y="1342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 rot="5264444">
              <a:off x="5534015" y="366639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8" y="0"/>
                  </a:lnTo>
                  <a:lnTo>
                    <a:pt x="1413048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3377" y="6947046"/>
            <a:ext cx="6500487" cy="1079851"/>
            <a:chOff x="0" y="0"/>
            <a:chExt cx="8667315" cy="1439802"/>
          </a:xfrm>
        </p:grpSpPr>
        <p:sp>
          <p:nvSpPr>
            <p:cNvPr id="18" name="Freeform 18"/>
            <p:cNvSpPr/>
            <p:nvPr/>
          </p:nvSpPr>
          <p:spPr>
            <a:xfrm>
              <a:off x="0" y="50590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0" y="0"/>
                  </a:moveTo>
                  <a:lnTo>
                    <a:pt x="8661673" y="0"/>
                  </a:lnTo>
                  <a:lnTo>
                    <a:pt x="8661673" y="1338622"/>
                  </a:lnTo>
                  <a:lnTo>
                    <a:pt x="0" y="133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258444" y="50590"/>
              <a:ext cx="2408871" cy="1354990"/>
            </a:xfrm>
            <a:custGeom>
              <a:avLst/>
              <a:gdLst/>
              <a:ahLst/>
              <a:cxnLst/>
              <a:rect l="l" t="t" r="r" b="b"/>
              <a:pathLst>
                <a:path w="2408871" h="1354990">
                  <a:moveTo>
                    <a:pt x="0" y="0"/>
                  </a:moveTo>
                  <a:lnTo>
                    <a:pt x="2408871" y="0"/>
                  </a:lnTo>
                  <a:lnTo>
                    <a:pt x="2408871" y="1354990"/>
                  </a:lnTo>
                  <a:lnTo>
                    <a:pt x="0" y="13549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 rot="5264444">
              <a:off x="5255799" y="366639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9" y="0"/>
                  </a:lnTo>
                  <a:lnTo>
                    <a:pt x="1413049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42034" y="8067286"/>
            <a:ext cx="6259517" cy="1087614"/>
            <a:chOff x="0" y="0"/>
            <a:chExt cx="8346023" cy="1450152"/>
          </a:xfrm>
        </p:grpSpPr>
        <p:sp>
          <p:nvSpPr>
            <p:cNvPr id="22" name="Freeform 22"/>
            <p:cNvSpPr/>
            <p:nvPr/>
          </p:nvSpPr>
          <p:spPr>
            <a:xfrm>
              <a:off x="0" y="65575"/>
              <a:ext cx="8346023" cy="1289840"/>
            </a:xfrm>
            <a:custGeom>
              <a:avLst/>
              <a:gdLst/>
              <a:ahLst/>
              <a:cxnLst/>
              <a:rect l="l" t="t" r="r" b="b"/>
              <a:pathLst>
                <a:path w="8346023" h="1289840">
                  <a:moveTo>
                    <a:pt x="0" y="0"/>
                  </a:moveTo>
                  <a:lnTo>
                    <a:pt x="8346023" y="0"/>
                  </a:lnTo>
                  <a:lnTo>
                    <a:pt x="8346023" y="1289840"/>
                  </a:lnTo>
                  <a:lnTo>
                    <a:pt x="0" y="1289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767975" y="0"/>
              <a:ext cx="2578048" cy="1450152"/>
            </a:xfrm>
            <a:custGeom>
              <a:avLst/>
              <a:gdLst/>
              <a:ahLst/>
              <a:cxnLst/>
              <a:rect l="l" t="t" r="r" b="b"/>
              <a:pathLst>
                <a:path w="2578048" h="1450152">
                  <a:moveTo>
                    <a:pt x="0" y="0"/>
                  </a:moveTo>
                  <a:lnTo>
                    <a:pt x="2578048" y="0"/>
                  </a:lnTo>
                  <a:lnTo>
                    <a:pt x="2578048" y="1450152"/>
                  </a:lnTo>
                  <a:lnTo>
                    <a:pt x="0" y="1450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 rot="5309379">
              <a:off x="4810244" y="381300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8" y="0"/>
                  </a:lnTo>
                  <a:lnTo>
                    <a:pt x="1413048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25"/>
          <p:cNvSpPr/>
          <p:nvPr/>
        </p:nvSpPr>
        <p:spPr>
          <a:xfrm rot="-10800000" flipH="1">
            <a:off x="10623913" y="8148387"/>
            <a:ext cx="6496255" cy="1003967"/>
          </a:xfrm>
          <a:custGeom>
            <a:avLst/>
            <a:gdLst/>
            <a:ahLst/>
            <a:cxnLst/>
            <a:rect l="l" t="t" r="r" b="b"/>
            <a:pathLst>
              <a:path w="6496255" h="1003967">
                <a:moveTo>
                  <a:pt x="6496255" y="0"/>
                </a:moveTo>
                <a:lnTo>
                  <a:pt x="0" y="0"/>
                </a:lnTo>
                <a:lnTo>
                  <a:pt x="0" y="1003967"/>
                </a:lnTo>
                <a:lnTo>
                  <a:pt x="6496255" y="1003967"/>
                </a:lnTo>
                <a:lnTo>
                  <a:pt x="64962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5037103">
            <a:off x="12038805" y="8412061"/>
            <a:ext cx="1059786" cy="529893"/>
          </a:xfrm>
          <a:custGeom>
            <a:avLst/>
            <a:gdLst/>
            <a:ahLst/>
            <a:cxnLst/>
            <a:rect l="l" t="t" r="r" b="b"/>
            <a:pathLst>
              <a:path w="1059786" h="529893">
                <a:moveTo>
                  <a:pt x="0" y="0"/>
                </a:moveTo>
                <a:lnTo>
                  <a:pt x="1059786" y="0"/>
                </a:lnTo>
                <a:lnTo>
                  <a:pt x="1059786" y="529893"/>
                </a:lnTo>
                <a:lnTo>
                  <a:pt x="0" y="5298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10800000">
            <a:off x="10609195" y="8148387"/>
            <a:ext cx="1789356" cy="1006513"/>
          </a:xfrm>
          <a:custGeom>
            <a:avLst/>
            <a:gdLst/>
            <a:ahLst/>
            <a:cxnLst/>
            <a:rect l="l" t="t" r="r" b="b"/>
            <a:pathLst>
              <a:path w="1789356" h="1006513">
                <a:moveTo>
                  <a:pt x="0" y="0"/>
                </a:moveTo>
                <a:lnTo>
                  <a:pt x="1789356" y="0"/>
                </a:lnTo>
                <a:lnTo>
                  <a:pt x="1789356" y="1006513"/>
                </a:lnTo>
                <a:lnTo>
                  <a:pt x="0" y="1006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7834" t="-106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1149332" y="6932112"/>
            <a:ext cx="6521631" cy="1109720"/>
            <a:chOff x="0" y="0"/>
            <a:chExt cx="8695508" cy="1479626"/>
          </a:xfrm>
        </p:grpSpPr>
        <p:sp>
          <p:nvSpPr>
            <p:cNvPr id="29" name="Freeform 29"/>
            <p:cNvSpPr/>
            <p:nvPr/>
          </p:nvSpPr>
          <p:spPr>
            <a:xfrm rot="-10800000" flipH="1" flipV="1">
              <a:off x="33835" y="33993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8661673" y="1338623"/>
                  </a:moveTo>
                  <a:lnTo>
                    <a:pt x="0" y="1338623"/>
                  </a:lnTo>
                  <a:lnTo>
                    <a:pt x="0" y="0"/>
                  </a:lnTo>
                  <a:lnTo>
                    <a:pt x="8661673" y="0"/>
                  </a:lnTo>
                  <a:lnTo>
                    <a:pt x="8661673" y="1338623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 rot="-10800000">
              <a:off x="0" y="28169"/>
              <a:ext cx="2391590" cy="1345269"/>
            </a:xfrm>
            <a:custGeom>
              <a:avLst/>
              <a:gdLst/>
              <a:ahLst/>
              <a:cxnLst/>
              <a:rect l="l" t="t" r="r" b="b"/>
              <a:pathLst>
                <a:path w="2391590" h="1345269">
                  <a:moveTo>
                    <a:pt x="0" y="0"/>
                  </a:moveTo>
                  <a:lnTo>
                    <a:pt x="2391590" y="0"/>
                  </a:lnTo>
                  <a:lnTo>
                    <a:pt x="2391590" y="1345269"/>
                  </a:lnTo>
                  <a:lnTo>
                    <a:pt x="0" y="1345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 rot="-5037103">
              <a:off x="1856625" y="386551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8" y="0"/>
                  </a:lnTo>
                  <a:lnTo>
                    <a:pt x="1413048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367249" y="5776061"/>
            <a:ext cx="6575642" cy="1079851"/>
            <a:chOff x="0" y="0"/>
            <a:chExt cx="8767523" cy="1439802"/>
          </a:xfrm>
        </p:grpSpPr>
        <p:sp>
          <p:nvSpPr>
            <p:cNvPr id="33" name="Freeform 33"/>
            <p:cNvSpPr/>
            <p:nvPr/>
          </p:nvSpPr>
          <p:spPr>
            <a:xfrm rot="-10800000">
              <a:off x="105849" y="71026"/>
              <a:ext cx="8661673" cy="1338622"/>
            </a:xfrm>
            <a:custGeom>
              <a:avLst/>
              <a:gdLst/>
              <a:ahLst/>
              <a:cxnLst/>
              <a:rect l="l" t="t" r="r" b="b"/>
              <a:pathLst>
                <a:path w="8661673" h="1338622">
                  <a:moveTo>
                    <a:pt x="0" y="0"/>
                  </a:moveTo>
                  <a:lnTo>
                    <a:pt x="8661674" y="0"/>
                  </a:lnTo>
                  <a:lnTo>
                    <a:pt x="8661674" y="1338622"/>
                  </a:lnTo>
                  <a:lnTo>
                    <a:pt x="0" y="133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 rot="-10800000">
              <a:off x="0" y="68818"/>
              <a:ext cx="2387133" cy="1342762"/>
            </a:xfrm>
            <a:custGeom>
              <a:avLst/>
              <a:gdLst/>
              <a:ahLst/>
              <a:cxnLst/>
              <a:rect l="l" t="t" r="r" b="b"/>
              <a:pathLst>
                <a:path w="2387133" h="1342762">
                  <a:moveTo>
                    <a:pt x="0" y="0"/>
                  </a:moveTo>
                  <a:lnTo>
                    <a:pt x="2387133" y="0"/>
                  </a:lnTo>
                  <a:lnTo>
                    <a:pt x="2387133" y="1342762"/>
                  </a:lnTo>
                  <a:lnTo>
                    <a:pt x="0" y="1342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-267834" t="-106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 rot="-5535555">
              <a:off x="1820459" y="366639"/>
              <a:ext cx="1413048" cy="706524"/>
            </a:xfrm>
            <a:custGeom>
              <a:avLst/>
              <a:gdLst/>
              <a:ahLst/>
              <a:cxnLst/>
              <a:rect l="l" t="t" r="r" b="b"/>
              <a:pathLst>
                <a:path w="1413048" h="706524">
                  <a:moveTo>
                    <a:pt x="0" y="0"/>
                  </a:moveTo>
                  <a:lnTo>
                    <a:pt x="1413049" y="0"/>
                  </a:lnTo>
                  <a:lnTo>
                    <a:pt x="1413049" y="706524"/>
                  </a:lnTo>
                  <a:lnTo>
                    <a:pt x="0" y="706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Freeform 36"/>
          <p:cNvSpPr/>
          <p:nvPr/>
        </p:nvSpPr>
        <p:spPr>
          <a:xfrm rot="-10800000">
            <a:off x="10860854" y="4695894"/>
            <a:ext cx="6496255" cy="1003967"/>
          </a:xfrm>
          <a:custGeom>
            <a:avLst/>
            <a:gdLst/>
            <a:ahLst/>
            <a:cxnLst/>
            <a:rect l="l" t="t" r="r" b="b"/>
            <a:pathLst>
              <a:path w="6496255" h="1003967">
                <a:moveTo>
                  <a:pt x="0" y="0"/>
                </a:moveTo>
                <a:lnTo>
                  <a:pt x="6496255" y="0"/>
                </a:lnTo>
                <a:lnTo>
                  <a:pt x="6496255" y="1003967"/>
                </a:lnTo>
                <a:lnTo>
                  <a:pt x="0" y="1003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 rot="-10800000">
            <a:off x="10508215" y="4691341"/>
            <a:ext cx="1806653" cy="1016243"/>
          </a:xfrm>
          <a:custGeom>
            <a:avLst/>
            <a:gdLst/>
            <a:ahLst/>
            <a:cxnLst/>
            <a:rect l="l" t="t" r="r" b="b"/>
            <a:pathLst>
              <a:path w="1806653" h="1016243">
                <a:moveTo>
                  <a:pt x="0" y="0"/>
                </a:moveTo>
                <a:lnTo>
                  <a:pt x="1806654" y="0"/>
                </a:lnTo>
                <a:lnTo>
                  <a:pt x="1806654" y="1016243"/>
                </a:lnTo>
                <a:lnTo>
                  <a:pt x="0" y="10162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267834" t="-10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11068649" y="4910581"/>
            <a:ext cx="1273291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9</a:t>
            </a:r>
          </a:p>
        </p:txBody>
      </p:sp>
      <p:sp>
        <p:nvSpPr>
          <p:cNvPr id="39" name="Freeform 39"/>
          <p:cNvSpPr/>
          <p:nvPr/>
        </p:nvSpPr>
        <p:spPr>
          <a:xfrm rot="-10800000">
            <a:off x="10498820" y="3547665"/>
            <a:ext cx="6259517" cy="967380"/>
          </a:xfrm>
          <a:custGeom>
            <a:avLst/>
            <a:gdLst/>
            <a:ahLst/>
            <a:cxnLst/>
            <a:rect l="l" t="t" r="r" b="b"/>
            <a:pathLst>
              <a:path w="6259517" h="967380">
                <a:moveTo>
                  <a:pt x="0" y="0"/>
                </a:moveTo>
                <a:lnTo>
                  <a:pt x="6259517" y="0"/>
                </a:lnTo>
                <a:lnTo>
                  <a:pt x="6259517" y="967379"/>
                </a:lnTo>
                <a:lnTo>
                  <a:pt x="0" y="967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rot="-10800000">
            <a:off x="10498820" y="3476612"/>
            <a:ext cx="1933536" cy="1087614"/>
          </a:xfrm>
          <a:custGeom>
            <a:avLst/>
            <a:gdLst/>
            <a:ahLst/>
            <a:cxnLst/>
            <a:rect l="l" t="t" r="r" b="b"/>
            <a:pathLst>
              <a:path w="1933536" h="1087614">
                <a:moveTo>
                  <a:pt x="0" y="0"/>
                </a:moveTo>
                <a:lnTo>
                  <a:pt x="1933536" y="0"/>
                </a:lnTo>
                <a:lnTo>
                  <a:pt x="1933536" y="1087614"/>
                </a:lnTo>
                <a:lnTo>
                  <a:pt x="0" y="108761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267834" t="-10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 rot="-5490620">
            <a:off x="12090868" y="3748358"/>
            <a:ext cx="1059786" cy="529893"/>
          </a:xfrm>
          <a:custGeom>
            <a:avLst/>
            <a:gdLst/>
            <a:ahLst/>
            <a:cxnLst/>
            <a:rect l="l" t="t" r="r" b="b"/>
            <a:pathLst>
              <a:path w="1059786" h="529893">
                <a:moveTo>
                  <a:pt x="0" y="0"/>
                </a:moveTo>
                <a:lnTo>
                  <a:pt x="1059786" y="0"/>
                </a:lnTo>
                <a:lnTo>
                  <a:pt x="1059786" y="529893"/>
                </a:lnTo>
                <a:lnTo>
                  <a:pt x="0" y="52989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1420479" y="7089921"/>
            <a:ext cx="4012782" cy="730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FORMATS AND TYPES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790638" y="8245973"/>
            <a:ext cx="4012782" cy="730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CALCULATIONS AND AGGREGATIONS</a:t>
            </a:r>
          </a:p>
        </p:txBody>
      </p:sp>
      <p:sp>
        <p:nvSpPr>
          <p:cNvPr id="44" name="Freeform 44"/>
          <p:cNvSpPr/>
          <p:nvPr/>
        </p:nvSpPr>
        <p:spPr>
          <a:xfrm rot="-5535555">
            <a:off x="12015525" y="4939049"/>
            <a:ext cx="1059786" cy="529893"/>
          </a:xfrm>
          <a:custGeom>
            <a:avLst/>
            <a:gdLst/>
            <a:ahLst/>
            <a:cxnLst/>
            <a:rect l="l" t="t" r="r" b="b"/>
            <a:pathLst>
              <a:path w="1059786" h="529893">
                <a:moveTo>
                  <a:pt x="0" y="0"/>
                </a:moveTo>
                <a:lnTo>
                  <a:pt x="1059786" y="0"/>
                </a:lnTo>
                <a:lnTo>
                  <a:pt x="1059786" y="529893"/>
                </a:lnTo>
                <a:lnTo>
                  <a:pt x="0" y="52989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 rot="-822427" flipH="1">
            <a:off x="-2076809" y="7544425"/>
            <a:ext cx="6211019" cy="4114800"/>
          </a:xfrm>
          <a:custGeom>
            <a:avLst/>
            <a:gdLst/>
            <a:ahLst/>
            <a:cxnLst/>
            <a:rect l="l" t="t" r="r" b="b"/>
            <a:pathLst>
              <a:path w="6211019" h="4114800">
                <a:moveTo>
                  <a:pt x="6211018" y="0"/>
                </a:moveTo>
                <a:lnTo>
                  <a:pt x="0" y="0"/>
                </a:lnTo>
                <a:lnTo>
                  <a:pt x="0" y="4114800"/>
                </a:lnTo>
                <a:lnTo>
                  <a:pt x="6211018" y="4114800"/>
                </a:lnTo>
                <a:lnTo>
                  <a:pt x="6211018" y="0"/>
                </a:lnTo>
                <a:close/>
              </a:path>
            </a:pathLst>
          </a:custGeom>
          <a:blipFill>
            <a:blip r:embed="rId26">
              <a:alphaModFix amt="54000"/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1390578" y="1450270"/>
            <a:ext cx="8085368" cy="1488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87"/>
              </a:lnSpc>
              <a:spcBef>
                <a:spcPct val="0"/>
              </a:spcBef>
            </a:pPr>
            <a:r>
              <a:rPr lang="en-US" sz="9988">
                <a:solidFill>
                  <a:srgbClr val="000000"/>
                </a:solidFill>
                <a:latin typeface="Poppins Semi-Bold"/>
              </a:rPr>
              <a:t>QA Process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396338" y="5009210"/>
            <a:ext cx="639750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213751" y="6109459"/>
            <a:ext cx="650420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3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205081" y="7175646"/>
            <a:ext cx="659090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4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386334" y="8331698"/>
            <a:ext cx="659757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245841" y="8351531"/>
            <a:ext cx="674714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6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738794" y="7227410"/>
            <a:ext cx="659757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7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805637" y="6140337"/>
            <a:ext cx="674714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8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0976102" y="3753742"/>
            <a:ext cx="1273291" cy="55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sz="3927">
                <a:solidFill>
                  <a:srgbClr val="EEECDE"/>
                </a:solidFill>
                <a:latin typeface="Now Medium"/>
              </a:rPr>
              <a:t>10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592293" y="3889370"/>
            <a:ext cx="543756" cy="5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2"/>
              </a:lnSpc>
              <a:spcBef>
                <a:spcPct val="0"/>
              </a:spcBef>
            </a:pPr>
            <a:r>
              <a:rPr lang="en-US" sz="3927" u="none">
                <a:solidFill>
                  <a:srgbClr val="EEECDE"/>
                </a:solidFill>
                <a:latin typeface="Now Medium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90578" y="3794120"/>
            <a:ext cx="4515901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175">
                <a:solidFill>
                  <a:srgbClr val="000000"/>
                </a:solidFill>
                <a:latin typeface="Now Bold"/>
              </a:rPr>
              <a:t>DATA PROFILING AND COMPLETENESS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390578" y="4805222"/>
            <a:ext cx="4515901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175">
                <a:solidFill>
                  <a:srgbClr val="000000"/>
                </a:solidFill>
                <a:latin typeface="Now Bold"/>
              </a:rPr>
              <a:t>DATA REDUNDANCY AND DUPLICATION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69318" y="5979732"/>
            <a:ext cx="4012782" cy="730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RELATIONSHIPS AND REFERENTIAL INTEGRITY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004378" y="8265806"/>
            <a:ext cx="4012782" cy="730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CONSISTENCY AND ACCURACY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441213" y="7112861"/>
            <a:ext cx="4012782" cy="730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COMPLETENESS AND INTEGRITY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3628579" y="6110876"/>
            <a:ext cx="4012782" cy="36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DISTRIBUTION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004378" y="5003271"/>
            <a:ext cx="4012782" cy="36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TRENDS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994832" y="3790993"/>
            <a:ext cx="4012782" cy="36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sz="2101" spc="147">
                <a:solidFill>
                  <a:srgbClr val="000000"/>
                </a:solidFill>
                <a:latin typeface="Now Bold"/>
              </a:rPr>
              <a:t>DATA EVOLUTION</a:t>
            </a:r>
          </a:p>
        </p:txBody>
      </p:sp>
      <p:pic>
        <p:nvPicPr>
          <p:cNvPr id="66" name="Graphic 65" descr="Line arrow: Counter-clockwise curve outline">
            <a:extLst>
              <a:ext uri="{FF2B5EF4-FFF2-40B4-BE49-F238E27FC236}">
                <a16:creationId xmlns:a16="http://schemas.microsoft.com/office/drawing/2014/main" id="{E0D77A3C-4BA1-FCB1-F7A4-B03A169F8E2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994407">
            <a:off x="7059241" y="4506666"/>
            <a:ext cx="2661553" cy="3801534"/>
          </a:xfrm>
          <a:prstGeom prst="rect">
            <a:avLst/>
          </a:prstGeom>
        </p:spPr>
      </p:pic>
      <p:pic>
        <p:nvPicPr>
          <p:cNvPr id="67" name="Graphic 66" descr="Line arrow: Counter-clockwise curve outline">
            <a:extLst>
              <a:ext uri="{FF2B5EF4-FFF2-40B4-BE49-F238E27FC236}">
                <a16:creationId xmlns:a16="http://schemas.microsoft.com/office/drawing/2014/main" id="{40BFF264-F2AB-C888-9D95-F45A0234A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85681">
            <a:off x="8729165" y="4509150"/>
            <a:ext cx="2661553" cy="3392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13549" y="3724279"/>
            <a:ext cx="4340879" cy="2175160"/>
            <a:chOff x="0" y="0"/>
            <a:chExt cx="1143277" cy="5728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277" cy="572882"/>
            </a:xfrm>
            <a:custGeom>
              <a:avLst/>
              <a:gdLst/>
              <a:ahLst/>
              <a:cxnLst/>
              <a:rect l="l" t="t" r="r" b="b"/>
              <a:pathLst>
                <a:path w="1143277" h="572882">
                  <a:moveTo>
                    <a:pt x="0" y="0"/>
                  </a:moveTo>
                  <a:lnTo>
                    <a:pt x="1143277" y="0"/>
                  </a:lnTo>
                  <a:lnTo>
                    <a:pt x="1143277" y="572882"/>
                  </a:lnTo>
                  <a:lnTo>
                    <a:pt x="0" y="572882"/>
                  </a:lnTo>
                  <a:close/>
                </a:path>
              </a:pathLst>
            </a:custGeom>
            <a:solidFill>
              <a:srgbClr val="AF67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44063" y="3964134"/>
            <a:ext cx="3447955" cy="133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7"/>
              </a:lnSpc>
            </a:pPr>
            <a:r>
              <a:rPr lang="en-US" sz="4406">
                <a:solidFill>
                  <a:srgbClr val="FFFFFF"/>
                </a:solidFill>
                <a:latin typeface="Inter Bold"/>
              </a:rPr>
              <a:t>With a bit more time?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5443436" cy="5143500"/>
            <a:chOff x="0" y="0"/>
            <a:chExt cx="1290296" cy="1219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4591" y="962025"/>
            <a:ext cx="633745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Inter Bold"/>
              </a:rPr>
              <a:t>Deeper Data Exploration: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591" y="1778936"/>
            <a:ext cx="4934255" cy="172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183">
                <a:solidFill>
                  <a:srgbClr val="D9D9D9"/>
                </a:solidFill>
                <a:latin typeface="Inter"/>
              </a:rPr>
              <a:t> Spend more time exploring the data to uncover hidden patterns, trends, and anomalies. </a:t>
            </a:r>
          </a:p>
          <a:p>
            <a:pPr>
              <a:lnSpc>
                <a:spcPts val="3493"/>
              </a:lnSpc>
            </a:pPr>
            <a:endParaRPr lang="en-US" sz="2183">
              <a:solidFill>
                <a:srgbClr val="D9D9D9"/>
              </a:solidFill>
              <a:latin typeface="Inter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5443436" y="0"/>
            <a:ext cx="5443436" cy="5143500"/>
            <a:chOff x="0" y="0"/>
            <a:chExt cx="1290296" cy="1219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5143500"/>
            <a:ext cx="5443436" cy="5143500"/>
            <a:chOff x="0" y="0"/>
            <a:chExt cx="1290296" cy="1219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443436" y="5143500"/>
            <a:ext cx="5443436" cy="5143500"/>
            <a:chOff x="0" y="0"/>
            <a:chExt cx="1290296" cy="12192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268655" y="6291020"/>
            <a:ext cx="420419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Inter Bold"/>
              </a:rPr>
              <a:t>Advanced Modeling: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07924" y="7102263"/>
            <a:ext cx="431446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099">
                <a:solidFill>
                  <a:srgbClr val="D9D9D9"/>
                </a:solidFill>
                <a:latin typeface="Inter"/>
              </a:rPr>
              <a:t>Apply advanced analytical techniques.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 rot="-822427" flipH="1">
            <a:off x="-2076809" y="7544425"/>
            <a:ext cx="6211019" cy="4114800"/>
          </a:xfrm>
          <a:custGeom>
            <a:avLst/>
            <a:gdLst/>
            <a:ahLst/>
            <a:cxnLst/>
            <a:rect l="l" t="t" r="r" b="b"/>
            <a:pathLst>
              <a:path w="6211019" h="4114800">
                <a:moveTo>
                  <a:pt x="6211018" y="0"/>
                </a:moveTo>
                <a:lnTo>
                  <a:pt x="0" y="0"/>
                </a:lnTo>
                <a:lnTo>
                  <a:pt x="0" y="4114800"/>
                </a:lnTo>
                <a:lnTo>
                  <a:pt x="6211018" y="4114800"/>
                </a:lnTo>
                <a:lnTo>
                  <a:pt x="6211018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Inter Bold</vt:lpstr>
      <vt:lpstr>Open Sauce Bold</vt:lpstr>
      <vt:lpstr>Now Medium</vt:lpstr>
      <vt:lpstr>Calibri</vt:lpstr>
      <vt:lpstr>Poppins Semi-Bold</vt:lpstr>
      <vt:lpstr>Inter</vt:lpstr>
      <vt:lpstr>Montserrat Bold</vt:lpstr>
      <vt:lpstr>Barlow Bold</vt:lpstr>
      <vt:lpstr>Now Bold</vt:lpstr>
      <vt:lpstr>Codec Pro ExtraBold</vt:lpstr>
      <vt:lpstr>Open Sauce Bold Italics</vt:lpstr>
      <vt:lpstr>Canva Sans Bold</vt:lpstr>
      <vt:lpstr>Sanchez</vt:lpstr>
      <vt:lpstr>Barlow Semi-Bold</vt:lpstr>
      <vt:lpstr>Arial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Business Marketing Plan Presentation</dc:title>
  <dc:creator>User</dc:creator>
  <cp:lastModifiedBy>Olatunbosun Ayetan</cp:lastModifiedBy>
  <cp:revision>2</cp:revision>
  <dcterms:created xsi:type="dcterms:W3CDTF">2006-08-16T00:00:00Z</dcterms:created>
  <dcterms:modified xsi:type="dcterms:W3CDTF">2023-08-09T01:52:57Z</dcterms:modified>
  <dc:identifier>DAFq_9uWx-s</dc:identifier>
</cp:coreProperties>
</file>