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345" r:id="rId2"/>
    <p:sldId id="441" r:id="rId3"/>
    <p:sldId id="440" r:id="rId4"/>
    <p:sldId id="461" r:id="rId5"/>
    <p:sldId id="466" r:id="rId6"/>
    <p:sldId id="467" r:id="rId7"/>
    <p:sldId id="468" r:id="rId8"/>
    <p:sldId id="470" r:id="rId9"/>
    <p:sldId id="462" r:id="rId10"/>
    <p:sldId id="472" r:id="rId11"/>
    <p:sldId id="471" r:id="rId12"/>
    <p:sldId id="464" r:id="rId13"/>
    <p:sldId id="473" r:id="rId14"/>
    <p:sldId id="474" r:id="rId15"/>
    <p:sldId id="475" r:id="rId16"/>
    <p:sldId id="477" r:id="rId17"/>
    <p:sldId id="478" r:id="rId18"/>
    <p:sldId id="482" r:id="rId19"/>
    <p:sldId id="479" r:id="rId20"/>
    <p:sldId id="480" r:id="rId21"/>
    <p:sldId id="483" r:id="rId22"/>
    <p:sldId id="481" r:id="rId23"/>
    <p:sldId id="476" r:id="rId24"/>
    <p:sldId id="338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0">
          <p15:clr>
            <a:srgbClr val="A4A3A4"/>
          </p15:clr>
        </p15:guide>
        <p15:guide id="2" orient="horz" pos="510">
          <p15:clr>
            <a:srgbClr val="A4A3A4"/>
          </p15:clr>
        </p15:guide>
        <p15:guide id="3" orient="horz" pos="632">
          <p15:clr>
            <a:srgbClr val="A4A3A4"/>
          </p15:clr>
        </p15:guide>
        <p15:guide id="4" pos="232">
          <p15:clr>
            <a:srgbClr val="A4A3A4"/>
          </p15:clr>
        </p15:guide>
        <p15:guide id="5" pos="7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nywendedianna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BA67"/>
    <a:srgbClr val="65BA67"/>
    <a:srgbClr val="63BB67"/>
    <a:srgbClr val="FF8303"/>
    <a:srgbClr val="63BA67"/>
    <a:srgbClr val="FF8400"/>
    <a:srgbClr val="519954"/>
    <a:srgbClr val="64BB67"/>
    <a:srgbClr val="5AA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5" autoAdjust="0"/>
    <p:restoredTop sz="94503"/>
  </p:normalViewPr>
  <p:slideViewPr>
    <p:cSldViewPr snapToObjects="1">
      <p:cViewPr varScale="1">
        <p:scale>
          <a:sx n="108" d="100"/>
          <a:sy n="108" d="100"/>
        </p:scale>
        <p:origin x="990" y="96"/>
      </p:cViewPr>
      <p:guideLst>
        <p:guide orient="horz" pos="4040"/>
        <p:guide orient="horz" pos="510"/>
        <p:guide orient="horz" pos="632"/>
        <p:guide pos="232"/>
        <p:guide pos="74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60DF4-05DB-A44D-9492-46D446118C52}" type="datetimeFigureOut">
              <a:rPr kumimoji="1" lang="zh-CN" altLang="en-US" smtClean="0"/>
              <a:t>2022-9-20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96F9B-3F3A-754E-B54D-BFDCBFFB4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80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91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图片 6" descr="卡通人物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00" y="5157192"/>
            <a:ext cx="1248139" cy="36004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79715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5323592"/>
            <a:ext cx="1726367" cy="949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273938"/>
            <a:ext cx="11089232" cy="517939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515600" cy="792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389366" y="980728"/>
            <a:ext cx="11413268" cy="0"/>
          </a:xfrm>
          <a:prstGeom prst="line">
            <a:avLst/>
          </a:prstGeom>
          <a:ln w="12700">
            <a:solidFill>
              <a:srgbClr val="65B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386463" y="719964"/>
            <a:ext cx="925777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00" y="292222"/>
            <a:ext cx="894000" cy="477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474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微前端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30565" y="3057530"/>
            <a:ext cx="9144000" cy="1655762"/>
          </a:xfrm>
        </p:spPr>
        <p:txBody>
          <a:bodyPr/>
          <a:lstStyle/>
          <a:p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060441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1800225"/>
            <a:ext cx="539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</a:t>
            </a:r>
          </a:p>
        </p:txBody>
      </p:sp>
      <p:sp>
        <p:nvSpPr>
          <p:cNvPr id="15" name="矩形 14"/>
          <p:cNvSpPr/>
          <p:nvPr/>
        </p:nvSpPr>
        <p:spPr>
          <a:xfrm>
            <a:off x="2068544" y="127154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58123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195409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08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0" y="4705985"/>
            <a:ext cx="5869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3501390"/>
            <a:ext cx="863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NSR（Native Side Rendering）、ESR（Edge Side Rendering）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060441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1800225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2800"/>
              <a:t>总结</a:t>
            </a:r>
          </a:p>
          <a:p>
            <a:pPr defTabSz="228600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27154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58123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195409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09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0" y="4705985"/>
            <a:ext cx="5869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3501390"/>
            <a:ext cx="863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web</a:t>
            </a:r>
            <a:r>
              <a:rPr lang="zh-CN" altLang="en-US"/>
              <a:t>应用渲染本质上只有客户端渲染和服务器端渲染。不过可以二者组合为混合渲染模式，生成各个场景下的解决方案，为</a:t>
            </a:r>
            <a:r>
              <a:rPr lang="en-US" altLang="zh-CN"/>
              <a:t>web</a:t>
            </a:r>
            <a:r>
              <a:rPr lang="zh-CN" altLang="en-US"/>
              <a:t>应用提供极致的渲染体验。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微前端</a:t>
            </a:r>
            <a:endParaRPr lang="zh-CN" altLang="en-US" sz="3200" b="1" dirty="0"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228600"/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1060" y="4382135"/>
            <a:ext cx="9492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1. 将微服务的思想拓展到前端的一种新兴架构，背后主要思想是将一个单体代码库，拆解为多个较小的部分，以便多个相对独立的团队进行分工协作。</a:t>
            </a:r>
            <a:r>
              <a:rPr lang="en-US" altLang="zh-CN"/>
              <a:t> -- </a:t>
            </a:r>
            <a:r>
              <a:rPr lang="zh-CN" altLang="en-US"/>
              <a:t>微前端设计与实现</a:t>
            </a:r>
          </a:p>
          <a:p>
            <a:pPr algn="l"/>
            <a:r>
              <a:rPr lang="zh-CN" altLang="en-US"/>
              <a:t>2. 与使用不同 JavaScript 框架的多个团队一起构建现代 Web 应用程序的技术、策略和秘诀。</a:t>
            </a:r>
            <a:r>
              <a:rPr lang="en-US" altLang="zh-CN"/>
              <a:t>--https://micro-frontends.org/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共性：技术无关，拆解应用，运行时隔离，团队协作。注：微前端架构下，可以使用任意渲染方式，本质是一个</a:t>
            </a:r>
            <a:r>
              <a:rPr lang="en-US" altLang="zh-CN"/>
              <a:t>Web</a:t>
            </a:r>
            <a:r>
              <a:rPr lang="zh-CN" altLang="en-US"/>
              <a:t>单页应用程序。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为什么需要微前端</a:t>
            </a:r>
          </a:p>
          <a:p>
            <a:pPr defTabSz="228600"/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1060" y="3592830"/>
            <a:ext cx="9492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当前问题</a:t>
            </a:r>
          </a:p>
          <a:p>
            <a:pPr algn="l"/>
            <a:endParaRPr/>
          </a:p>
          <a:p>
            <a:pPr algn="l"/>
            <a:r>
              <a:rPr lang="en-US"/>
              <a:t>1.</a:t>
            </a:r>
            <a:r>
              <a:t> MPA 方案的优点在于 部署简单、各应用之间硬隔离，天生具备技术栈无关、独立开发、独立部署的特性。缺点则也很明显，应用之间切换会造成浏览器重刷，cookie 不通用问题，由于产品域名之间相互跳转，流程体验上会存在断点。</a:t>
            </a:r>
          </a:p>
          <a:p>
            <a:pPr algn="l"/>
            <a:r>
              <a:rPr lang="en-US"/>
              <a:t>2.</a:t>
            </a:r>
            <a:r>
              <a:t> SPA 则天生具备体验上的优势，应用直接无刷新切换，能极大的保证多产品之间流程操作串联时的流程性。缺点则在于各应用技术栈之间是强耦合的。</a:t>
            </a:r>
          </a:p>
          <a:p>
            <a:pPr algn="l"/>
            <a:endParaRPr/>
          </a:p>
          <a:p>
            <a:pPr algn="l"/>
            <a:r>
              <a:t>提示：MPA 满足微前端的要求，但是体验太差，SPA 体验好，但是不满足微前端要求，`所以，取个中`。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71351" y="2084803"/>
            <a:ext cx="6096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91995" y="1124585"/>
            <a:ext cx="94926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/>
              <a:t> 核心价值</a:t>
            </a:r>
          </a:p>
          <a:p>
            <a:pPr algn="l"/>
            <a:endParaRPr sz="1600"/>
          </a:p>
          <a:p>
            <a:pPr algn="l"/>
            <a:r>
              <a:rPr sz="1600"/>
              <a:t>1. 我认为微前端的核心价值在于 "技术栈无关"，这才是它诞生的理由，或者说这才是能说服我采用微前端方案的理由。 --qiankun 作者</a:t>
            </a:r>
          </a:p>
          <a:p>
            <a:pPr algn="l"/>
            <a:r>
              <a:rPr sz="1600"/>
              <a:t>2. 事实上如果所有的 web 技术栈能做到统一，所有 library 的升级都能做到向下兼容，我们确实就不需要微前端了。 --qiankun 作者</a:t>
            </a:r>
          </a:p>
          <a:p>
            <a:pPr algn="l"/>
            <a:endParaRPr sz="1600"/>
          </a:p>
          <a:p>
            <a:pPr algn="l"/>
            <a:r>
              <a:rPr sz="1600"/>
              <a:t>提示：这里的关键字`兼容`，不同框架的兼容，框架不同版本的兼容。</a:t>
            </a:r>
          </a:p>
          <a:p>
            <a:pPr algn="l"/>
            <a:endParaRPr sz="1600"/>
          </a:p>
          <a:p>
            <a:pPr algn="l"/>
            <a:r>
              <a:rPr sz="1600"/>
              <a:t> 技术价值</a:t>
            </a:r>
          </a:p>
          <a:p>
            <a:pPr algn="l"/>
            <a:endParaRPr sz="1600"/>
          </a:p>
          <a:p>
            <a:pPr algn="l"/>
            <a:r>
              <a:rPr sz="1600"/>
              <a:t>- 技术无关</a:t>
            </a:r>
          </a:p>
          <a:p>
            <a:pPr algn="l"/>
            <a:r>
              <a:rPr sz="1600"/>
              <a:t>- 独立开发、独立部署 子应用仓库独立</a:t>
            </a:r>
          </a:p>
          <a:p>
            <a:pPr algn="l"/>
            <a:r>
              <a:rPr sz="1600"/>
              <a:t>- 独立运行时 每个子应用之间状态隔离，运行时状态不共享</a:t>
            </a:r>
          </a:p>
          <a:p>
            <a:pPr algn="l"/>
            <a:endParaRPr sz="1600"/>
          </a:p>
          <a:p>
            <a:pPr algn="l"/>
            <a:r>
              <a:rPr sz="1600"/>
              <a:t>提示：可以尝试不同的技术方案。</a:t>
            </a:r>
          </a:p>
          <a:p>
            <a:pPr algn="l"/>
            <a:endParaRPr sz="1600"/>
          </a:p>
          <a:p>
            <a:pPr algn="l"/>
            <a:r>
              <a:rPr sz="1600"/>
              <a:t>业务价值</a:t>
            </a:r>
          </a:p>
          <a:p>
            <a:pPr algn="l"/>
            <a:endParaRPr sz="1600"/>
          </a:p>
          <a:p>
            <a:pPr algn="l"/>
            <a:r>
              <a:rPr sz="1600"/>
              <a:t>- 解构巨石应用</a:t>
            </a:r>
          </a:p>
          <a:p>
            <a:pPr algn="l"/>
            <a:r>
              <a:rPr sz="1600"/>
              <a:t>- 团队协作方便</a:t>
            </a:r>
          </a:p>
          <a:p>
            <a:pPr algn="l"/>
            <a:endParaRPr sz="1600"/>
          </a:p>
          <a:p>
            <a:pPr algn="l"/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原生解决方案</a:t>
            </a:r>
          </a:p>
          <a:p>
            <a:pPr defTabSz="228600"/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1060" y="3592830"/>
            <a:ext cx="94926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t>- MPA(多页应用程序):</a:t>
            </a:r>
          </a:p>
          <a:p>
            <a:pPr algn="l"/>
            <a:r>
              <a:t>- Iframe:</a:t>
            </a:r>
          </a:p>
          <a:p>
            <a:pPr algn="l"/>
            <a:r>
              <a:t>- Web Component:</a:t>
            </a:r>
            <a:r>
              <a:rPr lang="zh-CN"/>
              <a:t>？</a:t>
            </a:r>
          </a:p>
          <a:p>
            <a:pPr algn="l"/>
            <a:r>
              <a:t>- ESM(ecmascript module):</a:t>
            </a:r>
            <a:r>
              <a:rPr lang="zh-CN">
                <a:sym typeface="+mn-ea"/>
              </a:rPr>
              <a:t>？</a:t>
            </a:r>
          </a:p>
          <a:p>
            <a:pPr algn="l"/>
            <a:endParaRPr lang="zh-CN">
              <a:sym typeface="+mn-ea"/>
            </a:endParaRPr>
          </a:p>
          <a:p>
            <a:pPr algn="l"/>
            <a:r>
              <a:t>提示：实现了微前端思想的方案即可称为微前端，殊途同归。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Single-spa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介绍</a:t>
            </a:r>
            <a:endParaRPr lang="en-US" altLang="zh-CN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96468" y="3645024"/>
            <a:ext cx="9571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Single-spa </a:t>
            </a:r>
            <a:r>
              <a:rPr lang="zh-CN" altLang="en-US" dirty="0"/>
              <a:t>是一个将多个单页面应用聚合为一个整体应用的 </a:t>
            </a:r>
            <a:r>
              <a:rPr lang="en-US" altLang="zh-CN" dirty="0"/>
              <a:t>JavaScript </a:t>
            </a:r>
            <a:r>
              <a:rPr lang="zh-CN" altLang="en-US" dirty="0"/>
              <a:t>微前端框架。核心就是定义了一套协议。协议包含主应用的配置信息</a:t>
            </a:r>
            <a:r>
              <a:rPr lang="en-US" altLang="zh-CN" dirty="0"/>
              <a:t>(</a:t>
            </a:r>
            <a:r>
              <a:rPr lang="zh-CN" altLang="en-US" dirty="0"/>
              <a:t>注册子应用</a:t>
            </a:r>
            <a:r>
              <a:rPr lang="en-US" altLang="zh-CN" dirty="0"/>
              <a:t>)</a:t>
            </a:r>
            <a:r>
              <a:rPr lang="zh-CN" altLang="en-US" dirty="0"/>
              <a:t>和子应用的生命周期</a:t>
            </a:r>
            <a:r>
              <a:rPr lang="en-US" altLang="zh-CN" dirty="0"/>
              <a:t>(</a:t>
            </a:r>
            <a:r>
              <a:rPr lang="zh-CN" altLang="en-US" dirty="0"/>
              <a:t>启动，安装，卸载</a:t>
            </a:r>
            <a:r>
              <a:rPr lang="en-US" altLang="zh-CN" dirty="0"/>
              <a:t>)</a:t>
            </a:r>
            <a:r>
              <a:rPr lang="zh-CN" altLang="en-US" dirty="0"/>
              <a:t>，通过这套协议，主应用可以方便的知道在什么情况下（路由匹配）激活哪个子应用。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提示：只能是单页应用，这取决于 </a:t>
            </a:r>
            <a:r>
              <a:rPr lang="en-US" altLang="zh-CN" dirty="0"/>
              <a:t>Single-spa </a:t>
            </a:r>
            <a:r>
              <a:rPr lang="zh-CN" altLang="en-US" dirty="0"/>
              <a:t>加载子应用的方式为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模块作为入口的。</a:t>
            </a:r>
          </a:p>
          <a:p>
            <a:endParaRPr lang="en-US" altLang="zh-CN" dirty="0"/>
          </a:p>
          <a:p>
            <a:r>
              <a:rPr lang="zh-CN" altLang="en-US" dirty="0"/>
              <a:t>由此可见，</a:t>
            </a:r>
            <a:r>
              <a:rPr lang="en-US" altLang="zh-CN" dirty="0"/>
              <a:t>Single-spa </a:t>
            </a:r>
            <a:r>
              <a:rPr lang="zh-CN" altLang="en-US" dirty="0"/>
              <a:t>并不参与子应用的任何流程，主要是根据路由匹配情况来管理子应用的安装，卸载。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451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Single-spa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基本使用</a:t>
            </a: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CE0E11-9808-4949-AEF6-6CB51ACEF663}"/>
              </a:ext>
            </a:extLst>
          </p:cNvPr>
          <p:cNvSpPr txBox="1"/>
          <p:nvPr/>
        </p:nvSpPr>
        <p:spPr>
          <a:xfrm>
            <a:off x="2567608" y="42930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参看代码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451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Single-spa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运行机制</a:t>
            </a: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CE0E11-9808-4949-AEF6-6CB51ACEF663}"/>
              </a:ext>
            </a:extLst>
          </p:cNvPr>
          <p:cNvSpPr txBox="1"/>
          <p:nvPr/>
        </p:nvSpPr>
        <p:spPr>
          <a:xfrm>
            <a:off x="2567608" y="4293096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参看博客</a:t>
            </a:r>
            <a:r>
              <a:rPr lang="en-US" altLang="zh-CN" dirty="0"/>
              <a:t>:[https://boswellji.github.io/MyBlog/Microfrontend/single-spa.html#%E8%BF%90%E8%A1%8C%E6%9C%BA%E5%88%B6](</a:t>
            </a:r>
            <a:r>
              <a:rPr lang="en-US" altLang="zh-CN" u="sng" dirty="0"/>
              <a:t>https://boswellji.github.io/MyBlog/Microfrontend/single-spa.html#%E8%BF%90%E8%A1%8C%E6%9C%BA%E5%88%B6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36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Single-spa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缺点</a:t>
            </a: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26285" y="4096385"/>
            <a:ext cx="9653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1. </a:t>
            </a:r>
            <a:r>
              <a:rPr lang="zh-CN" altLang="en-US"/>
              <a:t>single-spa是通过js文件去加载子应用。</a:t>
            </a:r>
          </a:p>
          <a:p>
            <a:pPr algn="l"/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single-spa本身缺少js隔离和css隔离。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XrCqM2QTB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85" y="219710"/>
            <a:ext cx="1254125" cy="784225"/>
          </a:xfrm>
          <a:prstGeom prst="rect">
            <a:avLst/>
          </a:prstGeom>
        </p:spPr>
      </p:pic>
      <p:pic>
        <p:nvPicPr>
          <p:cNvPr id="18" name="Picture 2" descr="D:\Program Files\chatdata\qiwx\WXWork\1688851758325979\Cache\Image\2021-04\同驿商城LOGO定案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412750"/>
            <a:ext cx="143065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椭圆 66"/>
          <p:cNvSpPr/>
          <p:nvPr/>
        </p:nvSpPr>
        <p:spPr>
          <a:xfrm>
            <a:off x="5743160" y="2284612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  <a:endParaRPr lang="zh-CN" altLang="en-US" sz="2000" dirty="0"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743160" y="2860969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  <a:endParaRPr lang="zh-CN" altLang="en-US" sz="2000" dirty="0"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grpSp>
        <p:nvGrpSpPr>
          <p:cNvPr id="73" name="组合 3"/>
          <p:cNvGrpSpPr/>
          <p:nvPr/>
        </p:nvGrpSpPr>
        <p:grpSpPr bwMode="auto">
          <a:xfrm rot="20935718">
            <a:off x="1161232" y="1674931"/>
            <a:ext cx="3959084" cy="4016710"/>
            <a:chOff x="-103266" y="70963"/>
            <a:chExt cx="4173135" cy="4571476"/>
          </a:xfrm>
          <a:solidFill>
            <a:schemeClr val="bg1">
              <a:lumMod val="75000"/>
            </a:schemeClr>
          </a:solidFill>
        </p:grpSpPr>
        <p:sp>
          <p:nvSpPr>
            <p:cNvPr id="74" name="等腰三角形 4"/>
            <p:cNvSpPr>
              <a:spLocks noChangeArrowheads="1"/>
            </p:cNvSpPr>
            <p:nvPr/>
          </p:nvSpPr>
          <p:spPr bwMode="auto">
            <a:xfrm rot="17226387">
              <a:off x="81469" y="338977"/>
              <a:ext cx="3886200" cy="3350172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等腰三角形 5"/>
            <p:cNvSpPr>
              <a:spLocks noChangeArrowheads="1"/>
            </p:cNvSpPr>
            <p:nvPr/>
          </p:nvSpPr>
          <p:spPr bwMode="auto">
            <a:xfrm rot="16200000">
              <a:off x="297581" y="854913"/>
              <a:ext cx="3565364" cy="3073590"/>
            </a:xfrm>
            <a:prstGeom prst="triangle">
              <a:avLst>
                <a:gd name="adj" fmla="val 50000"/>
              </a:avLst>
            </a:prstGeom>
            <a:solidFill>
              <a:srgbClr val="65B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椭圆 6"/>
            <p:cNvSpPr>
              <a:spLocks noChangeArrowheads="1"/>
            </p:cNvSpPr>
            <p:nvPr/>
          </p:nvSpPr>
          <p:spPr bwMode="auto">
            <a:xfrm>
              <a:off x="-103266" y="1255650"/>
              <a:ext cx="228599" cy="2286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7" name="椭圆 7"/>
            <p:cNvSpPr>
              <a:spLocks noChangeArrowheads="1"/>
            </p:cNvSpPr>
            <p:nvPr/>
          </p:nvSpPr>
          <p:spPr bwMode="auto">
            <a:xfrm>
              <a:off x="2714118" y="4283367"/>
              <a:ext cx="346307" cy="3590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8" name="椭圆 8"/>
            <p:cNvSpPr>
              <a:spLocks noChangeArrowheads="1"/>
            </p:cNvSpPr>
            <p:nvPr/>
          </p:nvSpPr>
          <p:spPr bwMode="auto">
            <a:xfrm>
              <a:off x="3841268" y="492880"/>
              <a:ext cx="228601" cy="2286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3"/>
          <p:cNvSpPr txBox="1">
            <a:spLocks noChangeArrowheads="1"/>
          </p:cNvSpPr>
          <p:nvPr/>
        </p:nvSpPr>
        <p:spPr>
          <a:xfrm>
            <a:off x="2876821" y="3245475"/>
            <a:ext cx="19304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65BA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>
                <a:solidFill>
                  <a:schemeClr val="bg1"/>
                </a:solidFill>
                <a:sym typeface="微软雅黑" panose="020B0503020204020204" pitchFamily="34" charset="-122"/>
              </a:rPr>
              <a:t>目录</a:t>
            </a:r>
            <a:endParaRPr lang="zh-CN" sz="4400" b="1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2923626" y="3702641"/>
            <a:ext cx="268613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65BA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contents</a:t>
            </a:r>
            <a:endParaRPr lang="zh-CN" sz="20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7160" y="2317750"/>
            <a:ext cx="2099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web</a:t>
            </a:r>
            <a:r>
              <a:rPr lang="zh-CN" altLang="en-US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应用渲染方案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94780" y="2924810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微前端</a:t>
            </a:r>
          </a:p>
        </p:txBody>
      </p:sp>
      <p:sp>
        <p:nvSpPr>
          <p:cNvPr id="3" name="椭圆 2"/>
          <p:cNvSpPr/>
          <p:nvPr/>
        </p:nvSpPr>
        <p:spPr>
          <a:xfrm>
            <a:off x="5778720" y="3495334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30340" y="3559175"/>
            <a:ext cx="1465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Single-Spa</a:t>
            </a:r>
          </a:p>
        </p:txBody>
      </p:sp>
      <p:sp>
        <p:nvSpPr>
          <p:cNvPr id="5" name="椭圆 4"/>
          <p:cNvSpPr/>
          <p:nvPr/>
        </p:nvSpPr>
        <p:spPr>
          <a:xfrm>
            <a:off x="5762210" y="4268129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13830" y="4331970"/>
            <a:ext cx="1080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QianKun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qiankun(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乾坤</a:t>
            </a:r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25301" y="4096385"/>
            <a:ext cx="965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qiankun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single-spa </a:t>
            </a:r>
            <a:r>
              <a:rPr lang="zh-CN" altLang="en-US" dirty="0"/>
              <a:t>提出的微前端框架</a:t>
            </a:r>
            <a:r>
              <a:rPr lang="en-US" altLang="zh-CN" dirty="0"/>
              <a:t>, </a:t>
            </a:r>
            <a:r>
              <a:rPr lang="zh-CN" altLang="en-US" dirty="0"/>
              <a:t>提供了更加开箱即用的 </a:t>
            </a:r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 err="1"/>
              <a:t>single-spa+sandbox+import-html-entry</a:t>
            </a:r>
            <a:r>
              <a:rPr lang="zh-CN" altLang="en-US" dirty="0"/>
              <a:t>）。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 err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qiankun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基本用法</a:t>
            </a: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7D287E-0667-4183-8181-145B6D0B3EFC}"/>
              </a:ext>
            </a:extLst>
          </p:cNvPr>
          <p:cNvSpPr txBox="1"/>
          <p:nvPr/>
        </p:nvSpPr>
        <p:spPr>
          <a:xfrm>
            <a:off x="3071664" y="46531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参看代码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2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qiankun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运行机制</a:t>
            </a: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17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BE1E4-2C52-4EE4-AF97-46A16BFB0FBF}"/>
              </a:ext>
            </a:extLst>
          </p:cNvPr>
          <p:cNvSpPr txBox="1"/>
          <p:nvPr/>
        </p:nvSpPr>
        <p:spPr>
          <a:xfrm>
            <a:off x="2279576" y="4149080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 </a:t>
            </a:r>
            <a:r>
              <a:rPr lang="en-US" altLang="zh-CN" dirty="0"/>
              <a:t>-</a:t>
            </a:r>
            <a:r>
              <a:rPr lang="zh-CN" altLang="en-US" dirty="0"/>
              <a:t> 参看博客</a:t>
            </a:r>
            <a:r>
              <a:rPr lang="en-US" altLang="zh-CN" dirty="0"/>
              <a:t> </a:t>
            </a:r>
            <a:r>
              <a:rPr lang="en-US" altLang="zh-CN" u="sng" dirty="0"/>
              <a:t>https://boswellji.github.io/MyBlog/Microfrontend/qiankun.html#%E8%BF%90%E8%A1%8C%E6%9C%BA%E5%88%B6</a:t>
            </a:r>
            <a:endParaRPr lang="en-US" altLang="zh-CN" dirty="0"/>
          </a:p>
          <a:p>
            <a:r>
              <a:rPr lang="en-US" altLang="zh-CN" dirty="0"/>
              <a:t>  - </a:t>
            </a:r>
            <a:r>
              <a:rPr lang="zh-CN" altLang="en-US" dirty="0"/>
              <a:t>沙盒：快照沙盒，遗留沙盒，代理沙盒</a:t>
            </a:r>
          </a:p>
          <a:p>
            <a:r>
              <a:rPr lang="zh-CN" altLang="en-US" dirty="0"/>
              <a:t>  </a:t>
            </a:r>
            <a:r>
              <a:rPr lang="en-US" altLang="zh-CN" dirty="0"/>
              <a:t>-</a:t>
            </a:r>
            <a:r>
              <a:rPr lang="zh-CN" altLang="en-US" dirty="0"/>
              <a:t> 样式隔离：</a:t>
            </a:r>
          </a:p>
          <a:p>
            <a:r>
              <a:rPr lang="zh-CN" altLang="en-US" dirty="0"/>
              <a:t>  </a:t>
            </a:r>
            <a:r>
              <a:rPr lang="en-US" altLang="zh-CN" dirty="0"/>
              <a:t>-</a:t>
            </a:r>
            <a:r>
              <a:rPr lang="zh-CN" altLang="en-US" dirty="0"/>
              <a:t> 通信：主子应用通信</a:t>
            </a:r>
          </a:p>
          <a:p>
            <a:r>
              <a:rPr lang="zh-CN" altLang="en-US" dirty="0"/>
              <a:t> 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import-html-entry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895" y="1125220"/>
            <a:ext cx="110109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- [新一代 Web 建站技术栈的演进：SSR、SSG、ISR、DPR 都在做什么？](https://zhuanlan.zhihu.com/p/365113639)</a:t>
            </a:r>
          </a:p>
          <a:p>
            <a:pPr algn="l"/>
            <a:r>
              <a:rPr lang="en-US" altLang="zh-CN"/>
              <a:t>- [Micro Frontends](https://micro-frontends.org/)</a:t>
            </a:r>
          </a:p>
          <a:p>
            <a:pPr algn="l"/>
            <a:r>
              <a:rPr lang="en-US" altLang="zh-CN"/>
              <a:t>- [Why Not Iframe](https://www.yuque.com/kuitos/gky7yw/gesexv)</a:t>
            </a:r>
          </a:p>
          <a:p>
            <a:pPr algn="l"/>
            <a:r>
              <a:rPr lang="en-US" altLang="zh-CN"/>
              <a:t>- [微前端的核心价值](https://www.yuque.com/kuitos/gky7yw/rhduwc)</a:t>
            </a:r>
          </a:p>
          <a:p>
            <a:pPr algn="l"/>
            <a:r>
              <a:rPr lang="en-US" altLang="zh-CN"/>
              <a:t>- [基于 qiankun 的微前端应用实践](https://zhuanlan.zhihu.com/p/356225293)</a:t>
            </a:r>
          </a:p>
          <a:p>
            <a:pPr algn="l"/>
            <a:r>
              <a:rPr lang="en-US" altLang="zh-CN"/>
              <a:t>- [可能是你见过最完善的微前端解决方案](https://zhuanlan.zhihu.com/p/78362028)</a:t>
            </a:r>
          </a:p>
          <a:p>
            <a:pPr algn="l"/>
            <a:r>
              <a:rPr lang="en-US" altLang="zh-CN"/>
              <a:t>- [微前端框架 之 single-spa 从入门到精通](https://juejin.cn/post/6862661545592111111)</a:t>
            </a:r>
          </a:p>
          <a:p>
            <a:pPr algn="l"/>
            <a:r>
              <a:rPr lang="en-US" altLang="zh-CN"/>
              <a:t>- [微前端框架 之 qiankun 从入门到源码分析](https://juejin.cn/post/6885211340999229454)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"/>
            <a:ext cx="12192000" cy="6879744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988840"/>
            <a:ext cx="3293921" cy="1812528"/>
          </a:xfrm>
          <a:prstGeom prst="rect">
            <a:avLst/>
          </a:prstGeom>
        </p:spPr>
      </p:pic>
      <p:pic>
        <p:nvPicPr>
          <p:cNvPr id="13" name="图片 12" descr="图片包含 游戏机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6160161"/>
            <a:ext cx="1173844" cy="3386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589807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web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应用渲染方案</a:t>
            </a:r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743396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2925" y="4666615"/>
            <a:ext cx="69977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zh-CN"/>
              <a:t>SSR: </a:t>
            </a:r>
            <a:r>
              <a:rPr lang="zh-CN" altLang="en-US">
                <a:sym typeface="+mn-ea"/>
              </a:rPr>
              <a:t>Server Side Rendering，传统服务端渲染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CSR：Client Side Rendering，客户端（通常是浏览器）渲染</a:t>
            </a:r>
          </a:p>
          <a:p>
            <a:pPr marL="342900" indent="-342900" algn="l">
              <a:buAutoNum type="arabicPeriod"/>
            </a:pPr>
            <a:r>
              <a:rPr lang="zh-CN" altLang="en-US"/>
              <a:t>SSR：Server Side Rendering，现代服务端渲染</a:t>
            </a:r>
          </a:p>
          <a:p>
            <a:pPr marL="342900" indent="-342900" algn="l">
              <a:buAutoNum type="arabicPeriod"/>
            </a:pPr>
            <a:r>
              <a:rPr lang="zh-CN" altLang="en-US"/>
              <a:t>SSG：Static Site Generation，静态网站生成</a:t>
            </a:r>
          </a:p>
          <a:p>
            <a:pPr marL="342900" indent="-342900" algn="l">
              <a:buAutoNum type="arabicPeriod"/>
            </a:pPr>
            <a:r>
              <a:rPr lang="zh-CN" altLang="en-US"/>
              <a:t>ISR：Incremental Site Rendering，增量式的网站渲染</a:t>
            </a:r>
          </a:p>
          <a:p>
            <a:pPr marL="342900" indent="-342900" algn="l">
              <a:buAutoNum type="arabicPeriod"/>
            </a:pPr>
            <a:r>
              <a:rPr lang="zh-CN" altLang="en-US"/>
              <a:t>DPR：Distributed Persistent Rendering，分布式的持续渲染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2589530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en-US" altLang="zh-CN" sz="2800">
                <a:sym typeface="+mn-ea"/>
              </a:rPr>
              <a:t>SSR: </a:t>
            </a:r>
            <a:r>
              <a:rPr lang="zh-CN" altLang="en-US" sz="2800">
                <a:sym typeface="+mn-ea"/>
              </a:rPr>
              <a:t>Server Side Rendering，传统服务端渲染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743396"/>
            <a:ext cx="10998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5027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4871085"/>
            <a:ext cx="86823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一般作为后端</a:t>
            </a:r>
            <a:r>
              <a:rPr lang="en-US" altLang="zh-CN"/>
              <a:t>MVC</a:t>
            </a:r>
            <a:r>
              <a:rPr lang="zh-CN" altLang="en-US"/>
              <a:t>项目的</a:t>
            </a:r>
            <a:r>
              <a:rPr lang="en-US" altLang="zh-CN"/>
              <a:t>V</a:t>
            </a:r>
            <a:r>
              <a:rPr lang="zh-CN" altLang="en-US"/>
              <a:t>层，通过模板引擎拼接字符串的方式来渲染页面的</a:t>
            </a:r>
            <a:r>
              <a:rPr lang="en-US" altLang="zh-CN"/>
              <a:t>html</a:t>
            </a:r>
            <a:r>
              <a:rPr lang="zh-CN" altLang="en-US"/>
              <a:t>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代表技术：</a:t>
            </a:r>
            <a:r>
              <a:rPr lang="en-US" altLang="zh-CN"/>
              <a:t>java,nodejs,.net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2305685"/>
            <a:ext cx="5394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>
                <a:sym typeface="+mn-ea"/>
              </a:rPr>
              <a:t>CSR：Client Side Rendering，客户端（通常是浏览器）渲染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743396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5027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4871085"/>
            <a:ext cx="8297545" cy="161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一般被称为</a:t>
            </a:r>
            <a:r>
              <a:rPr lang="en-US" altLang="zh-CN"/>
              <a:t>SPA(Single Page Application)</a:t>
            </a:r>
            <a:r>
              <a:rPr lang="zh-CN" altLang="en-US"/>
              <a:t>项目</a:t>
            </a:r>
            <a:r>
              <a:rPr lang="en-US" altLang="zh-CN"/>
              <a:t>,</a:t>
            </a:r>
            <a:r>
              <a:rPr lang="zh-CN" altLang="en-US"/>
              <a:t>只有一个</a:t>
            </a:r>
            <a:r>
              <a:rPr lang="en-US" altLang="zh-CN"/>
              <a:t>html</a:t>
            </a:r>
            <a:r>
              <a:rPr lang="zh-CN" altLang="en-US"/>
              <a:t>入口页面，其他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页面基于现代前端框架的路由和组件化技术通过调取后端</a:t>
            </a:r>
            <a:r>
              <a:rPr lang="en-US" altLang="zh-CN"/>
              <a:t>api</a:t>
            </a:r>
            <a:r>
              <a:rPr lang="zh-CN" altLang="en-US"/>
              <a:t>的方式来动态生成。</a:t>
            </a: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代表技术：</a:t>
            </a:r>
            <a:r>
              <a:rPr lang="en-US" altLang="zh-CN"/>
              <a:t>Vue.js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87200" y="55346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2305685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>
                <a:sym typeface="+mn-ea"/>
              </a:rPr>
              <a:t>SSR：Server Side Rendering，现代服务端渲染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84051" y="274403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5027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4871085"/>
            <a:ext cx="7854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在CRS框架的基础上进化而来（CRS框架将组件生成html字符串发送给浏览器，并将静态标记“润色”为客户端上完全交互式的应用程序），SSR最早是为了解决单页应用（SPA）产生的 SEO、首屏渲染时间等问题而诞生的，在服务端直接实时同构渲染用户看到的页面，能最大程度上提高用户的体验。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代表技术：</a:t>
            </a:r>
            <a:r>
              <a:rPr lang="en-US" altLang="zh-CN"/>
              <a:t> nuxtjs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41921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1803400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>
                <a:sym typeface="+mn-ea"/>
              </a:rPr>
              <a:t>SSG：Static Site Generation，静态网站生成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55856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86825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84051" y="2241746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0005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3863340"/>
            <a:ext cx="7854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SSR 引入了另一个问题，既然要做服务端渲染，就必然需要一个实时在线的后台服务（通常是基于 Node.js 的服务）用来承载页面请求的问题。</a:t>
            </a:r>
            <a:br>
              <a:rPr lang="zh-CN" altLang="en-US"/>
            </a:br>
            <a:endParaRPr lang="zh-CN" altLang="en-US"/>
          </a:p>
          <a:p>
            <a:pPr algn="l"/>
            <a:r>
              <a:rPr lang="zh-CN" altLang="en-US"/>
              <a:t>对 SSR 进行审视，服务端渲染出的页面，逻辑上讲可以分成下面两大块：</a:t>
            </a:r>
          </a:p>
          <a:p>
            <a:pPr algn="l"/>
            <a:r>
              <a:rPr lang="en-US" altLang="zh-CN"/>
              <a:t>1.</a:t>
            </a:r>
            <a:r>
              <a:rPr lang="zh-CN" altLang="en-US"/>
              <a:t>变化不频繁。（静态）</a:t>
            </a:r>
            <a:r>
              <a:rPr lang="en-US" altLang="zh-CN"/>
              <a:t> 2.变化比较频繁</a:t>
            </a:r>
            <a:r>
              <a:rPr lang="zh-CN" altLang="en-US"/>
              <a:t>。（动态）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所以，通过 SSR 把动态化的 Web 应用渲染为多个静态页面，并且对高度动态的内容也保留了 CSR 的能力。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代表技术：</a:t>
            </a:r>
            <a:r>
              <a:rPr lang="en-US" altLang="zh-CN"/>
              <a:t> nuxtjs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298868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1372870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>
                <a:sym typeface="+mn-ea"/>
              </a:rPr>
              <a:t>ISR：Incremental Site Rendering，增量式的网站渲染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12803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43772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84051" y="1811216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06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35699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3432810"/>
            <a:ext cx="7854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对于小型文档站而言，数据有变化时，跑一次全页面渲染的消耗是可以接受的。对于大型网站，一旦有数据改动，进行一次全部页面的渲染，需要的时间可能是按小时甚至按天计的。那么我们可以做一个切分：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1、关键性的页面（如网站首页、热点数据等）预渲染为静态页面，缓存至 CDN，保证最佳的访问性能；</a:t>
            </a:r>
          </a:p>
          <a:p>
            <a:pPr algn="l"/>
            <a:r>
              <a:rPr lang="zh-CN" altLang="en-US"/>
              <a:t>2、非关键性的页面（如流量很少的老旧内容）先响应兜底内容，然后浏览器渲染（CSR）为实际数据；同时对页面进行异步预渲染，之后缓存至 CDN，提升后续用户访问的性能。</a:t>
            </a:r>
          </a:p>
          <a:p>
            <a:pPr algn="l"/>
            <a:br>
              <a:rPr lang="zh-CN" altLang="en-US"/>
            </a:br>
            <a:r>
              <a:rPr lang="zh-CN" altLang="en-US"/>
              <a:t>代表技术：</a:t>
            </a:r>
            <a:r>
              <a:rPr lang="en-US" altLang="zh-CN"/>
              <a:t> nuxtjs</a:t>
            </a:r>
            <a:r>
              <a:rPr lang="zh-CN" altLang="en-US"/>
              <a:t>（参考：https://nextjs.org/blog/next-9-5#stable-incremental-static-regeneration）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060441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1800225"/>
            <a:ext cx="5394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2800">
                <a:sym typeface="+mn-ea"/>
              </a:rPr>
              <a:t>DPR：Distributed Persistent Rendering，分布式的持续渲染</a:t>
            </a:r>
            <a:endParaRPr lang="zh-CN" altLang="en-US" sz="2800"/>
          </a:p>
          <a:p>
            <a:pPr defTabSz="228600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27154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58123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195409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07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0" y="4705985"/>
            <a:ext cx="5869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3501390"/>
            <a:ext cx="8634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DPR 本质上讲，是对 ISR 的模型做了几处改动，并且搭配上 CDN 的能力：</a:t>
            </a:r>
          </a:p>
          <a:p>
            <a:pPr algn="l"/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去除了 fallback 行为，而是直接用 On-demand Builder（按需构建器）来响应未经过预渲染的页面，然后将结果缓存至 CDN。</a:t>
            </a:r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/>
              <a:t>数据页面过期时，不再响应过期的缓存页面，而是 CDN 回源到 Builder 上，渲染出最新的数据。</a:t>
            </a:r>
          </a:p>
          <a:p>
            <a:pPr algn="l"/>
            <a:r>
              <a:rPr lang="en-US" altLang="zh-CN"/>
              <a:t>3.</a:t>
            </a:r>
            <a:r>
              <a:rPr lang="zh-CN" altLang="en-US"/>
              <a:t>每次发布新版本时，自动清除 CDN 的缓存数据。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参考：https://github.com/jamstack/jamstack.org/discussions/549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Y2MmRiODYxNTQ5NzVlN2NkODBjNDFiYWRmMjhmO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BA67"/>
      </a:accent1>
      <a:accent2>
        <a:srgbClr val="3174F9"/>
      </a:accent2>
      <a:accent3>
        <a:srgbClr val="FD8402"/>
      </a:accent3>
      <a:accent4>
        <a:srgbClr val="FEBF02"/>
      </a:accent4>
      <a:accent5>
        <a:srgbClr val="71AD47"/>
      </a:accent5>
      <a:accent6>
        <a:srgbClr val="86E300"/>
      </a:accent6>
      <a:hlink>
        <a:srgbClr val="2F60FF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1589</Words>
  <Application>Microsoft Office PowerPoint</Application>
  <PresentationFormat>宽屏</PresentationFormat>
  <Paragraphs>163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Microsoft YaHei Bold</vt:lpstr>
      <vt:lpstr>Microsoft YaHei Regular</vt:lpstr>
      <vt:lpstr>DengXian</vt:lpstr>
      <vt:lpstr>华文楷体</vt:lpstr>
      <vt:lpstr>宋体</vt:lpstr>
      <vt:lpstr>微软雅黑</vt:lpstr>
      <vt:lpstr>Arial</vt:lpstr>
      <vt:lpstr>Calibri</vt:lpstr>
      <vt:lpstr>Century Gothic</vt:lpstr>
      <vt:lpstr>Consolas</vt:lpstr>
      <vt:lpstr>Verdana</vt:lpstr>
      <vt:lpstr>Office 主题​​</vt:lpstr>
      <vt:lpstr>微前端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市场与品牌运营中心-季明壮-Boswell</cp:lastModifiedBy>
  <cp:revision>659</cp:revision>
  <cp:lastPrinted>2021-06-25T09:24:00Z</cp:lastPrinted>
  <dcterms:created xsi:type="dcterms:W3CDTF">2021-06-25T09:24:00Z</dcterms:created>
  <dcterms:modified xsi:type="dcterms:W3CDTF">2022-09-20T12:26:07Z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EC2C875B8B0449BCAC857A422FD3EDB1</vt:lpwstr>
  </property>
</Properties>
</file>