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
  </p:notesMasterIdLst>
  <p:sldIdLst>
    <p:sldId id="345" r:id="rId2"/>
    <p:sldId id="441" r:id="rId3"/>
    <p:sldId id="440" r:id="rId4"/>
    <p:sldId id="461" r:id="rId5"/>
    <p:sldId id="466" r:id="rId6"/>
    <p:sldId id="467" r:id="rId7"/>
    <p:sldId id="468" r:id="rId8"/>
    <p:sldId id="470" r:id="rId9"/>
    <p:sldId id="462" r:id="rId10"/>
    <p:sldId id="472" r:id="rId11"/>
    <p:sldId id="471" r:id="rId12"/>
    <p:sldId id="484" r:id="rId13"/>
    <p:sldId id="464" r:id="rId14"/>
    <p:sldId id="473" r:id="rId15"/>
    <p:sldId id="474" r:id="rId16"/>
    <p:sldId id="475" r:id="rId17"/>
    <p:sldId id="477" r:id="rId18"/>
    <p:sldId id="478" r:id="rId19"/>
    <p:sldId id="482" r:id="rId20"/>
    <p:sldId id="479" r:id="rId21"/>
    <p:sldId id="480" r:id="rId22"/>
    <p:sldId id="483" r:id="rId23"/>
    <p:sldId id="481" r:id="rId24"/>
    <p:sldId id="476" r:id="rId25"/>
    <p:sldId id="338" r:id="rId26"/>
  </p:sldIdLst>
  <p:sldSz cx="12192000" cy="6858000"/>
  <p:notesSz cx="6858000" cy="9144000"/>
  <p:custShowLst>
    <p:custShow name="自定义放映 1" id="0">
      <p:sldLst>
        <p:sld r:id="rId2"/>
        <p:sld r:id="rId3"/>
        <p:sld r:id="rId4"/>
        <p:sld r:id="rId5"/>
        <p:sld r:id="rId6"/>
        <p:sld r:id="rId7"/>
        <p:sld r:id="rId8"/>
        <p:sld r:id="rId9"/>
        <p:sld r:id="rId10"/>
        <p:sld r:id="rId11"/>
        <p:sld r:id="rId12"/>
        <p:sld r:id="rId14"/>
        <p:sld r:id="rId15"/>
        <p:sld r:id="rId16"/>
        <p:sld r:id="rId17"/>
        <p:sld r:id="rId18"/>
        <p:sld r:id="rId19"/>
        <p:sld r:id="rId20"/>
        <p:sld r:id="rId21"/>
        <p:sld r:id="rId22"/>
        <p:sld r:id="rId23"/>
        <p:sld r:id="rId24"/>
        <p:sld r:id="rId25"/>
        <p:sld r:id="rId26"/>
      </p:sldLst>
    </p:custShow>
  </p:custShowLst>
  <p:custDataLst>
    <p:tags r:id="rId28"/>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40">
          <p15:clr>
            <a:srgbClr val="A4A3A4"/>
          </p15:clr>
        </p15:guide>
        <p15:guide id="2" orient="horz" pos="510">
          <p15:clr>
            <a:srgbClr val="A4A3A4"/>
          </p15:clr>
        </p15:guide>
        <p15:guide id="3" orient="horz" pos="632">
          <p15:clr>
            <a:srgbClr val="A4A3A4"/>
          </p15:clr>
        </p15:guide>
        <p15:guide id="4" pos="232">
          <p15:clr>
            <a:srgbClr val="A4A3A4"/>
          </p15:clr>
        </p15:guide>
        <p15:guide id="5" pos="743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onywendediannao" initials="p"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64BA67"/>
    <a:srgbClr val="65BA67"/>
    <a:srgbClr val="63BB67"/>
    <a:srgbClr val="FF8303"/>
    <a:srgbClr val="63BA67"/>
    <a:srgbClr val="FF8400"/>
    <a:srgbClr val="519954"/>
    <a:srgbClr val="64BB67"/>
    <a:srgbClr val="5AAC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503"/>
  </p:normalViewPr>
  <p:slideViewPr>
    <p:cSldViewPr snapToObjects="1">
      <p:cViewPr varScale="1">
        <p:scale>
          <a:sx n="63" d="100"/>
          <a:sy n="63" d="100"/>
        </p:scale>
        <p:origin x="896" y="60"/>
      </p:cViewPr>
      <p:guideLst>
        <p:guide orient="horz" pos="4040"/>
        <p:guide orient="horz" pos="510"/>
        <p:guide orient="horz" pos="632"/>
        <p:guide pos="232"/>
        <p:guide pos="7435"/>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660DF4-05DB-A44D-9492-46D446118C52}" type="datetimeFigureOut">
              <a:rPr kumimoji="1" lang="zh-CN" altLang="en-US" smtClean="0"/>
              <a:t>2022-9-22</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96F9B-3F3A-754E-B54D-BFDCBFFB48C4}"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11</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12</a:t>
            </a:fld>
            <a:endParaRPr lang="zh-CN" altLang="en-US"/>
          </a:p>
        </p:txBody>
      </p:sp>
    </p:spTree>
    <p:extLst>
      <p:ext uri="{BB962C8B-B14F-4D97-AF65-F5344CB8AC3E}">
        <p14:creationId xmlns:p14="http://schemas.microsoft.com/office/powerpoint/2010/main" val="1091086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13</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14</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15</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16</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17</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18</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19</a:t>
            </a:fld>
            <a:endParaRPr lang="zh-CN" altLang="en-US"/>
          </a:p>
        </p:txBody>
      </p:sp>
    </p:spTree>
    <p:extLst>
      <p:ext uri="{BB962C8B-B14F-4D97-AF65-F5344CB8AC3E}">
        <p14:creationId xmlns:p14="http://schemas.microsoft.com/office/powerpoint/2010/main" val="16103802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20</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3</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21</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22</a:t>
            </a:fld>
            <a:endParaRPr lang="zh-CN" altLang="en-US"/>
          </a:p>
        </p:txBody>
      </p:sp>
    </p:spTree>
    <p:extLst>
      <p:ext uri="{BB962C8B-B14F-4D97-AF65-F5344CB8AC3E}">
        <p14:creationId xmlns:p14="http://schemas.microsoft.com/office/powerpoint/2010/main" val="15402910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23</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24</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4</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5</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6</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7</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8</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9</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F1CB8912-F0BA-4AD8-8415-DA1F26BCB09F}" type="slidenum">
              <a:rPr lang="zh-CN" altLang="en-US" smtClean="0"/>
              <a:t>10</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pic>
        <p:nvPicPr>
          <p:cNvPr id="7" name="图片 6" descr="卡通人物&#10;&#10;描述已自动生成"/>
          <p:cNvPicPr>
            <a:picLocks noChangeAspect="1"/>
          </p:cNvPicPr>
          <p:nvPr userDrawn="1"/>
        </p:nvPicPr>
        <p:blipFill>
          <a:blip r:embed="rId2"/>
          <a:stretch>
            <a:fillRect/>
          </a:stretch>
        </p:blipFill>
        <p:spPr>
          <a:xfrm>
            <a:off x="695400" y="5157192"/>
            <a:ext cx="1248139" cy="360040"/>
          </a:xfrm>
          <a:prstGeom prst="rect">
            <a:avLst/>
          </a:prstGeom>
        </p:spPr>
      </p:pic>
      <p:sp>
        <p:nvSpPr>
          <p:cNvPr id="8" name="矩形 7"/>
          <p:cNvSpPr/>
          <p:nvPr userDrawn="1"/>
        </p:nvSpPr>
        <p:spPr>
          <a:xfrm>
            <a:off x="0" y="0"/>
            <a:ext cx="12192000" cy="4797152"/>
          </a:xfrm>
          <a:prstGeom prst="rect">
            <a:avLst/>
          </a:prstGeom>
          <a:solidFill>
            <a:srgbClr val="65B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984432" y="5323592"/>
            <a:ext cx="1726367" cy="949634"/>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551384" y="1273938"/>
            <a:ext cx="11089232" cy="517939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矩形 6"/>
          <p:cNvSpPr/>
          <p:nvPr userDrawn="1"/>
        </p:nvSpPr>
        <p:spPr>
          <a:xfrm>
            <a:off x="0" y="6741368"/>
            <a:ext cx="12192000" cy="116632"/>
          </a:xfrm>
          <a:prstGeom prst="rect">
            <a:avLst/>
          </a:prstGeom>
          <a:solidFill>
            <a:srgbClr val="65B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标题 1"/>
          <p:cNvSpPr>
            <a:spLocks noGrp="1"/>
          </p:cNvSpPr>
          <p:nvPr>
            <p:ph type="title"/>
          </p:nvPr>
        </p:nvSpPr>
        <p:spPr>
          <a:xfrm>
            <a:off x="551384" y="188640"/>
            <a:ext cx="10515600" cy="792088"/>
          </a:xfrm>
        </p:spPr>
        <p:txBody>
          <a:bodyPr/>
          <a:lstStyle/>
          <a:p>
            <a:r>
              <a:rPr lang="zh-CN" altLang="en-US"/>
              <a:t>单击此处编辑母版标题样式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7" name="矩形 6"/>
          <p:cNvSpPr/>
          <p:nvPr userDrawn="1"/>
        </p:nvSpPr>
        <p:spPr>
          <a:xfrm>
            <a:off x="0" y="6741368"/>
            <a:ext cx="12192000" cy="116632"/>
          </a:xfrm>
          <a:prstGeom prst="rect">
            <a:avLst/>
          </a:prstGeom>
          <a:solidFill>
            <a:srgbClr val="65B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cxnSp>
        <p:nvCxnSpPr>
          <p:cNvPr id="5" name="直接连接符 2"/>
          <p:cNvCxnSpPr/>
          <p:nvPr userDrawn="1"/>
        </p:nvCxnSpPr>
        <p:spPr>
          <a:xfrm>
            <a:off x="389366" y="980728"/>
            <a:ext cx="11413268" cy="0"/>
          </a:xfrm>
          <a:prstGeom prst="line">
            <a:avLst/>
          </a:prstGeom>
          <a:ln w="12700">
            <a:solidFill>
              <a:srgbClr val="65BA67"/>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C764DE79-268F-4C1A-8933-263129D2AF90}" type="datetimeFigureOut">
              <a:rPr lang="en-US" smtClean="0"/>
              <a:t>9/22/2022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smtClean="0"/>
              <a:t>9/22/2022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smtClean="0"/>
              <a:t>‹#›</a:t>
            </a:fld>
            <a:endParaRPr lang="en-US" dirty="0"/>
          </a:p>
        </p:txBody>
      </p:sp>
      <p:sp>
        <p:nvSpPr>
          <p:cNvPr id="7" name="矩形 6"/>
          <p:cNvSpPr/>
          <p:nvPr userDrawn="1"/>
        </p:nvSpPr>
        <p:spPr>
          <a:xfrm>
            <a:off x="0" y="6741368"/>
            <a:ext cx="12192000" cy="116632"/>
          </a:xfrm>
          <a:prstGeom prst="rect">
            <a:avLst/>
          </a:prstGeom>
          <a:solidFill>
            <a:srgbClr val="65B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8" name="矩形 7"/>
          <p:cNvSpPr/>
          <p:nvPr userDrawn="1"/>
        </p:nvSpPr>
        <p:spPr>
          <a:xfrm>
            <a:off x="10386463" y="719964"/>
            <a:ext cx="925777" cy="179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9" name="图片 8"/>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906800" y="292222"/>
            <a:ext cx="894000" cy="477385"/>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hyperlink" Target="https://zhuanlan.zhihu.com/p/365113639"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524000" y="1124744"/>
            <a:ext cx="9144000" cy="1655762"/>
          </a:xfrm>
        </p:spPr>
        <p:txBody>
          <a:bodyPr>
            <a:normAutofit/>
          </a:bodyPr>
          <a:lstStyle/>
          <a:p>
            <a:r>
              <a:rPr lang="zh-CN" altLang="en-US" sz="4800" b="1" dirty="0">
                <a:solidFill>
                  <a:schemeClr val="bg1"/>
                </a:solidFill>
                <a:latin typeface="微软雅黑" panose="020B0503020204020204" pitchFamily="34" charset="-122"/>
                <a:ea typeface="微软雅黑" panose="020B0503020204020204" pitchFamily="34" charset="-122"/>
              </a:rPr>
              <a:t>微前端</a:t>
            </a:r>
          </a:p>
        </p:txBody>
      </p:sp>
      <p:sp>
        <p:nvSpPr>
          <p:cNvPr id="5" name="副标题 4"/>
          <p:cNvSpPr>
            <a:spLocks noGrp="1"/>
          </p:cNvSpPr>
          <p:nvPr>
            <p:ph type="subTitle" idx="1"/>
          </p:nvPr>
        </p:nvSpPr>
        <p:spPr>
          <a:xfrm>
            <a:off x="2730565" y="3057530"/>
            <a:ext cx="9144000" cy="1655762"/>
          </a:xfrm>
        </p:spPr>
        <p:txBody>
          <a:bodyPr/>
          <a:lstStyle/>
          <a:p>
            <a:endParaRPr lang="en-US" altLang="zh-CN" sz="1800" dirty="0">
              <a:solidFill>
                <a:schemeClr val="bg1"/>
              </a:solidFill>
              <a:latin typeface="微软雅黑" panose="020B0503020204020204" pitchFamily="34" charset="-122"/>
              <a:ea typeface="微软雅黑" panose="020B0503020204020204" pitchFamily="34" charset="-122"/>
            </a:endParaRPr>
          </a:p>
          <a:p>
            <a:endParaRPr lang="en-US" altLang="zh-CN" sz="1800" dirty="0">
              <a:solidFill>
                <a:schemeClr val="bg1"/>
              </a:solidFill>
              <a:latin typeface="微软雅黑" panose="020B0503020204020204" pitchFamily="34" charset="-122"/>
              <a:ea typeface="微软雅黑" panose="020B0503020204020204" pitchFamily="34" charset="-122"/>
            </a:endParaRP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33900" y="3060441"/>
            <a:ext cx="7658100" cy="282172"/>
          </a:xfrm>
          <a:prstGeom prst="rect">
            <a:avLst/>
          </a:prstGeom>
          <a:solidFill>
            <a:srgbClr val="65B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feld 29"/>
          <p:cNvSpPr txBox="1"/>
          <p:nvPr/>
        </p:nvSpPr>
        <p:spPr>
          <a:xfrm>
            <a:off x="4533900" y="1800225"/>
            <a:ext cx="5394325" cy="521970"/>
          </a:xfrm>
          <a:prstGeom prst="rect">
            <a:avLst/>
          </a:prstGeom>
          <a:noFill/>
        </p:spPr>
        <p:txBody>
          <a:bodyPr wrap="square" rtlCol="0">
            <a:spAutoFit/>
          </a:bodyPr>
          <a:lstStyle/>
          <a:p>
            <a:pPr defTabSz="228600"/>
            <a:r>
              <a:rPr lang="zh-CN" altLang="en-US" sz="2800" b="1" dirty="0">
                <a:latin typeface="微软雅黑" panose="020B0503020204020204" pitchFamily="34" charset="-122"/>
                <a:ea typeface="微软雅黑" panose="020B0503020204020204" pitchFamily="34" charset="-122"/>
                <a:cs typeface="+mn-ea"/>
                <a:sym typeface="+mn-lt"/>
              </a:rPr>
              <a:t>其他</a:t>
            </a:r>
          </a:p>
        </p:txBody>
      </p:sp>
      <p:sp>
        <p:nvSpPr>
          <p:cNvPr id="15" name="矩形 14"/>
          <p:cNvSpPr/>
          <p:nvPr/>
        </p:nvSpPr>
        <p:spPr>
          <a:xfrm>
            <a:off x="2068544" y="1271542"/>
            <a:ext cx="1633804" cy="1628465"/>
          </a:xfrm>
          <a:prstGeom prst="rect">
            <a:avLst/>
          </a:prstGeom>
          <a:solidFill>
            <a:srgbClr val="5B3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392957" y="1581234"/>
            <a:ext cx="1767154" cy="1761379"/>
          </a:xfrm>
          <a:prstGeom prst="rect">
            <a:avLst/>
          </a:prstGeom>
          <a:solidFill>
            <a:srgbClr val="78B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71351" y="1954091"/>
            <a:ext cx="1036320" cy="1014730"/>
          </a:xfrm>
          <a:prstGeom prst="rect">
            <a:avLst/>
          </a:prstGeom>
          <a:noFill/>
        </p:spPr>
        <p:txBody>
          <a:bodyPr wrap="none" rtlCol="0">
            <a:spAutoFit/>
            <a:scene3d>
              <a:camera prst="orthographicFront"/>
              <a:lightRig rig="threePt" dir="t"/>
            </a:scene3d>
            <a:sp3d contourW="12700"/>
          </a:bodyPr>
          <a:lstStyle/>
          <a:p>
            <a:r>
              <a:rPr lang="en-US" altLang="zh-CN" sz="6000" b="1" dirty="0">
                <a:solidFill>
                  <a:schemeClr val="bg1"/>
                </a:solidFill>
                <a:latin typeface="Century Gothic" panose="020B0502020202020204" pitchFamily="34" charset="0"/>
              </a:rPr>
              <a:t>08</a:t>
            </a:r>
            <a:endParaRPr lang="zh-CN" altLang="en-US" sz="6000" b="1" dirty="0">
              <a:solidFill>
                <a:schemeClr val="bg1"/>
              </a:solidFill>
              <a:latin typeface="Century Gothic" panose="020B0502020202020204" pitchFamily="34" charset="0"/>
            </a:endParaRPr>
          </a:p>
        </p:txBody>
      </p:sp>
      <p:sp>
        <p:nvSpPr>
          <p:cNvPr id="3" name="文本框 2"/>
          <p:cNvSpPr txBox="1"/>
          <p:nvPr/>
        </p:nvSpPr>
        <p:spPr>
          <a:xfrm>
            <a:off x="2184400" y="4705985"/>
            <a:ext cx="586951" cy="338554"/>
          </a:xfrm>
          <a:prstGeom prst="rect">
            <a:avLst/>
          </a:prstGeom>
          <a:noFill/>
        </p:spPr>
        <p:txBody>
          <a:bodyPr wrap="square" rtlCol="0" anchor="t">
            <a:spAutoFit/>
          </a:bodyPr>
          <a:lstStyle/>
          <a:p>
            <a:endParaRPr lang="zh-CN" altLang="en-US" sz="1600" dirty="0">
              <a:solidFill>
                <a:srgbClr val="FF0000"/>
              </a:solidFill>
              <a:latin typeface="Microsoft YaHei Regular" panose="020B0503020204020204" charset="-122"/>
              <a:ea typeface="Microsoft YaHei Regular" panose="020B0503020204020204" charset="-122"/>
              <a:cs typeface="Microsoft YaHei Regular" panose="020B0503020204020204" charset="-122"/>
              <a:sym typeface="+mn-ea"/>
            </a:endParaRPr>
          </a:p>
        </p:txBody>
      </p:sp>
      <p:sp>
        <p:nvSpPr>
          <p:cNvPr id="2" name="文本框 1"/>
          <p:cNvSpPr txBox="1"/>
          <p:nvPr/>
        </p:nvSpPr>
        <p:spPr>
          <a:xfrm>
            <a:off x="2639695" y="3501390"/>
            <a:ext cx="8634730" cy="368300"/>
          </a:xfrm>
          <a:prstGeom prst="rect">
            <a:avLst/>
          </a:prstGeom>
          <a:noFill/>
        </p:spPr>
        <p:txBody>
          <a:bodyPr wrap="square" rtlCol="0">
            <a:spAutoFit/>
          </a:bodyPr>
          <a:lstStyle/>
          <a:p>
            <a:pPr algn="l"/>
            <a:r>
              <a:rPr lang="zh-CN" altLang="en-US" dirty="0">
                <a:sym typeface="+mn-ea"/>
              </a:rPr>
              <a:t>NSR（Native Side Rendering）、ESR（Edge Side Rendering）</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33900" y="3060441"/>
            <a:ext cx="7658100" cy="282172"/>
          </a:xfrm>
          <a:prstGeom prst="rect">
            <a:avLst/>
          </a:prstGeom>
          <a:solidFill>
            <a:srgbClr val="65B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feld 29"/>
          <p:cNvSpPr txBox="1"/>
          <p:nvPr/>
        </p:nvSpPr>
        <p:spPr>
          <a:xfrm>
            <a:off x="4533900" y="1800225"/>
            <a:ext cx="5394325" cy="953135"/>
          </a:xfrm>
          <a:prstGeom prst="rect">
            <a:avLst/>
          </a:prstGeom>
          <a:noFill/>
        </p:spPr>
        <p:txBody>
          <a:bodyPr wrap="square" rtlCol="0">
            <a:spAutoFit/>
          </a:bodyPr>
          <a:lstStyle/>
          <a:p>
            <a:pPr defTabSz="228600"/>
            <a:r>
              <a:rPr lang="zh-CN" altLang="en-US" sz="2800"/>
              <a:t>总结</a:t>
            </a:r>
          </a:p>
          <a:p>
            <a:pPr defTabSz="228600"/>
            <a:endParaRPr lang="zh-CN" altLang="en-US" sz="2800" b="1" dirty="0">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2068544" y="1271542"/>
            <a:ext cx="1633804" cy="1628465"/>
          </a:xfrm>
          <a:prstGeom prst="rect">
            <a:avLst/>
          </a:prstGeom>
          <a:solidFill>
            <a:srgbClr val="5B3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392957" y="1581234"/>
            <a:ext cx="1767154" cy="1761379"/>
          </a:xfrm>
          <a:prstGeom prst="rect">
            <a:avLst/>
          </a:prstGeom>
          <a:solidFill>
            <a:srgbClr val="78B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71351" y="1954091"/>
            <a:ext cx="1036320" cy="1014730"/>
          </a:xfrm>
          <a:prstGeom prst="rect">
            <a:avLst/>
          </a:prstGeom>
          <a:noFill/>
        </p:spPr>
        <p:txBody>
          <a:bodyPr wrap="none" rtlCol="0">
            <a:spAutoFit/>
            <a:scene3d>
              <a:camera prst="orthographicFront"/>
              <a:lightRig rig="threePt" dir="t"/>
            </a:scene3d>
            <a:sp3d contourW="12700"/>
          </a:bodyPr>
          <a:lstStyle/>
          <a:p>
            <a:r>
              <a:rPr lang="en-US" altLang="zh-CN" sz="6000" b="1" dirty="0">
                <a:solidFill>
                  <a:schemeClr val="bg1"/>
                </a:solidFill>
                <a:latin typeface="Century Gothic" panose="020B0502020202020204" pitchFamily="34" charset="0"/>
              </a:rPr>
              <a:t>09</a:t>
            </a:r>
            <a:endParaRPr lang="zh-CN" altLang="en-US" sz="6000" b="1" dirty="0">
              <a:solidFill>
                <a:schemeClr val="bg1"/>
              </a:solidFill>
              <a:latin typeface="Century Gothic" panose="020B0502020202020204" pitchFamily="34" charset="0"/>
            </a:endParaRPr>
          </a:p>
        </p:txBody>
      </p:sp>
      <p:sp>
        <p:nvSpPr>
          <p:cNvPr id="3" name="文本框 2"/>
          <p:cNvSpPr txBox="1"/>
          <p:nvPr/>
        </p:nvSpPr>
        <p:spPr>
          <a:xfrm>
            <a:off x="2184400" y="4705985"/>
            <a:ext cx="586951" cy="338554"/>
          </a:xfrm>
          <a:prstGeom prst="rect">
            <a:avLst/>
          </a:prstGeom>
          <a:noFill/>
        </p:spPr>
        <p:txBody>
          <a:bodyPr wrap="square" rtlCol="0" anchor="t">
            <a:spAutoFit/>
          </a:bodyPr>
          <a:lstStyle/>
          <a:p>
            <a:endParaRPr lang="zh-CN" altLang="en-US" sz="1600" dirty="0">
              <a:solidFill>
                <a:srgbClr val="FF0000"/>
              </a:solidFill>
              <a:latin typeface="Microsoft YaHei Regular" panose="020B0503020204020204" charset="-122"/>
              <a:ea typeface="Microsoft YaHei Regular" panose="020B0503020204020204" charset="-122"/>
              <a:cs typeface="Microsoft YaHei Regular" panose="020B0503020204020204" charset="-122"/>
              <a:sym typeface="+mn-ea"/>
            </a:endParaRPr>
          </a:p>
        </p:txBody>
      </p:sp>
      <p:sp>
        <p:nvSpPr>
          <p:cNvPr id="2" name="文本框 1"/>
          <p:cNvSpPr txBox="1"/>
          <p:nvPr/>
        </p:nvSpPr>
        <p:spPr>
          <a:xfrm>
            <a:off x="2639695" y="3501390"/>
            <a:ext cx="8634730" cy="645160"/>
          </a:xfrm>
          <a:prstGeom prst="rect">
            <a:avLst/>
          </a:prstGeom>
          <a:noFill/>
        </p:spPr>
        <p:txBody>
          <a:bodyPr wrap="square" rtlCol="0">
            <a:spAutoFit/>
          </a:bodyPr>
          <a:lstStyle/>
          <a:p>
            <a:pPr algn="l"/>
            <a:r>
              <a:rPr lang="en-US" altLang="zh-CN" dirty="0"/>
              <a:t>web</a:t>
            </a:r>
            <a:r>
              <a:rPr lang="zh-CN" altLang="en-US" dirty="0"/>
              <a:t>应用渲染本质上只有客户端渲染和服务器端渲染。不过可以二者组合为混合渲染模式，生成各个场景下的解决方案，为</a:t>
            </a:r>
            <a:r>
              <a:rPr lang="en-US" altLang="zh-CN" dirty="0"/>
              <a:t>web</a:t>
            </a:r>
            <a:r>
              <a:rPr lang="zh-CN" altLang="en-US" dirty="0"/>
              <a:t>应用提供极致的渲染体验。</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29D95D1-741A-469F-BD86-8EC497A0E37D}"/>
              </a:ext>
            </a:extLst>
          </p:cNvPr>
          <p:cNvSpPr txBox="1"/>
          <p:nvPr/>
        </p:nvSpPr>
        <p:spPr>
          <a:xfrm>
            <a:off x="695400" y="1556792"/>
            <a:ext cx="10801200" cy="1200329"/>
          </a:xfrm>
          <a:prstGeom prst="rect">
            <a:avLst/>
          </a:prstGeom>
          <a:noFill/>
        </p:spPr>
        <p:txBody>
          <a:bodyPr wrap="square" rtlCol="0">
            <a:spAutoFit/>
          </a:bodyPr>
          <a:lstStyle/>
          <a:p>
            <a:pPr marL="285750" indent="-285750">
              <a:buFontTx/>
              <a:buChar char="-"/>
            </a:pPr>
            <a:r>
              <a:rPr lang="en-US" altLang="zh-CN" dirty="0"/>
              <a:t>[</a:t>
            </a:r>
            <a:r>
              <a:rPr lang="en-US" altLang="zh-CN" dirty="0" err="1"/>
              <a:t>新一代</a:t>
            </a:r>
            <a:r>
              <a:rPr lang="en-US" altLang="zh-CN" dirty="0"/>
              <a:t> Web </a:t>
            </a:r>
            <a:r>
              <a:rPr lang="en-US" altLang="zh-CN" dirty="0" err="1"/>
              <a:t>建站技术栈的演进：SSR、SSG、ISR、DPR</a:t>
            </a:r>
            <a:r>
              <a:rPr lang="en-US" altLang="zh-CN" dirty="0"/>
              <a:t> </a:t>
            </a:r>
            <a:r>
              <a:rPr lang="en-US" altLang="zh-CN" dirty="0" err="1"/>
              <a:t>都在做什么</a:t>
            </a:r>
            <a:r>
              <a:rPr lang="en-US" altLang="zh-CN" dirty="0"/>
              <a:t>？](</a:t>
            </a:r>
            <a:r>
              <a:rPr lang="en-US" altLang="zh-CN" dirty="0">
                <a:hlinkClick r:id="rId3"/>
              </a:rPr>
              <a:t>https://zhuanlan.zhihu.com/p/365113639</a:t>
            </a:r>
            <a:r>
              <a:rPr lang="en-US" altLang="zh-CN" dirty="0"/>
              <a:t>)</a:t>
            </a:r>
          </a:p>
          <a:p>
            <a:pPr marL="285750" indent="-285750">
              <a:buFontTx/>
              <a:buChar char="-"/>
            </a:pPr>
            <a:r>
              <a:rPr lang="en-US" altLang="zh-CN" dirty="0"/>
              <a:t>[</a:t>
            </a:r>
            <a:r>
              <a:rPr lang="zh-CN" altLang="en-US" dirty="0"/>
              <a:t>啥是 </a:t>
            </a:r>
            <a:r>
              <a:rPr lang="en-US" altLang="zh-CN" dirty="0"/>
              <a:t>XXR </a:t>
            </a:r>
            <a:r>
              <a:rPr lang="zh-CN" altLang="en-US" dirty="0"/>
              <a:t>？认识前端项目渲染模式们</a:t>
            </a:r>
            <a:r>
              <a:rPr lang="en-US" altLang="zh-CN" dirty="0"/>
              <a:t>](https://cloud.tencent.com/developer/article/1916429)</a:t>
            </a:r>
          </a:p>
          <a:p>
            <a:endParaRPr lang="zh-CN" altLang="en-US" dirty="0"/>
          </a:p>
        </p:txBody>
      </p:sp>
    </p:spTree>
    <p:extLst>
      <p:ext uri="{BB962C8B-B14F-4D97-AF65-F5344CB8AC3E}">
        <p14:creationId xmlns:p14="http://schemas.microsoft.com/office/powerpoint/2010/main" val="30232595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14567" y="3170955"/>
            <a:ext cx="7658100" cy="282172"/>
          </a:xfrm>
          <a:prstGeom prst="rect">
            <a:avLst/>
          </a:prstGeom>
          <a:solidFill>
            <a:srgbClr val="65B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feld 29"/>
          <p:cNvSpPr txBox="1"/>
          <p:nvPr/>
        </p:nvSpPr>
        <p:spPr>
          <a:xfrm>
            <a:off x="5033417" y="2137831"/>
            <a:ext cx="3913959" cy="1383665"/>
          </a:xfrm>
          <a:prstGeom prst="rect">
            <a:avLst/>
          </a:prstGeom>
          <a:noFill/>
        </p:spPr>
        <p:txBody>
          <a:bodyPr wrap="square" rtlCol="0">
            <a:spAutoFit/>
          </a:bodyPr>
          <a:lstStyle/>
          <a:p>
            <a:pPr defTabSz="228600"/>
            <a:r>
              <a:rPr lang="zh-CN" altLang="en-US" sz="3200" b="1" dirty="0">
                <a:latin typeface="Microsoft YaHei Bold" panose="020B0503020204020204" charset="-122"/>
                <a:ea typeface="Microsoft YaHei Bold" panose="020B0503020204020204" charset="-122"/>
                <a:cs typeface="Microsoft YaHei Bold" panose="020B0503020204020204" charset="-122"/>
                <a:sym typeface="+mn-ea"/>
              </a:rPr>
              <a:t>微前端</a:t>
            </a:r>
            <a:endParaRPr lang="zh-CN" altLang="en-US" sz="3200" b="1" dirty="0">
              <a:latin typeface="微软雅黑" panose="020B0503020204020204" pitchFamily="34" charset="-122"/>
              <a:cs typeface="+mn-ea"/>
              <a:sym typeface="+mn-lt"/>
            </a:endParaRPr>
          </a:p>
          <a:p>
            <a:pPr defTabSz="228600"/>
            <a:endParaRPr lang="zh-CN" altLang="en-US" sz="5200" b="1" dirty="0">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2068544" y="1356808"/>
            <a:ext cx="1633804" cy="1628465"/>
          </a:xfrm>
          <a:prstGeom prst="rect">
            <a:avLst/>
          </a:prstGeom>
          <a:solidFill>
            <a:srgbClr val="5B3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335700" y="1677861"/>
            <a:ext cx="1767154" cy="1804354"/>
          </a:xfrm>
          <a:prstGeom prst="rect">
            <a:avLst/>
          </a:prstGeom>
          <a:solidFill>
            <a:srgbClr val="78B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71351" y="2084803"/>
            <a:ext cx="1036320" cy="1014730"/>
          </a:xfrm>
          <a:prstGeom prst="rect">
            <a:avLst/>
          </a:prstGeom>
          <a:noFill/>
        </p:spPr>
        <p:txBody>
          <a:bodyPr wrap="none" rtlCol="0">
            <a:spAutoFit/>
            <a:scene3d>
              <a:camera prst="orthographicFront"/>
              <a:lightRig rig="threePt" dir="t"/>
            </a:scene3d>
            <a:sp3d contourW="12700"/>
          </a:bodyPr>
          <a:lstStyle/>
          <a:p>
            <a:r>
              <a:rPr lang="en-US" altLang="zh-CN" sz="6000" b="1" dirty="0">
                <a:solidFill>
                  <a:schemeClr val="bg1"/>
                </a:solidFill>
                <a:latin typeface="Century Gothic" panose="020B0502020202020204" pitchFamily="34" charset="0"/>
              </a:rPr>
              <a:t>10</a:t>
            </a:r>
          </a:p>
        </p:txBody>
      </p:sp>
      <p:sp>
        <p:nvSpPr>
          <p:cNvPr id="3" name="文本框 2"/>
          <p:cNvSpPr txBox="1"/>
          <p:nvPr/>
        </p:nvSpPr>
        <p:spPr>
          <a:xfrm>
            <a:off x="2131060" y="4382135"/>
            <a:ext cx="9492615" cy="2030095"/>
          </a:xfrm>
          <a:prstGeom prst="rect">
            <a:avLst/>
          </a:prstGeom>
          <a:noFill/>
        </p:spPr>
        <p:txBody>
          <a:bodyPr wrap="square" rtlCol="0">
            <a:spAutoFit/>
          </a:bodyPr>
          <a:lstStyle/>
          <a:p>
            <a:pPr algn="l"/>
            <a:r>
              <a:rPr lang="zh-CN" altLang="en-US"/>
              <a:t>1. 将微服务的思想拓展到前端的一种新兴架构，背后主要思想是将一个单体代码库，拆解为多个较小的部分，以便多个相对独立的团队进行分工协作。</a:t>
            </a:r>
            <a:r>
              <a:rPr lang="en-US" altLang="zh-CN"/>
              <a:t> -- </a:t>
            </a:r>
            <a:r>
              <a:rPr lang="zh-CN" altLang="en-US"/>
              <a:t>微前端设计与实现</a:t>
            </a:r>
          </a:p>
          <a:p>
            <a:pPr algn="l"/>
            <a:r>
              <a:rPr lang="zh-CN" altLang="en-US"/>
              <a:t>2. 与使用不同 JavaScript 框架的多个团队一起构建现代 Web 应用程序的技术、策略和秘诀。</a:t>
            </a:r>
            <a:r>
              <a:rPr lang="en-US" altLang="zh-CN"/>
              <a:t>--https://micro-frontends.org/</a:t>
            </a:r>
            <a:br>
              <a:rPr lang="en-US" altLang="zh-CN"/>
            </a:br>
            <a:br>
              <a:rPr lang="en-US" altLang="zh-CN"/>
            </a:br>
            <a:r>
              <a:rPr lang="zh-CN" altLang="en-US"/>
              <a:t>共性：技术无关，拆解应用，运行时隔离，团队协作。注：微前端架构下，可以使用任意渲染方式，本质是一个</a:t>
            </a:r>
            <a:r>
              <a:rPr lang="en-US" altLang="zh-CN"/>
              <a:t>Web</a:t>
            </a:r>
            <a:r>
              <a:rPr lang="zh-CN" altLang="en-US"/>
              <a:t>单页应用程序。</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14567" y="3170955"/>
            <a:ext cx="7658100" cy="282172"/>
          </a:xfrm>
          <a:prstGeom prst="rect">
            <a:avLst/>
          </a:prstGeom>
          <a:solidFill>
            <a:srgbClr val="65B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feld 29"/>
          <p:cNvSpPr txBox="1"/>
          <p:nvPr/>
        </p:nvSpPr>
        <p:spPr>
          <a:xfrm>
            <a:off x="5033417" y="2137831"/>
            <a:ext cx="3913959" cy="1383665"/>
          </a:xfrm>
          <a:prstGeom prst="rect">
            <a:avLst/>
          </a:prstGeom>
          <a:noFill/>
        </p:spPr>
        <p:txBody>
          <a:bodyPr wrap="square" rtlCol="0">
            <a:spAutoFit/>
          </a:bodyPr>
          <a:lstStyle/>
          <a:p>
            <a:pPr defTabSz="228600"/>
            <a:r>
              <a:rPr lang="zh-CN" altLang="en-US" sz="3200" b="1" dirty="0">
                <a:latin typeface="Microsoft YaHei Bold" panose="020B0503020204020204" charset="-122"/>
                <a:ea typeface="Microsoft YaHei Bold" panose="020B0503020204020204" charset="-122"/>
                <a:cs typeface="Microsoft YaHei Bold" panose="020B0503020204020204" charset="-122"/>
                <a:sym typeface="+mn-ea"/>
              </a:rPr>
              <a:t>为什么需要微前端</a:t>
            </a:r>
          </a:p>
          <a:p>
            <a:pPr defTabSz="228600"/>
            <a:endParaRPr lang="zh-CN" altLang="en-US" sz="5200" b="1" dirty="0">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2068544" y="1356808"/>
            <a:ext cx="1633804" cy="1628465"/>
          </a:xfrm>
          <a:prstGeom prst="rect">
            <a:avLst/>
          </a:prstGeom>
          <a:solidFill>
            <a:srgbClr val="5B3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335700" y="1677861"/>
            <a:ext cx="1767154" cy="1804354"/>
          </a:xfrm>
          <a:prstGeom prst="rect">
            <a:avLst/>
          </a:prstGeom>
          <a:solidFill>
            <a:srgbClr val="78B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71351" y="2084803"/>
            <a:ext cx="1036320" cy="1014730"/>
          </a:xfrm>
          <a:prstGeom prst="rect">
            <a:avLst/>
          </a:prstGeom>
          <a:noFill/>
        </p:spPr>
        <p:txBody>
          <a:bodyPr wrap="none" rtlCol="0">
            <a:spAutoFit/>
            <a:scene3d>
              <a:camera prst="orthographicFront"/>
              <a:lightRig rig="threePt" dir="t"/>
            </a:scene3d>
            <a:sp3d contourW="12700"/>
          </a:bodyPr>
          <a:lstStyle/>
          <a:p>
            <a:r>
              <a:rPr lang="en-US" altLang="zh-CN" sz="6000" b="1" dirty="0">
                <a:solidFill>
                  <a:schemeClr val="bg1"/>
                </a:solidFill>
                <a:latin typeface="Century Gothic" panose="020B0502020202020204" pitchFamily="34" charset="0"/>
              </a:rPr>
              <a:t>11</a:t>
            </a:r>
          </a:p>
        </p:txBody>
      </p:sp>
      <p:sp>
        <p:nvSpPr>
          <p:cNvPr id="3" name="文本框 2"/>
          <p:cNvSpPr txBox="1"/>
          <p:nvPr/>
        </p:nvSpPr>
        <p:spPr>
          <a:xfrm>
            <a:off x="2131060" y="3592830"/>
            <a:ext cx="9492615" cy="2861310"/>
          </a:xfrm>
          <a:prstGeom prst="rect">
            <a:avLst/>
          </a:prstGeom>
          <a:noFill/>
        </p:spPr>
        <p:txBody>
          <a:bodyPr wrap="square" rtlCol="0">
            <a:spAutoFit/>
          </a:bodyPr>
          <a:lstStyle/>
          <a:p>
            <a:pPr algn="l"/>
            <a:r>
              <a:t>当前问题</a:t>
            </a:r>
          </a:p>
          <a:p>
            <a:pPr algn="l"/>
            <a:endParaRPr/>
          </a:p>
          <a:p>
            <a:pPr algn="l"/>
            <a:r>
              <a:rPr lang="en-US"/>
              <a:t>1.</a:t>
            </a:r>
            <a:r>
              <a:t> MPA 方案的优点在于 部署简单、各应用之间硬隔离，天生具备技术栈无关、独立开发、独立部署的特性。缺点则也很明显，应用之间切换会造成浏览器重刷，cookie 不通用问题，由于产品域名之间相互跳转，流程体验上会存在断点。</a:t>
            </a:r>
          </a:p>
          <a:p>
            <a:pPr algn="l"/>
            <a:r>
              <a:rPr lang="en-US"/>
              <a:t>2.</a:t>
            </a:r>
            <a:r>
              <a:t> SPA 则天生具备体验上的优势，应用直接无刷新切换，能极大的保证多产品之间流程操作串联时的流程性。缺点则在于各应用技术栈之间是强耦合的。</a:t>
            </a:r>
          </a:p>
          <a:p>
            <a:pPr algn="l"/>
            <a:endParaRPr/>
          </a:p>
          <a:p>
            <a:pPr algn="l"/>
            <a:r>
              <a:t>提示：MPA 满足微前端的要求，但是体验太差，SPA 体验好，但是不满足微前端要求，`所以，取个中`。</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文本框 15"/>
          <p:cNvSpPr txBox="1"/>
          <p:nvPr/>
        </p:nvSpPr>
        <p:spPr>
          <a:xfrm>
            <a:off x="2771351" y="2084803"/>
            <a:ext cx="609600" cy="1014730"/>
          </a:xfrm>
          <a:prstGeom prst="rect">
            <a:avLst/>
          </a:prstGeom>
          <a:noFill/>
        </p:spPr>
        <p:txBody>
          <a:bodyPr wrap="none" rtlCol="0">
            <a:spAutoFit/>
            <a:scene3d>
              <a:camera prst="orthographicFront"/>
              <a:lightRig rig="threePt" dir="t"/>
            </a:scene3d>
            <a:sp3d contourW="12700"/>
          </a:bodyPr>
          <a:lstStyle/>
          <a:p>
            <a:r>
              <a:rPr lang="en-US" altLang="zh-CN" sz="6000" b="1" dirty="0">
                <a:solidFill>
                  <a:schemeClr val="bg1"/>
                </a:solidFill>
                <a:latin typeface="Century Gothic" panose="020B0502020202020204" pitchFamily="34" charset="0"/>
              </a:rPr>
              <a:t>1</a:t>
            </a:r>
          </a:p>
        </p:txBody>
      </p:sp>
      <p:sp>
        <p:nvSpPr>
          <p:cNvPr id="3" name="文本框 2"/>
          <p:cNvSpPr txBox="1"/>
          <p:nvPr/>
        </p:nvSpPr>
        <p:spPr>
          <a:xfrm>
            <a:off x="1991995" y="1124585"/>
            <a:ext cx="9492615" cy="5754370"/>
          </a:xfrm>
          <a:prstGeom prst="rect">
            <a:avLst/>
          </a:prstGeom>
          <a:noFill/>
        </p:spPr>
        <p:txBody>
          <a:bodyPr wrap="square" rtlCol="0">
            <a:spAutoFit/>
          </a:bodyPr>
          <a:lstStyle/>
          <a:p>
            <a:pPr algn="l"/>
            <a:r>
              <a:rPr sz="1600"/>
              <a:t> 核心价值</a:t>
            </a:r>
          </a:p>
          <a:p>
            <a:pPr algn="l"/>
            <a:endParaRPr sz="1600"/>
          </a:p>
          <a:p>
            <a:pPr algn="l"/>
            <a:r>
              <a:rPr sz="1600"/>
              <a:t>1. 我认为微前端的核心价值在于 "技术栈无关"，这才是它诞生的理由，或者说这才是能说服我采用微前端方案的理由。 --qiankun 作者</a:t>
            </a:r>
          </a:p>
          <a:p>
            <a:pPr algn="l"/>
            <a:r>
              <a:rPr sz="1600"/>
              <a:t>2. 事实上如果所有的 web 技术栈能做到统一，所有 library 的升级都能做到向下兼容，我们确实就不需要微前端了。 --qiankun 作者</a:t>
            </a:r>
          </a:p>
          <a:p>
            <a:pPr algn="l"/>
            <a:endParaRPr sz="1600"/>
          </a:p>
          <a:p>
            <a:pPr algn="l"/>
            <a:r>
              <a:rPr sz="1600"/>
              <a:t>提示：这里的关键字`兼容`，不同框架的兼容，框架不同版本的兼容。</a:t>
            </a:r>
          </a:p>
          <a:p>
            <a:pPr algn="l"/>
            <a:endParaRPr sz="1600"/>
          </a:p>
          <a:p>
            <a:pPr algn="l"/>
            <a:r>
              <a:rPr sz="1600"/>
              <a:t> 技术价值</a:t>
            </a:r>
          </a:p>
          <a:p>
            <a:pPr algn="l"/>
            <a:endParaRPr sz="1600"/>
          </a:p>
          <a:p>
            <a:pPr algn="l"/>
            <a:r>
              <a:rPr sz="1600"/>
              <a:t>- 技术无关</a:t>
            </a:r>
          </a:p>
          <a:p>
            <a:pPr algn="l"/>
            <a:r>
              <a:rPr sz="1600"/>
              <a:t>- 独立开发、独立部署 子应用仓库独立</a:t>
            </a:r>
          </a:p>
          <a:p>
            <a:pPr algn="l"/>
            <a:r>
              <a:rPr sz="1600"/>
              <a:t>- 独立运行时 每个子应用之间状态隔离，运行时状态不共享</a:t>
            </a:r>
          </a:p>
          <a:p>
            <a:pPr algn="l"/>
            <a:endParaRPr sz="1600"/>
          </a:p>
          <a:p>
            <a:pPr algn="l"/>
            <a:r>
              <a:rPr sz="1600"/>
              <a:t>提示：可以尝试不同的技术方案。</a:t>
            </a:r>
          </a:p>
          <a:p>
            <a:pPr algn="l"/>
            <a:endParaRPr sz="1600"/>
          </a:p>
          <a:p>
            <a:pPr algn="l"/>
            <a:r>
              <a:rPr sz="1600"/>
              <a:t>业务价值</a:t>
            </a:r>
          </a:p>
          <a:p>
            <a:pPr algn="l"/>
            <a:endParaRPr sz="1600"/>
          </a:p>
          <a:p>
            <a:pPr algn="l"/>
            <a:r>
              <a:rPr sz="1600"/>
              <a:t>- 解构巨石应用</a:t>
            </a:r>
          </a:p>
          <a:p>
            <a:pPr algn="l"/>
            <a:r>
              <a:rPr sz="1600"/>
              <a:t>- 团队协作方便</a:t>
            </a:r>
          </a:p>
          <a:p>
            <a:pPr algn="l"/>
            <a:endParaRPr sz="1600"/>
          </a:p>
          <a:p>
            <a:pPr algn="l"/>
            <a:endParaRPr sz="16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14567" y="3170955"/>
            <a:ext cx="7658100" cy="282172"/>
          </a:xfrm>
          <a:prstGeom prst="rect">
            <a:avLst/>
          </a:prstGeom>
          <a:solidFill>
            <a:srgbClr val="65B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feld 29"/>
          <p:cNvSpPr txBox="1"/>
          <p:nvPr/>
        </p:nvSpPr>
        <p:spPr>
          <a:xfrm>
            <a:off x="5033417" y="2137831"/>
            <a:ext cx="3913959" cy="1383665"/>
          </a:xfrm>
          <a:prstGeom prst="rect">
            <a:avLst/>
          </a:prstGeom>
          <a:noFill/>
        </p:spPr>
        <p:txBody>
          <a:bodyPr wrap="square" rtlCol="0">
            <a:spAutoFit/>
          </a:bodyPr>
          <a:lstStyle/>
          <a:p>
            <a:pPr defTabSz="228600"/>
            <a:r>
              <a:rPr lang="zh-CN" altLang="en-US" sz="3200" b="1" dirty="0">
                <a:latin typeface="Microsoft YaHei Bold" panose="020B0503020204020204" charset="-122"/>
                <a:ea typeface="Microsoft YaHei Bold" panose="020B0503020204020204" charset="-122"/>
                <a:cs typeface="Microsoft YaHei Bold" panose="020B0503020204020204" charset="-122"/>
                <a:sym typeface="+mn-ea"/>
              </a:rPr>
              <a:t>原生解决方案</a:t>
            </a:r>
          </a:p>
          <a:p>
            <a:pPr defTabSz="228600"/>
            <a:endParaRPr lang="zh-CN" altLang="en-US" sz="5200" b="1" dirty="0">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2068544" y="1356808"/>
            <a:ext cx="1633804" cy="1628465"/>
          </a:xfrm>
          <a:prstGeom prst="rect">
            <a:avLst/>
          </a:prstGeom>
          <a:solidFill>
            <a:srgbClr val="5B3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335700" y="1677861"/>
            <a:ext cx="1767154" cy="1804354"/>
          </a:xfrm>
          <a:prstGeom prst="rect">
            <a:avLst/>
          </a:prstGeom>
          <a:solidFill>
            <a:srgbClr val="78B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71351" y="2084803"/>
            <a:ext cx="1036320" cy="1014730"/>
          </a:xfrm>
          <a:prstGeom prst="rect">
            <a:avLst/>
          </a:prstGeom>
          <a:noFill/>
        </p:spPr>
        <p:txBody>
          <a:bodyPr wrap="none" rtlCol="0">
            <a:spAutoFit/>
            <a:scene3d>
              <a:camera prst="orthographicFront"/>
              <a:lightRig rig="threePt" dir="t"/>
            </a:scene3d>
            <a:sp3d contourW="12700"/>
          </a:bodyPr>
          <a:lstStyle/>
          <a:p>
            <a:r>
              <a:rPr lang="en-US" altLang="zh-CN" sz="6000" b="1" dirty="0">
                <a:solidFill>
                  <a:schemeClr val="bg1"/>
                </a:solidFill>
                <a:latin typeface="Century Gothic" panose="020B0502020202020204" pitchFamily="34" charset="0"/>
              </a:rPr>
              <a:t>12</a:t>
            </a:r>
          </a:p>
        </p:txBody>
      </p:sp>
      <p:sp>
        <p:nvSpPr>
          <p:cNvPr id="3" name="文本框 2"/>
          <p:cNvSpPr txBox="1"/>
          <p:nvPr/>
        </p:nvSpPr>
        <p:spPr>
          <a:xfrm>
            <a:off x="2131060" y="3592830"/>
            <a:ext cx="9492615" cy="1753235"/>
          </a:xfrm>
          <a:prstGeom prst="rect">
            <a:avLst/>
          </a:prstGeom>
          <a:noFill/>
        </p:spPr>
        <p:txBody>
          <a:bodyPr wrap="square" rtlCol="0">
            <a:spAutoFit/>
          </a:bodyPr>
          <a:lstStyle/>
          <a:p>
            <a:pPr algn="l"/>
            <a:r>
              <a:t>- MPA(多页应用程序):</a:t>
            </a:r>
          </a:p>
          <a:p>
            <a:pPr algn="l"/>
            <a:r>
              <a:t>- Iframe:</a:t>
            </a:r>
          </a:p>
          <a:p>
            <a:pPr algn="l"/>
            <a:r>
              <a:t>- Web Component:</a:t>
            </a:r>
            <a:r>
              <a:rPr lang="zh-CN"/>
              <a:t>？</a:t>
            </a:r>
          </a:p>
          <a:p>
            <a:pPr algn="l"/>
            <a:r>
              <a:t>- ESM(ecmascript module):</a:t>
            </a:r>
            <a:r>
              <a:rPr lang="zh-CN">
                <a:sym typeface="+mn-ea"/>
              </a:rPr>
              <a:t>？</a:t>
            </a:r>
          </a:p>
          <a:p>
            <a:pPr algn="l"/>
            <a:endParaRPr lang="zh-CN">
              <a:sym typeface="+mn-ea"/>
            </a:endParaRPr>
          </a:p>
          <a:p>
            <a:pPr algn="l"/>
            <a:r>
              <a:t>提示：实现了微前端思想的方案即可称为微前端，殊途同归。</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14567" y="3170955"/>
            <a:ext cx="7658100" cy="282172"/>
          </a:xfrm>
          <a:prstGeom prst="rect">
            <a:avLst/>
          </a:prstGeom>
          <a:solidFill>
            <a:srgbClr val="65B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feld 29"/>
          <p:cNvSpPr txBox="1"/>
          <p:nvPr/>
        </p:nvSpPr>
        <p:spPr>
          <a:xfrm>
            <a:off x="5033417" y="2137831"/>
            <a:ext cx="3913959" cy="583565"/>
          </a:xfrm>
          <a:prstGeom prst="rect">
            <a:avLst/>
          </a:prstGeom>
          <a:noFill/>
        </p:spPr>
        <p:txBody>
          <a:bodyPr wrap="square" rtlCol="0">
            <a:spAutoFit/>
          </a:bodyPr>
          <a:lstStyle/>
          <a:p>
            <a:pPr defTabSz="228600"/>
            <a:r>
              <a:rPr lang="en-US" altLang="zh-CN" sz="3200" b="1" dirty="0">
                <a:latin typeface="Microsoft YaHei Bold" panose="020B0503020204020204" charset="-122"/>
                <a:ea typeface="Microsoft YaHei Bold" panose="020B0503020204020204" charset="-122"/>
                <a:cs typeface="Microsoft YaHei Bold" panose="020B0503020204020204" charset="-122"/>
                <a:sym typeface="+mn-ea"/>
              </a:rPr>
              <a:t>Single-spa</a:t>
            </a:r>
            <a:r>
              <a:rPr lang="zh-CN" altLang="en-US" sz="3200" b="1" dirty="0">
                <a:latin typeface="Microsoft YaHei Bold" panose="020B0503020204020204" charset="-122"/>
                <a:ea typeface="Microsoft YaHei Bold" panose="020B0503020204020204" charset="-122"/>
                <a:cs typeface="Microsoft YaHei Bold" panose="020B0503020204020204" charset="-122"/>
                <a:sym typeface="+mn-ea"/>
              </a:rPr>
              <a:t>介绍</a:t>
            </a:r>
            <a:endParaRPr lang="en-US" altLang="zh-CN" sz="3200" b="1" dirty="0">
              <a:latin typeface="Microsoft YaHei Bold" panose="020B0503020204020204" charset="-122"/>
              <a:ea typeface="Microsoft YaHei Bold" panose="020B0503020204020204" charset="-122"/>
              <a:cs typeface="Microsoft YaHei Bold" panose="020B0503020204020204" charset="-122"/>
              <a:sym typeface="+mn-ea"/>
            </a:endParaRPr>
          </a:p>
        </p:txBody>
      </p:sp>
      <p:sp>
        <p:nvSpPr>
          <p:cNvPr id="15" name="矩形 14"/>
          <p:cNvSpPr/>
          <p:nvPr/>
        </p:nvSpPr>
        <p:spPr>
          <a:xfrm>
            <a:off x="2068544" y="1356808"/>
            <a:ext cx="1633804" cy="1628465"/>
          </a:xfrm>
          <a:prstGeom prst="rect">
            <a:avLst/>
          </a:prstGeom>
          <a:solidFill>
            <a:srgbClr val="5B3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335700" y="1677861"/>
            <a:ext cx="1767154" cy="1804354"/>
          </a:xfrm>
          <a:prstGeom prst="rect">
            <a:avLst/>
          </a:prstGeom>
          <a:solidFill>
            <a:srgbClr val="78B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71351" y="2084803"/>
            <a:ext cx="1036320" cy="1014730"/>
          </a:xfrm>
          <a:prstGeom prst="rect">
            <a:avLst/>
          </a:prstGeom>
          <a:noFill/>
        </p:spPr>
        <p:txBody>
          <a:bodyPr wrap="none" rtlCol="0">
            <a:spAutoFit/>
            <a:scene3d>
              <a:camera prst="orthographicFront"/>
              <a:lightRig rig="threePt" dir="t"/>
            </a:scene3d>
            <a:sp3d contourW="12700"/>
          </a:bodyPr>
          <a:lstStyle/>
          <a:p>
            <a:r>
              <a:rPr lang="en-US" altLang="zh-CN" sz="6000" b="1" dirty="0">
                <a:solidFill>
                  <a:schemeClr val="bg1"/>
                </a:solidFill>
                <a:latin typeface="Century Gothic" panose="020B0502020202020204" pitchFamily="34" charset="0"/>
              </a:rPr>
              <a:t>13</a:t>
            </a:r>
          </a:p>
        </p:txBody>
      </p:sp>
      <p:sp>
        <p:nvSpPr>
          <p:cNvPr id="2" name="文本框 1"/>
          <p:cNvSpPr txBox="1"/>
          <p:nvPr/>
        </p:nvSpPr>
        <p:spPr>
          <a:xfrm>
            <a:off x="2096468" y="3645024"/>
            <a:ext cx="9571785" cy="2862322"/>
          </a:xfrm>
          <a:prstGeom prst="rect">
            <a:avLst/>
          </a:prstGeom>
          <a:noFill/>
        </p:spPr>
        <p:txBody>
          <a:bodyPr wrap="square" rtlCol="0">
            <a:spAutoFit/>
          </a:bodyPr>
          <a:lstStyle/>
          <a:p>
            <a:r>
              <a:rPr lang="en-US" altLang="zh-CN" dirty="0"/>
              <a:t>Single-spa </a:t>
            </a:r>
            <a:r>
              <a:rPr lang="zh-CN" altLang="en-US" dirty="0"/>
              <a:t>是一个将多个单页面应用聚合为一个整体应用的 </a:t>
            </a:r>
            <a:r>
              <a:rPr lang="en-US" altLang="zh-CN" dirty="0"/>
              <a:t>JavaScript </a:t>
            </a:r>
            <a:r>
              <a:rPr lang="zh-CN" altLang="en-US" dirty="0"/>
              <a:t>微前端框架。核心就是定义了一套协议。协议包含主应用的配置信息</a:t>
            </a:r>
            <a:r>
              <a:rPr lang="en-US" altLang="zh-CN" dirty="0"/>
              <a:t>(</a:t>
            </a:r>
            <a:r>
              <a:rPr lang="zh-CN" altLang="en-US" dirty="0"/>
              <a:t>注册子应用</a:t>
            </a:r>
            <a:r>
              <a:rPr lang="en-US" altLang="zh-CN" dirty="0"/>
              <a:t>)</a:t>
            </a:r>
            <a:r>
              <a:rPr lang="zh-CN" altLang="en-US" dirty="0"/>
              <a:t>和子应用的生命周期</a:t>
            </a:r>
            <a:r>
              <a:rPr lang="en-US" altLang="zh-CN" dirty="0"/>
              <a:t>(</a:t>
            </a:r>
            <a:r>
              <a:rPr lang="zh-CN" altLang="en-US" dirty="0"/>
              <a:t>启动，安装，卸载</a:t>
            </a:r>
            <a:r>
              <a:rPr lang="en-US" altLang="zh-CN" dirty="0"/>
              <a:t>)</a:t>
            </a:r>
            <a:r>
              <a:rPr lang="zh-CN" altLang="en-US" dirty="0"/>
              <a:t>，通过这套协议，主应用可以方便的知道在什么情况下（路由匹配）激活哪个子应用。</a:t>
            </a:r>
            <a:endParaRPr lang="en-US" altLang="zh-CN" dirty="0"/>
          </a:p>
          <a:p>
            <a:endParaRPr lang="en-US" altLang="zh-CN" dirty="0"/>
          </a:p>
          <a:p>
            <a:r>
              <a:rPr lang="zh-CN" altLang="en-US" dirty="0"/>
              <a:t>提示：只能是单页应用，这取决于 </a:t>
            </a:r>
            <a:r>
              <a:rPr lang="en-US" altLang="zh-CN" dirty="0"/>
              <a:t>Single-spa </a:t>
            </a:r>
            <a:r>
              <a:rPr lang="zh-CN" altLang="en-US" dirty="0"/>
              <a:t>加载子应用的方式为 </a:t>
            </a:r>
            <a:r>
              <a:rPr lang="en-US" altLang="zh-CN" dirty="0" err="1"/>
              <a:t>js</a:t>
            </a:r>
            <a:r>
              <a:rPr lang="en-US" altLang="zh-CN" dirty="0"/>
              <a:t> </a:t>
            </a:r>
            <a:r>
              <a:rPr lang="zh-CN" altLang="en-US" dirty="0"/>
              <a:t>模块作为入口的。</a:t>
            </a:r>
          </a:p>
          <a:p>
            <a:endParaRPr lang="en-US" altLang="zh-CN" dirty="0"/>
          </a:p>
          <a:p>
            <a:r>
              <a:rPr lang="zh-CN" altLang="en-US" dirty="0"/>
              <a:t>由此可见，</a:t>
            </a:r>
            <a:r>
              <a:rPr lang="en-US" altLang="zh-CN" dirty="0"/>
              <a:t>Single-spa </a:t>
            </a:r>
            <a:r>
              <a:rPr lang="zh-CN" altLang="en-US" dirty="0"/>
              <a:t>并不参与子应用的任何流程，主要是根据路由匹配情况来管理子应用的安装，卸载。</a:t>
            </a:r>
          </a:p>
          <a:p>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14567" y="3170955"/>
            <a:ext cx="7658100" cy="282172"/>
          </a:xfrm>
          <a:prstGeom prst="rect">
            <a:avLst/>
          </a:prstGeom>
          <a:solidFill>
            <a:srgbClr val="65B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feld 29"/>
          <p:cNvSpPr txBox="1"/>
          <p:nvPr/>
        </p:nvSpPr>
        <p:spPr>
          <a:xfrm>
            <a:off x="5033417" y="2137831"/>
            <a:ext cx="4518967" cy="584775"/>
          </a:xfrm>
          <a:prstGeom prst="rect">
            <a:avLst/>
          </a:prstGeom>
          <a:noFill/>
        </p:spPr>
        <p:txBody>
          <a:bodyPr wrap="square" rtlCol="0">
            <a:spAutoFit/>
          </a:bodyPr>
          <a:lstStyle/>
          <a:p>
            <a:pPr defTabSz="228600"/>
            <a:r>
              <a:rPr lang="en-US" altLang="zh-CN" sz="3200" b="1" dirty="0">
                <a:latin typeface="Microsoft YaHei Bold" panose="020B0503020204020204" charset="-122"/>
                <a:ea typeface="Microsoft YaHei Bold" panose="020B0503020204020204" charset="-122"/>
                <a:cs typeface="Microsoft YaHei Bold" panose="020B0503020204020204" charset="-122"/>
                <a:sym typeface="+mn-ea"/>
              </a:rPr>
              <a:t>Single-spa</a:t>
            </a:r>
            <a:r>
              <a:rPr lang="zh-CN" altLang="en-US" sz="3200" b="1" dirty="0">
                <a:latin typeface="Microsoft YaHei Bold" panose="020B0503020204020204" charset="-122"/>
                <a:ea typeface="Microsoft YaHei Bold" panose="020B0503020204020204" charset="-122"/>
                <a:cs typeface="Microsoft YaHei Bold" panose="020B0503020204020204" charset="-122"/>
                <a:sym typeface="+mn-ea"/>
              </a:rPr>
              <a:t>基本使用</a:t>
            </a:r>
          </a:p>
        </p:txBody>
      </p:sp>
      <p:sp>
        <p:nvSpPr>
          <p:cNvPr id="15" name="矩形 14"/>
          <p:cNvSpPr/>
          <p:nvPr/>
        </p:nvSpPr>
        <p:spPr>
          <a:xfrm>
            <a:off x="2068544" y="1356808"/>
            <a:ext cx="1633804" cy="1628465"/>
          </a:xfrm>
          <a:prstGeom prst="rect">
            <a:avLst/>
          </a:prstGeom>
          <a:solidFill>
            <a:srgbClr val="5B3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335700" y="1677861"/>
            <a:ext cx="1767154" cy="1804354"/>
          </a:xfrm>
          <a:prstGeom prst="rect">
            <a:avLst/>
          </a:prstGeom>
          <a:solidFill>
            <a:srgbClr val="78B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71351" y="2084803"/>
            <a:ext cx="1036320" cy="1014730"/>
          </a:xfrm>
          <a:prstGeom prst="rect">
            <a:avLst/>
          </a:prstGeom>
          <a:noFill/>
        </p:spPr>
        <p:txBody>
          <a:bodyPr wrap="none" rtlCol="0">
            <a:spAutoFit/>
            <a:scene3d>
              <a:camera prst="orthographicFront"/>
              <a:lightRig rig="threePt" dir="t"/>
            </a:scene3d>
            <a:sp3d contourW="12700"/>
          </a:bodyPr>
          <a:lstStyle/>
          <a:p>
            <a:r>
              <a:rPr lang="en-US" altLang="zh-CN" sz="6000" b="1" dirty="0">
                <a:solidFill>
                  <a:schemeClr val="bg1"/>
                </a:solidFill>
                <a:latin typeface="Century Gothic" panose="020B0502020202020204" pitchFamily="34" charset="0"/>
              </a:rPr>
              <a:t>14</a:t>
            </a:r>
          </a:p>
        </p:txBody>
      </p:sp>
      <p:sp>
        <p:nvSpPr>
          <p:cNvPr id="3" name="文本框 2">
            <a:extLst>
              <a:ext uri="{FF2B5EF4-FFF2-40B4-BE49-F238E27FC236}">
                <a16:creationId xmlns:a16="http://schemas.microsoft.com/office/drawing/2014/main" id="{15CE0E11-9808-4949-AEF6-6CB51ACEF663}"/>
              </a:ext>
            </a:extLst>
          </p:cNvPr>
          <p:cNvSpPr txBox="1"/>
          <p:nvPr/>
        </p:nvSpPr>
        <p:spPr>
          <a:xfrm>
            <a:off x="2567608" y="4293096"/>
            <a:ext cx="1107996" cy="646331"/>
          </a:xfrm>
          <a:prstGeom prst="rect">
            <a:avLst/>
          </a:prstGeom>
          <a:noFill/>
        </p:spPr>
        <p:txBody>
          <a:bodyPr wrap="none" rtlCol="0">
            <a:spAutoFit/>
          </a:bodyPr>
          <a:lstStyle/>
          <a:p>
            <a:r>
              <a:rPr lang="zh-CN" altLang="en-US" dirty="0"/>
              <a:t>参看代码</a:t>
            </a:r>
          </a:p>
          <a:p>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14567" y="3170955"/>
            <a:ext cx="7658100" cy="282172"/>
          </a:xfrm>
          <a:prstGeom prst="rect">
            <a:avLst/>
          </a:prstGeom>
          <a:solidFill>
            <a:srgbClr val="65B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feld 29"/>
          <p:cNvSpPr txBox="1"/>
          <p:nvPr/>
        </p:nvSpPr>
        <p:spPr>
          <a:xfrm>
            <a:off x="5033417" y="2137831"/>
            <a:ext cx="4518967" cy="584775"/>
          </a:xfrm>
          <a:prstGeom prst="rect">
            <a:avLst/>
          </a:prstGeom>
          <a:noFill/>
        </p:spPr>
        <p:txBody>
          <a:bodyPr wrap="square" rtlCol="0">
            <a:spAutoFit/>
          </a:bodyPr>
          <a:lstStyle/>
          <a:p>
            <a:pPr defTabSz="228600"/>
            <a:r>
              <a:rPr lang="en-US" altLang="zh-CN" sz="3200" b="1" dirty="0">
                <a:latin typeface="Microsoft YaHei Bold" panose="020B0503020204020204" charset="-122"/>
                <a:ea typeface="Microsoft YaHei Bold" panose="020B0503020204020204" charset="-122"/>
                <a:cs typeface="Microsoft YaHei Bold" panose="020B0503020204020204" charset="-122"/>
                <a:sym typeface="+mn-ea"/>
              </a:rPr>
              <a:t>Single-spa</a:t>
            </a:r>
            <a:r>
              <a:rPr lang="zh-CN" altLang="en-US" sz="3200" b="1" dirty="0">
                <a:latin typeface="Microsoft YaHei Bold" panose="020B0503020204020204" charset="-122"/>
                <a:ea typeface="Microsoft YaHei Bold" panose="020B0503020204020204" charset="-122"/>
                <a:cs typeface="Microsoft YaHei Bold" panose="020B0503020204020204" charset="-122"/>
                <a:sym typeface="+mn-ea"/>
              </a:rPr>
              <a:t>运行机制</a:t>
            </a:r>
          </a:p>
        </p:txBody>
      </p:sp>
      <p:sp>
        <p:nvSpPr>
          <p:cNvPr id="15" name="矩形 14"/>
          <p:cNvSpPr/>
          <p:nvPr/>
        </p:nvSpPr>
        <p:spPr>
          <a:xfrm>
            <a:off x="2068544" y="1356808"/>
            <a:ext cx="1633804" cy="1628465"/>
          </a:xfrm>
          <a:prstGeom prst="rect">
            <a:avLst/>
          </a:prstGeom>
          <a:solidFill>
            <a:srgbClr val="5B3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335700" y="1677861"/>
            <a:ext cx="1767154" cy="1804354"/>
          </a:xfrm>
          <a:prstGeom prst="rect">
            <a:avLst/>
          </a:prstGeom>
          <a:solidFill>
            <a:srgbClr val="78B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71351" y="2084803"/>
            <a:ext cx="1036320" cy="1014730"/>
          </a:xfrm>
          <a:prstGeom prst="rect">
            <a:avLst/>
          </a:prstGeom>
          <a:noFill/>
        </p:spPr>
        <p:txBody>
          <a:bodyPr wrap="none" rtlCol="0">
            <a:spAutoFit/>
            <a:scene3d>
              <a:camera prst="orthographicFront"/>
              <a:lightRig rig="threePt" dir="t"/>
            </a:scene3d>
            <a:sp3d contourW="12700"/>
          </a:bodyPr>
          <a:lstStyle/>
          <a:p>
            <a:r>
              <a:rPr lang="en-US" altLang="zh-CN" sz="6000" b="1" dirty="0">
                <a:solidFill>
                  <a:schemeClr val="bg1"/>
                </a:solidFill>
                <a:latin typeface="Century Gothic" panose="020B0502020202020204" pitchFamily="34" charset="0"/>
              </a:rPr>
              <a:t>14</a:t>
            </a:r>
          </a:p>
        </p:txBody>
      </p:sp>
      <p:sp>
        <p:nvSpPr>
          <p:cNvPr id="3" name="文本框 2">
            <a:extLst>
              <a:ext uri="{FF2B5EF4-FFF2-40B4-BE49-F238E27FC236}">
                <a16:creationId xmlns:a16="http://schemas.microsoft.com/office/drawing/2014/main" id="{15CE0E11-9808-4949-AEF6-6CB51ACEF663}"/>
              </a:ext>
            </a:extLst>
          </p:cNvPr>
          <p:cNvSpPr txBox="1"/>
          <p:nvPr/>
        </p:nvSpPr>
        <p:spPr>
          <a:xfrm>
            <a:off x="2567608" y="4293096"/>
            <a:ext cx="8928992" cy="1200329"/>
          </a:xfrm>
          <a:prstGeom prst="rect">
            <a:avLst/>
          </a:prstGeom>
          <a:noFill/>
        </p:spPr>
        <p:txBody>
          <a:bodyPr wrap="square" rtlCol="0">
            <a:spAutoFit/>
          </a:bodyPr>
          <a:lstStyle/>
          <a:p>
            <a:r>
              <a:rPr lang="zh-CN" altLang="en-US" dirty="0"/>
              <a:t>参看博客</a:t>
            </a:r>
            <a:r>
              <a:rPr lang="en-US" altLang="zh-CN" dirty="0"/>
              <a:t>:[https://boswellji.github.io/MyBlog/Microfrontend/single-spa.html#%E8%BF%90%E8%A1%8C%E6%9C%BA%E5%88%B6](</a:t>
            </a:r>
            <a:r>
              <a:rPr lang="en-US" altLang="zh-CN" u="sng" dirty="0"/>
              <a:t>https://boswellji.github.io/MyBlog/Microfrontend/single-spa.html#%E8%BF%90%E8%A1%8C%E6%9C%BA%E5%88%B6</a:t>
            </a:r>
            <a:r>
              <a:rPr lang="en-US" altLang="zh-CN" dirty="0"/>
              <a:t>)</a:t>
            </a:r>
          </a:p>
        </p:txBody>
      </p:sp>
    </p:spTree>
    <p:extLst>
      <p:ext uri="{BB962C8B-B14F-4D97-AF65-F5344CB8AC3E}">
        <p14:creationId xmlns:p14="http://schemas.microsoft.com/office/powerpoint/2010/main" val="14773666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descr="XrCqM2QTBK"/>
          <p:cNvPicPr>
            <a:picLocks noChangeAspect="1"/>
          </p:cNvPicPr>
          <p:nvPr/>
        </p:nvPicPr>
        <p:blipFill>
          <a:blip r:embed="rId3"/>
          <a:stretch>
            <a:fillRect/>
          </a:stretch>
        </p:blipFill>
        <p:spPr>
          <a:xfrm>
            <a:off x="2013585" y="219710"/>
            <a:ext cx="1254125" cy="784225"/>
          </a:xfrm>
          <a:prstGeom prst="rect">
            <a:avLst/>
          </a:prstGeom>
        </p:spPr>
      </p:pic>
      <p:pic>
        <p:nvPicPr>
          <p:cNvPr id="18" name="Picture 2" descr="D:\Program Files\chatdata\qiwx\WXWork\1688851758325979\Cache\Image\2021-04\同驿商城LOGO定案-03.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2930" y="412750"/>
            <a:ext cx="1430655" cy="396875"/>
          </a:xfrm>
          <a:prstGeom prst="rect">
            <a:avLst/>
          </a:prstGeom>
          <a:noFill/>
          <a:extLst>
            <a:ext uri="{909E8E84-426E-40DD-AFC4-6F175D3DCCD1}">
              <a14:hiddenFill xmlns:a14="http://schemas.microsoft.com/office/drawing/2010/main">
                <a:solidFill>
                  <a:srgbClr val="FFFFFF"/>
                </a:solidFill>
              </a14:hiddenFill>
            </a:ext>
          </a:extLst>
        </p:spPr>
      </p:pic>
      <p:sp>
        <p:nvSpPr>
          <p:cNvPr id="67" name="椭圆 66"/>
          <p:cNvSpPr/>
          <p:nvPr/>
        </p:nvSpPr>
        <p:spPr>
          <a:xfrm>
            <a:off x="5743160" y="2284612"/>
            <a:ext cx="432000" cy="432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icrosoft YaHei Regular" panose="020B0503020204020204" charset="-122"/>
                <a:ea typeface="Microsoft YaHei Regular" panose="020B0503020204020204" charset="-122"/>
              </a:rPr>
              <a:t>1</a:t>
            </a:r>
            <a:endParaRPr lang="zh-CN" altLang="en-US" sz="2000" dirty="0">
              <a:latin typeface="Microsoft YaHei Regular" panose="020B0503020204020204" charset="-122"/>
              <a:ea typeface="Microsoft YaHei Regular" panose="020B0503020204020204" charset="-122"/>
            </a:endParaRPr>
          </a:p>
        </p:txBody>
      </p:sp>
      <p:sp>
        <p:nvSpPr>
          <p:cNvPr id="70" name="椭圆 69"/>
          <p:cNvSpPr/>
          <p:nvPr/>
        </p:nvSpPr>
        <p:spPr>
          <a:xfrm>
            <a:off x="5743160" y="2860969"/>
            <a:ext cx="432000" cy="432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icrosoft YaHei Regular" panose="020B0503020204020204" charset="-122"/>
                <a:ea typeface="Microsoft YaHei Regular" panose="020B0503020204020204" charset="-122"/>
              </a:rPr>
              <a:t>2</a:t>
            </a:r>
            <a:endParaRPr lang="zh-CN" altLang="en-US" sz="2000" dirty="0">
              <a:latin typeface="Microsoft YaHei Regular" panose="020B0503020204020204" charset="-122"/>
              <a:ea typeface="Microsoft YaHei Regular" panose="020B0503020204020204" charset="-122"/>
            </a:endParaRPr>
          </a:p>
        </p:txBody>
      </p:sp>
      <p:grpSp>
        <p:nvGrpSpPr>
          <p:cNvPr id="73" name="组合 3"/>
          <p:cNvGrpSpPr/>
          <p:nvPr/>
        </p:nvGrpSpPr>
        <p:grpSpPr bwMode="auto">
          <a:xfrm rot="20935718">
            <a:off x="1161232" y="1674931"/>
            <a:ext cx="3959084" cy="4016710"/>
            <a:chOff x="-103266" y="70963"/>
            <a:chExt cx="4173135" cy="4571476"/>
          </a:xfrm>
          <a:solidFill>
            <a:schemeClr val="bg1">
              <a:lumMod val="75000"/>
            </a:schemeClr>
          </a:solidFill>
        </p:grpSpPr>
        <p:sp>
          <p:nvSpPr>
            <p:cNvPr id="74" name="等腰三角形 4"/>
            <p:cNvSpPr>
              <a:spLocks noChangeArrowheads="1"/>
            </p:cNvSpPr>
            <p:nvPr/>
          </p:nvSpPr>
          <p:spPr bwMode="auto">
            <a:xfrm rot="17226387">
              <a:off x="81469" y="338977"/>
              <a:ext cx="3886200" cy="3350172"/>
            </a:xfrm>
            <a:prstGeom prst="triangle">
              <a:avLst>
                <a:gd name="adj" fmla="val 50000"/>
              </a:avLst>
            </a:prstGeom>
            <a:grpFill/>
            <a:ln w="19050">
              <a:solidFill>
                <a:schemeClr val="bg1"/>
              </a:solidFill>
              <a:miter lim="800000"/>
            </a:ln>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5" name="等腰三角形 5"/>
            <p:cNvSpPr>
              <a:spLocks noChangeArrowheads="1"/>
            </p:cNvSpPr>
            <p:nvPr/>
          </p:nvSpPr>
          <p:spPr bwMode="auto">
            <a:xfrm rot="16200000">
              <a:off x="297581" y="854913"/>
              <a:ext cx="3565364" cy="3073590"/>
            </a:xfrm>
            <a:prstGeom prst="triangle">
              <a:avLst>
                <a:gd name="adj" fmla="val 50000"/>
              </a:avLst>
            </a:prstGeom>
            <a:solidFill>
              <a:srgbClr val="65BA6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6" name="椭圆 6"/>
            <p:cNvSpPr>
              <a:spLocks noChangeArrowheads="1"/>
            </p:cNvSpPr>
            <p:nvPr/>
          </p:nvSpPr>
          <p:spPr bwMode="auto">
            <a:xfrm>
              <a:off x="-103266" y="1255650"/>
              <a:ext cx="228599" cy="2286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7" name="椭圆 7"/>
            <p:cNvSpPr>
              <a:spLocks noChangeArrowheads="1"/>
            </p:cNvSpPr>
            <p:nvPr/>
          </p:nvSpPr>
          <p:spPr bwMode="auto">
            <a:xfrm>
              <a:off x="2714118" y="4283367"/>
              <a:ext cx="346307" cy="359072"/>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sp>
          <p:nvSpPr>
            <p:cNvPr id="78" name="椭圆 8"/>
            <p:cNvSpPr>
              <a:spLocks noChangeArrowheads="1"/>
            </p:cNvSpPr>
            <p:nvPr/>
          </p:nvSpPr>
          <p:spPr bwMode="auto">
            <a:xfrm>
              <a:off x="3841268" y="492880"/>
              <a:ext cx="228601" cy="228601"/>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nchor="ct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endParaRPr lang="zh-CN" altLang="en-US">
                <a:solidFill>
                  <a:srgbClr val="FFFFFF"/>
                </a:solidFill>
              </a:endParaRPr>
            </a:p>
          </p:txBody>
        </p:sp>
      </p:grpSp>
      <p:sp>
        <p:nvSpPr>
          <p:cNvPr id="79" name="Rectangle 3"/>
          <p:cNvSpPr txBox="1">
            <a:spLocks noChangeArrowheads="1"/>
          </p:cNvSpPr>
          <p:nvPr/>
        </p:nvSpPr>
        <p:spPr>
          <a:xfrm>
            <a:off x="2876821" y="3245475"/>
            <a:ext cx="1930484" cy="7920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65BA67"/>
                </a:solidFill>
                <a:latin typeface="微软雅黑" panose="020B0503020204020204" pitchFamily="34" charset="-122"/>
                <a:ea typeface="微软雅黑" panose="020B0503020204020204" pitchFamily="34" charset="-122"/>
                <a:cs typeface="+mj-cs"/>
              </a:defRPr>
            </a:lvl1pPr>
          </a:lstStyle>
          <a:p>
            <a:r>
              <a:rPr lang="zh-CN" altLang="en-US" sz="4400" b="1" dirty="0">
                <a:solidFill>
                  <a:schemeClr val="bg1"/>
                </a:solidFill>
                <a:sym typeface="微软雅黑" panose="020B0503020204020204" pitchFamily="34" charset="-122"/>
              </a:rPr>
              <a:t>目录</a:t>
            </a:r>
            <a:endParaRPr lang="zh-CN" sz="4400" b="1" dirty="0">
              <a:solidFill>
                <a:schemeClr val="bg1"/>
              </a:solidFill>
              <a:sym typeface="微软雅黑" panose="020B0503020204020204" pitchFamily="34" charset="-122"/>
            </a:endParaRPr>
          </a:p>
        </p:txBody>
      </p:sp>
      <p:sp>
        <p:nvSpPr>
          <p:cNvPr id="80" name="Rectangle 3"/>
          <p:cNvSpPr txBox="1">
            <a:spLocks noChangeArrowheads="1"/>
          </p:cNvSpPr>
          <p:nvPr/>
        </p:nvSpPr>
        <p:spPr>
          <a:xfrm>
            <a:off x="2923626" y="3702641"/>
            <a:ext cx="2686136" cy="792088"/>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200" b="0" kern="1200">
                <a:solidFill>
                  <a:srgbClr val="65BA67"/>
                </a:solidFill>
                <a:latin typeface="微软雅黑" panose="020B0503020204020204" pitchFamily="34" charset="-122"/>
                <a:ea typeface="微软雅黑" panose="020B0503020204020204" pitchFamily="34" charset="-122"/>
                <a:cs typeface="+mj-cs"/>
              </a:defRPr>
            </a:lvl1pPr>
          </a:lstStyle>
          <a:p>
            <a:r>
              <a:rPr lang="en-US" altLang="zh-CN" sz="2000" dirty="0">
                <a:solidFill>
                  <a:schemeClr val="bg1"/>
                </a:solidFill>
                <a:sym typeface="微软雅黑" panose="020B0503020204020204" pitchFamily="34" charset="-122"/>
              </a:rPr>
              <a:t> contents</a:t>
            </a:r>
            <a:endParaRPr lang="zh-CN" sz="2000" dirty="0">
              <a:solidFill>
                <a:schemeClr val="bg1"/>
              </a:solidFill>
              <a:sym typeface="微软雅黑" panose="020B0503020204020204" pitchFamily="34" charset="-122"/>
            </a:endParaRPr>
          </a:p>
        </p:txBody>
      </p:sp>
      <p:sp>
        <p:nvSpPr>
          <p:cNvPr id="8" name="文本框 7"/>
          <p:cNvSpPr txBox="1"/>
          <p:nvPr/>
        </p:nvSpPr>
        <p:spPr>
          <a:xfrm>
            <a:off x="6487160" y="2317750"/>
            <a:ext cx="2099310" cy="398780"/>
          </a:xfrm>
          <a:prstGeom prst="rect">
            <a:avLst/>
          </a:prstGeom>
          <a:noFill/>
        </p:spPr>
        <p:txBody>
          <a:bodyPr wrap="none" rtlCol="0">
            <a:spAutoFit/>
          </a:bodyPr>
          <a:lstStyle/>
          <a:p>
            <a:r>
              <a:rPr lang="en-US" altLang="zh-CN" sz="2000" b="1" dirty="0">
                <a:latin typeface="Microsoft YaHei Bold" panose="020B0503020204020204" charset="-122"/>
                <a:ea typeface="Microsoft YaHei Bold" panose="020B0503020204020204" charset="-122"/>
                <a:cs typeface="Microsoft YaHei Bold" panose="020B0503020204020204" charset="-122"/>
              </a:rPr>
              <a:t>web</a:t>
            </a:r>
            <a:r>
              <a:rPr lang="zh-CN" altLang="en-US" sz="2000" b="1" dirty="0">
                <a:latin typeface="Microsoft YaHei Bold" panose="020B0503020204020204" charset="-122"/>
                <a:ea typeface="Microsoft YaHei Bold" panose="020B0503020204020204" charset="-122"/>
                <a:cs typeface="Microsoft YaHei Bold" panose="020B0503020204020204" charset="-122"/>
              </a:rPr>
              <a:t>应用渲染方案</a:t>
            </a:r>
          </a:p>
        </p:txBody>
      </p:sp>
      <p:sp>
        <p:nvSpPr>
          <p:cNvPr id="11" name="文本框 10"/>
          <p:cNvSpPr txBox="1"/>
          <p:nvPr/>
        </p:nvSpPr>
        <p:spPr>
          <a:xfrm>
            <a:off x="6494780" y="2924810"/>
            <a:ext cx="948690" cy="398780"/>
          </a:xfrm>
          <a:prstGeom prst="rect">
            <a:avLst/>
          </a:prstGeom>
          <a:noFill/>
        </p:spPr>
        <p:txBody>
          <a:bodyPr wrap="none" rtlCol="0">
            <a:spAutoFit/>
          </a:bodyPr>
          <a:lstStyle/>
          <a:p>
            <a:r>
              <a:rPr lang="zh-CN" altLang="en-US" sz="2000" b="1" dirty="0">
                <a:latin typeface="Microsoft YaHei Bold" panose="020B0503020204020204" charset="-122"/>
                <a:ea typeface="Microsoft YaHei Bold" panose="020B0503020204020204" charset="-122"/>
                <a:cs typeface="Microsoft YaHei Bold" panose="020B0503020204020204" charset="-122"/>
              </a:rPr>
              <a:t>微前端</a:t>
            </a:r>
          </a:p>
        </p:txBody>
      </p:sp>
      <p:sp>
        <p:nvSpPr>
          <p:cNvPr id="3" name="椭圆 2"/>
          <p:cNvSpPr/>
          <p:nvPr/>
        </p:nvSpPr>
        <p:spPr>
          <a:xfrm>
            <a:off x="5778720" y="3495334"/>
            <a:ext cx="432000" cy="432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icrosoft YaHei Regular" panose="020B0503020204020204" charset="-122"/>
                <a:ea typeface="Microsoft YaHei Regular" panose="020B0503020204020204" charset="-122"/>
              </a:rPr>
              <a:t>3</a:t>
            </a:r>
          </a:p>
        </p:txBody>
      </p:sp>
      <p:sp>
        <p:nvSpPr>
          <p:cNvPr id="4" name="文本框 3"/>
          <p:cNvSpPr txBox="1"/>
          <p:nvPr/>
        </p:nvSpPr>
        <p:spPr>
          <a:xfrm>
            <a:off x="6530340" y="3559175"/>
            <a:ext cx="1465580" cy="398780"/>
          </a:xfrm>
          <a:prstGeom prst="rect">
            <a:avLst/>
          </a:prstGeom>
          <a:noFill/>
        </p:spPr>
        <p:txBody>
          <a:bodyPr wrap="none" rtlCol="0">
            <a:spAutoFit/>
          </a:bodyPr>
          <a:lstStyle/>
          <a:p>
            <a:r>
              <a:rPr lang="en-US" altLang="zh-CN" sz="2000" b="1" dirty="0">
                <a:latin typeface="Microsoft YaHei Bold" panose="020B0503020204020204" charset="-122"/>
                <a:ea typeface="Microsoft YaHei Bold" panose="020B0503020204020204" charset="-122"/>
                <a:cs typeface="Microsoft YaHei Bold" panose="020B0503020204020204" charset="-122"/>
              </a:rPr>
              <a:t>Single-Spa</a:t>
            </a:r>
          </a:p>
        </p:txBody>
      </p:sp>
      <p:sp>
        <p:nvSpPr>
          <p:cNvPr id="5" name="椭圆 4"/>
          <p:cNvSpPr/>
          <p:nvPr/>
        </p:nvSpPr>
        <p:spPr>
          <a:xfrm>
            <a:off x="5762210" y="4268129"/>
            <a:ext cx="432000" cy="432000"/>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latin typeface="Microsoft YaHei Regular" panose="020B0503020204020204" charset="-122"/>
                <a:ea typeface="Microsoft YaHei Regular" panose="020B0503020204020204" charset="-122"/>
              </a:rPr>
              <a:t>4</a:t>
            </a:r>
          </a:p>
        </p:txBody>
      </p:sp>
      <p:sp>
        <p:nvSpPr>
          <p:cNvPr id="6" name="文本框 5"/>
          <p:cNvSpPr txBox="1"/>
          <p:nvPr/>
        </p:nvSpPr>
        <p:spPr>
          <a:xfrm>
            <a:off x="6513830" y="4331970"/>
            <a:ext cx="1080770" cy="398780"/>
          </a:xfrm>
          <a:prstGeom prst="rect">
            <a:avLst/>
          </a:prstGeom>
          <a:noFill/>
        </p:spPr>
        <p:txBody>
          <a:bodyPr wrap="none" rtlCol="0">
            <a:spAutoFit/>
          </a:bodyPr>
          <a:lstStyle/>
          <a:p>
            <a:r>
              <a:rPr lang="en-US" altLang="zh-CN" sz="2000" b="1" dirty="0">
                <a:latin typeface="Microsoft YaHei Bold" panose="020B0503020204020204" charset="-122"/>
                <a:ea typeface="Microsoft YaHei Bold" panose="020B0503020204020204" charset="-122"/>
                <a:cs typeface="Microsoft YaHei Bold" panose="020B0503020204020204" charset="-122"/>
              </a:rPr>
              <a:t>QianKun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14567" y="3170955"/>
            <a:ext cx="7658100" cy="282172"/>
          </a:xfrm>
          <a:prstGeom prst="rect">
            <a:avLst/>
          </a:prstGeom>
          <a:solidFill>
            <a:srgbClr val="65B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feld 29"/>
          <p:cNvSpPr txBox="1"/>
          <p:nvPr/>
        </p:nvSpPr>
        <p:spPr>
          <a:xfrm>
            <a:off x="5033417" y="2137831"/>
            <a:ext cx="3913959" cy="583565"/>
          </a:xfrm>
          <a:prstGeom prst="rect">
            <a:avLst/>
          </a:prstGeom>
          <a:noFill/>
        </p:spPr>
        <p:txBody>
          <a:bodyPr wrap="square" rtlCol="0">
            <a:spAutoFit/>
          </a:bodyPr>
          <a:lstStyle/>
          <a:p>
            <a:pPr defTabSz="228600"/>
            <a:r>
              <a:rPr lang="en-US" altLang="zh-CN" sz="3200" b="1" dirty="0">
                <a:latin typeface="Microsoft YaHei Bold" panose="020B0503020204020204" charset="-122"/>
                <a:ea typeface="Microsoft YaHei Bold" panose="020B0503020204020204" charset="-122"/>
                <a:cs typeface="Microsoft YaHei Bold" panose="020B0503020204020204" charset="-122"/>
                <a:sym typeface="+mn-ea"/>
              </a:rPr>
              <a:t>Single-spa</a:t>
            </a:r>
            <a:r>
              <a:rPr lang="zh-CN" altLang="en-US" sz="3200" b="1" dirty="0">
                <a:latin typeface="Microsoft YaHei Bold" panose="020B0503020204020204" charset="-122"/>
                <a:ea typeface="Microsoft YaHei Bold" panose="020B0503020204020204" charset="-122"/>
                <a:cs typeface="Microsoft YaHei Bold" panose="020B0503020204020204" charset="-122"/>
                <a:sym typeface="+mn-ea"/>
              </a:rPr>
              <a:t>缺点</a:t>
            </a:r>
          </a:p>
        </p:txBody>
      </p:sp>
      <p:sp>
        <p:nvSpPr>
          <p:cNvPr id="15" name="矩形 14"/>
          <p:cNvSpPr/>
          <p:nvPr/>
        </p:nvSpPr>
        <p:spPr>
          <a:xfrm>
            <a:off x="2068544" y="1356808"/>
            <a:ext cx="1633804" cy="1628465"/>
          </a:xfrm>
          <a:prstGeom prst="rect">
            <a:avLst/>
          </a:prstGeom>
          <a:solidFill>
            <a:srgbClr val="5B3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335700" y="1677861"/>
            <a:ext cx="1767154" cy="1804354"/>
          </a:xfrm>
          <a:prstGeom prst="rect">
            <a:avLst/>
          </a:prstGeom>
          <a:solidFill>
            <a:srgbClr val="78B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71351" y="2084803"/>
            <a:ext cx="1036320" cy="1014730"/>
          </a:xfrm>
          <a:prstGeom prst="rect">
            <a:avLst/>
          </a:prstGeom>
          <a:noFill/>
        </p:spPr>
        <p:txBody>
          <a:bodyPr wrap="none" rtlCol="0">
            <a:spAutoFit/>
            <a:scene3d>
              <a:camera prst="orthographicFront"/>
              <a:lightRig rig="threePt" dir="t"/>
            </a:scene3d>
            <a:sp3d contourW="12700"/>
          </a:bodyPr>
          <a:lstStyle/>
          <a:p>
            <a:r>
              <a:rPr lang="en-US" altLang="zh-CN" sz="6000" b="1" dirty="0">
                <a:solidFill>
                  <a:schemeClr val="bg1"/>
                </a:solidFill>
                <a:latin typeface="Century Gothic" panose="020B0502020202020204" pitchFamily="34" charset="0"/>
              </a:rPr>
              <a:t>15</a:t>
            </a:r>
          </a:p>
        </p:txBody>
      </p:sp>
      <p:sp>
        <p:nvSpPr>
          <p:cNvPr id="2" name="文本框 1"/>
          <p:cNvSpPr txBox="1"/>
          <p:nvPr/>
        </p:nvSpPr>
        <p:spPr>
          <a:xfrm>
            <a:off x="2026285" y="4096385"/>
            <a:ext cx="9653905" cy="922020"/>
          </a:xfrm>
          <a:prstGeom prst="rect">
            <a:avLst/>
          </a:prstGeom>
          <a:noFill/>
        </p:spPr>
        <p:txBody>
          <a:bodyPr wrap="square" rtlCol="0">
            <a:spAutoFit/>
          </a:bodyPr>
          <a:lstStyle/>
          <a:p>
            <a:pPr algn="l"/>
            <a:r>
              <a:rPr lang="en-US" altLang="zh-CN"/>
              <a:t>1. </a:t>
            </a:r>
            <a:r>
              <a:rPr lang="zh-CN" altLang="en-US"/>
              <a:t>single-spa是通过js文件去加载子应用。</a:t>
            </a:r>
          </a:p>
          <a:p>
            <a:pPr algn="l"/>
            <a:endParaRPr lang="zh-CN" altLang="en-US"/>
          </a:p>
          <a:p>
            <a:pPr algn="l"/>
            <a:r>
              <a:rPr lang="en-US" altLang="zh-CN"/>
              <a:t>2. </a:t>
            </a:r>
            <a:r>
              <a:rPr lang="zh-CN" altLang="en-US"/>
              <a:t>single-spa本身缺少js隔离和css隔离。</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14567" y="3170955"/>
            <a:ext cx="7658100" cy="282172"/>
          </a:xfrm>
          <a:prstGeom prst="rect">
            <a:avLst/>
          </a:prstGeom>
          <a:solidFill>
            <a:srgbClr val="65B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feld 29"/>
          <p:cNvSpPr txBox="1"/>
          <p:nvPr/>
        </p:nvSpPr>
        <p:spPr>
          <a:xfrm>
            <a:off x="5033417" y="2137831"/>
            <a:ext cx="3913959" cy="583565"/>
          </a:xfrm>
          <a:prstGeom prst="rect">
            <a:avLst/>
          </a:prstGeom>
          <a:noFill/>
        </p:spPr>
        <p:txBody>
          <a:bodyPr wrap="square" rtlCol="0">
            <a:spAutoFit/>
          </a:bodyPr>
          <a:lstStyle/>
          <a:p>
            <a:pPr defTabSz="228600"/>
            <a:r>
              <a:rPr lang="en-US" altLang="zh-CN" sz="3200" b="1" dirty="0">
                <a:latin typeface="Microsoft YaHei Bold" panose="020B0503020204020204" charset="-122"/>
                <a:ea typeface="Microsoft YaHei Bold" panose="020B0503020204020204" charset="-122"/>
                <a:cs typeface="Microsoft YaHei Bold" panose="020B0503020204020204" charset="-122"/>
                <a:sym typeface="+mn-ea"/>
              </a:rPr>
              <a:t>qiankun(</a:t>
            </a:r>
            <a:r>
              <a:rPr lang="zh-CN" altLang="en-US" sz="3200" b="1" dirty="0">
                <a:latin typeface="Microsoft YaHei Bold" panose="020B0503020204020204" charset="-122"/>
                <a:ea typeface="Microsoft YaHei Bold" panose="020B0503020204020204" charset="-122"/>
                <a:cs typeface="Microsoft YaHei Bold" panose="020B0503020204020204" charset="-122"/>
                <a:sym typeface="+mn-ea"/>
              </a:rPr>
              <a:t>乾坤</a:t>
            </a:r>
            <a:r>
              <a:rPr lang="en-US" altLang="zh-CN" sz="3200" b="1" dirty="0">
                <a:latin typeface="Microsoft YaHei Bold" panose="020B0503020204020204" charset="-122"/>
                <a:ea typeface="Microsoft YaHei Bold" panose="020B0503020204020204" charset="-122"/>
                <a:cs typeface="Microsoft YaHei Bold" panose="020B0503020204020204" charset="-122"/>
                <a:sym typeface="+mn-ea"/>
              </a:rPr>
              <a:t>)</a:t>
            </a:r>
          </a:p>
        </p:txBody>
      </p:sp>
      <p:sp>
        <p:nvSpPr>
          <p:cNvPr id="15" name="矩形 14"/>
          <p:cNvSpPr/>
          <p:nvPr/>
        </p:nvSpPr>
        <p:spPr>
          <a:xfrm>
            <a:off x="2068544" y="1356808"/>
            <a:ext cx="1633804" cy="1628465"/>
          </a:xfrm>
          <a:prstGeom prst="rect">
            <a:avLst/>
          </a:prstGeom>
          <a:solidFill>
            <a:srgbClr val="5B3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335700" y="1677861"/>
            <a:ext cx="1767154" cy="1804354"/>
          </a:xfrm>
          <a:prstGeom prst="rect">
            <a:avLst/>
          </a:prstGeom>
          <a:solidFill>
            <a:srgbClr val="78B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71351" y="2084803"/>
            <a:ext cx="1036320" cy="1014730"/>
          </a:xfrm>
          <a:prstGeom prst="rect">
            <a:avLst/>
          </a:prstGeom>
          <a:noFill/>
        </p:spPr>
        <p:txBody>
          <a:bodyPr wrap="none" rtlCol="0">
            <a:spAutoFit/>
            <a:scene3d>
              <a:camera prst="orthographicFront"/>
              <a:lightRig rig="threePt" dir="t"/>
            </a:scene3d>
            <a:sp3d contourW="12700"/>
          </a:bodyPr>
          <a:lstStyle/>
          <a:p>
            <a:r>
              <a:rPr lang="en-US" altLang="zh-CN" sz="6000" b="1" dirty="0">
                <a:solidFill>
                  <a:schemeClr val="bg1"/>
                </a:solidFill>
                <a:latin typeface="Century Gothic" panose="020B0502020202020204" pitchFamily="34" charset="0"/>
              </a:rPr>
              <a:t>16</a:t>
            </a:r>
          </a:p>
        </p:txBody>
      </p:sp>
      <p:sp>
        <p:nvSpPr>
          <p:cNvPr id="2" name="文本框 1"/>
          <p:cNvSpPr txBox="1"/>
          <p:nvPr/>
        </p:nvSpPr>
        <p:spPr>
          <a:xfrm>
            <a:off x="2025301" y="4096385"/>
            <a:ext cx="9653905" cy="646331"/>
          </a:xfrm>
          <a:prstGeom prst="rect">
            <a:avLst/>
          </a:prstGeom>
          <a:noFill/>
        </p:spPr>
        <p:txBody>
          <a:bodyPr wrap="square" rtlCol="0">
            <a:spAutoFit/>
          </a:bodyPr>
          <a:lstStyle/>
          <a:p>
            <a:r>
              <a:rPr lang="en-US" altLang="zh-CN" dirty="0" err="1"/>
              <a:t>qiankun</a:t>
            </a:r>
            <a:r>
              <a:rPr lang="en-US" altLang="zh-CN" dirty="0"/>
              <a:t> </a:t>
            </a:r>
            <a:r>
              <a:rPr lang="zh-CN" altLang="en-US" dirty="0"/>
              <a:t>是基于 </a:t>
            </a:r>
            <a:r>
              <a:rPr lang="en-US" altLang="zh-CN" dirty="0"/>
              <a:t>single-spa </a:t>
            </a:r>
            <a:r>
              <a:rPr lang="zh-CN" altLang="en-US" dirty="0"/>
              <a:t>提出的微前端框架</a:t>
            </a:r>
            <a:r>
              <a:rPr lang="en-US" altLang="zh-CN" dirty="0"/>
              <a:t>, </a:t>
            </a:r>
            <a:r>
              <a:rPr lang="zh-CN" altLang="en-US" dirty="0"/>
              <a:t>提供了更加开箱即用的 </a:t>
            </a:r>
            <a:r>
              <a:rPr lang="en-US" altLang="zh-CN" dirty="0"/>
              <a:t>API</a:t>
            </a:r>
            <a:r>
              <a:rPr lang="zh-CN" altLang="en-US" dirty="0"/>
              <a:t>（</a:t>
            </a:r>
            <a:r>
              <a:rPr lang="en-US" altLang="zh-CN" dirty="0" err="1"/>
              <a:t>single-spa+sandbox+import-html-entry</a:t>
            </a:r>
            <a:r>
              <a:rPr lang="zh-CN" altLang="en-US" dirty="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14567" y="3170955"/>
            <a:ext cx="7658100" cy="282172"/>
          </a:xfrm>
          <a:prstGeom prst="rect">
            <a:avLst/>
          </a:prstGeom>
          <a:solidFill>
            <a:srgbClr val="65B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feld 29"/>
          <p:cNvSpPr txBox="1"/>
          <p:nvPr/>
        </p:nvSpPr>
        <p:spPr>
          <a:xfrm>
            <a:off x="5033417" y="2137831"/>
            <a:ext cx="3913959" cy="583565"/>
          </a:xfrm>
          <a:prstGeom prst="rect">
            <a:avLst/>
          </a:prstGeom>
          <a:noFill/>
        </p:spPr>
        <p:txBody>
          <a:bodyPr wrap="square" rtlCol="0">
            <a:spAutoFit/>
          </a:bodyPr>
          <a:lstStyle/>
          <a:p>
            <a:pPr defTabSz="228600"/>
            <a:r>
              <a:rPr lang="en-US" altLang="zh-CN" sz="3200" b="1" dirty="0" err="1">
                <a:latin typeface="Microsoft YaHei Bold" panose="020B0503020204020204" charset="-122"/>
                <a:ea typeface="Microsoft YaHei Bold" panose="020B0503020204020204" charset="-122"/>
                <a:cs typeface="Microsoft YaHei Bold" panose="020B0503020204020204" charset="-122"/>
                <a:sym typeface="+mn-ea"/>
              </a:rPr>
              <a:t>qiankun</a:t>
            </a:r>
            <a:r>
              <a:rPr lang="zh-CN" altLang="en-US" sz="3200" b="1" dirty="0">
                <a:latin typeface="Microsoft YaHei Bold" panose="020B0503020204020204" charset="-122"/>
                <a:ea typeface="Microsoft YaHei Bold" panose="020B0503020204020204" charset="-122"/>
                <a:cs typeface="Microsoft YaHei Bold" panose="020B0503020204020204" charset="-122"/>
                <a:sym typeface="+mn-ea"/>
              </a:rPr>
              <a:t>基本用法</a:t>
            </a:r>
          </a:p>
        </p:txBody>
      </p:sp>
      <p:sp>
        <p:nvSpPr>
          <p:cNvPr id="15" name="矩形 14"/>
          <p:cNvSpPr/>
          <p:nvPr/>
        </p:nvSpPr>
        <p:spPr>
          <a:xfrm>
            <a:off x="2068544" y="1356808"/>
            <a:ext cx="1633804" cy="1628465"/>
          </a:xfrm>
          <a:prstGeom prst="rect">
            <a:avLst/>
          </a:prstGeom>
          <a:solidFill>
            <a:srgbClr val="5B3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335700" y="1677861"/>
            <a:ext cx="1767154" cy="1804354"/>
          </a:xfrm>
          <a:prstGeom prst="rect">
            <a:avLst/>
          </a:prstGeom>
          <a:solidFill>
            <a:srgbClr val="78B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71351" y="2084803"/>
            <a:ext cx="1036320" cy="1014730"/>
          </a:xfrm>
          <a:prstGeom prst="rect">
            <a:avLst/>
          </a:prstGeom>
          <a:noFill/>
        </p:spPr>
        <p:txBody>
          <a:bodyPr wrap="none" rtlCol="0">
            <a:spAutoFit/>
            <a:scene3d>
              <a:camera prst="orthographicFront"/>
              <a:lightRig rig="threePt" dir="t"/>
            </a:scene3d>
            <a:sp3d contourW="12700"/>
          </a:bodyPr>
          <a:lstStyle/>
          <a:p>
            <a:r>
              <a:rPr lang="en-US" altLang="zh-CN" sz="6000" b="1" dirty="0">
                <a:solidFill>
                  <a:schemeClr val="bg1"/>
                </a:solidFill>
                <a:latin typeface="Century Gothic" panose="020B0502020202020204" pitchFamily="34" charset="0"/>
              </a:rPr>
              <a:t>16</a:t>
            </a:r>
          </a:p>
        </p:txBody>
      </p:sp>
      <p:sp>
        <p:nvSpPr>
          <p:cNvPr id="2" name="文本框 1">
            <a:extLst>
              <a:ext uri="{FF2B5EF4-FFF2-40B4-BE49-F238E27FC236}">
                <a16:creationId xmlns:a16="http://schemas.microsoft.com/office/drawing/2014/main" id="{597D287E-0667-4183-8181-145B6D0B3EFC}"/>
              </a:ext>
            </a:extLst>
          </p:cNvPr>
          <p:cNvSpPr txBox="1"/>
          <p:nvPr/>
        </p:nvSpPr>
        <p:spPr>
          <a:xfrm>
            <a:off x="3071664" y="4653136"/>
            <a:ext cx="1107996" cy="646331"/>
          </a:xfrm>
          <a:prstGeom prst="rect">
            <a:avLst/>
          </a:prstGeom>
          <a:noFill/>
        </p:spPr>
        <p:txBody>
          <a:bodyPr wrap="none" rtlCol="0">
            <a:spAutoFit/>
          </a:bodyPr>
          <a:lstStyle/>
          <a:p>
            <a:r>
              <a:rPr lang="zh-CN" altLang="en-US" dirty="0"/>
              <a:t>参看代码</a:t>
            </a:r>
          </a:p>
          <a:p>
            <a:endParaRPr lang="zh-CN" altLang="en-US" dirty="0"/>
          </a:p>
        </p:txBody>
      </p:sp>
    </p:spTree>
    <p:extLst>
      <p:ext uri="{BB962C8B-B14F-4D97-AF65-F5344CB8AC3E}">
        <p14:creationId xmlns:p14="http://schemas.microsoft.com/office/powerpoint/2010/main" val="3905029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214567" y="3170955"/>
            <a:ext cx="7658100" cy="282172"/>
          </a:xfrm>
          <a:prstGeom prst="rect">
            <a:avLst/>
          </a:prstGeom>
          <a:solidFill>
            <a:srgbClr val="65B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feld 29"/>
          <p:cNvSpPr txBox="1"/>
          <p:nvPr/>
        </p:nvSpPr>
        <p:spPr>
          <a:xfrm>
            <a:off x="5033417" y="2137831"/>
            <a:ext cx="3913959" cy="583565"/>
          </a:xfrm>
          <a:prstGeom prst="rect">
            <a:avLst/>
          </a:prstGeom>
          <a:noFill/>
        </p:spPr>
        <p:txBody>
          <a:bodyPr wrap="square" rtlCol="0">
            <a:spAutoFit/>
          </a:bodyPr>
          <a:lstStyle/>
          <a:p>
            <a:pPr defTabSz="228600"/>
            <a:r>
              <a:rPr lang="en-US" altLang="zh-CN" sz="3200" b="1" dirty="0">
                <a:latin typeface="Microsoft YaHei Bold" panose="020B0503020204020204" charset="-122"/>
                <a:ea typeface="Microsoft YaHei Bold" panose="020B0503020204020204" charset="-122"/>
                <a:cs typeface="Microsoft YaHei Bold" panose="020B0503020204020204" charset="-122"/>
                <a:sym typeface="+mn-ea"/>
              </a:rPr>
              <a:t>qiankun</a:t>
            </a:r>
            <a:r>
              <a:rPr lang="zh-CN" altLang="en-US" sz="3200" b="1" dirty="0">
                <a:latin typeface="Microsoft YaHei Bold" panose="020B0503020204020204" charset="-122"/>
                <a:ea typeface="Microsoft YaHei Bold" panose="020B0503020204020204" charset="-122"/>
                <a:cs typeface="Microsoft YaHei Bold" panose="020B0503020204020204" charset="-122"/>
                <a:sym typeface="+mn-ea"/>
              </a:rPr>
              <a:t>运行机制</a:t>
            </a:r>
          </a:p>
        </p:txBody>
      </p:sp>
      <p:sp>
        <p:nvSpPr>
          <p:cNvPr id="15" name="矩形 14"/>
          <p:cNvSpPr/>
          <p:nvPr/>
        </p:nvSpPr>
        <p:spPr>
          <a:xfrm>
            <a:off x="2068544" y="1356808"/>
            <a:ext cx="1633804" cy="1628465"/>
          </a:xfrm>
          <a:prstGeom prst="rect">
            <a:avLst/>
          </a:prstGeom>
          <a:solidFill>
            <a:srgbClr val="5B3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335700" y="1677861"/>
            <a:ext cx="1767154" cy="1804354"/>
          </a:xfrm>
          <a:prstGeom prst="rect">
            <a:avLst/>
          </a:prstGeom>
          <a:solidFill>
            <a:srgbClr val="78B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71351" y="2084803"/>
            <a:ext cx="1047082" cy="1015663"/>
          </a:xfrm>
          <a:prstGeom prst="rect">
            <a:avLst/>
          </a:prstGeom>
          <a:noFill/>
        </p:spPr>
        <p:txBody>
          <a:bodyPr wrap="none" rtlCol="0">
            <a:spAutoFit/>
            <a:scene3d>
              <a:camera prst="orthographicFront"/>
              <a:lightRig rig="threePt" dir="t"/>
            </a:scene3d>
            <a:sp3d contourW="12700"/>
          </a:bodyPr>
          <a:lstStyle/>
          <a:p>
            <a:r>
              <a:rPr lang="en-US" altLang="zh-CN" sz="6000" b="1" dirty="0">
                <a:solidFill>
                  <a:schemeClr val="bg1"/>
                </a:solidFill>
                <a:latin typeface="Century Gothic" panose="020B0502020202020204" pitchFamily="34" charset="0"/>
              </a:rPr>
              <a:t>17</a:t>
            </a:r>
          </a:p>
        </p:txBody>
      </p:sp>
      <p:sp>
        <p:nvSpPr>
          <p:cNvPr id="2" name="文本框 1">
            <a:extLst>
              <a:ext uri="{FF2B5EF4-FFF2-40B4-BE49-F238E27FC236}">
                <a16:creationId xmlns:a16="http://schemas.microsoft.com/office/drawing/2014/main" id="{7F8BE1E4-2C52-4EE4-AF97-46A16BFB0FBF}"/>
              </a:ext>
            </a:extLst>
          </p:cNvPr>
          <p:cNvSpPr txBox="1"/>
          <p:nvPr/>
        </p:nvSpPr>
        <p:spPr>
          <a:xfrm>
            <a:off x="2279576" y="4149080"/>
            <a:ext cx="9073008" cy="2308324"/>
          </a:xfrm>
          <a:prstGeom prst="rect">
            <a:avLst/>
          </a:prstGeom>
          <a:noFill/>
        </p:spPr>
        <p:txBody>
          <a:bodyPr wrap="square" rtlCol="0">
            <a:spAutoFit/>
          </a:bodyPr>
          <a:lstStyle/>
          <a:p>
            <a:r>
              <a:rPr lang="zh-CN" altLang="en-US" dirty="0"/>
              <a:t>  </a:t>
            </a:r>
            <a:r>
              <a:rPr lang="en-US" altLang="zh-CN" dirty="0"/>
              <a:t>-</a:t>
            </a:r>
            <a:r>
              <a:rPr lang="zh-CN" altLang="en-US" dirty="0"/>
              <a:t> 参看博客</a:t>
            </a:r>
            <a:r>
              <a:rPr lang="en-US" altLang="zh-CN" dirty="0"/>
              <a:t> </a:t>
            </a:r>
            <a:r>
              <a:rPr lang="en-US" altLang="zh-CN" u="sng" dirty="0"/>
              <a:t>https://boswellji.github.io/MyBlog/Microfrontend/qiankun.html#%E8%BF%90%E8%A1%8C%E6%9C%BA%E5%88%B6</a:t>
            </a:r>
            <a:endParaRPr lang="en-US" altLang="zh-CN" dirty="0"/>
          </a:p>
          <a:p>
            <a:r>
              <a:rPr lang="en-US" altLang="zh-CN" dirty="0"/>
              <a:t>  - </a:t>
            </a:r>
            <a:r>
              <a:rPr lang="zh-CN" altLang="en-US" dirty="0"/>
              <a:t>沙盒：快照沙盒，遗留沙盒，代理沙盒</a:t>
            </a:r>
          </a:p>
          <a:p>
            <a:r>
              <a:rPr lang="zh-CN" altLang="en-US" dirty="0"/>
              <a:t>  </a:t>
            </a:r>
            <a:r>
              <a:rPr lang="en-US" altLang="zh-CN" dirty="0"/>
              <a:t>-</a:t>
            </a:r>
            <a:r>
              <a:rPr lang="zh-CN" altLang="en-US" dirty="0"/>
              <a:t> 样式隔离：</a:t>
            </a:r>
          </a:p>
          <a:p>
            <a:r>
              <a:rPr lang="zh-CN" altLang="en-US" dirty="0"/>
              <a:t>  </a:t>
            </a:r>
            <a:r>
              <a:rPr lang="en-US" altLang="zh-CN" dirty="0"/>
              <a:t>-</a:t>
            </a:r>
            <a:r>
              <a:rPr lang="zh-CN" altLang="en-US" dirty="0"/>
              <a:t> 通信：主子应用通信</a:t>
            </a:r>
          </a:p>
          <a:p>
            <a:r>
              <a:rPr lang="zh-CN" altLang="en-US" dirty="0"/>
              <a:t>  </a:t>
            </a:r>
            <a:r>
              <a:rPr lang="en-US" altLang="zh-CN" dirty="0"/>
              <a:t>-</a:t>
            </a:r>
            <a:r>
              <a:rPr lang="zh-CN" altLang="en-US" dirty="0"/>
              <a:t> </a:t>
            </a:r>
            <a:r>
              <a:rPr lang="en-US" altLang="zh-CN" dirty="0"/>
              <a:t>import-html-entry</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29895" y="1125220"/>
            <a:ext cx="11010900" cy="1477328"/>
          </a:xfrm>
          <a:prstGeom prst="rect">
            <a:avLst/>
          </a:prstGeom>
          <a:noFill/>
        </p:spPr>
        <p:txBody>
          <a:bodyPr wrap="square" rtlCol="0">
            <a:spAutoFit/>
          </a:bodyPr>
          <a:lstStyle/>
          <a:p>
            <a:pPr algn="l"/>
            <a:r>
              <a:rPr lang="en-US" altLang="zh-CN" dirty="0"/>
              <a:t>- [Micro Frontends](https://micro-frontends.org/)</a:t>
            </a:r>
          </a:p>
          <a:p>
            <a:pPr algn="l"/>
            <a:r>
              <a:rPr lang="en-US" altLang="zh-CN" dirty="0"/>
              <a:t>- [Why Not Iframe](https://www.yuque.com/kuitos/gky7yw/gesexv)</a:t>
            </a:r>
          </a:p>
          <a:p>
            <a:pPr algn="l"/>
            <a:r>
              <a:rPr lang="en-US" altLang="zh-CN" dirty="0"/>
              <a:t>- [</a:t>
            </a:r>
            <a:r>
              <a:rPr lang="en-US" altLang="zh-CN" dirty="0" err="1"/>
              <a:t>微前端的核心价值</a:t>
            </a:r>
            <a:r>
              <a:rPr lang="en-US" altLang="zh-CN" dirty="0"/>
              <a:t>](https://www.yuque.com/kuitos/gky7yw/rhduwc)</a:t>
            </a:r>
          </a:p>
          <a:p>
            <a:pPr algn="l"/>
            <a:r>
              <a:rPr lang="en-US" altLang="zh-CN" dirty="0"/>
              <a:t>- [</a:t>
            </a:r>
            <a:r>
              <a:rPr lang="en-US" altLang="zh-CN" dirty="0" err="1"/>
              <a:t>基于</a:t>
            </a:r>
            <a:r>
              <a:rPr lang="en-US" altLang="zh-CN" dirty="0"/>
              <a:t> </a:t>
            </a:r>
            <a:r>
              <a:rPr lang="en-US" altLang="zh-CN" dirty="0" err="1"/>
              <a:t>qiankun</a:t>
            </a:r>
            <a:r>
              <a:rPr lang="en-US" altLang="zh-CN" dirty="0"/>
              <a:t> </a:t>
            </a:r>
            <a:r>
              <a:rPr lang="en-US" altLang="zh-CN" dirty="0" err="1"/>
              <a:t>的微前端应用实践</a:t>
            </a:r>
            <a:r>
              <a:rPr lang="en-US" altLang="zh-CN" dirty="0"/>
              <a:t>](https://zhuanlan.zhihu.com/p/356225293)</a:t>
            </a:r>
          </a:p>
          <a:p>
            <a:pPr algn="l"/>
            <a:r>
              <a:rPr lang="en-US" altLang="zh-CN" dirty="0"/>
              <a:t>- [</a:t>
            </a:r>
            <a:r>
              <a:rPr lang="en-US" altLang="zh-CN" dirty="0" err="1"/>
              <a:t>可能是你见过最完善的微前端解决方案</a:t>
            </a:r>
            <a:r>
              <a:rPr lang="en-US" altLang="zh-CN" dirty="0"/>
              <a:t>](https://zhuanlan.zhihu.com/p/78362028)</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descr="图片包含 游戏机&#10;&#10;描述已自动生成"/>
          <p:cNvPicPr>
            <a:picLocks noChangeAspect="1"/>
          </p:cNvPicPr>
          <p:nvPr/>
        </p:nvPicPr>
        <p:blipFill>
          <a:blip r:embed="rId2"/>
          <a:stretch>
            <a:fillRect/>
          </a:stretch>
        </p:blipFill>
        <p:spPr>
          <a:xfrm>
            <a:off x="0" y="297"/>
            <a:ext cx="12192000" cy="6879744"/>
          </a:xfrm>
          <a:prstGeom prst="rect">
            <a:avLst/>
          </a:prstGeom>
        </p:spPr>
      </p:pic>
      <p:pic>
        <p:nvPicPr>
          <p:cNvPr id="11" name="图片 10" descr="图片包含 游戏机, 画&#10;&#10;描述已自动生成"/>
          <p:cNvPicPr>
            <a:picLocks noChangeAspect="1"/>
          </p:cNvPicPr>
          <p:nvPr/>
        </p:nvPicPr>
        <p:blipFill>
          <a:blip r:embed="rId3"/>
          <a:stretch>
            <a:fillRect/>
          </a:stretch>
        </p:blipFill>
        <p:spPr>
          <a:xfrm>
            <a:off x="4439816" y="1988840"/>
            <a:ext cx="3293921" cy="1812528"/>
          </a:xfrm>
          <a:prstGeom prst="rect">
            <a:avLst/>
          </a:prstGeom>
        </p:spPr>
      </p:pic>
      <p:pic>
        <p:nvPicPr>
          <p:cNvPr id="13" name="图片 12" descr="图片包含 游戏机&#10;&#10;描述已自动生成"/>
          <p:cNvPicPr>
            <a:picLocks noChangeAspect="1"/>
          </p:cNvPicPr>
          <p:nvPr/>
        </p:nvPicPr>
        <p:blipFill>
          <a:blip r:embed="rId4"/>
          <a:stretch>
            <a:fillRect/>
          </a:stretch>
        </p:blipFill>
        <p:spPr>
          <a:xfrm>
            <a:off x="5591944" y="6160161"/>
            <a:ext cx="1173844" cy="33860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33900" y="3849746"/>
            <a:ext cx="7658100" cy="282172"/>
          </a:xfrm>
          <a:prstGeom prst="rect">
            <a:avLst/>
          </a:prstGeom>
          <a:solidFill>
            <a:srgbClr val="65B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feld 29"/>
          <p:cNvSpPr txBox="1"/>
          <p:nvPr/>
        </p:nvSpPr>
        <p:spPr>
          <a:xfrm>
            <a:off x="5033417" y="2589807"/>
            <a:ext cx="3913959" cy="583565"/>
          </a:xfrm>
          <a:prstGeom prst="rect">
            <a:avLst/>
          </a:prstGeom>
          <a:noFill/>
        </p:spPr>
        <p:txBody>
          <a:bodyPr wrap="square" rtlCol="0">
            <a:spAutoFit/>
          </a:bodyPr>
          <a:lstStyle/>
          <a:p>
            <a:pPr defTabSz="228600"/>
            <a:r>
              <a:rPr lang="en-US" altLang="zh-CN" sz="3200" b="1" dirty="0">
                <a:latin typeface="Microsoft YaHei Bold" panose="020B0503020204020204" charset="-122"/>
                <a:ea typeface="Microsoft YaHei Bold" panose="020B0503020204020204" charset="-122"/>
                <a:cs typeface="Microsoft YaHei Bold" panose="020B0503020204020204" charset="-122"/>
                <a:sym typeface="+mn-ea"/>
              </a:rPr>
              <a:t>web</a:t>
            </a:r>
            <a:r>
              <a:rPr lang="zh-CN" altLang="en-US" sz="3200" b="1" dirty="0">
                <a:latin typeface="Microsoft YaHei Bold" panose="020B0503020204020204" charset="-122"/>
                <a:ea typeface="Microsoft YaHei Bold" panose="020B0503020204020204" charset="-122"/>
                <a:cs typeface="Microsoft YaHei Bold" panose="020B0503020204020204" charset="-122"/>
                <a:sym typeface="+mn-ea"/>
              </a:rPr>
              <a:t>应用渲染方案</a:t>
            </a:r>
            <a:endParaRPr lang="zh-CN" altLang="en-US" sz="5200" b="1" dirty="0">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2068544" y="2060847"/>
            <a:ext cx="1633804" cy="1628465"/>
          </a:xfrm>
          <a:prstGeom prst="rect">
            <a:avLst/>
          </a:prstGeom>
          <a:solidFill>
            <a:srgbClr val="5B3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392957" y="2370539"/>
            <a:ext cx="1767154" cy="1761379"/>
          </a:xfrm>
          <a:prstGeom prst="rect">
            <a:avLst/>
          </a:prstGeom>
          <a:solidFill>
            <a:srgbClr val="78B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71351" y="2743396"/>
            <a:ext cx="1047082" cy="1015663"/>
          </a:xfrm>
          <a:prstGeom prst="rect">
            <a:avLst/>
          </a:prstGeom>
          <a:noFill/>
        </p:spPr>
        <p:txBody>
          <a:bodyPr wrap="none" rtlCol="0">
            <a:spAutoFit/>
            <a:scene3d>
              <a:camera prst="orthographicFront"/>
              <a:lightRig rig="threePt" dir="t"/>
            </a:scene3d>
            <a:sp3d contourW="12700"/>
          </a:bodyPr>
          <a:lstStyle/>
          <a:p>
            <a:r>
              <a:rPr lang="en-US" altLang="zh-CN" sz="6000" b="1" dirty="0">
                <a:solidFill>
                  <a:schemeClr val="bg1"/>
                </a:solidFill>
                <a:latin typeface="Century Gothic" panose="020B0502020202020204" pitchFamily="34" charset="0"/>
              </a:rPr>
              <a:t>01</a:t>
            </a:r>
            <a:endParaRPr lang="zh-CN" altLang="en-US" sz="6000" b="1" dirty="0">
              <a:solidFill>
                <a:schemeClr val="bg1"/>
              </a:solidFill>
              <a:latin typeface="Century Gothic" panose="020B0502020202020204" pitchFamily="34" charset="0"/>
            </a:endParaRPr>
          </a:p>
        </p:txBody>
      </p:sp>
      <p:sp>
        <p:nvSpPr>
          <p:cNvPr id="2" name="文本框 1"/>
          <p:cNvSpPr txBox="1"/>
          <p:nvPr/>
        </p:nvSpPr>
        <p:spPr>
          <a:xfrm>
            <a:off x="3082925" y="4666615"/>
            <a:ext cx="7072705" cy="1754326"/>
          </a:xfrm>
          <a:prstGeom prst="rect">
            <a:avLst/>
          </a:prstGeom>
          <a:noFill/>
        </p:spPr>
        <p:txBody>
          <a:bodyPr wrap="none" rtlCol="0">
            <a:spAutoFit/>
          </a:bodyPr>
          <a:lstStyle/>
          <a:p>
            <a:pPr marL="342900" indent="-342900" algn="l">
              <a:buAutoNum type="arabicPeriod"/>
            </a:pPr>
            <a:r>
              <a:rPr lang="en-US" altLang="zh-CN" dirty="0"/>
              <a:t>SSR: </a:t>
            </a:r>
            <a:r>
              <a:rPr lang="zh-CN" altLang="en-US" dirty="0">
                <a:sym typeface="+mn-ea"/>
              </a:rPr>
              <a:t>Server Side Rendering，传统服务端渲染</a:t>
            </a:r>
            <a:endParaRPr lang="zh-CN" altLang="en-US" dirty="0"/>
          </a:p>
          <a:p>
            <a:pPr marL="342900" indent="-342900" algn="l">
              <a:buAutoNum type="arabicPeriod"/>
            </a:pPr>
            <a:r>
              <a:rPr lang="zh-CN" altLang="en-US" dirty="0"/>
              <a:t>CSR：Client Side Rendering，客户端（通常是浏览器）渲染</a:t>
            </a:r>
          </a:p>
          <a:p>
            <a:pPr marL="342900" indent="-342900" algn="l">
              <a:buAutoNum type="arabicPeriod"/>
            </a:pPr>
            <a:r>
              <a:rPr lang="zh-CN" altLang="en-US" dirty="0"/>
              <a:t>SSR：Server Side Rendering，现代服务端渲染</a:t>
            </a:r>
          </a:p>
          <a:p>
            <a:pPr marL="342900" indent="-342900" algn="l">
              <a:buAutoNum type="arabicPeriod"/>
            </a:pPr>
            <a:r>
              <a:rPr lang="zh-CN" altLang="en-US" dirty="0"/>
              <a:t>SSG：Static Site Generation，静态网站生成</a:t>
            </a:r>
          </a:p>
          <a:p>
            <a:pPr marL="342900" indent="-342900" algn="l">
              <a:buAutoNum type="arabicPeriod"/>
            </a:pPr>
            <a:r>
              <a:rPr lang="zh-CN" altLang="en-US" dirty="0"/>
              <a:t>ISR：Incremental Site Rendering，增量式的网站渲染</a:t>
            </a:r>
          </a:p>
          <a:p>
            <a:pPr marL="342900" indent="-342900" algn="l">
              <a:buAutoNum type="arabicPeriod"/>
            </a:pPr>
            <a:r>
              <a:rPr lang="zh-CN" altLang="en-US" dirty="0"/>
              <a:t>DPR：Distributed Persistent Rendering，分布式的持续渲染</a:t>
            </a:r>
          </a:p>
        </p:txBody>
      </p:sp>
      <p:sp>
        <p:nvSpPr>
          <p:cNvPr id="3" name="椭圆 2">
            <a:extLst>
              <a:ext uri="{FF2B5EF4-FFF2-40B4-BE49-F238E27FC236}">
                <a16:creationId xmlns:a16="http://schemas.microsoft.com/office/drawing/2014/main" id="{53AFFCB4-98C3-45BA-AFC2-28B77B92C926}"/>
              </a:ext>
            </a:extLst>
          </p:cNvPr>
          <p:cNvSpPr/>
          <p:nvPr/>
        </p:nvSpPr>
        <p:spPr>
          <a:xfrm>
            <a:off x="9420649" y="1556792"/>
            <a:ext cx="2291975" cy="129614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先来</a:t>
            </a:r>
            <a:r>
              <a:rPr lang="zh-CN" altLang="en-US"/>
              <a:t>定义一下这里的渲染</a:t>
            </a:r>
            <a:r>
              <a:rPr lang="zh-CN" alt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33900" y="3849746"/>
            <a:ext cx="7658100" cy="282172"/>
          </a:xfrm>
          <a:prstGeom prst="rect">
            <a:avLst/>
          </a:prstGeom>
          <a:solidFill>
            <a:srgbClr val="65B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feld 29"/>
          <p:cNvSpPr txBox="1"/>
          <p:nvPr/>
        </p:nvSpPr>
        <p:spPr>
          <a:xfrm>
            <a:off x="4533900" y="2589530"/>
            <a:ext cx="5394325" cy="953135"/>
          </a:xfrm>
          <a:prstGeom prst="rect">
            <a:avLst/>
          </a:prstGeom>
          <a:noFill/>
        </p:spPr>
        <p:txBody>
          <a:bodyPr wrap="square" rtlCol="0">
            <a:spAutoFit/>
          </a:bodyPr>
          <a:lstStyle/>
          <a:p>
            <a:pPr defTabSz="228600"/>
            <a:r>
              <a:rPr lang="en-US" altLang="zh-CN" sz="2800" b="1" dirty="0">
                <a:latin typeface="微软雅黑" panose="020B0503020204020204" pitchFamily="34" charset="-122"/>
                <a:cs typeface="+mn-ea"/>
                <a:sym typeface="+mn-lt"/>
              </a:rPr>
              <a:t>     </a:t>
            </a:r>
            <a:r>
              <a:rPr lang="en-US" altLang="zh-CN" sz="2800">
                <a:sym typeface="+mn-ea"/>
              </a:rPr>
              <a:t>SSR: </a:t>
            </a:r>
            <a:r>
              <a:rPr lang="zh-CN" altLang="en-US" sz="2800">
                <a:sym typeface="+mn-ea"/>
              </a:rPr>
              <a:t>Server Side Rendering，传统服务端渲染</a:t>
            </a:r>
            <a:endParaRPr lang="zh-CN" altLang="en-US" sz="2800" b="1" dirty="0">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2068544" y="2060847"/>
            <a:ext cx="1633804" cy="1628465"/>
          </a:xfrm>
          <a:prstGeom prst="rect">
            <a:avLst/>
          </a:prstGeom>
          <a:solidFill>
            <a:srgbClr val="5B3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392957" y="2370539"/>
            <a:ext cx="1767154" cy="1761379"/>
          </a:xfrm>
          <a:prstGeom prst="rect">
            <a:avLst/>
          </a:prstGeom>
          <a:solidFill>
            <a:srgbClr val="78B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71351" y="2743396"/>
            <a:ext cx="1099820" cy="1014730"/>
          </a:xfrm>
          <a:prstGeom prst="rect">
            <a:avLst/>
          </a:prstGeom>
          <a:noFill/>
        </p:spPr>
        <p:txBody>
          <a:bodyPr wrap="none" rtlCol="0">
            <a:spAutoFit/>
            <a:scene3d>
              <a:camera prst="orthographicFront"/>
              <a:lightRig rig="threePt" dir="t"/>
            </a:scene3d>
            <a:sp3d contourW="12700"/>
          </a:bodyPr>
          <a:lstStyle/>
          <a:p>
            <a:r>
              <a:rPr lang="en-US" altLang="zh-CN" sz="6000" b="1" dirty="0">
                <a:solidFill>
                  <a:schemeClr val="bg1"/>
                </a:solidFill>
                <a:latin typeface="Century Gothic" panose="020B0502020202020204" pitchFamily="34" charset="0"/>
              </a:rPr>
              <a:t>02</a:t>
            </a:r>
            <a:endParaRPr lang="zh-CN" altLang="en-US" sz="6000" b="1" dirty="0">
              <a:solidFill>
                <a:schemeClr val="bg1"/>
              </a:solidFill>
              <a:latin typeface="Century Gothic" panose="020B0502020202020204" pitchFamily="34" charset="0"/>
            </a:endParaRPr>
          </a:p>
        </p:txBody>
      </p:sp>
      <p:sp>
        <p:nvSpPr>
          <p:cNvPr id="4" name="文本框 3"/>
          <p:cNvSpPr txBox="1"/>
          <p:nvPr/>
        </p:nvSpPr>
        <p:spPr>
          <a:xfrm>
            <a:off x="3324860" y="4502785"/>
            <a:ext cx="309880" cy="368300"/>
          </a:xfrm>
          <a:prstGeom prst="rect">
            <a:avLst/>
          </a:prstGeom>
          <a:noFill/>
        </p:spPr>
        <p:txBody>
          <a:bodyPr wrap="none" rtlCol="0">
            <a:spAutoFit/>
          </a:bodyPr>
          <a:lstStyle/>
          <a:p>
            <a:endParaRPr lang="zh-CN" altLang="en-US"/>
          </a:p>
        </p:txBody>
      </p:sp>
      <p:sp>
        <p:nvSpPr>
          <p:cNvPr id="3" name="文本框 2"/>
          <p:cNvSpPr txBox="1"/>
          <p:nvPr/>
        </p:nvSpPr>
        <p:spPr>
          <a:xfrm>
            <a:off x="2392680" y="4871085"/>
            <a:ext cx="8682355" cy="922020"/>
          </a:xfrm>
          <a:prstGeom prst="rect">
            <a:avLst/>
          </a:prstGeom>
          <a:noFill/>
        </p:spPr>
        <p:txBody>
          <a:bodyPr wrap="none" rtlCol="0">
            <a:spAutoFit/>
          </a:bodyPr>
          <a:lstStyle/>
          <a:p>
            <a:r>
              <a:rPr lang="zh-CN" altLang="en-US"/>
              <a:t>一般作为后端</a:t>
            </a:r>
            <a:r>
              <a:rPr lang="en-US" altLang="zh-CN"/>
              <a:t>MVC</a:t>
            </a:r>
            <a:r>
              <a:rPr lang="zh-CN" altLang="en-US"/>
              <a:t>项目的</a:t>
            </a:r>
            <a:r>
              <a:rPr lang="en-US" altLang="zh-CN"/>
              <a:t>V</a:t>
            </a:r>
            <a:r>
              <a:rPr lang="zh-CN" altLang="en-US"/>
              <a:t>层，通过模板引擎拼接字符串的方式来渲染页面的</a:t>
            </a:r>
            <a:r>
              <a:rPr lang="en-US" altLang="zh-CN"/>
              <a:t>html</a:t>
            </a:r>
            <a:r>
              <a:rPr lang="zh-CN" altLang="en-US"/>
              <a:t>。</a:t>
            </a:r>
            <a:br>
              <a:rPr lang="zh-CN" altLang="en-US"/>
            </a:br>
            <a:br>
              <a:rPr lang="zh-CN" altLang="en-US"/>
            </a:br>
            <a:r>
              <a:rPr lang="zh-CN" altLang="en-US"/>
              <a:t>代表技术：</a:t>
            </a:r>
            <a:r>
              <a:rPr lang="en-US" altLang="zh-CN"/>
              <a:t>java,nodejs,.net</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33900" y="3849746"/>
            <a:ext cx="7658100" cy="282172"/>
          </a:xfrm>
          <a:prstGeom prst="rect">
            <a:avLst/>
          </a:prstGeom>
          <a:solidFill>
            <a:srgbClr val="65B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feld 29"/>
          <p:cNvSpPr txBox="1"/>
          <p:nvPr/>
        </p:nvSpPr>
        <p:spPr>
          <a:xfrm>
            <a:off x="4512310" y="2305685"/>
            <a:ext cx="5394325" cy="1383665"/>
          </a:xfrm>
          <a:prstGeom prst="rect">
            <a:avLst/>
          </a:prstGeom>
          <a:noFill/>
        </p:spPr>
        <p:txBody>
          <a:bodyPr wrap="square" rtlCol="0">
            <a:spAutoFit/>
          </a:bodyPr>
          <a:lstStyle/>
          <a:p>
            <a:pPr defTabSz="228600"/>
            <a:r>
              <a:rPr lang="en-US" altLang="zh-CN" sz="2800" b="1" dirty="0">
                <a:latin typeface="微软雅黑" panose="020B0503020204020204" pitchFamily="34" charset="-122"/>
                <a:cs typeface="+mn-ea"/>
                <a:sym typeface="+mn-lt"/>
              </a:rPr>
              <a:t>     </a:t>
            </a:r>
            <a:r>
              <a:rPr lang="zh-CN" altLang="en-US" sz="2800">
                <a:sym typeface="+mn-ea"/>
              </a:rPr>
              <a:t>CSR：Client Side Rendering，客户端（通常是浏览器）渲染</a:t>
            </a:r>
            <a:endParaRPr lang="zh-CN" altLang="en-US" sz="2800" b="1" dirty="0">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2068544" y="2060847"/>
            <a:ext cx="1633804" cy="1628465"/>
          </a:xfrm>
          <a:prstGeom prst="rect">
            <a:avLst/>
          </a:prstGeom>
          <a:solidFill>
            <a:srgbClr val="5B3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392957" y="2370539"/>
            <a:ext cx="1767154" cy="1761379"/>
          </a:xfrm>
          <a:prstGeom prst="rect">
            <a:avLst/>
          </a:prstGeom>
          <a:solidFill>
            <a:srgbClr val="78B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71351" y="2743396"/>
            <a:ext cx="1036320" cy="1014730"/>
          </a:xfrm>
          <a:prstGeom prst="rect">
            <a:avLst/>
          </a:prstGeom>
          <a:noFill/>
        </p:spPr>
        <p:txBody>
          <a:bodyPr wrap="none" rtlCol="0">
            <a:spAutoFit/>
            <a:scene3d>
              <a:camera prst="orthographicFront"/>
              <a:lightRig rig="threePt" dir="t"/>
            </a:scene3d>
            <a:sp3d contourW="12700"/>
          </a:bodyPr>
          <a:lstStyle/>
          <a:p>
            <a:r>
              <a:rPr lang="en-US" altLang="zh-CN" sz="6000" b="1" dirty="0">
                <a:solidFill>
                  <a:schemeClr val="bg1"/>
                </a:solidFill>
                <a:latin typeface="Century Gothic" panose="020B0502020202020204" pitchFamily="34" charset="0"/>
              </a:rPr>
              <a:t>03</a:t>
            </a:r>
            <a:endParaRPr lang="zh-CN" altLang="en-US" sz="6000" b="1" dirty="0">
              <a:solidFill>
                <a:schemeClr val="bg1"/>
              </a:solidFill>
              <a:latin typeface="Century Gothic" panose="020B0502020202020204" pitchFamily="34" charset="0"/>
            </a:endParaRPr>
          </a:p>
        </p:txBody>
      </p:sp>
      <p:sp>
        <p:nvSpPr>
          <p:cNvPr id="4" name="文本框 3"/>
          <p:cNvSpPr txBox="1"/>
          <p:nvPr/>
        </p:nvSpPr>
        <p:spPr>
          <a:xfrm>
            <a:off x="3324860" y="4502785"/>
            <a:ext cx="309880" cy="368300"/>
          </a:xfrm>
          <a:prstGeom prst="rect">
            <a:avLst/>
          </a:prstGeom>
          <a:noFill/>
        </p:spPr>
        <p:txBody>
          <a:bodyPr wrap="none" rtlCol="0">
            <a:spAutoFit/>
          </a:bodyPr>
          <a:lstStyle/>
          <a:p>
            <a:endParaRPr lang="zh-CN" altLang="en-US"/>
          </a:p>
        </p:txBody>
      </p:sp>
      <p:sp>
        <p:nvSpPr>
          <p:cNvPr id="3" name="文本框 2"/>
          <p:cNvSpPr txBox="1"/>
          <p:nvPr/>
        </p:nvSpPr>
        <p:spPr>
          <a:xfrm>
            <a:off x="2392680" y="4871085"/>
            <a:ext cx="8539454" cy="1704056"/>
          </a:xfrm>
          <a:prstGeom prst="rect">
            <a:avLst/>
          </a:prstGeom>
          <a:noFill/>
        </p:spPr>
        <p:txBody>
          <a:bodyPr wrap="none" rtlCol="0">
            <a:spAutoFit/>
          </a:bodyPr>
          <a:lstStyle/>
          <a:p>
            <a:r>
              <a:rPr lang="en-US" altLang="zh-CN" dirty="0"/>
              <a:t>1.</a:t>
            </a:r>
            <a:r>
              <a:rPr lang="zh-CN" altLang="en-US" dirty="0"/>
              <a:t>前端模板引擎渲染。 代表技术：</a:t>
            </a:r>
            <a:r>
              <a:rPr lang="en-US" altLang="zh-CN" dirty="0"/>
              <a:t>doT.js</a:t>
            </a:r>
          </a:p>
          <a:p>
            <a:r>
              <a:rPr lang="en-US" altLang="zh-CN" dirty="0"/>
              <a:t> </a:t>
            </a:r>
          </a:p>
          <a:p>
            <a:r>
              <a:rPr lang="en-US" altLang="zh-CN" dirty="0"/>
              <a:t>2.</a:t>
            </a:r>
            <a:r>
              <a:rPr lang="zh-CN" altLang="en-US" dirty="0"/>
              <a:t>一般被称为</a:t>
            </a:r>
            <a:r>
              <a:rPr lang="en-US" altLang="zh-CN" dirty="0"/>
              <a:t>SPA(Single Page Application)</a:t>
            </a:r>
            <a:r>
              <a:rPr lang="zh-CN" altLang="en-US" dirty="0"/>
              <a:t>项目</a:t>
            </a:r>
            <a:r>
              <a:rPr lang="en-US" altLang="zh-CN" dirty="0"/>
              <a:t>,</a:t>
            </a:r>
            <a:r>
              <a:rPr lang="zh-CN" altLang="en-US" dirty="0"/>
              <a:t>只有一个</a:t>
            </a:r>
            <a:r>
              <a:rPr lang="en-US" altLang="zh-CN" dirty="0"/>
              <a:t>html</a:t>
            </a:r>
            <a:r>
              <a:rPr lang="zh-CN" altLang="en-US" dirty="0"/>
              <a:t>入口页面，其他</a:t>
            </a:r>
          </a:p>
          <a:p>
            <a:pPr fontAlgn="auto">
              <a:lnSpc>
                <a:spcPct val="150000"/>
              </a:lnSpc>
            </a:pPr>
            <a:r>
              <a:rPr lang="zh-CN" altLang="en-US" dirty="0"/>
              <a:t>页面基于现代前端框架的路由和组件化技术通过调取后端</a:t>
            </a:r>
            <a:r>
              <a:rPr lang="en-US" altLang="zh-CN" dirty="0" err="1"/>
              <a:t>api</a:t>
            </a:r>
            <a:r>
              <a:rPr lang="zh-CN" altLang="en-US" dirty="0"/>
              <a:t>的方式来动态生成。</a:t>
            </a:r>
          </a:p>
          <a:p>
            <a:pPr fontAlgn="auto">
              <a:lnSpc>
                <a:spcPct val="150000"/>
              </a:lnSpc>
            </a:pPr>
            <a:r>
              <a:rPr lang="zh-CN" altLang="en-US" dirty="0"/>
              <a:t>代表技术：</a:t>
            </a:r>
            <a:r>
              <a:rPr lang="en-US" altLang="zh-CN" dirty="0"/>
              <a:t>Vue.js</a:t>
            </a:r>
          </a:p>
        </p:txBody>
      </p:sp>
      <p:sp>
        <p:nvSpPr>
          <p:cNvPr id="2" name="文本框 1"/>
          <p:cNvSpPr txBox="1"/>
          <p:nvPr/>
        </p:nvSpPr>
        <p:spPr>
          <a:xfrm>
            <a:off x="11887200" y="5534660"/>
            <a:ext cx="309880" cy="368300"/>
          </a:xfrm>
          <a:prstGeom prst="rect">
            <a:avLst/>
          </a:prstGeom>
          <a:noFill/>
        </p:spPr>
        <p:txBody>
          <a:bodyPr wrap="none" rtlCol="0">
            <a:spAutoFit/>
          </a:bodyPr>
          <a:lstStyle/>
          <a:p>
            <a:endParaRPr lang="zh-CN" altLang="en-US"/>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33900" y="3849746"/>
            <a:ext cx="7658100" cy="282172"/>
          </a:xfrm>
          <a:prstGeom prst="rect">
            <a:avLst/>
          </a:prstGeom>
          <a:solidFill>
            <a:srgbClr val="65B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feld 29"/>
          <p:cNvSpPr txBox="1"/>
          <p:nvPr/>
        </p:nvSpPr>
        <p:spPr>
          <a:xfrm>
            <a:off x="4512310" y="2305685"/>
            <a:ext cx="5394325" cy="953135"/>
          </a:xfrm>
          <a:prstGeom prst="rect">
            <a:avLst/>
          </a:prstGeom>
          <a:noFill/>
        </p:spPr>
        <p:txBody>
          <a:bodyPr wrap="square" rtlCol="0">
            <a:spAutoFit/>
          </a:bodyPr>
          <a:lstStyle/>
          <a:p>
            <a:pPr defTabSz="228600"/>
            <a:r>
              <a:rPr lang="en-US" altLang="zh-CN" sz="2800" b="1" dirty="0">
                <a:latin typeface="微软雅黑" panose="020B0503020204020204" pitchFamily="34" charset="-122"/>
                <a:cs typeface="+mn-ea"/>
                <a:sym typeface="+mn-lt"/>
              </a:rPr>
              <a:t>     </a:t>
            </a:r>
            <a:r>
              <a:rPr lang="zh-CN" altLang="en-US" sz="2800">
                <a:sym typeface="+mn-ea"/>
              </a:rPr>
              <a:t>SSR：Server Side Rendering，现代服务端渲染</a:t>
            </a:r>
            <a:endParaRPr lang="zh-CN" altLang="en-US" sz="2800" b="1" dirty="0">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2068544" y="2060847"/>
            <a:ext cx="1633804" cy="1628465"/>
          </a:xfrm>
          <a:prstGeom prst="rect">
            <a:avLst/>
          </a:prstGeom>
          <a:solidFill>
            <a:srgbClr val="5B3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392957" y="2370539"/>
            <a:ext cx="1767154" cy="1761379"/>
          </a:xfrm>
          <a:prstGeom prst="rect">
            <a:avLst/>
          </a:prstGeom>
          <a:solidFill>
            <a:srgbClr val="78B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84051" y="2744031"/>
            <a:ext cx="1036320" cy="1014730"/>
          </a:xfrm>
          <a:prstGeom prst="rect">
            <a:avLst/>
          </a:prstGeom>
          <a:noFill/>
        </p:spPr>
        <p:txBody>
          <a:bodyPr wrap="none" rtlCol="0">
            <a:spAutoFit/>
            <a:scene3d>
              <a:camera prst="orthographicFront"/>
              <a:lightRig rig="threePt" dir="t"/>
            </a:scene3d>
            <a:sp3d contourW="12700"/>
          </a:bodyPr>
          <a:lstStyle/>
          <a:p>
            <a:r>
              <a:rPr lang="en-US" altLang="zh-CN" sz="6000" b="1" dirty="0">
                <a:solidFill>
                  <a:schemeClr val="bg1"/>
                </a:solidFill>
                <a:latin typeface="Century Gothic" panose="020B0502020202020204" pitchFamily="34" charset="0"/>
              </a:rPr>
              <a:t>04</a:t>
            </a:r>
            <a:endParaRPr lang="zh-CN" altLang="en-US" sz="6000" b="1" dirty="0">
              <a:solidFill>
                <a:schemeClr val="bg1"/>
              </a:solidFill>
              <a:latin typeface="Century Gothic" panose="020B0502020202020204" pitchFamily="34" charset="0"/>
            </a:endParaRPr>
          </a:p>
        </p:txBody>
      </p:sp>
      <p:sp>
        <p:nvSpPr>
          <p:cNvPr id="4" name="文本框 3"/>
          <p:cNvSpPr txBox="1"/>
          <p:nvPr/>
        </p:nvSpPr>
        <p:spPr>
          <a:xfrm>
            <a:off x="3324860" y="4502785"/>
            <a:ext cx="309880" cy="368300"/>
          </a:xfrm>
          <a:prstGeom prst="rect">
            <a:avLst/>
          </a:prstGeom>
          <a:noFill/>
        </p:spPr>
        <p:txBody>
          <a:bodyPr wrap="none" rtlCol="0">
            <a:spAutoFit/>
          </a:bodyPr>
          <a:lstStyle/>
          <a:p>
            <a:endParaRPr lang="zh-CN" altLang="en-US"/>
          </a:p>
        </p:txBody>
      </p:sp>
      <p:sp>
        <p:nvSpPr>
          <p:cNvPr id="3" name="文本框 2"/>
          <p:cNvSpPr txBox="1"/>
          <p:nvPr/>
        </p:nvSpPr>
        <p:spPr>
          <a:xfrm>
            <a:off x="2392680" y="4871085"/>
            <a:ext cx="7854315" cy="1753235"/>
          </a:xfrm>
          <a:prstGeom prst="rect">
            <a:avLst/>
          </a:prstGeom>
          <a:noFill/>
        </p:spPr>
        <p:txBody>
          <a:bodyPr wrap="square" rtlCol="0">
            <a:spAutoFit/>
          </a:bodyPr>
          <a:lstStyle/>
          <a:p>
            <a:pPr algn="l"/>
            <a:r>
              <a:rPr lang="zh-CN" altLang="en-US"/>
              <a:t>在CRS框架的基础上进化而来（CRS框架将组件生成html字符串发送给浏览器，并将静态标记“润色”为客户端上完全交互式的应用程序），SSR最早是为了解决单页应用（SPA）产生的 SEO、首屏渲染时间等问题而诞生的，在服务端直接实时同构渲染用户看到的页面，能最大程度上提高用户的体验。</a:t>
            </a:r>
          </a:p>
          <a:p>
            <a:pPr algn="l"/>
            <a:endParaRPr lang="zh-CN" altLang="en-US"/>
          </a:p>
          <a:p>
            <a:pPr algn="l"/>
            <a:r>
              <a:rPr lang="zh-CN" altLang="en-US"/>
              <a:t>代表技术：</a:t>
            </a:r>
            <a:r>
              <a:rPr lang="en-US" altLang="zh-CN"/>
              <a:t> nuxtjs</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33900" y="2985398"/>
            <a:ext cx="7658100" cy="282172"/>
          </a:xfrm>
          <a:prstGeom prst="rect">
            <a:avLst/>
          </a:prstGeom>
          <a:solidFill>
            <a:srgbClr val="65B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feld 29"/>
          <p:cNvSpPr txBox="1"/>
          <p:nvPr/>
        </p:nvSpPr>
        <p:spPr>
          <a:xfrm>
            <a:off x="4512310" y="1369582"/>
            <a:ext cx="5394325" cy="953135"/>
          </a:xfrm>
          <a:prstGeom prst="rect">
            <a:avLst/>
          </a:prstGeom>
          <a:noFill/>
        </p:spPr>
        <p:txBody>
          <a:bodyPr wrap="square" rtlCol="0">
            <a:spAutoFit/>
          </a:bodyPr>
          <a:lstStyle/>
          <a:p>
            <a:pPr defTabSz="228600"/>
            <a:r>
              <a:rPr lang="en-US" altLang="zh-CN" sz="2800" b="1" dirty="0">
                <a:latin typeface="微软雅黑" panose="020B0503020204020204" pitchFamily="34" charset="-122"/>
                <a:cs typeface="+mn-ea"/>
                <a:sym typeface="+mn-lt"/>
              </a:rPr>
              <a:t>     </a:t>
            </a:r>
            <a:r>
              <a:rPr lang="zh-CN" altLang="en-US" sz="2800">
                <a:sym typeface="+mn-ea"/>
              </a:rPr>
              <a:t>SSG：Static Site Generation，静态网站生成</a:t>
            </a:r>
            <a:endParaRPr lang="zh-CN" altLang="en-US" sz="2800" b="1" dirty="0">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2068544" y="1124744"/>
            <a:ext cx="1633804" cy="1628465"/>
          </a:xfrm>
          <a:prstGeom prst="rect">
            <a:avLst/>
          </a:prstGeom>
          <a:solidFill>
            <a:srgbClr val="5B3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392957" y="1434436"/>
            <a:ext cx="1767154" cy="1761379"/>
          </a:xfrm>
          <a:prstGeom prst="rect">
            <a:avLst/>
          </a:prstGeom>
          <a:solidFill>
            <a:srgbClr val="78B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84051" y="1807928"/>
            <a:ext cx="1036320" cy="1014730"/>
          </a:xfrm>
          <a:prstGeom prst="rect">
            <a:avLst/>
          </a:prstGeom>
          <a:noFill/>
        </p:spPr>
        <p:txBody>
          <a:bodyPr wrap="none" rtlCol="0">
            <a:spAutoFit/>
            <a:scene3d>
              <a:camera prst="orthographicFront"/>
              <a:lightRig rig="threePt" dir="t"/>
            </a:scene3d>
            <a:sp3d contourW="12700"/>
          </a:bodyPr>
          <a:lstStyle/>
          <a:p>
            <a:r>
              <a:rPr lang="en-US" altLang="zh-CN" sz="6000" b="1" dirty="0">
                <a:solidFill>
                  <a:schemeClr val="bg1"/>
                </a:solidFill>
                <a:latin typeface="Century Gothic" panose="020B0502020202020204" pitchFamily="34" charset="0"/>
              </a:rPr>
              <a:t>05</a:t>
            </a:r>
            <a:endParaRPr lang="zh-CN" altLang="en-US" sz="6000" b="1" dirty="0">
              <a:solidFill>
                <a:schemeClr val="bg1"/>
              </a:solidFill>
              <a:latin typeface="Century Gothic" panose="020B0502020202020204" pitchFamily="34" charset="0"/>
            </a:endParaRPr>
          </a:p>
        </p:txBody>
      </p:sp>
      <p:sp>
        <p:nvSpPr>
          <p:cNvPr id="4" name="文本框 3"/>
          <p:cNvSpPr txBox="1"/>
          <p:nvPr/>
        </p:nvSpPr>
        <p:spPr>
          <a:xfrm>
            <a:off x="3324860" y="3566682"/>
            <a:ext cx="309880" cy="368300"/>
          </a:xfrm>
          <a:prstGeom prst="rect">
            <a:avLst/>
          </a:prstGeom>
          <a:noFill/>
        </p:spPr>
        <p:txBody>
          <a:bodyPr wrap="none" rtlCol="0">
            <a:spAutoFit/>
          </a:bodyPr>
          <a:lstStyle/>
          <a:p>
            <a:endParaRPr lang="zh-CN" altLang="en-US"/>
          </a:p>
        </p:txBody>
      </p:sp>
      <p:sp>
        <p:nvSpPr>
          <p:cNvPr id="3" name="文本框 2"/>
          <p:cNvSpPr txBox="1"/>
          <p:nvPr/>
        </p:nvSpPr>
        <p:spPr>
          <a:xfrm>
            <a:off x="2392680" y="3429522"/>
            <a:ext cx="7854315" cy="3139321"/>
          </a:xfrm>
          <a:prstGeom prst="rect">
            <a:avLst/>
          </a:prstGeom>
          <a:noFill/>
        </p:spPr>
        <p:txBody>
          <a:bodyPr wrap="square" rtlCol="0">
            <a:spAutoFit/>
          </a:bodyPr>
          <a:lstStyle/>
          <a:p>
            <a:pPr algn="l"/>
            <a:r>
              <a:rPr lang="zh-CN" altLang="en-US" dirty="0"/>
              <a:t>SSR 引入了另一个问题，既然要做服务端渲染，就必然需要一个实时在线的后台服务（通常是基于 Node.js 的服务）用来承载页面请求的问题。</a:t>
            </a:r>
            <a:br>
              <a:rPr lang="zh-CN" altLang="en-US" dirty="0"/>
            </a:br>
            <a:endParaRPr lang="zh-CN" altLang="en-US" dirty="0"/>
          </a:p>
          <a:p>
            <a:pPr algn="l"/>
            <a:r>
              <a:rPr lang="zh-CN" altLang="en-US" dirty="0"/>
              <a:t>对 SSR 进行审视，服务端渲染出的页面，逻辑上讲可以分成下面两大块：</a:t>
            </a:r>
          </a:p>
          <a:p>
            <a:pPr algn="l"/>
            <a:r>
              <a:rPr lang="en-US" altLang="zh-CN" dirty="0"/>
              <a:t>1.</a:t>
            </a:r>
            <a:r>
              <a:rPr lang="zh-CN" altLang="en-US" dirty="0"/>
              <a:t>变化不频繁。（静态）</a:t>
            </a:r>
            <a:r>
              <a:rPr lang="en-US" altLang="zh-CN" dirty="0"/>
              <a:t> 2.变化比较频繁</a:t>
            </a:r>
            <a:r>
              <a:rPr lang="zh-CN" altLang="en-US" dirty="0"/>
              <a:t>。（动态）</a:t>
            </a:r>
          </a:p>
          <a:p>
            <a:pPr algn="l"/>
            <a:endParaRPr lang="en-US" altLang="zh-CN" dirty="0"/>
          </a:p>
          <a:p>
            <a:pPr algn="l"/>
            <a:r>
              <a:rPr lang="zh-CN" altLang="en-US" dirty="0"/>
              <a:t>所以，通过 SSR 把动态化的 Web 应用渲染为多个静态页面，并且对高度动态的内容也保留了 CSR 的能力。</a:t>
            </a:r>
          </a:p>
          <a:p>
            <a:pPr algn="l"/>
            <a:endParaRPr lang="zh-CN" altLang="en-US" dirty="0"/>
          </a:p>
          <a:p>
            <a:r>
              <a:rPr lang="zh-CN" altLang="en-US" dirty="0"/>
              <a:t>代表技术：</a:t>
            </a:r>
            <a:r>
              <a:rPr lang="en-US" altLang="zh-CN" dirty="0"/>
              <a:t> </a:t>
            </a:r>
            <a:r>
              <a:rPr lang="en-US" altLang="zh-CN" dirty="0" err="1"/>
              <a:t>nuxtjs</a:t>
            </a:r>
            <a:r>
              <a:rPr lang="en-US" altLang="zh-CN" dirty="0"/>
              <a:t>(https://nuxtjs.org/docs/concepts/static-site-generation)</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33900" y="2988686"/>
            <a:ext cx="7658100" cy="282172"/>
          </a:xfrm>
          <a:prstGeom prst="rect">
            <a:avLst/>
          </a:prstGeom>
          <a:solidFill>
            <a:srgbClr val="65B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feld 29"/>
          <p:cNvSpPr txBox="1"/>
          <p:nvPr/>
        </p:nvSpPr>
        <p:spPr>
          <a:xfrm>
            <a:off x="4512310" y="1372870"/>
            <a:ext cx="5394325" cy="953135"/>
          </a:xfrm>
          <a:prstGeom prst="rect">
            <a:avLst/>
          </a:prstGeom>
          <a:noFill/>
        </p:spPr>
        <p:txBody>
          <a:bodyPr wrap="square" rtlCol="0">
            <a:spAutoFit/>
          </a:bodyPr>
          <a:lstStyle/>
          <a:p>
            <a:pPr indent="0" algn="l">
              <a:buNone/>
            </a:pPr>
            <a:r>
              <a:rPr lang="en-US" altLang="zh-CN" sz="2800" b="1" dirty="0">
                <a:latin typeface="微软雅黑" panose="020B0503020204020204" pitchFamily="34" charset="-122"/>
                <a:cs typeface="+mn-ea"/>
                <a:sym typeface="+mn-lt"/>
              </a:rPr>
              <a:t> </a:t>
            </a:r>
            <a:r>
              <a:rPr lang="zh-CN" altLang="en-US" sz="2800">
                <a:sym typeface="+mn-ea"/>
              </a:rPr>
              <a:t>ISR：Incremental Site Rendering，增量式的网站渲染</a:t>
            </a:r>
            <a:endParaRPr lang="zh-CN" altLang="en-US" sz="2800" b="1" dirty="0">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2068544" y="1128032"/>
            <a:ext cx="1633804" cy="1628465"/>
          </a:xfrm>
          <a:prstGeom prst="rect">
            <a:avLst/>
          </a:prstGeom>
          <a:solidFill>
            <a:srgbClr val="5B3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392957" y="1437724"/>
            <a:ext cx="1767154" cy="1761379"/>
          </a:xfrm>
          <a:prstGeom prst="rect">
            <a:avLst/>
          </a:prstGeom>
          <a:solidFill>
            <a:srgbClr val="78B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84051" y="1811216"/>
            <a:ext cx="1036320" cy="1014730"/>
          </a:xfrm>
          <a:prstGeom prst="rect">
            <a:avLst/>
          </a:prstGeom>
          <a:noFill/>
        </p:spPr>
        <p:txBody>
          <a:bodyPr wrap="none" rtlCol="0">
            <a:spAutoFit/>
            <a:scene3d>
              <a:camera prst="orthographicFront"/>
              <a:lightRig rig="threePt" dir="t"/>
            </a:scene3d>
            <a:sp3d contourW="12700"/>
          </a:bodyPr>
          <a:lstStyle/>
          <a:p>
            <a:r>
              <a:rPr lang="en-US" altLang="zh-CN" sz="6000" b="1" dirty="0">
                <a:solidFill>
                  <a:schemeClr val="bg1"/>
                </a:solidFill>
                <a:latin typeface="Century Gothic" panose="020B0502020202020204" pitchFamily="34" charset="0"/>
              </a:rPr>
              <a:t>06</a:t>
            </a:r>
            <a:endParaRPr lang="zh-CN" altLang="en-US" sz="6000" b="1" dirty="0">
              <a:solidFill>
                <a:schemeClr val="bg1"/>
              </a:solidFill>
              <a:latin typeface="Century Gothic" panose="020B0502020202020204" pitchFamily="34" charset="0"/>
            </a:endParaRPr>
          </a:p>
        </p:txBody>
      </p:sp>
      <p:sp>
        <p:nvSpPr>
          <p:cNvPr id="4" name="文本框 3"/>
          <p:cNvSpPr txBox="1"/>
          <p:nvPr/>
        </p:nvSpPr>
        <p:spPr>
          <a:xfrm>
            <a:off x="3324860" y="3569970"/>
            <a:ext cx="309880" cy="368300"/>
          </a:xfrm>
          <a:prstGeom prst="rect">
            <a:avLst/>
          </a:prstGeom>
          <a:noFill/>
        </p:spPr>
        <p:txBody>
          <a:bodyPr wrap="none" rtlCol="0">
            <a:spAutoFit/>
          </a:bodyPr>
          <a:lstStyle/>
          <a:p>
            <a:endParaRPr lang="zh-CN" altLang="en-US"/>
          </a:p>
        </p:txBody>
      </p:sp>
      <p:sp>
        <p:nvSpPr>
          <p:cNvPr id="3" name="文本框 2"/>
          <p:cNvSpPr txBox="1"/>
          <p:nvPr/>
        </p:nvSpPr>
        <p:spPr>
          <a:xfrm>
            <a:off x="2392680" y="3432810"/>
            <a:ext cx="7854315" cy="3415030"/>
          </a:xfrm>
          <a:prstGeom prst="rect">
            <a:avLst/>
          </a:prstGeom>
          <a:noFill/>
        </p:spPr>
        <p:txBody>
          <a:bodyPr wrap="square" rtlCol="0">
            <a:spAutoFit/>
          </a:bodyPr>
          <a:lstStyle/>
          <a:p>
            <a:pPr algn="l"/>
            <a:r>
              <a:rPr lang="zh-CN" altLang="en-US" dirty="0"/>
              <a:t>对于小型文档站而言，数据有变化时，跑一次全页面渲染的消耗是可以接受的。对于大型网站，一旦有数据改动，进行一次全部页面的渲染，需要的时间可能是按小时甚至按天计的。那么我们可以做一个切分：</a:t>
            </a:r>
          </a:p>
          <a:p>
            <a:pPr algn="l"/>
            <a:endParaRPr lang="zh-CN" altLang="en-US" dirty="0"/>
          </a:p>
          <a:p>
            <a:pPr algn="l"/>
            <a:r>
              <a:rPr lang="zh-CN" altLang="en-US" dirty="0"/>
              <a:t>1、关键性的页面（如网站首页、热点数据等）预渲染为静态页面，缓存至 CDN，保证最佳的访问性能；</a:t>
            </a:r>
          </a:p>
          <a:p>
            <a:pPr algn="l"/>
            <a:r>
              <a:rPr lang="zh-CN" altLang="en-US" dirty="0"/>
              <a:t>2、非关键性的页面（如流量很少的老旧内容）先响应兜底内容，然后浏览器渲染（CSR）为实际数据；同时对页面进行异步预渲染，之后缓存至 CDN，提升后续用户访问的性能。</a:t>
            </a:r>
          </a:p>
          <a:p>
            <a:br>
              <a:rPr lang="zh-CN" altLang="en-US" dirty="0"/>
            </a:br>
            <a:r>
              <a:rPr lang="zh-CN" altLang="en-US" dirty="0"/>
              <a:t>代表技术：</a:t>
            </a:r>
            <a:r>
              <a:rPr lang="en-US" altLang="zh-CN" dirty="0"/>
              <a:t> </a:t>
            </a:r>
            <a:r>
              <a:rPr lang="zh-CN" altLang="en-US" dirty="0"/>
              <a:t>nextjs（参考：https://nextjs.org/blog/next-9-5#stable-incremental-static-regeneration）</a:t>
            </a:r>
          </a:p>
        </p:txBody>
      </p:sp>
    </p:spTree>
  </p:cSld>
  <p:clrMapOvr>
    <a:masterClrMapping/>
  </p:clrMapOvr>
  <mc:AlternateContent xmlns:mc="http://schemas.openxmlformats.org/markup-compatibility/2006" xmlns:p14="http://schemas.microsoft.com/office/powerpoint/2010/main">
    <mc:Choice Requires="p14">
      <p:transition p14:dur="0" advTm="0"/>
    </mc:Choice>
    <mc:Fallback xmlns="">
      <p:transition advTm="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a:xfrm>
            <a:off x="4533900" y="3060441"/>
            <a:ext cx="7658100" cy="282172"/>
          </a:xfrm>
          <a:prstGeom prst="rect">
            <a:avLst/>
          </a:prstGeom>
          <a:solidFill>
            <a:srgbClr val="65BA6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feld 29"/>
          <p:cNvSpPr txBox="1"/>
          <p:nvPr/>
        </p:nvSpPr>
        <p:spPr>
          <a:xfrm>
            <a:off x="4533900" y="1800225"/>
            <a:ext cx="5394325" cy="1383665"/>
          </a:xfrm>
          <a:prstGeom prst="rect">
            <a:avLst/>
          </a:prstGeom>
          <a:noFill/>
        </p:spPr>
        <p:txBody>
          <a:bodyPr wrap="square" rtlCol="0">
            <a:spAutoFit/>
          </a:bodyPr>
          <a:lstStyle/>
          <a:p>
            <a:pPr defTabSz="228600"/>
            <a:r>
              <a:rPr lang="zh-CN" altLang="en-US" sz="2800">
                <a:sym typeface="+mn-ea"/>
              </a:rPr>
              <a:t>DPR：Distributed Persistent Rendering，分布式的持续渲染</a:t>
            </a:r>
            <a:endParaRPr lang="zh-CN" altLang="en-US" sz="2800"/>
          </a:p>
          <a:p>
            <a:pPr defTabSz="228600"/>
            <a:endParaRPr lang="zh-CN" altLang="en-US" sz="2800" b="1" dirty="0">
              <a:latin typeface="微软雅黑" panose="020B0503020204020204" pitchFamily="34" charset="-122"/>
              <a:ea typeface="微软雅黑" panose="020B0503020204020204" pitchFamily="34" charset="-122"/>
              <a:cs typeface="+mn-ea"/>
              <a:sym typeface="+mn-lt"/>
            </a:endParaRPr>
          </a:p>
        </p:txBody>
      </p:sp>
      <p:sp>
        <p:nvSpPr>
          <p:cNvPr id="15" name="矩形 14"/>
          <p:cNvSpPr/>
          <p:nvPr/>
        </p:nvSpPr>
        <p:spPr>
          <a:xfrm>
            <a:off x="2068544" y="1271542"/>
            <a:ext cx="1633804" cy="1628465"/>
          </a:xfrm>
          <a:prstGeom prst="rect">
            <a:avLst/>
          </a:prstGeom>
          <a:solidFill>
            <a:srgbClr val="5B31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矩形 8"/>
          <p:cNvSpPr/>
          <p:nvPr/>
        </p:nvSpPr>
        <p:spPr>
          <a:xfrm>
            <a:off x="2392957" y="1581234"/>
            <a:ext cx="1767154" cy="1761379"/>
          </a:xfrm>
          <a:prstGeom prst="rect">
            <a:avLst/>
          </a:prstGeom>
          <a:solidFill>
            <a:srgbClr val="78BF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p:nvSpPr>
        <p:spPr>
          <a:xfrm>
            <a:off x="2771351" y="1954091"/>
            <a:ext cx="1036320" cy="1014730"/>
          </a:xfrm>
          <a:prstGeom prst="rect">
            <a:avLst/>
          </a:prstGeom>
          <a:noFill/>
        </p:spPr>
        <p:txBody>
          <a:bodyPr wrap="none" rtlCol="0">
            <a:spAutoFit/>
            <a:scene3d>
              <a:camera prst="orthographicFront"/>
              <a:lightRig rig="threePt" dir="t"/>
            </a:scene3d>
            <a:sp3d contourW="12700"/>
          </a:bodyPr>
          <a:lstStyle/>
          <a:p>
            <a:r>
              <a:rPr lang="en-US" altLang="zh-CN" sz="6000" b="1" dirty="0">
                <a:solidFill>
                  <a:schemeClr val="bg1"/>
                </a:solidFill>
                <a:latin typeface="Century Gothic" panose="020B0502020202020204" pitchFamily="34" charset="0"/>
              </a:rPr>
              <a:t>07</a:t>
            </a:r>
            <a:endParaRPr lang="zh-CN" altLang="en-US" sz="6000" b="1" dirty="0">
              <a:solidFill>
                <a:schemeClr val="bg1"/>
              </a:solidFill>
              <a:latin typeface="Century Gothic" panose="020B0502020202020204" pitchFamily="34" charset="0"/>
            </a:endParaRPr>
          </a:p>
        </p:txBody>
      </p:sp>
      <p:sp>
        <p:nvSpPr>
          <p:cNvPr id="3" name="文本框 2"/>
          <p:cNvSpPr txBox="1"/>
          <p:nvPr/>
        </p:nvSpPr>
        <p:spPr>
          <a:xfrm>
            <a:off x="2184400" y="4705985"/>
            <a:ext cx="586951" cy="338554"/>
          </a:xfrm>
          <a:prstGeom prst="rect">
            <a:avLst/>
          </a:prstGeom>
          <a:noFill/>
        </p:spPr>
        <p:txBody>
          <a:bodyPr wrap="square" rtlCol="0" anchor="t">
            <a:spAutoFit/>
          </a:bodyPr>
          <a:lstStyle/>
          <a:p>
            <a:endParaRPr lang="zh-CN" altLang="en-US" sz="1600" dirty="0">
              <a:solidFill>
                <a:srgbClr val="FF0000"/>
              </a:solidFill>
              <a:latin typeface="Microsoft YaHei Regular" panose="020B0503020204020204" charset="-122"/>
              <a:ea typeface="Microsoft YaHei Regular" panose="020B0503020204020204" charset="-122"/>
              <a:cs typeface="Microsoft YaHei Regular" panose="020B0503020204020204" charset="-122"/>
              <a:sym typeface="+mn-ea"/>
            </a:endParaRPr>
          </a:p>
        </p:txBody>
      </p:sp>
      <p:sp>
        <p:nvSpPr>
          <p:cNvPr id="2" name="文本框 1"/>
          <p:cNvSpPr txBox="1"/>
          <p:nvPr/>
        </p:nvSpPr>
        <p:spPr>
          <a:xfrm>
            <a:off x="2639695" y="3501390"/>
            <a:ext cx="8634730" cy="2862322"/>
          </a:xfrm>
          <a:prstGeom prst="rect">
            <a:avLst/>
          </a:prstGeom>
          <a:noFill/>
        </p:spPr>
        <p:txBody>
          <a:bodyPr wrap="square" rtlCol="0">
            <a:spAutoFit/>
          </a:bodyPr>
          <a:lstStyle/>
          <a:p>
            <a:pPr algn="l"/>
            <a:r>
              <a:rPr lang="zh-CN" altLang="en-US" dirty="0"/>
              <a:t>DPR 本质上讲，是对 ISR 的模型做了几处改动，并且搭配上 CDN 的能力：</a:t>
            </a:r>
          </a:p>
          <a:p>
            <a:pPr algn="l"/>
            <a:endParaRPr lang="zh-CN" altLang="en-US" dirty="0"/>
          </a:p>
          <a:p>
            <a:r>
              <a:rPr lang="zh-CN" altLang="en-US" dirty="0"/>
              <a:t>一种共享呈现页面视图并将其作为最新部署的一部分持久化的工作的方法。一些页面作为构建的一部分呈现，其他页面在通过其 </a:t>
            </a:r>
            <a:r>
              <a:rPr lang="en-US" altLang="zh-CN" dirty="0"/>
              <a:t>URL </a:t>
            </a:r>
            <a:r>
              <a:rPr lang="zh-CN" altLang="en-US" dirty="0"/>
              <a:t>首次请求时按需呈现。通过这种方式，即使是非常大的站点，构建时间也可以保持可控，因为指定页面可以延迟渲染，直到第一次请求。</a:t>
            </a:r>
            <a:br>
              <a:rPr lang="zh-CN" altLang="en-US" dirty="0"/>
            </a:br>
            <a:br>
              <a:rPr lang="zh-CN" altLang="en-US" dirty="0"/>
            </a:br>
            <a:br>
              <a:rPr lang="zh-CN" altLang="en-US" dirty="0"/>
            </a:br>
            <a:r>
              <a:rPr lang="zh-CN" altLang="en-US" dirty="0"/>
              <a:t>参考：https://github.com/jamstack/jamstack.org/discussions/549</a:t>
            </a:r>
            <a:r>
              <a:rPr lang="en-US" altLang="zh-CN" dirty="0"/>
              <a:t>, https://jamstack.org/glossary/dpr/</a:t>
            </a:r>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Y2MmRiODYxNTQ5NzVlN2NkODBjNDFiYWRmMjhmOWQifQ=="/>
</p:tagLst>
</file>

<file path=ppt/tags/tag2.xml><?xml version="1.0" encoding="utf-8"?>
<p:tagLst xmlns:a="http://schemas.openxmlformats.org/drawingml/2006/main" xmlns:r="http://schemas.openxmlformats.org/officeDocument/2006/relationships" xmlns:p="http://schemas.openxmlformats.org/presentationml/2006/main">
  <p:tag name="KSO_WM_SLIDE_MODEL_TYPE" val="cover"/>
</p:tagLst>
</file>

<file path=ppt/theme/theme1.xml><?xml version="1.0" encoding="utf-8"?>
<a:theme xmlns:a="http://schemas.openxmlformats.org/drawingml/2006/main" name="Office 主题​​">
  <a:themeElements>
    <a:clrScheme name="自定义 5">
      <a:dk1>
        <a:srgbClr val="000000"/>
      </a:dk1>
      <a:lt1>
        <a:srgbClr val="FFFFFF"/>
      </a:lt1>
      <a:dk2>
        <a:srgbClr val="44546A"/>
      </a:dk2>
      <a:lt2>
        <a:srgbClr val="E7E6E6"/>
      </a:lt2>
      <a:accent1>
        <a:srgbClr val="64BA67"/>
      </a:accent1>
      <a:accent2>
        <a:srgbClr val="3174F9"/>
      </a:accent2>
      <a:accent3>
        <a:srgbClr val="FD8402"/>
      </a:accent3>
      <a:accent4>
        <a:srgbClr val="FEBF02"/>
      </a:accent4>
      <a:accent5>
        <a:srgbClr val="71AD47"/>
      </a:accent5>
      <a:accent6>
        <a:srgbClr val="86E300"/>
      </a:accent6>
      <a:hlink>
        <a:srgbClr val="2F60FF"/>
      </a:hlink>
      <a:folHlink>
        <a:srgbClr val="954F72"/>
      </a:folHlink>
    </a:clrScheme>
    <a:fontScheme name="Consolas-Verdana">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1622</Words>
  <Application>Microsoft Office PowerPoint</Application>
  <PresentationFormat>宽屏</PresentationFormat>
  <Paragraphs>163</Paragraphs>
  <Slides>25</Slides>
  <Notes>23</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幻灯片标题</vt:lpstr>
      </vt:variant>
      <vt:variant>
        <vt:i4>25</vt:i4>
      </vt:variant>
      <vt:variant>
        <vt:lpstr>自定义放映</vt:lpstr>
      </vt:variant>
      <vt:variant>
        <vt:i4>1</vt:i4>
      </vt:variant>
    </vt:vector>
  </HeadingPairs>
  <TitlesOfParts>
    <vt:vector size="38" baseType="lpstr">
      <vt:lpstr>Microsoft YaHei Bold</vt:lpstr>
      <vt:lpstr>Microsoft YaHei Regular</vt:lpstr>
      <vt:lpstr>DengXian</vt:lpstr>
      <vt:lpstr>华文楷体</vt:lpstr>
      <vt:lpstr>宋体</vt:lpstr>
      <vt:lpstr>微软雅黑</vt:lpstr>
      <vt:lpstr>Arial</vt:lpstr>
      <vt:lpstr>Calibri</vt:lpstr>
      <vt:lpstr>Century Gothic</vt:lpstr>
      <vt:lpstr>Consolas</vt:lpstr>
      <vt:lpstr>Verdana</vt:lpstr>
      <vt:lpstr>Office 主题​​</vt:lpstr>
      <vt:lpstr>微前端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自定义放映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市场与品牌运营中心-季明壮-Boswell</cp:lastModifiedBy>
  <cp:revision>672</cp:revision>
  <cp:lastPrinted>2021-06-25T09:24:00Z</cp:lastPrinted>
  <dcterms:created xsi:type="dcterms:W3CDTF">2021-06-25T09:24:00Z</dcterms:created>
  <dcterms:modified xsi:type="dcterms:W3CDTF">2022-09-22T12:51:39Z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2052-11.1.0.12358</vt:lpwstr>
  </property>
  <property fmtid="{D5CDD505-2E9C-101B-9397-08002B2CF9AE}" pid="3" name="ICV">
    <vt:lpwstr>EC2C875B8B0449BCAC857A422FD3EDB1</vt:lpwstr>
  </property>
</Properties>
</file>