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Open Sans Bold" charset="1" panose="020B0806030504020204"/>
      <p:regular r:id="rId39"/>
    </p:embeddedFont>
    <p:embeddedFont>
      <p:font typeface="Poppins Semi-Bold" charset="1" panose="00000700000000000000"/>
      <p:regular r:id="rId40"/>
    </p:embeddedFont>
    <p:embeddedFont>
      <p:font typeface="Poppins Bold" charset="1" panose="00000800000000000000"/>
      <p:regular r:id="rId41"/>
    </p:embeddedFont>
    <p:embeddedFont>
      <p:font typeface="DM Sans Bold" charset="1" panose="00000000000000000000"/>
      <p:regular r:id="rId42"/>
    </p:embeddedFont>
    <p:embeddedFont>
      <p:font typeface="DM Sans Bold Italics" charset="1" panose="00000000000000000000"/>
      <p:regular r:id="rId43"/>
    </p:embeddedFont>
    <p:embeddedFont>
      <p:font typeface="DM Sans" charset="1" panose="00000000000000000000"/>
      <p:regular r:id="rId44"/>
    </p:embeddedFont>
    <p:embeddedFont>
      <p:font typeface="Poppins" charset="1" panose="0000050000000000000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71132" y="6449964"/>
            <a:ext cx="6983181" cy="822270"/>
            <a:chOff x="0" y="0"/>
            <a:chExt cx="1839192" cy="216565"/>
          </a:xfrm>
        </p:grpSpPr>
        <p:sp>
          <p:nvSpPr>
            <p:cNvPr name="Freeform 7" id="7"/>
            <p:cNvSpPr/>
            <p:nvPr/>
          </p:nvSpPr>
          <p:spPr>
            <a:xfrm flipH="false" flipV="false" rot="0">
              <a:off x="0" y="0"/>
              <a:ext cx="1839192" cy="216565"/>
            </a:xfrm>
            <a:custGeom>
              <a:avLst/>
              <a:gdLst/>
              <a:ahLst/>
              <a:cxnLst/>
              <a:rect r="r" b="b" t="t" l="l"/>
              <a:pathLst>
                <a:path h="216565" w="1839192">
                  <a:moveTo>
                    <a:pt x="0" y="0"/>
                  </a:moveTo>
                  <a:lnTo>
                    <a:pt x="1839192" y="0"/>
                  </a:lnTo>
                  <a:lnTo>
                    <a:pt x="1839192" y="216565"/>
                  </a:lnTo>
                  <a:lnTo>
                    <a:pt x="0" y="216565"/>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54665"/>
            </a:xfrm>
            <a:prstGeom prst="rect">
              <a:avLst/>
            </a:prstGeom>
          </p:spPr>
          <p:txBody>
            <a:bodyPr anchor="ctr" rtlCol="false" tIns="50800" lIns="50800" bIns="50800" rIns="50800"/>
            <a:lstStyle/>
            <a:p>
              <a:pPr algn="ctr">
                <a:lnSpc>
                  <a:spcPts val="2659"/>
                </a:lnSpc>
              </a:pPr>
              <a:r>
                <a:rPr lang="en-US" b="true" sz="1899">
                  <a:solidFill>
                    <a:srgbClr val="000000"/>
                  </a:solidFill>
                  <a:latin typeface="Open Sans Bold"/>
                  <a:ea typeface="Open Sans Bold"/>
                  <a:cs typeface="Open Sans Bold"/>
                  <a:sym typeface="Open Sans Bold"/>
                </a:rPr>
                <a:t>Diabetes Dataset</a:t>
              </a:r>
            </a:p>
          </p:txBody>
        </p:sp>
      </p:grpSp>
      <p:sp>
        <p:nvSpPr>
          <p:cNvPr name="TextBox 9" id="9"/>
          <p:cNvSpPr txBox="true"/>
          <p:nvPr/>
        </p:nvSpPr>
        <p:spPr>
          <a:xfrm rot="0">
            <a:off x="2529286" y="1769786"/>
            <a:ext cx="13066873" cy="4413795"/>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STATISTICAL INFERENCE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2115" y="1347321"/>
            <a:ext cx="7765310" cy="7765310"/>
          </a:xfrm>
          <a:custGeom>
            <a:avLst/>
            <a:gdLst/>
            <a:ahLst/>
            <a:cxnLst/>
            <a:rect r="r" b="b" t="t" l="l"/>
            <a:pathLst>
              <a:path h="7765310" w="7765310">
                <a:moveTo>
                  <a:pt x="0" y="0"/>
                </a:moveTo>
                <a:lnTo>
                  <a:pt x="7765309" y="0"/>
                </a:lnTo>
                <a:lnTo>
                  <a:pt x="7765309" y="7765310"/>
                </a:lnTo>
                <a:lnTo>
                  <a:pt x="0" y="7765310"/>
                </a:lnTo>
                <a:lnTo>
                  <a:pt x="0" y="0"/>
                </a:lnTo>
                <a:close/>
              </a:path>
            </a:pathLst>
          </a:custGeom>
          <a:blipFill>
            <a:blip r:embed="rId2"/>
            <a:stretch>
              <a:fillRect l="0" t="0" r="0" b="0"/>
            </a:stretch>
          </a:blipFill>
        </p:spPr>
      </p:sp>
      <p:sp>
        <p:nvSpPr>
          <p:cNvPr name="TextBox 3" id="3"/>
          <p:cNvSpPr txBox="true"/>
          <p:nvPr/>
        </p:nvSpPr>
        <p:spPr>
          <a:xfrm rot="0">
            <a:off x="8652271" y="1413996"/>
            <a:ext cx="9635729" cy="35640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7- The distribution of Diabetes Pedigree Function (DPF) values for diabetic and non-diabetic patients.</a:t>
            </a:r>
          </a:p>
          <a:p>
            <a:pPr algn="l">
              <a:lnSpc>
                <a:spcPts val="7935"/>
              </a:lnSpc>
            </a:pPr>
          </a:p>
        </p:txBody>
      </p:sp>
      <p:sp>
        <p:nvSpPr>
          <p:cNvPr name="TextBox 4" id="4"/>
          <p:cNvSpPr txBox="true"/>
          <p:nvPr/>
        </p:nvSpPr>
        <p:spPr>
          <a:xfrm rot="0">
            <a:off x="8652271" y="4263260"/>
            <a:ext cx="8259877" cy="3073910"/>
          </a:xfrm>
          <a:prstGeom prst="rect">
            <a:avLst/>
          </a:prstGeom>
        </p:spPr>
        <p:txBody>
          <a:bodyPr anchor="t" rtlCol="false" tIns="0" lIns="0" bIns="0" rIns="0">
            <a:spAutoFit/>
          </a:bodyPr>
          <a:lstStyle/>
          <a:p>
            <a:pPr algn="l">
              <a:lnSpc>
                <a:spcPts val="4913"/>
              </a:lnSpc>
            </a:pPr>
            <a:r>
              <a:rPr lang="en-US" b="true" sz="3639" i="true" spc="218">
                <a:solidFill>
                  <a:srgbClr val="000000"/>
                </a:solidFill>
                <a:latin typeface="DM Sans Bold Italics"/>
                <a:ea typeface="DM Sans Bold Italics"/>
                <a:cs typeface="DM Sans Bold Italics"/>
                <a:sym typeface="DM Sans Bold Italics"/>
              </a:rPr>
              <a:t>Diabetic patients exhibit a </a:t>
            </a:r>
            <a:r>
              <a:rPr lang="en-US" b="true" sz="3639" i="true" spc="218">
                <a:solidFill>
                  <a:srgbClr val="FF3131"/>
                </a:solidFill>
                <a:latin typeface="DM Sans Bold Italics"/>
                <a:ea typeface="DM Sans Bold Italics"/>
                <a:cs typeface="DM Sans Bold Italics"/>
                <a:sym typeface="DM Sans Bold Italics"/>
              </a:rPr>
              <a:t>higher median </a:t>
            </a:r>
            <a:r>
              <a:rPr lang="en-US" b="true" sz="3639" i="true" spc="218">
                <a:solidFill>
                  <a:srgbClr val="000000"/>
                </a:solidFill>
                <a:latin typeface="DM Sans Bold Italics"/>
                <a:ea typeface="DM Sans Bold Italics"/>
                <a:cs typeface="DM Sans Bold Italics"/>
                <a:sym typeface="DM Sans Bold Italics"/>
              </a:rPr>
              <a:t>DPF compared to non-diabetic patients, indicating a stronger family history of diabetes in this group.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0595" y="1965118"/>
            <a:ext cx="7652798" cy="7551302"/>
          </a:xfrm>
          <a:custGeom>
            <a:avLst/>
            <a:gdLst/>
            <a:ahLst/>
            <a:cxnLst/>
            <a:rect r="r" b="b" t="t" l="l"/>
            <a:pathLst>
              <a:path h="7551302" w="7652798">
                <a:moveTo>
                  <a:pt x="0" y="0"/>
                </a:moveTo>
                <a:lnTo>
                  <a:pt x="7652799" y="0"/>
                </a:lnTo>
                <a:lnTo>
                  <a:pt x="7652799" y="7551303"/>
                </a:lnTo>
                <a:lnTo>
                  <a:pt x="0" y="7551303"/>
                </a:lnTo>
                <a:lnTo>
                  <a:pt x="0" y="0"/>
                </a:lnTo>
                <a:close/>
              </a:path>
            </a:pathLst>
          </a:custGeom>
          <a:blipFill>
            <a:blip r:embed="rId2"/>
            <a:stretch>
              <a:fillRect l="0" t="0" r="0" b="0"/>
            </a:stretch>
          </a:blipFill>
        </p:spPr>
      </p:sp>
      <p:sp>
        <p:nvSpPr>
          <p:cNvPr name="TextBox 3" id="3"/>
          <p:cNvSpPr txBox="true"/>
          <p:nvPr/>
        </p:nvSpPr>
        <p:spPr>
          <a:xfrm rot="0">
            <a:off x="8652271" y="1718796"/>
            <a:ext cx="9635729" cy="29544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8- The relationship between the number of pregnancies and diabetes occurrence.</a:t>
            </a:r>
          </a:p>
          <a:p>
            <a:pPr algn="l">
              <a:lnSpc>
                <a:spcPts val="7935"/>
              </a:lnSpc>
            </a:pPr>
          </a:p>
        </p:txBody>
      </p:sp>
      <p:sp>
        <p:nvSpPr>
          <p:cNvPr name="TextBox 4" id="4"/>
          <p:cNvSpPr txBox="true"/>
          <p:nvPr/>
        </p:nvSpPr>
        <p:spPr>
          <a:xfrm rot="0">
            <a:off x="8723550" y="4587548"/>
            <a:ext cx="8535750" cy="3808359"/>
          </a:xfrm>
          <a:prstGeom prst="rect">
            <a:avLst/>
          </a:prstGeom>
        </p:spPr>
        <p:txBody>
          <a:bodyPr anchor="t" rtlCol="false" tIns="0" lIns="0" bIns="0" rIns="0">
            <a:spAutoFit/>
          </a:bodyPr>
          <a:lstStyle/>
          <a:p>
            <a:pPr algn="l">
              <a:lnSpc>
                <a:spcPts val="4290"/>
              </a:lnSpc>
              <a:spcBef>
                <a:spcPct val="0"/>
              </a:spcBef>
            </a:pPr>
            <a:r>
              <a:rPr lang="en-US" b="true" sz="3064">
                <a:solidFill>
                  <a:srgbClr val="1C2120"/>
                </a:solidFill>
                <a:latin typeface="Poppins Bold"/>
                <a:ea typeface="Poppins Bold"/>
                <a:cs typeface="Poppins Bold"/>
                <a:sym typeface="Poppins Bold"/>
              </a:rPr>
              <a:t>The bar plot reveals a clear association between the number of pregnancies and the risk of developing diabetes. </a:t>
            </a:r>
          </a:p>
          <a:p>
            <a:pPr algn="l">
              <a:lnSpc>
                <a:spcPts val="4290"/>
              </a:lnSpc>
              <a:spcBef>
                <a:spcPct val="0"/>
              </a:spcBef>
            </a:pPr>
            <a:r>
              <a:rPr lang="en-US" b="true" sz="3064">
                <a:solidFill>
                  <a:srgbClr val="1C2120"/>
                </a:solidFill>
                <a:latin typeface="Poppins Bold"/>
                <a:ea typeface="Poppins Bold"/>
                <a:cs typeface="Poppins Bold"/>
                <a:sym typeface="Poppins Bold"/>
              </a:rPr>
              <a:t>On average, individuals with diabetes have a higher mean number of pregnancies compared to those without diabetes.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3677" y="1956921"/>
            <a:ext cx="7399516" cy="7301379"/>
          </a:xfrm>
          <a:custGeom>
            <a:avLst/>
            <a:gdLst/>
            <a:ahLst/>
            <a:cxnLst/>
            <a:rect r="r" b="b" t="t" l="l"/>
            <a:pathLst>
              <a:path h="7301379" w="7399516">
                <a:moveTo>
                  <a:pt x="0" y="0"/>
                </a:moveTo>
                <a:lnTo>
                  <a:pt x="7399516" y="0"/>
                </a:lnTo>
                <a:lnTo>
                  <a:pt x="7399516" y="7301379"/>
                </a:lnTo>
                <a:lnTo>
                  <a:pt x="0" y="7301379"/>
                </a:lnTo>
                <a:lnTo>
                  <a:pt x="0" y="0"/>
                </a:lnTo>
                <a:close/>
              </a:path>
            </a:pathLst>
          </a:custGeom>
          <a:blipFill>
            <a:blip r:embed="rId2"/>
            <a:stretch>
              <a:fillRect l="0" t="0" r="0" b="0"/>
            </a:stretch>
          </a:blipFill>
        </p:spPr>
      </p:sp>
      <p:sp>
        <p:nvSpPr>
          <p:cNvPr name="TextBox 3" id="3"/>
          <p:cNvSpPr txBox="true"/>
          <p:nvPr/>
        </p:nvSpPr>
        <p:spPr>
          <a:xfrm rot="0">
            <a:off x="8652271" y="2023596"/>
            <a:ext cx="9635729" cy="23448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9- The correlation between glucose levels and BMI.</a:t>
            </a:r>
          </a:p>
          <a:p>
            <a:pPr algn="l">
              <a:lnSpc>
                <a:spcPts val="7935"/>
              </a:lnSpc>
            </a:pPr>
          </a:p>
        </p:txBody>
      </p:sp>
      <p:sp>
        <p:nvSpPr>
          <p:cNvPr name="TextBox 4" id="4"/>
          <p:cNvSpPr txBox="true"/>
          <p:nvPr/>
        </p:nvSpPr>
        <p:spPr>
          <a:xfrm rot="0">
            <a:off x="8723550" y="4568498"/>
            <a:ext cx="8535750" cy="3250195"/>
          </a:xfrm>
          <a:prstGeom prst="rect">
            <a:avLst/>
          </a:prstGeom>
        </p:spPr>
        <p:txBody>
          <a:bodyPr anchor="t" rtlCol="false" tIns="0" lIns="0" bIns="0" rIns="0">
            <a:spAutoFit/>
          </a:bodyPr>
          <a:lstStyle/>
          <a:p>
            <a:pPr algn="l">
              <a:lnSpc>
                <a:spcPts val="5130"/>
              </a:lnSpc>
              <a:spcBef>
                <a:spcPct val="0"/>
              </a:spcBef>
            </a:pPr>
            <a:r>
              <a:rPr lang="en-US" b="true" sz="3664">
                <a:solidFill>
                  <a:srgbClr val="1C2120"/>
                </a:solidFill>
                <a:latin typeface="Poppins Bold"/>
                <a:ea typeface="Poppins Bold"/>
                <a:cs typeface="Poppins Bold"/>
                <a:sym typeface="Poppins Bold"/>
              </a:rPr>
              <a:t>The correlation coefficient of </a:t>
            </a:r>
            <a:r>
              <a:rPr lang="en-US" b="true" sz="3664">
                <a:solidFill>
                  <a:srgbClr val="FF3131"/>
                </a:solidFill>
                <a:latin typeface="Poppins Bold"/>
                <a:ea typeface="Poppins Bold"/>
                <a:cs typeface="Poppins Bold"/>
                <a:sym typeface="Poppins Bold"/>
              </a:rPr>
              <a:t>0.23</a:t>
            </a:r>
            <a:r>
              <a:rPr lang="en-US" b="true" sz="3664">
                <a:solidFill>
                  <a:srgbClr val="1C2120"/>
                </a:solidFill>
                <a:latin typeface="Poppins Bold"/>
                <a:ea typeface="Poppins Bold"/>
                <a:cs typeface="Poppins Bold"/>
                <a:sym typeface="Poppins Bold"/>
              </a:rPr>
              <a:t> indicate a weak positive correlation between Glucose Levels and BMI. So the relation is not very strong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91920" y="1741070"/>
            <a:ext cx="7117431" cy="7079673"/>
          </a:xfrm>
          <a:custGeom>
            <a:avLst/>
            <a:gdLst/>
            <a:ahLst/>
            <a:cxnLst/>
            <a:rect r="r" b="b" t="t" l="l"/>
            <a:pathLst>
              <a:path h="7079673" w="7117431">
                <a:moveTo>
                  <a:pt x="0" y="0"/>
                </a:moveTo>
                <a:lnTo>
                  <a:pt x="7117431" y="0"/>
                </a:lnTo>
                <a:lnTo>
                  <a:pt x="7117431" y="7079673"/>
                </a:lnTo>
                <a:lnTo>
                  <a:pt x="0" y="7079673"/>
                </a:lnTo>
                <a:lnTo>
                  <a:pt x="0" y="0"/>
                </a:lnTo>
                <a:close/>
              </a:path>
            </a:pathLst>
          </a:custGeom>
          <a:blipFill>
            <a:blip r:embed="rId2"/>
            <a:stretch>
              <a:fillRect l="0" t="0" r="0" b="0"/>
            </a:stretch>
          </a:blipFill>
        </p:spPr>
      </p:sp>
      <p:sp>
        <p:nvSpPr>
          <p:cNvPr name="TextBox 3" id="3"/>
          <p:cNvSpPr txBox="true"/>
          <p:nvPr/>
        </p:nvSpPr>
        <p:spPr>
          <a:xfrm rot="0">
            <a:off x="8346108" y="1718796"/>
            <a:ext cx="10156207" cy="29544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10- The trend of glucose levels with age among diabetic and non-diabetic patients.</a:t>
            </a:r>
          </a:p>
          <a:p>
            <a:pPr algn="l">
              <a:lnSpc>
                <a:spcPts val="7935"/>
              </a:lnSpc>
            </a:pPr>
          </a:p>
        </p:txBody>
      </p:sp>
      <p:sp>
        <p:nvSpPr>
          <p:cNvPr name="TextBox 4" id="4"/>
          <p:cNvSpPr txBox="true"/>
          <p:nvPr/>
        </p:nvSpPr>
        <p:spPr>
          <a:xfrm rot="0">
            <a:off x="8723550" y="4568498"/>
            <a:ext cx="8535750" cy="3897895"/>
          </a:xfrm>
          <a:prstGeom prst="rect">
            <a:avLst/>
          </a:prstGeom>
        </p:spPr>
        <p:txBody>
          <a:bodyPr anchor="t" rtlCol="false" tIns="0" lIns="0" bIns="0" rIns="0">
            <a:spAutoFit/>
          </a:bodyPr>
          <a:lstStyle/>
          <a:p>
            <a:pPr algn="l">
              <a:lnSpc>
                <a:spcPts val="5130"/>
              </a:lnSpc>
              <a:spcBef>
                <a:spcPct val="0"/>
              </a:spcBef>
            </a:pPr>
            <a:r>
              <a:rPr lang="en-US" b="true" sz="3664">
                <a:solidFill>
                  <a:srgbClr val="1C2120"/>
                </a:solidFill>
                <a:latin typeface="Poppins Bold"/>
                <a:ea typeface="Poppins Bold"/>
                <a:cs typeface="Poppins Bold"/>
                <a:sym typeface="Poppins Bold"/>
              </a:rPr>
              <a:t>The scatter plot reveals that glucose levels tend to </a:t>
            </a:r>
            <a:r>
              <a:rPr lang="en-US" b="true" sz="3664">
                <a:solidFill>
                  <a:srgbClr val="FF3131"/>
                </a:solidFill>
                <a:latin typeface="Poppins Bold"/>
                <a:ea typeface="Poppins Bold"/>
                <a:cs typeface="Poppins Bold"/>
                <a:sym typeface="Poppins Bold"/>
              </a:rPr>
              <a:t>increase</a:t>
            </a:r>
            <a:r>
              <a:rPr lang="en-US" b="true" sz="3664">
                <a:solidFill>
                  <a:srgbClr val="1C2120"/>
                </a:solidFill>
                <a:latin typeface="Poppins Bold"/>
                <a:ea typeface="Poppins Bold"/>
                <a:cs typeface="Poppins Bold"/>
                <a:sym typeface="Poppins Bold"/>
              </a:rPr>
              <a:t> with age in both diabetic and non diabetic individuals. However, the rate of increase shows that it is higher in diabetic patients.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021404" y="3430273"/>
            <a:ext cx="12824293" cy="5360983"/>
          </a:xfrm>
          <a:prstGeom prst="rect">
            <a:avLst/>
          </a:prstGeom>
        </p:spPr>
        <p:txBody>
          <a:bodyPr anchor="t" rtlCol="false" tIns="0" lIns="0" bIns="0" rIns="0">
            <a:spAutoFit/>
          </a:bodyPr>
          <a:lstStyle/>
          <a:p>
            <a:pPr algn="ctr">
              <a:lnSpc>
                <a:spcPts val="9875"/>
              </a:lnSpc>
            </a:pPr>
            <a:r>
              <a:rPr lang="en-US" b="true" sz="11756" spc="-634">
                <a:solidFill>
                  <a:srgbClr val="1C2120"/>
                </a:solidFill>
                <a:latin typeface="Poppins Semi-Bold"/>
                <a:ea typeface="Poppins Semi-Bold"/>
                <a:cs typeface="Poppins Semi-Bold"/>
                <a:sym typeface="Poppins Semi-Bold"/>
              </a:rPr>
              <a:t>PART 2: ANSWERING QUESTIONS</a:t>
            </a:r>
          </a:p>
          <a:p>
            <a:pPr algn="ctr">
              <a:lnSpc>
                <a:spcPts val="10715"/>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89552" y="1571494"/>
            <a:ext cx="4363515" cy="4363515"/>
          </a:xfrm>
          <a:custGeom>
            <a:avLst/>
            <a:gdLst/>
            <a:ahLst/>
            <a:cxnLst/>
            <a:rect r="r" b="b" t="t" l="l"/>
            <a:pathLst>
              <a:path h="4363515" w="4363515">
                <a:moveTo>
                  <a:pt x="0" y="0"/>
                </a:moveTo>
                <a:lnTo>
                  <a:pt x="4363515" y="0"/>
                </a:lnTo>
                <a:lnTo>
                  <a:pt x="4363515" y="4363514"/>
                </a:lnTo>
                <a:lnTo>
                  <a:pt x="0" y="4363514"/>
                </a:lnTo>
                <a:lnTo>
                  <a:pt x="0" y="0"/>
                </a:lnTo>
                <a:close/>
              </a:path>
            </a:pathLst>
          </a:custGeom>
          <a:blipFill>
            <a:blip r:embed="rId2"/>
            <a:stretch>
              <a:fillRect l="0" t="0" r="0" b="0"/>
            </a:stretch>
          </a:blipFill>
        </p:spPr>
      </p:sp>
      <p:sp>
        <p:nvSpPr>
          <p:cNvPr name="Freeform 3" id="3"/>
          <p:cNvSpPr/>
          <p:nvPr/>
        </p:nvSpPr>
        <p:spPr>
          <a:xfrm flipH="false" flipV="false" rot="0">
            <a:off x="12787202" y="5935008"/>
            <a:ext cx="5368215" cy="4353540"/>
          </a:xfrm>
          <a:custGeom>
            <a:avLst/>
            <a:gdLst/>
            <a:ahLst/>
            <a:cxnLst/>
            <a:rect r="r" b="b" t="t" l="l"/>
            <a:pathLst>
              <a:path h="4353540" w="5368215">
                <a:moveTo>
                  <a:pt x="0" y="0"/>
                </a:moveTo>
                <a:lnTo>
                  <a:pt x="5368215" y="0"/>
                </a:lnTo>
                <a:lnTo>
                  <a:pt x="5368215" y="4353540"/>
                </a:lnTo>
                <a:lnTo>
                  <a:pt x="0" y="4353540"/>
                </a:lnTo>
                <a:lnTo>
                  <a:pt x="0" y="0"/>
                </a:lnTo>
                <a:close/>
              </a:path>
            </a:pathLst>
          </a:custGeom>
          <a:blipFill>
            <a:blip r:embed="rId3"/>
            <a:stretch>
              <a:fillRect l="0" t="-16958" r="0" b="-6348"/>
            </a:stretch>
          </a:blipFill>
        </p:spPr>
      </p:sp>
      <p:grpSp>
        <p:nvGrpSpPr>
          <p:cNvPr name="Group 4" id="4"/>
          <p:cNvGrpSpPr/>
          <p:nvPr/>
        </p:nvGrpSpPr>
        <p:grpSpPr>
          <a:xfrm rot="0">
            <a:off x="246104" y="3336609"/>
            <a:ext cx="12036955" cy="4775169"/>
            <a:chOff x="0" y="0"/>
            <a:chExt cx="4450791" cy="1765669"/>
          </a:xfrm>
        </p:grpSpPr>
        <p:sp>
          <p:nvSpPr>
            <p:cNvPr name="Freeform 5" id="5"/>
            <p:cNvSpPr/>
            <p:nvPr/>
          </p:nvSpPr>
          <p:spPr>
            <a:xfrm flipH="false" flipV="false" rot="0">
              <a:off x="0" y="0"/>
              <a:ext cx="4450791" cy="1765669"/>
            </a:xfrm>
            <a:custGeom>
              <a:avLst/>
              <a:gdLst/>
              <a:ahLst/>
              <a:cxnLst/>
              <a:rect r="r" b="b" t="t" l="l"/>
              <a:pathLst>
                <a:path h="1765669" w="4450791">
                  <a:moveTo>
                    <a:pt x="32159" y="0"/>
                  </a:moveTo>
                  <a:lnTo>
                    <a:pt x="4418632" y="0"/>
                  </a:lnTo>
                  <a:cubicBezTo>
                    <a:pt x="4436393" y="0"/>
                    <a:pt x="4450791" y="14398"/>
                    <a:pt x="4450791" y="32159"/>
                  </a:cubicBezTo>
                  <a:lnTo>
                    <a:pt x="4450791" y="1733510"/>
                  </a:lnTo>
                  <a:cubicBezTo>
                    <a:pt x="4450791" y="1751271"/>
                    <a:pt x="4436393" y="1765669"/>
                    <a:pt x="4418632" y="1765669"/>
                  </a:cubicBezTo>
                  <a:lnTo>
                    <a:pt x="32159" y="1765669"/>
                  </a:lnTo>
                  <a:cubicBezTo>
                    <a:pt x="23630" y="1765669"/>
                    <a:pt x="15450" y="1762281"/>
                    <a:pt x="9419" y="1756250"/>
                  </a:cubicBezTo>
                  <a:cubicBezTo>
                    <a:pt x="3388" y="1750219"/>
                    <a:pt x="0" y="1742039"/>
                    <a:pt x="0" y="1733510"/>
                  </a:cubicBezTo>
                  <a:lnTo>
                    <a:pt x="0" y="32159"/>
                  </a:lnTo>
                  <a:cubicBezTo>
                    <a:pt x="0" y="14398"/>
                    <a:pt x="14398" y="0"/>
                    <a:pt x="32159" y="0"/>
                  </a:cubicBezTo>
                  <a:close/>
                </a:path>
              </a:pathLst>
            </a:custGeom>
            <a:solidFill>
              <a:srgbClr val="AAD7D4"/>
            </a:solidFill>
            <a:ln cap="rnd">
              <a:noFill/>
              <a:prstDash val="solid"/>
              <a:round/>
            </a:ln>
          </p:spPr>
        </p:sp>
        <p:sp>
          <p:nvSpPr>
            <p:cNvPr name="TextBox 6" id="6"/>
            <p:cNvSpPr txBox="true"/>
            <p:nvPr/>
          </p:nvSpPr>
          <p:spPr>
            <a:xfrm>
              <a:off x="0" y="-38100"/>
              <a:ext cx="4450791" cy="1803769"/>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7" id="7"/>
          <p:cNvSpPr txBox="true"/>
          <p:nvPr/>
        </p:nvSpPr>
        <p:spPr>
          <a:xfrm rot="0">
            <a:off x="246104" y="608825"/>
            <a:ext cx="11790851" cy="3512035"/>
          </a:xfrm>
          <a:prstGeom prst="rect">
            <a:avLst/>
          </a:prstGeom>
        </p:spPr>
        <p:txBody>
          <a:bodyPr anchor="t" rtlCol="false" tIns="0" lIns="0" bIns="0" rIns="0">
            <a:spAutoFit/>
          </a:bodyPr>
          <a:lstStyle/>
          <a:p>
            <a:pPr algn="ctr">
              <a:lnSpc>
                <a:spcPts val="6973"/>
              </a:lnSpc>
              <a:spcBef>
                <a:spcPct val="0"/>
              </a:spcBef>
            </a:pPr>
            <a:r>
              <a:rPr lang="en-US" b="true" sz="4980">
                <a:solidFill>
                  <a:srgbClr val="000000"/>
                </a:solidFill>
                <a:latin typeface="Poppins Bold"/>
                <a:ea typeface="Poppins Bold"/>
                <a:cs typeface="Poppins Bold"/>
                <a:sym typeface="Poppins Bold"/>
              </a:rPr>
              <a:t> 1 .Are higher glucose levels associated with a greater likelihood of diabetes?</a:t>
            </a:r>
          </a:p>
          <a:p>
            <a:pPr algn="ctr">
              <a:lnSpc>
                <a:spcPts val="6973"/>
              </a:lnSpc>
              <a:spcBef>
                <a:spcPct val="0"/>
              </a:spcBef>
            </a:pPr>
          </a:p>
        </p:txBody>
      </p:sp>
      <p:sp>
        <p:nvSpPr>
          <p:cNvPr name="TextBox 8" id="8"/>
          <p:cNvSpPr txBox="true"/>
          <p:nvPr/>
        </p:nvSpPr>
        <p:spPr>
          <a:xfrm rot="0">
            <a:off x="289082" y="3624271"/>
            <a:ext cx="11141540" cy="3977315"/>
          </a:xfrm>
          <a:prstGeom prst="rect">
            <a:avLst/>
          </a:prstGeom>
        </p:spPr>
        <p:txBody>
          <a:bodyPr anchor="t" rtlCol="false" tIns="0" lIns="0" bIns="0" rIns="0">
            <a:spAutoFit/>
          </a:bodyPr>
          <a:lstStyle/>
          <a:p>
            <a:pPr algn="ctr">
              <a:lnSpc>
                <a:spcPts val="3902"/>
              </a:lnSpc>
              <a:spcBef>
                <a:spcPct val="0"/>
              </a:spcBef>
            </a:pPr>
            <a:r>
              <a:rPr lang="en-US" sz="2787">
                <a:solidFill>
                  <a:srgbClr val="000000"/>
                </a:solidFill>
                <a:latin typeface="Poppins"/>
                <a:ea typeface="Poppins"/>
                <a:cs typeface="Poppins"/>
                <a:sym typeface="Poppins"/>
              </a:rPr>
              <a:t>T-Test Result</a:t>
            </a:r>
          </a:p>
          <a:p>
            <a:pPr algn="ctr">
              <a:lnSpc>
                <a:spcPts val="3902"/>
              </a:lnSpc>
              <a:spcBef>
                <a:spcPct val="0"/>
              </a:spcBef>
            </a:pPr>
            <a:r>
              <a:rPr lang="en-US" sz="2787">
                <a:solidFill>
                  <a:srgbClr val="000000"/>
                </a:solidFill>
                <a:latin typeface="Poppins"/>
                <a:ea typeface="Poppins"/>
                <a:cs typeface="Poppins"/>
                <a:sym typeface="Poppins"/>
              </a:rPr>
              <a:t>T-statistic: -14.862</a:t>
            </a:r>
          </a:p>
          <a:p>
            <a:pPr algn="ctr">
              <a:lnSpc>
                <a:spcPts val="3902"/>
              </a:lnSpc>
              <a:spcBef>
                <a:spcPct val="0"/>
              </a:spcBef>
            </a:pPr>
            <a:r>
              <a:rPr lang="en-US" sz="2787">
                <a:solidFill>
                  <a:srgbClr val="000000"/>
                </a:solidFill>
                <a:latin typeface="Poppins"/>
                <a:ea typeface="Poppins"/>
                <a:cs typeface="Poppins"/>
                <a:sym typeface="Poppins"/>
              </a:rPr>
              <a:t>p-value: &lt; 2.2e-16 (strong evidence against the null hypothesis)</a:t>
            </a:r>
          </a:p>
          <a:p>
            <a:pPr algn="ctr">
              <a:lnSpc>
                <a:spcPts val="3902"/>
              </a:lnSpc>
              <a:spcBef>
                <a:spcPct val="0"/>
              </a:spcBef>
            </a:pPr>
            <a:r>
              <a:rPr lang="en-US" sz="2787">
                <a:solidFill>
                  <a:srgbClr val="000000"/>
                </a:solidFill>
                <a:latin typeface="Poppins"/>
                <a:ea typeface="Poppins"/>
                <a:cs typeface="Poppins"/>
                <a:sym typeface="Poppins"/>
              </a:rPr>
              <a:t>95% Confidence Interval: [-35.61, -27.30]</a:t>
            </a:r>
          </a:p>
          <a:p>
            <a:pPr algn="ctr">
              <a:lnSpc>
                <a:spcPts val="3902"/>
              </a:lnSpc>
              <a:spcBef>
                <a:spcPct val="0"/>
              </a:spcBef>
            </a:pPr>
            <a:r>
              <a:rPr lang="en-US" sz="2787">
                <a:solidFill>
                  <a:srgbClr val="000000"/>
                </a:solidFill>
                <a:latin typeface="Poppins"/>
                <a:ea typeface="Poppins"/>
                <a:cs typeface="Poppins"/>
                <a:sym typeface="Poppins"/>
              </a:rPr>
              <a:t>Means:</a:t>
            </a:r>
          </a:p>
          <a:p>
            <a:pPr algn="ctr">
              <a:lnSpc>
                <a:spcPts val="3902"/>
              </a:lnSpc>
              <a:spcBef>
                <a:spcPct val="0"/>
              </a:spcBef>
            </a:pPr>
            <a:r>
              <a:rPr lang="en-US" sz="2787">
                <a:solidFill>
                  <a:srgbClr val="000000"/>
                </a:solidFill>
                <a:latin typeface="Poppins"/>
                <a:ea typeface="Poppins"/>
                <a:cs typeface="Poppins"/>
                <a:sym typeface="Poppins"/>
              </a:rPr>
              <a:t>Non-Diabetic (0): 110.7</a:t>
            </a:r>
          </a:p>
          <a:p>
            <a:pPr algn="ctr">
              <a:lnSpc>
                <a:spcPts val="3902"/>
              </a:lnSpc>
              <a:spcBef>
                <a:spcPct val="0"/>
              </a:spcBef>
            </a:pPr>
            <a:r>
              <a:rPr lang="en-US" sz="2787">
                <a:solidFill>
                  <a:srgbClr val="000000"/>
                </a:solidFill>
                <a:latin typeface="Poppins"/>
                <a:ea typeface="Poppins"/>
                <a:cs typeface="Poppins"/>
                <a:sym typeface="Poppins"/>
              </a:rPr>
              <a:t>Diabetic (1): 142.2</a:t>
            </a:r>
          </a:p>
        </p:txBody>
      </p:sp>
      <p:grpSp>
        <p:nvGrpSpPr>
          <p:cNvPr name="Group 9" id="9"/>
          <p:cNvGrpSpPr/>
          <p:nvPr/>
        </p:nvGrpSpPr>
        <p:grpSpPr>
          <a:xfrm rot="0">
            <a:off x="570760" y="8446077"/>
            <a:ext cx="11141540" cy="1525268"/>
            <a:chOff x="0" y="0"/>
            <a:chExt cx="4119702" cy="563984"/>
          </a:xfrm>
        </p:grpSpPr>
        <p:sp>
          <p:nvSpPr>
            <p:cNvPr name="Freeform 10" id="10"/>
            <p:cNvSpPr/>
            <p:nvPr/>
          </p:nvSpPr>
          <p:spPr>
            <a:xfrm flipH="false" flipV="false" rot="0">
              <a:off x="0" y="0"/>
              <a:ext cx="4119702" cy="563984"/>
            </a:xfrm>
            <a:custGeom>
              <a:avLst/>
              <a:gdLst/>
              <a:ahLst/>
              <a:cxnLst/>
              <a:rect r="r" b="b" t="t" l="l"/>
              <a:pathLst>
                <a:path h="563984" w="4119702">
                  <a:moveTo>
                    <a:pt x="34743" y="0"/>
                  </a:moveTo>
                  <a:lnTo>
                    <a:pt x="4084958" y="0"/>
                  </a:lnTo>
                  <a:cubicBezTo>
                    <a:pt x="4104146" y="0"/>
                    <a:pt x="4119702" y="15555"/>
                    <a:pt x="4119702" y="34743"/>
                  </a:cubicBezTo>
                  <a:lnTo>
                    <a:pt x="4119702" y="529240"/>
                  </a:lnTo>
                  <a:cubicBezTo>
                    <a:pt x="4119702" y="548429"/>
                    <a:pt x="4104146" y="563984"/>
                    <a:pt x="4084958" y="563984"/>
                  </a:cubicBezTo>
                  <a:lnTo>
                    <a:pt x="34743" y="563984"/>
                  </a:lnTo>
                  <a:cubicBezTo>
                    <a:pt x="15555" y="563984"/>
                    <a:pt x="0" y="548429"/>
                    <a:pt x="0" y="529240"/>
                  </a:cubicBezTo>
                  <a:lnTo>
                    <a:pt x="0" y="34743"/>
                  </a:lnTo>
                  <a:cubicBezTo>
                    <a:pt x="0" y="15555"/>
                    <a:pt x="15555" y="0"/>
                    <a:pt x="34743" y="0"/>
                  </a:cubicBezTo>
                  <a:close/>
                </a:path>
              </a:pathLst>
            </a:custGeom>
            <a:solidFill>
              <a:srgbClr val="AAD7D4"/>
            </a:solidFill>
            <a:ln cap="rnd">
              <a:noFill/>
              <a:prstDash val="solid"/>
              <a:round/>
            </a:ln>
          </p:spPr>
        </p:sp>
        <p:sp>
          <p:nvSpPr>
            <p:cNvPr name="TextBox 11" id="11"/>
            <p:cNvSpPr txBox="true"/>
            <p:nvPr/>
          </p:nvSpPr>
          <p:spPr>
            <a:xfrm>
              <a:off x="0" y="-38100"/>
              <a:ext cx="4119702" cy="602084"/>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2" id="12"/>
          <p:cNvSpPr txBox="true"/>
          <p:nvPr/>
        </p:nvSpPr>
        <p:spPr>
          <a:xfrm rot="0">
            <a:off x="693812" y="8360352"/>
            <a:ext cx="11141540" cy="1565889"/>
          </a:xfrm>
          <a:prstGeom prst="rect">
            <a:avLst/>
          </a:prstGeom>
        </p:spPr>
        <p:txBody>
          <a:bodyPr anchor="t" rtlCol="false" tIns="0" lIns="0" bIns="0" rIns="0">
            <a:spAutoFit/>
          </a:bodyPr>
          <a:lstStyle/>
          <a:p>
            <a:pPr algn="ctr">
              <a:lnSpc>
                <a:spcPts val="4124"/>
              </a:lnSpc>
            </a:pPr>
            <a:r>
              <a:rPr lang="en-US" sz="2946">
                <a:solidFill>
                  <a:srgbClr val="000000"/>
                </a:solidFill>
                <a:latin typeface="Poppins"/>
                <a:ea typeface="Poppins"/>
                <a:cs typeface="Poppins"/>
                <a:sym typeface="Poppins"/>
              </a:rPr>
              <a:t>Conclusion</a:t>
            </a:r>
          </a:p>
          <a:p>
            <a:pPr algn="ctr">
              <a:lnSpc>
                <a:spcPts val="4124"/>
              </a:lnSpc>
              <a:spcBef>
                <a:spcPct val="0"/>
              </a:spcBef>
            </a:pPr>
            <a:r>
              <a:rPr lang="en-US" sz="2946">
                <a:solidFill>
                  <a:srgbClr val="000000"/>
                </a:solidFill>
                <a:latin typeface="Poppins"/>
                <a:ea typeface="Poppins"/>
                <a:cs typeface="Poppins"/>
                <a:sym typeface="Poppins"/>
              </a:rPr>
              <a:t>Glucose levels are significantly higher in diabetic individuals, as indicated by the t-test.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51478" y="3314035"/>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3" id="3"/>
          <p:cNvSpPr txBox="true"/>
          <p:nvPr/>
        </p:nvSpPr>
        <p:spPr>
          <a:xfrm rot="0">
            <a:off x="782601" y="516824"/>
            <a:ext cx="11861755" cy="2609215"/>
          </a:xfrm>
          <a:prstGeom prst="rect">
            <a:avLst/>
          </a:prstGeom>
        </p:spPr>
        <p:txBody>
          <a:bodyPr anchor="t" rtlCol="false" tIns="0" lIns="0" bIns="0" rIns="0">
            <a:spAutoFit/>
          </a:bodyPr>
          <a:lstStyle/>
          <a:p>
            <a:pPr algn="ctr">
              <a:lnSpc>
                <a:spcPts val="6859"/>
              </a:lnSpc>
              <a:spcBef>
                <a:spcPct val="0"/>
              </a:spcBef>
            </a:pPr>
            <a:r>
              <a:rPr lang="en-US" b="true" sz="4899">
                <a:solidFill>
                  <a:srgbClr val="000000"/>
                </a:solidFill>
                <a:latin typeface="Poppins Bold"/>
                <a:ea typeface="Poppins Bold"/>
                <a:cs typeface="Poppins Bold"/>
                <a:sym typeface="Poppins Bold"/>
              </a:rPr>
              <a:t>2. Are patients with high glucose concentrations also likely to have higher BMI values?</a:t>
            </a:r>
          </a:p>
        </p:txBody>
      </p:sp>
      <p:grpSp>
        <p:nvGrpSpPr>
          <p:cNvPr name="Group 4" id="4"/>
          <p:cNvGrpSpPr/>
          <p:nvPr/>
        </p:nvGrpSpPr>
        <p:grpSpPr>
          <a:xfrm rot="0">
            <a:off x="769959" y="3509184"/>
            <a:ext cx="9777594" cy="6450078"/>
            <a:chOff x="0" y="0"/>
            <a:chExt cx="3615368" cy="2384984"/>
          </a:xfrm>
        </p:grpSpPr>
        <p:sp>
          <p:nvSpPr>
            <p:cNvPr name="Freeform 5" id="5"/>
            <p:cNvSpPr/>
            <p:nvPr/>
          </p:nvSpPr>
          <p:spPr>
            <a:xfrm flipH="false" flipV="false" rot="0">
              <a:off x="0" y="0"/>
              <a:ext cx="3615368" cy="2384984"/>
            </a:xfrm>
            <a:custGeom>
              <a:avLst/>
              <a:gdLst/>
              <a:ahLst/>
              <a:cxnLst/>
              <a:rect r="r" b="b" t="t" l="l"/>
              <a:pathLst>
                <a:path h="2384984" w="3615368">
                  <a:moveTo>
                    <a:pt x="39590" y="0"/>
                  </a:moveTo>
                  <a:lnTo>
                    <a:pt x="3575778" y="0"/>
                  </a:lnTo>
                  <a:cubicBezTo>
                    <a:pt x="3597643" y="0"/>
                    <a:pt x="3615368" y="17725"/>
                    <a:pt x="3615368" y="39590"/>
                  </a:cubicBezTo>
                  <a:lnTo>
                    <a:pt x="3615368" y="2345394"/>
                  </a:lnTo>
                  <a:cubicBezTo>
                    <a:pt x="3615368" y="2355894"/>
                    <a:pt x="3611197" y="2365964"/>
                    <a:pt x="3603772" y="2373389"/>
                  </a:cubicBezTo>
                  <a:cubicBezTo>
                    <a:pt x="3596348" y="2380813"/>
                    <a:pt x="3586278" y="2384984"/>
                    <a:pt x="3575778" y="2384984"/>
                  </a:cubicBezTo>
                  <a:lnTo>
                    <a:pt x="39590" y="2384984"/>
                  </a:lnTo>
                  <a:cubicBezTo>
                    <a:pt x="17725" y="2384984"/>
                    <a:pt x="0" y="2367259"/>
                    <a:pt x="0" y="2345394"/>
                  </a:cubicBezTo>
                  <a:lnTo>
                    <a:pt x="0" y="39590"/>
                  </a:lnTo>
                  <a:cubicBezTo>
                    <a:pt x="0" y="17725"/>
                    <a:pt x="17725" y="0"/>
                    <a:pt x="39590" y="0"/>
                  </a:cubicBezTo>
                  <a:close/>
                </a:path>
              </a:pathLst>
            </a:custGeom>
            <a:solidFill>
              <a:srgbClr val="AAD7D4"/>
            </a:solidFill>
            <a:ln cap="rnd">
              <a:noFill/>
              <a:prstDash val="solid"/>
              <a:round/>
            </a:ln>
          </p:spPr>
        </p:sp>
        <p:sp>
          <p:nvSpPr>
            <p:cNvPr name="TextBox 6" id="6"/>
            <p:cNvSpPr txBox="true"/>
            <p:nvPr/>
          </p:nvSpPr>
          <p:spPr>
            <a:xfrm>
              <a:off x="0" y="-133350"/>
              <a:ext cx="3615368" cy="2518334"/>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TextBox 7" id="7"/>
          <p:cNvSpPr txBox="true"/>
          <p:nvPr/>
        </p:nvSpPr>
        <p:spPr>
          <a:xfrm rot="0">
            <a:off x="1055557" y="3614837"/>
            <a:ext cx="9206399" cy="6344425"/>
          </a:xfrm>
          <a:prstGeom prst="rect">
            <a:avLst/>
          </a:prstGeom>
        </p:spPr>
        <p:txBody>
          <a:bodyPr anchor="t" rtlCol="false" tIns="0" lIns="0" bIns="0" rIns="0">
            <a:spAutoFit/>
          </a:bodyPr>
          <a:lstStyle/>
          <a:p>
            <a:pPr algn="ctr">
              <a:lnSpc>
                <a:spcPts val="7147"/>
              </a:lnSpc>
              <a:spcBef>
                <a:spcPct val="0"/>
              </a:spcBef>
            </a:pPr>
            <a:r>
              <a:rPr lang="en-US" b="true" sz="5105">
                <a:solidFill>
                  <a:srgbClr val="000000"/>
                </a:solidFill>
                <a:latin typeface="Poppins Bold"/>
                <a:ea typeface="Poppins Bold"/>
                <a:cs typeface="Poppins Bold"/>
                <a:sym typeface="Poppins Bold"/>
              </a:rPr>
              <a:t>A failed trial to find a trend in the data</a:t>
            </a:r>
          </a:p>
          <a:p>
            <a:pPr algn="ctr">
              <a:lnSpc>
                <a:spcPts val="7147"/>
              </a:lnSpc>
              <a:spcBef>
                <a:spcPct val="0"/>
              </a:spcBef>
            </a:pPr>
            <a:r>
              <a:rPr lang="en-US" b="true" sz="5105">
                <a:solidFill>
                  <a:srgbClr val="000000"/>
                </a:solidFill>
                <a:latin typeface="Poppins Bold"/>
                <a:ea typeface="Poppins Bold"/>
                <a:cs typeface="Poppins Bold"/>
                <a:sym typeface="Poppins Bold"/>
              </a:rPr>
              <a:t>Conclusion:</a:t>
            </a:r>
          </a:p>
          <a:p>
            <a:pPr algn="ctr">
              <a:lnSpc>
                <a:spcPts val="7147"/>
              </a:lnSpc>
              <a:spcBef>
                <a:spcPct val="0"/>
              </a:spcBef>
            </a:pPr>
            <a:r>
              <a:rPr lang="en-US" b="true" sz="5105">
                <a:solidFill>
                  <a:srgbClr val="000000"/>
                </a:solidFill>
                <a:latin typeface="Poppins Bold"/>
                <a:ea typeface="Poppins Bold"/>
                <a:cs typeface="Poppins Bold"/>
                <a:sym typeface="Poppins Bold"/>
              </a:rPr>
              <a:t>There is no relation between glucose concentration and BMI</a:t>
            </a:r>
          </a:p>
          <a:p>
            <a:pPr algn="ctr">
              <a:lnSpc>
                <a:spcPts val="7147"/>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07017" y="2284956"/>
            <a:ext cx="7464427" cy="7464427"/>
          </a:xfrm>
          <a:custGeom>
            <a:avLst/>
            <a:gdLst/>
            <a:ahLst/>
            <a:cxnLst/>
            <a:rect r="r" b="b" t="t" l="l"/>
            <a:pathLst>
              <a:path h="7464427" w="7464427">
                <a:moveTo>
                  <a:pt x="0" y="0"/>
                </a:moveTo>
                <a:lnTo>
                  <a:pt x="7464427" y="0"/>
                </a:lnTo>
                <a:lnTo>
                  <a:pt x="7464427" y="7464427"/>
                </a:lnTo>
                <a:lnTo>
                  <a:pt x="0" y="7464427"/>
                </a:lnTo>
                <a:lnTo>
                  <a:pt x="0" y="0"/>
                </a:lnTo>
                <a:close/>
              </a:path>
            </a:pathLst>
          </a:custGeom>
          <a:blipFill>
            <a:blip r:embed="rId2"/>
            <a:stretch>
              <a:fillRect l="0" t="0" r="0" b="0"/>
            </a:stretch>
          </a:blipFill>
        </p:spPr>
      </p:sp>
      <p:sp>
        <p:nvSpPr>
          <p:cNvPr name="TextBox 3" id="3"/>
          <p:cNvSpPr txBox="true"/>
          <p:nvPr/>
        </p:nvSpPr>
        <p:spPr>
          <a:xfrm rot="0">
            <a:off x="418377" y="339276"/>
            <a:ext cx="11052538" cy="2635758"/>
          </a:xfrm>
          <a:prstGeom prst="rect">
            <a:avLst/>
          </a:prstGeom>
        </p:spPr>
        <p:txBody>
          <a:bodyPr anchor="t" rtlCol="false" tIns="0" lIns="0" bIns="0" rIns="0">
            <a:spAutoFit/>
          </a:bodyPr>
          <a:lstStyle/>
          <a:p>
            <a:pPr algn="ctr">
              <a:lnSpc>
                <a:spcPts val="6972"/>
              </a:lnSpc>
              <a:spcBef>
                <a:spcPct val="0"/>
              </a:spcBef>
            </a:pPr>
            <a:r>
              <a:rPr lang="en-US" b="true" sz="4980">
                <a:solidFill>
                  <a:srgbClr val="000000"/>
                </a:solidFill>
                <a:latin typeface="Poppins Bold"/>
                <a:ea typeface="Poppins Bold"/>
                <a:cs typeface="Poppins Bold"/>
                <a:sym typeface="Poppins Bold"/>
              </a:rPr>
              <a:t>3. Are patients with a higher number of pregnancies at greater risk of developing diabetes?</a:t>
            </a:r>
          </a:p>
        </p:txBody>
      </p:sp>
      <p:grpSp>
        <p:nvGrpSpPr>
          <p:cNvPr name="Group 4" id="4"/>
          <p:cNvGrpSpPr/>
          <p:nvPr/>
        </p:nvGrpSpPr>
        <p:grpSpPr>
          <a:xfrm rot="0">
            <a:off x="246104" y="3336609"/>
            <a:ext cx="9649744" cy="4775169"/>
            <a:chOff x="0" y="0"/>
            <a:chExt cx="3568095" cy="1765669"/>
          </a:xfrm>
        </p:grpSpPr>
        <p:sp>
          <p:nvSpPr>
            <p:cNvPr name="Freeform 5" id="5"/>
            <p:cNvSpPr/>
            <p:nvPr/>
          </p:nvSpPr>
          <p:spPr>
            <a:xfrm flipH="false" flipV="false" rot="0">
              <a:off x="0" y="0"/>
              <a:ext cx="3568095" cy="1765669"/>
            </a:xfrm>
            <a:custGeom>
              <a:avLst/>
              <a:gdLst/>
              <a:ahLst/>
              <a:cxnLst/>
              <a:rect r="r" b="b" t="t" l="l"/>
              <a:pathLst>
                <a:path h="1765669" w="3568095">
                  <a:moveTo>
                    <a:pt x="40115" y="0"/>
                  </a:moveTo>
                  <a:lnTo>
                    <a:pt x="3527980" y="0"/>
                  </a:lnTo>
                  <a:cubicBezTo>
                    <a:pt x="3550135" y="0"/>
                    <a:pt x="3568095" y="17960"/>
                    <a:pt x="3568095" y="40115"/>
                  </a:cubicBezTo>
                  <a:lnTo>
                    <a:pt x="3568095" y="1725555"/>
                  </a:lnTo>
                  <a:cubicBezTo>
                    <a:pt x="3568095" y="1736194"/>
                    <a:pt x="3563868" y="1746397"/>
                    <a:pt x="3556345" y="1753920"/>
                  </a:cubicBezTo>
                  <a:cubicBezTo>
                    <a:pt x="3548823" y="1761443"/>
                    <a:pt x="3538619" y="1765669"/>
                    <a:pt x="3527980" y="1765669"/>
                  </a:cubicBezTo>
                  <a:lnTo>
                    <a:pt x="40115" y="1765669"/>
                  </a:lnTo>
                  <a:cubicBezTo>
                    <a:pt x="29476" y="1765669"/>
                    <a:pt x="19272" y="1761443"/>
                    <a:pt x="11749" y="1753920"/>
                  </a:cubicBezTo>
                  <a:cubicBezTo>
                    <a:pt x="4226" y="1746397"/>
                    <a:pt x="0" y="1736194"/>
                    <a:pt x="0" y="1725555"/>
                  </a:cubicBezTo>
                  <a:lnTo>
                    <a:pt x="0" y="40115"/>
                  </a:lnTo>
                  <a:cubicBezTo>
                    <a:pt x="0" y="29476"/>
                    <a:pt x="4226" y="19272"/>
                    <a:pt x="11749" y="11749"/>
                  </a:cubicBezTo>
                  <a:cubicBezTo>
                    <a:pt x="19272" y="4226"/>
                    <a:pt x="29476" y="0"/>
                    <a:pt x="40115" y="0"/>
                  </a:cubicBezTo>
                  <a:close/>
                </a:path>
              </a:pathLst>
            </a:custGeom>
            <a:solidFill>
              <a:srgbClr val="AAD7D4"/>
            </a:solidFill>
            <a:ln cap="rnd">
              <a:noFill/>
              <a:prstDash val="solid"/>
              <a:round/>
            </a:ln>
          </p:spPr>
        </p:sp>
        <p:sp>
          <p:nvSpPr>
            <p:cNvPr name="TextBox 6" id="6"/>
            <p:cNvSpPr txBox="true"/>
            <p:nvPr/>
          </p:nvSpPr>
          <p:spPr>
            <a:xfrm>
              <a:off x="0" y="-133350"/>
              <a:ext cx="3568095" cy="1899019"/>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TextBox 7" id="7"/>
          <p:cNvSpPr txBox="true"/>
          <p:nvPr/>
        </p:nvSpPr>
        <p:spPr>
          <a:xfrm rot="0">
            <a:off x="246104" y="4115435"/>
            <a:ext cx="9649744" cy="3143251"/>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Poppins Bold"/>
                <a:ea typeface="Poppins Bold"/>
                <a:cs typeface="Poppins Bold"/>
                <a:sym typeface="Poppins Bold"/>
              </a:rPr>
              <a:t>As the number of pregnancies increases, the proportion of women with diabetes increases, while the proportion of woman with no diabetes decreases so women with a higher number of pregnancies have a greater risk of developing diabetes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13205" y="3028040"/>
            <a:ext cx="2671197" cy="2671197"/>
          </a:xfrm>
          <a:custGeom>
            <a:avLst/>
            <a:gdLst/>
            <a:ahLst/>
            <a:cxnLst/>
            <a:rect r="r" b="b" t="t" l="l"/>
            <a:pathLst>
              <a:path h="2671197" w="2671197">
                <a:moveTo>
                  <a:pt x="0" y="0"/>
                </a:moveTo>
                <a:lnTo>
                  <a:pt x="2671198" y="0"/>
                </a:lnTo>
                <a:lnTo>
                  <a:pt x="2671198" y="2671197"/>
                </a:lnTo>
                <a:lnTo>
                  <a:pt x="0" y="2671197"/>
                </a:lnTo>
                <a:lnTo>
                  <a:pt x="0" y="0"/>
                </a:lnTo>
                <a:close/>
              </a:path>
            </a:pathLst>
          </a:custGeom>
          <a:blipFill>
            <a:blip r:embed="rId2"/>
            <a:stretch>
              <a:fillRect l="0" t="0" r="0" b="0"/>
            </a:stretch>
          </a:blipFill>
        </p:spPr>
      </p:sp>
      <p:grpSp>
        <p:nvGrpSpPr>
          <p:cNvPr name="Group 3" id="3"/>
          <p:cNvGrpSpPr/>
          <p:nvPr/>
        </p:nvGrpSpPr>
        <p:grpSpPr>
          <a:xfrm rot="0">
            <a:off x="769959" y="3509184"/>
            <a:ext cx="9777594" cy="6450078"/>
            <a:chOff x="0" y="0"/>
            <a:chExt cx="3615368" cy="2384984"/>
          </a:xfrm>
        </p:grpSpPr>
        <p:sp>
          <p:nvSpPr>
            <p:cNvPr name="Freeform 4" id="4"/>
            <p:cNvSpPr/>
            <p:nvPr/>
          </p:nvSpPr>
          <p:spPr>
            <a:xfrm flipH="false" flipV="false" rot="0">
              <a:off x="0" y="0"/>
              <a:ext cx="3615368" cy="2384984"/>
            </a:xfrm>
            <a:custGeom>
              <a:avLst/>
              <a:gdLst/>
              <a:ahLst/>
              <a:cxnLst/>
              <a:rect r="r" b="b" t="t" l="l"/>
              <a:pathLst>
                <a:path h="2384984" w="3615368">
                  <a:moveTo>
                    <a:pt x="39590" y="0"/>
                  </a:moveTo>
                  <a:lnTo>
                    <a:pt x="3575778" y="0"/>
                  </a:lnTo>
                  <a:cubicBezTo>
                    <a:pt x="3597643" y="0"/>
                    <a:pt x="3615368" y="17725"/>
                    <a:pt x="3615368" y="39590"/>
                  </a:cubicBezTo>
                  <a:lnTo>
                    <a:pt x="3615368" y="2345394"/>
                  </a:lnTo>
                  <a:cubicBezTo>
                    <a:pt x="3615368" y="2355894"/>
                    <a:pt x="3611197" y="2365964"/>
                    <a:pt x="3603772" y="2373389"/>
                  </a:cubicBezTo>
                  <a:cubicBezTo>
                    <a:pt x="3596348" y="2380813"/>
                    <a:pt x="3586278" y="2384984"/>
                    <a:pt x="3575778" y="2384984"/>
                  </a:cubicBezTo>
                  <a:lnTo>
                    <a:pt x="39590" y="2384984"/>
                  </a:lnTo>
                  <a:cubicBezTo>
                    <a:pt x="17725" y="2384984"/>
                    <a:pt x="0" y="2367259"/>
                    <a:pt x="0" y="2345394"/>
                  </a:cubicBezTo>
                  <a:lnTo>
                    <a:pt x="0" y="39590"/>
                  </a:lnTo>
                  <a:cubicBezTo>
                    <a:pt x="0" y="17725"/>
                    <a:pt x="17725" y="0"/>
                    <a:pt x="39590" y="0"/>
                  </a:cubicBezTo>
                  <a:close/>
                </a:path>
              </a:pathLst>
            </a:custGeom>
            <a:solidFill>
              <a:srgbClr val="AAD7D4"/>
            </a:solidFill>
            <a:ln cap="rnd">
              <a:noFill/>
              <a:prstDash val="solid"/>
              <a:round/>
            </a:ln>
          </p:spPr>
        </p:sp>
        <p:sp>
          <p:nvSpPr>
            <p:cNvPr name="TextBox 5" id="5"/>
            <p:cNvSpPr txBox="true"/>
            <p:nvPr/>
          </p:nvSpPr>
          <p:spPr>
            <a:xfrm>
              <a:off x="0" y="-133350"/>
              <a:ext cx="3615368" cy="2518334"/>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Freeform 6" id="6"/>
          <p:cNvSpPr/>
          <p:nvPr/>
        </p:nvSpPr>
        <p:spPr>
          <a:xfrm flipH="false" flipV="false" rot="0">
            <a:off x="11027009" y="6643869"/>
            <a:ext cx="2967823" cy="2942226"/>
          </a:xfrm>
          <a:custGeom>
            <a:avLst/>
            <a:gdLst/>
            <a:ahLst/>
            <a:cxnLst/>
            <a:rect r="r" b="b" t="t" l="l"/>
            <a:pathLst>
              <a:path h="2942226" w="2967823">
                <a:moveTo>
                  <a:pt x="0" y="0"/>
                </a:moveTo>
                <a:lnTo>
                  <a:pt x="2967822" y="0"/>
                </a:lnTo>
                <a:lnTo>
                  <a:pt x="2967822" y="2942227"/>
                </a:lnTo>
                <a:lnTo>
                  <a:pt x="0" y="2942227"/>
                </a:lnTo>
                <a:lnTo>
                  <a:pt x="0" y="0"/>
                </a:lnTo>
                <a:close/>
              </a:path>
            </a:pathLst>
          </a:custGeom>
          <a:blipFill>
            <a:blip r:embed="rId3"/>
            <a:stretch>
              <a:fillRect l="-2232" t="0" r="-13954" b="0"/>
            </a:stretch>
          </a:blipFill>
        </p:spPr>
      </p:sp>
      <p:sp>
        <p:nvSpPr>
          <p:cNvPr name="Freeform 7" id="7"/>
          <p:cNvSpPr/>
          <p:nvPr/>
        </p:nvSpPr>
        <p:spPr>
          <a:xfrm flipH="false" flipV="false" rot="0">
            <a:off x="14275912" y="6670718"/>
            <a:ext cx="2850866" cy="2915378"/>
          </a:xfrm>
          <a:custGeom>
            <a:avLst/>
            <a:gdLst/>
            <a:ahLst/>
            <a:cxnLst/>
            <a:rect r="r" b="b" t="t" l="l"/>
            <a:pathLst>
              <a:path h="2915378" w="2850866">
                <a:moveTo>
                  <a:pt x="0" y="0"/>
                </a:moveTo>
                <a:lnTo>
                  <a:pt x="2850866" y="0"/>
                </a:lnTo>
                <a:lnTo>
                  <a:pt x="2850866" y="2915378"/>
                </a:lnTo>
                <a:lnTo>
                  <a:pt x="0" y="2915378"/>
                </a:lnTo>
                <a:lnTo>
                  <a:pt x="0" y="0"/>
                </a:lnTo>
                <a:close/>
              </a:path>
            </a:pathLst>
          </a:custGeom>
          <a:blipFill>
            <a:blip r:embed="rId4"/>
            <a:stretch>
              <a:fillRect l="0" t="0" r="-4648" b="0"/>
            </a:stretch>
          </a:blipFill>
        </p:spPr>
      </p:sp>
      <p:sp>
        <p:nvSpPr>
          <p:cNvPr name="Freeform 8" id="8"/>
          <p:cNvSpPr/>
          <p:nvPr/>
        </p:nvSpPr>
        <p:spPr>
          <a:xfrm flipH="false" flipV="false" rot="0">
            <a:off x="13960369" y="2912083"/>
            <a:ext cx="1740976" cy="3447478"/>
          </a:xfrm>
          <a:custGeom>
            <a:avLst/>
            <a:gdLst/>
            <a:ahLst/>
            <a:cxnLst/>
            <a:rect r="r" b="b" t="t" l="l"/>
            <a:pathLst>
              <a:path h="3447478" w="1740976">
                <a:moveTo>
                  <a:pt x="0" y="0"/>
                </a:moveTo>
                <a:lnTo>
                  <a:pt x="1740976" y="0"/>
                </a:lnTo>
                <a:lnTo>
                  <a:pt x="1740976" y="3447478"/>
                </a:lnTo>
                <a:lnTo>
                  <a:pt x="0" y="3447478"/>
                </a:lnTo>
                <a:lnTo>
                  <a:pt x="0" y="0"/>
                </a:lnTo>
                <a:close/>
              </a:path>
            </a:pathLst>
          </a:custGeom>
          <a:blipFill>
            <a:blip r:embed="rId5"/>
            <a:stretch>
              <a:fillRect l="0" t="0" r="0" b="0"/>
            </a:stretch>
          </a:blipFill>
        </p:spPr>
      </p:sp>
      <p:sp>
        <p:nvSpPr>
          <p:cNvPr name="Freeform 9" id="9"/>
          <p:cNvSpPr/>
          <p:nvPr/>
        </p:nvSpPr>
        <p:spPr>
          <a:xfrm flipH="false" flipV="false" rot="0">
            <a:off x="15979227" y="2809992"/>
            <a:ext cx="1794355" cy="3549569"/>
          </a:xfrm>
          <a:custGeom>
            <a:avLst/>
            <a:gdLst/>
            <a:ahLst/>
            <a:cxnLst/>
            <a:rect r="r" b="b" t="t" l="l"/>
            <a:pathLst>
              <a:path h="3549569" w="1794355">
                <a:moveTo>
                  <a:pt x="0" y="0"/>
                </a:moveTo>
                <a:lnTo>
                  <a:pt x="1794355" y="0"/>
                </a:lnTo>
                <a:lnTo>
                  <a:pt x="1794355" y="3549569"/>
                </a:lnTo>
                <a:lnTo>
                  <a:pt x="0" y="3549569"/>
                </a:lnTo>
                <a:lnTo>
                  <a:pt x="0" y="0"/>
                </a:lnTo>
                <a:close/>
              </a:path>
            </a:pathLst>
          </a:custGeom>
          <a:blipFill>
            <a:blip r:embed="rId6"/>
            <a:stretch>
              <a:fillRect l="0" t="-1866" r="0" b="0"/>
            </a:stretch>
          </a:blipFill>
        </p:spPr>
      </p:sp>
      <p:sp>
        <p:nvSpPr>
          <p:cNvPr name="TextBox 10" id="10"/>
          <p:cNvSpPr txBox="true"/>
          <p:nvPr/>
        </p:nvSpPr>
        <p:spPr>
          <a:xfrm rot="0">
            <a:off x="214853" y="418825"/>
            <a:ext cx="12057270" cy="2609215"/>
          </a:xfrm>
          <a:prstGeom prst="rect">
            <a:avLst/>
          </a:prstGeom>
        </p:spPr>
        <p:txBody>
          <a:bodyPr anchor="t" rtlCol="false" tIns="0" lIns="0" bIns="0" rIns="0">
            <a:spAutoFit/>
          </a:bodyPr>
          <a:lstStyle/>
          <a:p>
            <a:pPr algn="ctr">
              <a:lnSpc>
                <a:spcPts val="6859"/>
              </a:lnSpc>
              <a:spcBef>
                <a:spcPct val="0"/>
              </a:spcBef>
            </a:pPr>
            <a:r>
              <a:rPr lang="en-US" b="true" sz="4899">
                <a:solidFill>
                  <a:srgbClr val="000000"/>
                </a:solidFill>
                <a:latin typeface="Poppins Bold"/>
                <a:ea typeface="Poppins Bold"/>
                <a:cs typeface="Poppins Bold"/>
                <a:sym typeface="Poppins Bold"/>
              </a:rPr>
              <a:t>4.Are older patients more likely to have higher insulin concentrations and blood glucose levels?</a:t>
            </a:r>
          </a:p>
        </p:txBody>
      </p:sp>
      <p:sp>
        <p:nvSpPr>
          <p:cNvPr name="TextBox 11" id="11"/>
          <p:cNvSpPr txBox="true"/>
          <p:nvPr/>
        </p:nvSpPr>
        <p:spPr>
          <a:xfrm rot="0">
            <a:off x="1028700" y="3772217"/>
            <a:ext cx="8818179" cy="4342765"/>
          </a:xfrm>
          <a:prstGeom prst="rect">
            <a:avLst/>
          </a:prstGeom>
        </p:spPr>
        <p:txBody>
          <a:bodyPr anchor="t" rtlCol="false" tIns="0" lIns="0" bIns="0" rIns="0">
            <a:spAutoFit/>
          </a:bodyPr>
          <a:lstStyle/>
          <a:p>
            <a:pPr algn="ctr">
              <a:lnSpc>
                <a:spcPts val="6859"/>
              </a:lnSpc>
              <a:spcBef>
                <a:spcPct val="0"/>
              </a:spcBef>
            </a:pPr>
            <a:r>
              <a:rPr lang="en-US" b="true" sz="4899">
                <a:solidFill>
                  <a:srgbClr val="000000"/>
                </a:solidFill>
                <a:latin typeface="Poppins Bold"/>
                <a:ea typeface="Poppins Bold"/>
                <a:cs typeface="Poppins Bold"/>
                <a:sym typeface="Poppins Bold"/>
              </a:rPr>
              <a:t>yes Older patients tend to have slightly higher glucose levels than younger ones, but they have lower insulin levels.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68180" y="3153078"/>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3" id="3"/>
          <p:cNvSpPr txBox="true"/>
          <p:nvPr/>
        </p:nvSpPr>
        <p:spPr>
          <a:xfrm rot="0">
            <a:off x="561102" y="339276"/>
            <a:ext cx="10929486" cy="3475990"/>
          </a:xfrm>
          <a:prstGeom prst="rect">
            <a:avLst/>
          </a:prstGeom>
        </p:spPr>
        <p:txBody>
          <a:bodyPr anchor="t" rtlCol="false" tIns="0" lIns="0" bIns="0" rIns="0">
            <a:spAutoFit/>
          </a:bodyPr>
          <a:lstStyle/>
          <a:p>
            <a:pPr algn="ctr">
              <a:lnSpc>
                <a:spcPts val="6859"/>
              </a:lnSpc>
              <a:spcBef>
                <a:spcPct val="0"/>
              </a:spcBef>
            </a:pPr>
            <a:r>
              <a:rPr lang="en-US" b="true" sz="4899">
                <a:solidFill>
                  <a:srgbClr val="000000"/>
                </a:solidFill>
                <a:latin typeface="Poppins Bold"/>
                <a:ea typeface="Poppins Bold"/>
                <a:cs typeface="Poppins Bold"/>
                <a:sym typeface="Poppins Bold"/>
              </a:rPr>
              <a:t>5.Can you identify common “risk profiles” for diabetic patients based on key metrics (glucose, BMI, age, etc.)?</a:t>
            </a:r>
          </a:p>
        </p:txBody>
      </p:sp>
      <p:grpSp>
        <p:nvGrpSpPr>
          <p:cNvPr name="Group 4" id="4"/>
          <p:cNvGrpSpPr/>
          <p:nvPr/>
        </p:nvGrpSpPr>
        <p:grpSpPr>
          <a:xfrm rot="0">
            <a:off x="283172" y="4285122"/>
            <a:ext cx="9723881" cy="5590667"/>
            <a:chOff x="0" y="0"/>
            <a:chExt cx="3595507" cy="2067208"/>
          </a:xfrm>
        </p:grpSpPr>
        <p:sp>
          <p:nvSpPr>
            <p:cNvPr name="Freeform 5" id="5"/>
            <p:cNvSpPr/>
            <p:nvPr/>
          </p:nvSpPr>
          <p:spPr>
            <a:xfrm flipH="false" flipV="false" rot="0">
              <a:off x="0" y="0"/>
              <a:ext cx="3595507" cy="2067208"/>
            </a:xfrm>
            <a:custGeom>
              <a:avLst/>
              <a:gdLst/>
              <a:ahLst/>
              <a:cxnLst/>
              <a:rect r="r" b="b" t="t" l="l"/>
              <a:pathLst>
                <a:path h="2067208" w="3595507">
                  <a:moveTo>
                    <a:pt x="39809" y="0"/>
                  </a:moveTo>
                  <a:lnTo>
                    <a:pt x="3555698" y="0"/>
                  </a:lnTo>
                  <a:cubicBezTo>
                    <a:pt x="3566256" y="0"/>
                    <a:pt x="3576382" y="4194"/>
                    <a:pt x="3583848" y="11660"/>
                  </a:cubicBezTo>
                  <a:cubicBezTo>
                    <a:pt x="3591313" y="19125"/>
                    <a:pt x="3595507" y="29251"/>
                    <a:pt x="3595507" y="39809"/>
                  </a:cubicBezTo>
                  <a:lnTo>
                    <a:pt x="3595507" y="2027399"/>
                  </a:lnTo>
                  <a:cubicBezTo>
                    <a:pt x="3595507" y="2049385"/>
                    <a:pt x="3577684" y="2067208"/>
                    <a:pt x="3555698" y="2067208"/>
                  </a:cubicBezTo>
                  <a:lnTo>
                    <a:pt x="39809" y="2067208"/>
                  </a:lnTo>
                  <a:cubicBezTo>
                    <a:pt x="17823" y="2067208"/>
                    <a:pt x="0" y="2049385"/>
                    <a:pt x="0" y="2027399"/>
                  </a:cubicBezTo>
                  <a:lnTo>
                    <a:pt x="0" y="39809"/>
                  </a:lnTo>
                  <a:cubicBezTo>
                    <a:pt x="0" y="17823"/>
                    <a:pt x="17823" y="0"/>
                    <a:pt x="39809" y="0"/>
                  </a:cubicBezTo>
                  <a:close/>
                </a:path>
              </a:pathLst>
            </a:custGeom>
            <a:solidFill>
              <a:srgbClr val="AAD7D4"/>
            </a:solidFill>
            <a:ln cap="rnd">
              <a:noFill/>
              <a:prstDash val="solid"/>
              <a:round/>
            </a:ln>
          </p:spPr>
        </p:sp>
        <p:sp>
          <p:nvSpPr>
            <p:cNvPr name="TextBox 6" id="6"/>
            <p:cNvSpPr txBox="true"/>
            <p:nvPr/>
          </p:nvSpPr>
          <p:spPr>
            <a:xfrm>
              <a:off x="0" y="-133350"/>
              <a:ext cx="3595507" cy="2200558"/>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TextBox 7" id="7"/>
          <p:cNvSpPr txBox="true"/>
          <p:nvPr/>
        </p:nvSpPr>
        <p:spPr>
          <a:xfrm rot="0">
            <a:off x="757509" y="4391453"/>
            <a:ext cx="7752093" cy="5118583"/>
          </a:xfrm>
          <a:prstGeom prst="rect">
            <a:avLst/>
          </a:prstGeom>
        </p:spPr>
        <p:txBody>
          <a:bodyPr anchor="t" rtlCol="false" tIns="0" lIns="0" bIns="0" rIns="0">
            <a:spAutoFit/>
          </a:bodyPr>
          <a:lstStyle/>
          <a:p>
            <a:pPr algn="ctr">
              <a:lnSpc>
                <a:spcPts val="5048"/>
              </a:lnSpc>
              <a:spcBef>
                <a:spcPct val="0"/>
              </a:spcBef>
            </a:pPr>
            <a:r>
              <a:rPr lang="en-US" b="true" sz="3606">
                <a:solidFill>
                  <a:srgbClr val="000000"/>
                </a:solidFill>
                <a:latin typeface="Poppins Bold"/>
                <a:ea typeface="Poppins Bold"/>
                <a:cs typeface="Poppins Bold"/>
                <a:sym typeface="Poppins Bold"/>
              </a:rPr>
              <a:t>Diabetic patients are commonly associated with higher glucose levels (&gt;120 mg/dL), elevated BMI (≥30 kg/m²), and are more prevalent in middle-aged and older age groups. These factors collectively indicate key risk profiles for diabetes.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788" y="-177024"/>
            <a:ext cx="7097803" cy="11057957"/>
          </a:xfrm>
          <a:custGeom>
            <a:avLst/>
            <a:gdLst/>
            <a:ahLst/>
            <a:cxnLst/>
            <a:rect r="r" b="b" t="t" l="l"/>
            <a:pathLst>
              <a:path h="11057957" w="7097803">
                <a:moveTo>
                  <a:pt x="0" y="0"/>
                </a:moveTo>
                <a:lnTo>
                  <a:pt x="7097803" y="0"/>
                </a:lnTo>
                <a:lnTo>
                  <a:pt x="7097803" y="11057957"/>
                </a:lnTo>
                <a:lnTo>
                  <a:pt x="0" y="11057957"/>
                </a:lnTo>
                <a:lnTo>
                  <a:pt x="0" y="0"/>
                </a:lnTo>
                <a:close/>
              </a:path>
            </a:pathLst>
          </a:custGeom>
          <a:blipFill>
            <a:blip r:embed="rId2"/>
            <a:stretch>
              <a:fillRect l="-131569" t="0" r="-2267" b="0"/>
            </a:stretch>
          </a:blipFill>
        </p:spPr>
      </p:sp>
      <p:grpSp>
        <p:nvGrpSpPr>
          <p:cNvPr name="Group 3" id="3"/>
          <p:cNvGrpSpPr/>
          <p:nvPr/>
        </p:nvGrpSpPr>
        <p:grpSpPr>
          <a:xfrm rot="0">
            <a:off x="-514350" y="-177024"/>
            <a:ext cx="7454365" cy="10601584"/>
            <a:chOff x="0" y="0"/>
            <a:chExt cx="1963290" cy="2792187"/>
          </a:xfrm>
        </p:grpSpPr>
        <p:sp>
          <p:nvSpPr>
            <p:cNvPr name="Freeform 4" id="4"/>
            <p:cNvSpPr/>
            <p:nvPr/>
          </p:nvSpPr>
          <p:spPr>
            <a:xfrm flipH="false" flipV="false" rot="0">
              <a:off x="0" y="0"/>
              <a:ext cx="1963290" cy="2792187"/>
            </a:xfrm>
            <a:custGeom>
              <a:avLst/>
              <a:gdLst/>
              <a:ahLst/>
              <a:cxnLst/>
              <a:rect r="r" b="b" t="t" l="l"/>
              <a:pathLst>
                <a:path h="2792187" w="1963290">
                  <a:moveTo>
                    <a:pt x="0" y="0"/>
                  </a:moveTo>
                  <a:lnTo>
                    <a:pt x="1963290" y="0"/>
                  </a:lnTo>
                  <a:lnTo>
                    <a:pt x="1963290" y="2792187"/>
                  </a:lnTo>
                  <a:lnTo>
                    <a:pt x="0" y="2792187"/>
                  </a:lnTo>
                  <a:close/>
                </a:path>
              </a:pathLst>
            </a:custGeom>
            <a:solidFill>
              <a:srgbClr val="AAD7D4">
                <a:alpha val="55686"/>
              </a:srgbClr>
            </a:solidFill>
          </p:spPr>
        </p:sp>
        <p:sp>
          <p:nvSpPr>
            <p:cNvPr name="TextBox 5" id="5"/>
            <p:cNvSpPr txBox="true"/>
            <p:nvPr/>
          </p:nvSpPr>
          <p:spPr>
            <a:xfrm>
              <a:off x="0" y="-38100"/>
              <a:ext cx="1963290" cy="283028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6940015" cy="10287000"/>
          </a:xfrm>
          <a:custGeom>
            <a:avLst/>
            <a:gdLst/>
            <a:ahLst/>
            <a:cxnLst/>
            <a:rect r="r" b="b" t="t" l="l"/>
            <a:pathLst>
              <a:path h="10287000" w="6940015">
                <a:moveTo>
                  <a:pt x="0" y="0"/>
                </a:moveTo>
                <a:lnTo>
                  <a:pt x="6940015" y="0"/>
                </a:lnTo>
                <a:lnTo>
                  <a:pt x="6940015" y="10287000"/>
                </a:lnTo>
                <a:lnTo>
                  <a:pt x="0" y="10287000"/>
                </a:lnTo>
                <a:lnTo>
                  <a:pt x="0" y="0"/>
                </a:lnTo>
                <a:close/>
              </a:path>
            </a:pathLst>
          </a:custGeom>
          <a:blipFill>
            <a:blip r:embed="rId3"/>
            <a:stretch>
              <a:fillRect l="-99529" t="0" r="-65162" b="0"/>
            </a:stretch>
          </a:blipFill>
        </p:spPr>
      </p:sp>
      <p:sp>
        <p:nvSpPr>
          <p:cNvPr name="TextBox 7" id="7"/>
          <p:cNvSpPr txBox="true"/>
          <p:nvPr/>
        </p:nvSpPr>
        <p:spPr>
          <a:xfrm rot="0">
            <a:off x="8652271" y="2134144"/>
            <a:ext cx="8607029" cy="2152356"/>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Dataset Preprocessing</a:t>
            </a:r>
          </a:p>
        </p:txBody>
      </p:sp>
      <p:sp>
        <p:nvSpPr>
          <p:cNvPr name="TextBox 8" id="8"/>
          <p:cNvSpPr txBox="true"/>
          <p:nvPr/>
        </p:nvSpPr>
        <p:spPr>
          <a:xfrm rot="0">
            <a:off x="8652271" y="4527580"/>
            <a:ext cx="8607029" cy="5360329"/>
          </a:xfrm>
          <a:prstGeom prst="rect">
            <a:avLst/>
          </a:prstGeom>
        </p:spPr>
        <p:txBody>
          <a:bodyPr anchor="t" rtlCol="false" tIns="0" lIns="0" bIns="0" rIns="0">
            <a:spAutoFit/>
          </a:bodyPr>
          <a:lstStyle/>
          <a:p>
            <a:pPr algn="l">
              <a:lnSpc>
                <a:spcPts val="3534"/>
              </a:lnSpc>
            </a:pPr>
            <a:r>
              <a:rPr lang="en-US" sz="2617" spc="157" b="true">
                <a:solidFill>
                  <a:srgbClr val="000000"/>
                </a:solidFill>
                <a:latin typeface="DM Sans Bold"/>
                <a:ea typeface="DM Sans Bold"/>
                <a:cs typeface="DM Sans Bold"/>
                <a:sym typeface="DM Sans Bold"/>
              </a:rPr>
              <a:t>we have  9 columns which are </a:t>
            </a:r>
            <a:r>
              <a:rPr lang="en-US" sz="2617" spc="157" b="true">
                <a:solidFill>
                  <a:srgbClr val="FF3131"/>
                </a:solidFill>
                <a:latin typeface="DM Sans Bold"/>
                <a:ea typeface="DM Sans Bold"/>
                <a:cs typeface="DM Sans Bold"/>
                <a:sym typeface="DM Sans Bold"/>
              </a:rPr>
              <a:t>Pregnancies, Glu,cose, BloodPressure, SkinThickness, Insulin, BMI,Diabetes, PedigreeFunction, Age, Outcome</a:t>
            </a:r>
          </a:p>
          <a:p>
            <a:pPr algn="l">
              <a:lnSpc>
                <a:spcPts val="3534"/>
              </a:lnSpc>
            </a:pPr>
          </a:p>
          <a:p>
            <a:pPr algn="l">
              <a:lnSpc>
                <a:spcPts val="3534"/>
              </a:lnSpc>
            </a:pPr>
            <a:r>
              <a:rPr lang="en-US" b="true" sz="2617" i="true" spc="157" u="sng">
                <a:solidFill>
                  <a:srgbClr val="000000"/>
                </a:solidFill>
                <a:latin typeface="DM Sans Bold Italics"/>
                <a:ea typeface="DM Sans Bold Italics"/>
                <a:cs typeface="DM Sans Bold Italics"/>
                <a:sym typeface="DM Sans Bold Italics"/>
              </a:rPr>
              <a:t>We replaced the null values (zeros) by mean from:</a:t>
            </a:r>
          </a:p>
          <a:p>
            <a:pPr algn="l" marL="565209" indent="-282604" lvl="1">
              <a:lnSpc>
                <a:spcPts val="3534"/>
              </a:lnSpc>
              <a:buFont typeface="Arial"/>
              <a:buChar char="•"/>
            </a:pPr>
            <a:r>
              <a:rPr lang="en-US" sz="2617" spc="157" u="none">
                <a:solidFill>
                  <a:srgbClr val="000000"/>
                </a:solidFill>
                <a:latin typeface="DM Sans"/>
                <a:ea typeface="DM Sans"/>
                <a:cs typeface="DM Sans"/>
                <a:sym typeface="DM Sans"/>
              </a:rPr>
              <a:t> </a:t>
            </a:r>
            <a:r>
              <a:rPr lang="en-US" b="true" sz="2617" spc="157" u="none">
                <a:solidFill>
                  <a:srgbClr val="000000"/>
                </a:solidFill>
                <a:latin typeface="DM Sans Bold"/>
                <a:ea typeface="DM Sans Bold"/>
                <a:cs typeface="DM Sans Bold"/>
                <a:sym typeface="DM Sans Bold"/>
              </a:rPr>
              <a:t>Glucose</a:t>
            </a:r>
          </a:p>
          <a:p>
            <a:pPr algn="l" marL="565209" indent="-282604" lvl="1">
              <a:lnSpc>
                <a:spcPts val="3534"/>
              </a:lnSpc>
              <a:buFont typeface="Arial"/>
              <a:buChar char="•"/>
            </a:pPr>
            <a:r>
              <a:rPr lang="en-US" b="true" sz="2617" spc="157" u="none">
                <a:solidFill>
                  <a:srgbClr val="000000"/>
                </a:solidFill>
                <a:latin typeface="DM Sans Bold"/>
                <a:ea typeface="DM Sans Bold"/>
                <a:cs typeface="DM Sans Bold"/>
                <a:sym typeface="DM Sans Bold"/>
              </a:rPr>
              <a:t>BloodPressure </a:t>
            </a:r>
          </a:p>
          <a:p>
            <a:pPr algn="l" marL="565209" indent="-282604" lvl="1">
              <a:lnSpc>
                <a:spcPts val="3534"/>
              </a:lnSpc>
              <a:buFont typeface="Arial"/>
              <a:buChar char="•"/>
            </a:pPr>
            <a:r>
              <a:rPr lang="en-US" b="true" sz="2617" spc="157" u="none">
                <a:solidFill>
                  <a:srgbClr val="000000"/>
                </a:solidFill>
                <a:latin typeface="DM Sans Bold"/>
                <a:ea typeface="DM Sans Bold"/>
                <a:cs typeface="DM Sans Bold"/>
                <a:sym typeface="DM Sans Bold"/>
              </a:rPr>
              <a:t>SkinThickness </a:t>
            </a:r>
          </a:p>
          <a:p>
            <a:pPr algn="l" marL="565209" indent="-282604" lvl="1">
              <a:lnSpc>
                <a:spcPts val="3534"/>
              </a:lnSpc>
              <a:buFont typeface="Arial"/>
              <a:buChar char="•"/>
            </a:pPr>
            <a:r>
              <a:rPr lang="en-US" b="true" sz="2617" spc="157" u="none">
                <a:solidFill>
                  <a:srgbClr val="000000"/>
                </a:solidFill>
                <a:latin typeface="DM Sans Bold"/>
                <a:ea typeface="DM Sans Bold"/>
                <a:cs typeface="DM Sans Bold"/>
                <a:sym typeface="DM Sans Bold"/>
              </a:rPr>
              <a:t>insulin</a:t>
            </a:r>
          </a:p>
          <a:p>
            <a:pPr algn="l" marL="565209" indent="-282604" lvl="1">
              <a:lnSpc>
                <a:spcPts val="3534"/>
              </a:lnSpc>
              <a:buFont typeface="Arial"/>
              <a:buChar char="•"/>
            </a:pPr>
            <a:r>
              <a:rPr lang="en-US" b="true" sz="2617" spc="157" u="none">
                <a:solidFill>
                  <a:srgbClr val="000000"/>
                </a:solidFill>
                <a:latin typeface="DM Sans Bold"/>
                <a:ea typeface="DM Sans Bold"/>
                <a:cs typeface="DM Sans Bold"/>
                <a:sym typeface="DM Sans Bold"/>
              </a:rPr>
              <a:t>BMI</a:t>
            </a:r>
          </a:p>
          <a:p>
            <a:pPr algn="l">
              <a:lnSpc>
                <a:spcPts val="3534"/>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144305" y="2349522"/>
            <a:ext cx="10926415" cy="4980167"/>
          </a:xfrm>
          <a:prstGeom prst="rect">
            <a:avLst/>
          </a:prstGeom>
        </p:spPr>
        <p:txBody>
          <a:bodyPr anchor="t" rtlCol="false" tIns="0" lIns="0" bIns="0" rIns="0">
            <a:spAutoFit/>
          </a:bodyPr>
          <a:lstStyle/>
          <a:p>
            <a:pPr algn="l">
              <a:lnSpc>
                <a:spcPts val="5534"/>
              </a:lnSpc>
            </a:pPr>
            <a:r>
              <a:rPr lang="en-US" sz="5705" b="true">
                <a:solidFill>
                  <a:srgbClr val="1C2120"/>
                </a:solidFill>
                <a:latin typeface="Poppins Bold"/>
                <a:ea typeface="Poppins Bold"/>
                <a:cs typeface="Poppins Bold"/>
                <a:sym typeface="Poppins Bold"/>
              </a:rPr>
              <a:t>                     SECTION 2.2</a:t>
            </a:r>
          </a:p>
          <a:p>
            <a:pPr algn="l">
              <a:lnSpc>
                <a:spcPts val="5534"/>
              </a:lnSpc>
            </a:pPr>
          </a:p>
          <a:p>
            <a:pPr algn="ctr">
              <a:lnSpc>
                <a:spcPts val="5534"/>
              </a:lnSpc>
            </a:pPr>
            <a:r>
              <a:rPr lang="en-US" sz="5705" b="true">
                <a:solidFill>
                  <a:srgbClr val="1C2120"/>
                </a:solidFill>
                <a:latin typeface="Poppins Bold"/>
                <a:ea typeface="Poppins Bold"/>
                <a:cs typeface="Poppins Bold"/>
                <a:sym typeface="Poppins Bold"/>
              </a:rPr>
              <a:t>5 more bivariate/multivariate analysis questions </a:t>
            </a:r>
          </a:p>
          <a:p>
            <a:pPr algn="l">
              <a:lnSpc>
                <a:spcPts val="5534"/>
              </a:lnSpc>
              <a:spcBef>
                <a:spcPct val="0"/>
              </a:spcBef>
            </a:pPr>
          </a:p>
          <a:p>
            <a:pPr algn="l">
              <a:lnSpc>
                <a:spcPts val="5534"/>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1102" y="3815266"/>
            <a:ext cx="8636105" cy="4069178"/>
            <a:chOff x="0" y="0"/>
            <a:chExt cx="3193291" cy="1504621"/>
          </a:xfrm>
        </p:grpSpPr>
        <p:sp>
          <p:nvSpPr>
            <p:cNvPr name="Freeform 3" id="3"/>
            <p:cNvSpPr/>
            <p:nvPr/>
          </p:nvSpPr>
          <p:spPr>
            <a:xfrm flipH="false" flipV="false" rot="0">
              <a:off x="0" y="0"/>
              <a:ext cx="3193291" cy="1504621"/>
            </a:xfrm>
            <a:custGeom>
              <a:avLst/>
              <a:gdLst/>
              <a:ahLst/>
              <a:cxnLst/>
              <a:rect r="r" b="b" t="t" l="l"/>
              <a:pathLst>
                <a:path h="1504621" w="3193291">
                  <a:moveTo>
                    <a:pt x="44823" y="0"/>
                  </a:moveTo>
                  <a:lnTo>
                    <a:pt x="3148468" y="0"/>
                  </a:lnTo>
                  <a:cubicBezTo>
                    <a:pt x="3173223" y="0"/>
                    <a:pt x="3193291" y="20068"/>
                    <a:pt x="3193291" y="44823"/>
                  </a:cubicBezTo>
                  <a:lnTo>
                    <a:pt x="3193291" y="1459798"/>
                  </a:lnTo>
                  <a:cubicBezTo>
                    <a:pt x="3193291" y="1484553"/>
                    <a:pt x="3173223" y="1504621"/>
                    <a:pt x="3148468" y="1504621"/>
                  </a:cubicBezTo>
                  <a:lnTo>
                    <a:pt x="44823" y="1504621"/>
                  </a:lnTo>
                  <a:cubicBezTo>
                    <a:pt x="32935" y="1504621"/>
                    <a:pt x="21534" y="1499899"/>
                    <a:pt x="13128" y="1491493"/>
                  </a:cubicBezTo>
                  <a:cubicBezTo>
                    <a:pt x="4722" y="1483087"/>
                    <a:pt x="0" y="1471686"/>
                    <a:pt x="0" y="1459798"/>
                  </a:cubicBezTo>
                  <a:lnTo>
                    <a:pt x="0" y="44823"/>
                  </a:lnTo>
                  <a:cubicBezTo>
                    <a:pt x="0" y="20068"/>
                    <a:pt x="20068" y="0"/>
                    <a:pt x="44823" y="0"/>
                  </a:cubicBezTo>
                  <a:close/>
                </a:path>
              </a:pathLst>
            </a:custGeom>
            <a:solidFill>
              <a:srgbClr val="AAD7D4"/>
            </a:solidFill>
            <a:ln cap="rnd">
              <a:noFill/>
              <a:prstDash val="solid"/>
              <a:round/>
            </a:ln>
          </p:spPr>
        </p:sp>
        <p:sp>
          <p:nvSpPr>
            <p:cNvPr name="TextBox 4" id="4"/>
            <p:cNvSpPr txBox="true"/>
            <p:nvPr/>
          </p:nvSpPr>
          <p:spPr>
            <a:xfrm>
              <a:off x="0" y="-133350"/>
              <a:ext cx="3193291" cy="1637971"/>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Freeform 5" id="5"/>
          <p:cNvSpPr/>
          <p:nvPr/>
        </p:nvSpPr>
        <p:spPr>
          <a:xfrm flipH="false" flipV="false" rot="0">
            <a:off x="12401432" y="0"/>
            <a:ext cx="4968493" cy="10037869"/>
          </a:xfrm>
          <a:custGeom>
            <a:avLst/>
            <a:gdLst/>
            <a:ahLst/>
            <a:cxnLst/>
            <a:rect r="r" b="b" t="t" l="l"/>
            <a:pathLst>
              <a:path h="10037869" w="4968493">
                <a:moveTo>
                  <a:pt x="0" y="0"/>
                </a:moveTo>
                <a:lnTo>
                  <a:pt x="4968493" y="0"/>
                </a:lnTo>
                <a:lnTo>
                  <a:pt x="4968493" y="10037869"/>
                </a:lnTo>
                <a:lnTo>
                  <a:pt x="0" y="10037869"/>
                </a:lnTo>
                <a:lnTo>
                  <a:pt x="0" y="0"/>
                </a:lnTo>
                <a:close/>
              </a:path>
            </a:pathLst>
          </a:custGeom>
          <a:blipFill>
            <a:blip r:embed="rId2"/>
            <a:stretch>
              <a:fillRect l="0" t="0" r="0" b="0"/>
            </a:stretch>
          </a:blipFill>
        </p:spPr>
      </p:sp>
      <p:sp>
        <p:nvSpPr>
          <p:cNvPr name="TextBox 6" id="6"/>
          <p:cNvSpPr txBox="true"/>
          <p:nvPr/>
        </p:nvSpPr>
        <p:spPr>
          <a:xfrm rot="0">
            <a:off x="561102" y="339276"/>
            <a:ext cx="10929486" cy="3475990"/>
          </a:xfrm>
          <a:prstGeom prst="rect">
            <a:avLst/>
          </a:prstGeom>
        </p:spPr>
        <p:txBody>
          <a:bodyPr anchor="t" rtlCol="false" tIns="0" lIns="0" bIns="0" rIns="0">
            <a:spAutoFit/>
          </a:bodyPr>
          <a:lstStyle/>
          <a:p>
            <a:pPr algn="ctr">
              <a:lnSpc>
                <a:spcPts val="6859"/>
              </a:lnSpc>
            </a:pPr>
            <a:r>
              <a:rPr lang="en-US" sz="4899" b="true">
                <a:solidFill>
                  <a:srgbClr val="000000"/>
                </a:solidFill>
                <a:latin typeface="Poppins Bold"/>
                <a:ea typeface="Poppins Bold"/>
                <a:cs typeface="Poppins Bold"/>
                <a:sym typeface="Poppins Bold"/>
              </a:rPr>
              <a:t>1- Do high glucose levels with high BMI indicate a higher probability of being diabetic?</a:t>
            </a:r>
          </a:p>
          <a:p>
            <a:pPr algn="ctr">
              <a:lnSpc>
                <a:spcPts val="6859"/>
              </a:lnSpc>
              <a:spcBef>
                <a:spcPct val="0"/>
              </a:spcBef>
            </a:pPr>
          </a:p>
        </p:txBody>
      </p:sp>
      <p:sp>
        <p:nvSpPr>
          <p:cNvPr name="TextBox 7" id="7"/>
          <p:cNvSpPr txBox="true"/>
          <p:nvPr/>
        </p:nvSpPr>
        <p:spPr>
          <a:xfrm rot="0">
            <a:off x="1003108" y="4454250"/>
            <a:ext cx="7752093" cy="2565883"/>
          </a:xfrm>
          <a:prstGeom prst="rect">
            <a:avLst/>
          </a:prstGeom>
        </p:spPr>
        <p:txBody>
          <a:bodyPr anchor="t" rtlCol="false" tIns="0" lIns="0" bIns="0" rIns="0">
            <a:spAutoFit/>
          </a:bodyPr>
          <a:lstStyle/>
          <a:p>
            <a:pPr algn="ctr">
              <a:lnSpc>
                <a:spcPts val="5048"/>
              </a:lnSpc>
              <a:spcBef>
                <a:spcPct val="0"/>
              </a:spcBef>
            </a:pPr>
            <a:r>
              <a:rPr lang="en-US" b="true" sz="3606">
                <a:solidFill>
                  <a:srgbClr val="000000"/>
                </a:solidFill>
                <a:latin typeface="Poppins Bold"/>
                <a:ea typeface="Poppins Bold"/>
                <a:cs typeface="Poppins Bold"/>
                <a:sym typeface="Poppins Bold"/>
              </a:rPr>
              <a:t>Yes ,because as shown in the visualizations people who has high glucose levels and high BMI are more likely to have diabetes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1102" y="3815266"/>
            <a:ext cx="8636105" cy="4069178"/>
            <a:chOff x="0" y="0"/>
            <a:chExt cx="3193291" cy="1504621"/>
          </a:xfrm>
        </p:grpSpPr>
        <p:sp>
          <p:nvSpPr>
            <p:cNvPr name="Freeform 3" id="3"/>
            <p:cNvSpPr/>
            <p:nvPr/>
          </p:nvSpPr>
          <p:spPr>
            <a:xfrm flipH="false" flipV="false" rot="0">
              <a:off x="0" y="0"/>
              <a:ext cx="3193291" cy="1504621"/>
            </a:xfrm>
            <a:custGeom>
              <a:avLst/>
              <a:gdLst/>
              <a:ahLst/>
              <a:cxnLst/>
              <a:rect r="r" b="b" t="t" l="l"/>
              <a:pathLst>
                <a:path h="1504621" w="3193291">
                  <a:moveTo>
                    <a:pt x="44823" y="0"/>
                  </a:moveTo>
                  <a:lnTo>
                    <a:pt x="3148468" y="0"/>
                  </a:lnTo>
                  <a:cubicBezTo>
                    <a:pt x="3173223" y="0"/>
                    <a:pt x="3193291" y="20068"/>
                    <a:pt x="3193291" y="44823"/>
                  </a:cubicBezTo>
                  <a:lnTo>
                    <a:pt x="3193291" y="1459798"/>
                  </a:lnTo>
                  <a:cubicBezTo>
                    <a:pt x="3193291" y="1484553"/>
                    <a:pt x="3173223" y="1504621"/>
                    <a:pt x="3148468" y="1504621"/>
                  </a:cubicBezTo>
                  <a:lnTo>
                    <a:pt x="44823" y="1504621"/>
                  </a:lnTo>
                  <a:cubicBezTo>
                    <a:pt x="32935" y="1504621"/>
                    <a:pt x="21534" y="1499899"/>
                    <a:pt x="13128" y="1491493"/>
                  </a:cubicBezTo>
                  <a:cubicBezTo>
                    <a:pt x="4722" y="1483087"/>
                    <a:pt x="0" y="1471686"/>
                    <a:pt x="0" y="1459798"/>
                  </a:cubicBezTo>
                  <a:lnTo>
                    <a:pt x="0" y="44823"/>
                  </a:lnTo>
                  <a:cubicBezTo>
                    <a:pt x="0" y="20068"/>
                    <a:pt x="20068" y="0"/>
                    <a:pt x="44823" y="0"/>
                  </a:cubicBezTo>
                  <a:close/>
                </a:path>
              </a:pathLst>
            </a:custGeom>
            <a:solidFill>
              <a:srgbClr val="AAD7D4"/>
            </a:solidFill>
            <a:ln cap="rnd">
              <a:noFill/>
              <a:prstDash val="solid"/>
              <a:round/>
            </a:ln>
          </p:spPr>
        </p:sp>
        <p:sp>
          <p:nvSpPr>
            <p:cNvPr name="TextBox 4" id="4"/>
            <p:cNvSpPr txBox="true"/>
            <p:nvPr/>
          </p:nvSpPr>
          <p:spPr>
            <a:xfrm>
              <a:off x="0" y="-133350"/>
              <a:ext cx="3193291" cy="1637971"/>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Freeform 5" id="5"/>
          <p:cNvSpPr/>
          <p:nvPr/>
        </p:nvSpPr>
        <p:spPr>
          <a:xfrm flipH="false" flipV="false" rot="0">
            <a:off x="9823358" y="2206819"/>
            <a:ext cx="7658774" cy="7734750"/>
          </a:xfrm>
          <a:custGeom>
            <a:avLst/>
            <a:gdLst/>
            <a:ahLst/>
            <a:cxnLst/>
            <a:rect r="r" b="b" t="t" l="l"/>
            <a:pathLst>
              <a:path h="7734750" w="7658774">
                <a:moveTo>
                  <a:pt x="0" y="0"/>
                </a:moveTo>
                <a:lnTo>
                  <a:pt x="7658773" y="0"/>
                </a:lnTo>
                <a:lnTo>
                  <a:pt x="7658773" y="7734751"/>
                </a:lnTo>
                <a:lnTo>
                  <a:pt x="0" y="7734751"/>
                </a:lnTo>
                <a:lnTo>
                  <a:pt x="0" y="0"/>
                </a:lnTo>
                <a:close/>
              </a:path>
            </a:pathLst>
          </a:custGeom>
          <a:blipFill>
            <a:blip r:embed="rId2"/>
            <a:stretch>
              <a:fillRect l="-3004" t="-2549" r="0" b="0"/>
            </a:stretch>
          </a:blipFill>
        </p:spPr>
      </p:sp>
      <p:sp>
        <p:nvSpPr>
          <p:cNvPr name="TextBox 6" id="6"/>
          <p:cNvSpPr txBox="true"/>
          <p:nvPr/>
        </p:nvSpPr>
        <p:spPr>
          <a:xfrm rot="0">
            <a:off x="561102" y="339276"/>
            <a:ext cx="10929486" cy="4342765"/>
          </a:xfrm>
          <a:prstGeom prst="rect">
            <a:avLst/>
          </a:prstGeom>
        </p:spPr>
        <p:txBody>
          <a:bodyPr anchor="t" rtlCol="false" tIns="0" lIns="0" bIns="0" rIns="0">
            <a:spAutoFit/>
          </a:bodyPr>
          <a:lstStyle/>
          <a:p>
            <a:pPr algn="ctr">
              <a:lnSpc>
                <a:spcPts val="6859"/>
              </a:lnSpc>
            </a:pPr>
            <a:r>
              <a:rPr lang="en-US" sz="4899" b="true">
                <a:solidFill>
                  <a:srgbClr val="000000"/>
                </a:solidFill>
                <a:latin typeface="Poppins Bold"/>
                <a:ea typeface="Poppins Bold"/>
                <a:cs typeface="Poppins Bold"/>
                <a:sym typeface="Poppins Bold"/>
              </a:rPr>
              <a:t>2 - Do young samples with high BMI more likely to be diagnosed as diabetic?</a:t>
            </a:r>
          </a:p>
          <a:p>
            <a:pPr algn="ctr">
              <a:lnSpc>
                <a:spcPts val="6859"/>
              </a:lnSpc>
            </a:pPr>
          </a:p>
          <a:p>
            <a:pPr algn="ctr">
              <a:lnSpc>
                <a:spcPts val="6859"/>
              </a:lnSpc>
              <a:spcBef>
                <a:spcPct val="0"/>
              </a:spcBef>
            </a:pPr>
          </a:p>
        </p:txBody>
      </p:sp>
      <p:sp>
        <p:nvSpPr>
          <p:cNvPr name="TextBox 7" id="7"/>
          <p:cNvSpPr txBox="true"/>
          <p:nvPr/>
        </p:nvSpPr>
        <p:spPr>
          <a:xfrm rot="0">
            <a:off x="561102" y="4124175"/>
            <a:ext cx="8582898" cy="4094102"/>
          </a:xfrm>
          <a:prstGeom prst="rect">
            <a:avLst/>
          </a:prstGeom>
        </p:spPr>
        <p:txBody>
          <a:bodyPr anchor="t" rtlCol="false" tIns="0" lIns="0" bIns="0" rIns="0">
            <a:spAutoFit/>
          </a:bodyPr>
          <a:lstStyle/>
          <a:p>
            <a:pPr algn="ctr">
              <a:lnSpc>
                <a:spcPts val="4185"/>
              </a:lnSpc>
            </a:pPr>
            <a:r>
              <a:rPr lang="en-US" sz="2989" b="true">
                <a:solidFill>
                  <a:srgbClr val="000000"/>
                </a:solidFill>
                <a:latin typeface="Poppins Bold"/>
                <a:ea typeface="Poppins Bold"/>
                <a:cs typeface="Poppins Bold"/>
                <a:sym typeface="Poppins Bold"/>
              </a:rPr>
              <a:t>non diabetes Group : The BMI distribution peaks at around 25 (lower BMI values)</a:t>
            </a:r>
          </a:p>
          <a:p>
            <a:pPr algn="ctr">
              <a:lnSpc>
                <a:spcPts val="4185"/>
              </a:lnSpc>
            </a:pPr>
            <a:r>
              <a:rPr lang="en-US" sz="2989" b="true">
                <a:solidFill>
                  <a:srgbClr val="000000"/>
                </a:solidFill>
                <a:latin typeface="Poppins Bold"/>
                <a:ea typeface="Poppins Bold"/>
                <a:cs typeface="Poppins Bold"/>
                <a:sym typeface="Poppins Bold"/>
              </a:rPr>
              <a:t>Diabetes Group : The BMI distribution peaks at around 34</a:t>
            </a:r>
          </a:p>
          <a:p>
            <a:pPr algn="ctr">
              <a:lnSpc>
                <a:spcPts val="4185"/>
              </a:lnSpc>
            </a:pPr>
            <a:r>
              <a:rPr lang="en-US" sz="2989" b="true">
                <a:solidFill>
                  <a:srgbClr val="000000"/>
                </a:solidFill>
                <a:latin typeface="Poppins Bold"/>
                <a:ea typeface="Poppins Bold"/>
                <a:cs typeface="Poppins Bold"/>
                <a:sym typeface="Poppins Bold"/>
              </a:rPr>
              <a:t>conclusion: yes higher BMI is associated with a higher likelihood of diabetes for young people</a:t>
            </a:r>
          </a:p>
          <a:p>
            <a:pPr algn="ctr">
              <a:lnSpc>
                <a:spcPts val="3345"/>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48844" y="2475296"/>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3" id="3"/>
          <p:cNvSpPr txBox="true"/>
          <p:nvPr/>
        </p:nvSpPr>
        <p:spPr>
          <a:xfrm rot="0">
            <a:off x="377318" y="645477"/>
            <a:ext cx="11678625" cy="2045832"/>
          </a:xfrm>
          <a:prstGeom prst="rect">
            <a:avLst/>
          </a:prstGeom>
        </p:spPr>
        <p:txBody>
          <a:bodyPr anchor="t" rtlCol="false" tIns="0" lIns="0" bIns="0" rIns="0">
            <a:spAutoFit/>
          </a:bodyPr>
          <a:lstStyle/>
          <a:p>
            <a:pPr algn="ctr">
              <a:lnSpc>
                <a:spcPts val="7987"/>
              </a:lnSpc>
              <a:spcBef>
                <a:spcPct val="0"/>
              </a:spcBef>
            </a:pPr>
            <a:r>
              <a:rPr lang="en-US" b="true" sz="5705">
                <a:solidFill>
                  <a:srgbClr val="000000"/>
                </a:solidFill>
                <a:latin typeface="Poppins Bold"/>
                <a:ea typeface="Poppins Bold"/>
                <a:cs typeface="Poppins Bold"/>
                <a:sym typeface="Poppins Bold"/>
              </a:rPr>
              <a:t>3. Do insulin levels vary by BMI categories?</a:t>
            </a:r>
          </a:p>
        </p:txBody>
      </p:sp>
      <p:grpSp>
        <p:nvGrpSpPr>
          <p:cNvPr name="Group 4" id="4"/>
          <p:cNvGrpSpPr/>
          <p:nvPr/>
        </p:nvGrpSpPr>
        <p:grpSpPr>
          <a:xfrm rot="0">
            <a:off x="616134" y="2879306"/>
            <a:ext cx="10123975" cy="7407694"/>
            <a:chOff x="0" y="0"/>
            <a:chExt cx="3743446" cy="2739073"/>
          </a:xfrm>
        </p:grpSpPr>
        <p:sp>
          <p:nvSpPr>
            <p:cNvPr name="Freeform 5" id="5"/>
            <p:cNvSpPr/>
            <p:nvPr/>
          </p:nvSpPr>
          <p:spPr>
            <a:xfrm flipH="false" flipV="false" rot="0">
              <a:off x="0" y="0"/>
              <a:ext cx="3743446" cy="2739073"/>
            </a:xfrm>
            <a:custGeom>
              <a:avLst/>
              <a:gdLst/>
              <a:ahLst/>
              <a:cxnLst/>
              <a:rect r="r" b="b" t="t" l="l"/>
              <a:pathLst>
                <a:path h="2739073" w="3743446">
                  <a:moveTo>
                    <a:pt x="38236" y="0"/>
                  </a:moveTo>
                  <a:lnTo>
                    <a:pt x="3705211" y="0"/>
                  </a:lnTo>
                  <a:cubicBezTo>
                    <a:pt x="3726328" y="0"/>
                    <a:pt x="3743446" y="17119"/>
                    <a:pt x="3743446" y="38236"/>
                  </a:cubicBezTo>
                  <a:lnTo>
                    <a:pt x="3743446" y="2700837"/>
                  </a:lnTo>
                  <a:cubicBezTo>
                    <a:pt x="3743446" y="2710978"/>
                    <a:pt x="3739418" y="2720704"/>
                    <a:pt x="3732247" y="2727874"/>
                  </a:cubicBezTo>
                  <a:cubicBezTo>
                    <a:pt x="3725077" y="2735044"/>
                    <a:pt x="3715352" y="2739073"/>
                    <a:pt x="3705211" y="2739073"/>
                  </a:cubicBezTo>
                  <a:lnTo>
                    <a:pt x="38236" y="2739073"/>
                  </a:lnTo>
                  <a:cubicBezTo>
                    <a:pt x="17119" y="2739073"/>
                    <a:pt x="0" y="2721954"/>
                    <a:pt x="0" y="2700837"/>
                  </a:cubicBezTo>
                  <a:lnTo>
                    <a:pt x="0" y="38236"/>
                  </a:lnTo>
                  <a:cubicBezTo>
                    <a:pt x="0" y="17119"/>
                    <a:pt x="17119" y="0"/>
                    <a:pt x="38236" y="0"/>
                  </a:cubicBezTo>
                  <a:close/>
                </a:path>
              </a:pathLst>
            </a:custGeom>
            <a:solidFill>
              <a:srgbClr val="AAD7D4"/>
            </a:solidFill>
            <a:ln cap="rnd">
              <a:noFill/>
              <a:prstDash val="solid"/>
              <a:round/>
            </a:ln>
          </p:spPr>
        </p:sp>
        <p:sp>
          <p:nvSpPr>
            <p:cNvPr name="TextBox 6" id="6"/>
            <p:cNvSpPr txBox="true"/>
            <p:nvPr/>
          </p:nvSpPr>
          <p:spPr>
            <a:xfrm>
              <a:off x="0" y="-133350"/>
              <a:ext cx="3743446" cy="2872423"/>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TextBox 7" id="7"/>
          <p:cNvSpPr txBox="true"/>
          <p:nvPr/>
        </p:nvSpPr>
        <p:spPr>
          <a:xfrm rot="0">
            <a:off x="1322478" y="3250309"/>
            <a:ext cx="8014126" cy="6007991"/>
          </a:xfrm>
          <a:prstGeom prst="rect">
            <a:avLst/>
          </a:prstGeom>
        </p:spPr>
        <p:txBody>
          <a:bodyPr anchor="t" rtlCol="false" tIns="0" lIns="0" bIns="0" rIns="0">
            <a:spAutoFit/>
          </a:bodyPr>
          <a:lstStyle/>
          <a:p>
            <a:pPr algn="ctr">
              <a:lnSpc>
                <a:spcPts val="5927"/>
              </a:lnSpc>
              <a:spcBef>
                <a:spcPct val="0"/>
              </a:spcBef>
            </a:pPr>
            <a:r>
              <a:rPr lang="en-US" b="true" sz="4233">
                <a:solidFill>
                  <a:srgbClr val="000000"/>
                </a:solidFill>
                <a:latin typeface="Poppins Bold"/>
                <a:ea typeface="Poppins Bold"/>
                <a:cs typeface="Poppins Bold"/>
                <a:sym typeface="Poppins Bold"/>
              </a:rPr>
              <a:t>yes, there is an direct relationship BMI categories and mean insulin levels as people in higher BMI categories has higher mean insulin levels compared to those in lower BMI categories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1102" y="3815266"/>
            <a:ext cx="8636105" cy="4069178"/>
            <a:chOff x="0" y="0"/>
            <a:chExt cx="3193291" cy="1504621"/>
          </a:xfrm>
        </p:grpSpPr>
        <p:sp>
          <p:nvSpPr>
            <p:cNvPr name="Freeform 3" id="3"/>
            <p:cNvSpPr/>
            <p:nvPr/>
          </p:nvSpPr>
          <p:spPr>
            <a:xfrm flipH="false" flipV="false" rot="0">
              <a:off x="0" y="0"/>
              <a:ext cx="3193291" cy="1504621"/>
            </a:xfrm>
            <a:custGeom>
              <a:avLst/>
              <a:gdLst/>
              <a:ahLst/>
              <a:cxnLst/>
              <a:rect r="r" b="b" t="t" l="l"/>
              <a:pathLst>
                <a:path h="1504621" w="3193291">
                  <a:moveTo>
                    <a:pt x="44823" y="0"/>
                  </a:moveTo>
                  <a:lnTo>
                    <a:pt x="3148468" y="0"/>
                  </a:lnTo>
                  <a:cubicBezTo>
                    <a:pt x="3173223" y="0"/>
                    <a:pt x="3193291" y="20068"/>
                    <a:pt x="3193291" y="44823"/>
                  </a:cubicBezTo>
                  <a:lnTo>
                    <a:pt x="3193291" y="1459798"/>
                  </a:lnTo>
                  <a:cubicBezTo>
                    <a:pt x="3193291" y="1484553"/>
                    <a:pt x="3173223" y="1504621"/>
                    <a:pt x="3148468" y="1504621"/>
                  </a:cubicBezTo>
                  <a:lnTo>
                    <a:pt x="44823" y="1504621"/>
                  </a:lnTo>
                  <a:cubicBezTo>
                    <a:pt x="32935" y="1504621"/>
                    <a:pt x="21534" y="1499899"/>
                    <a:pt x="13128" y="1491493"/>
                  </a:cubicBezTo>
                  <a:cubicBezTo>
                    <a:pt x="4722" y="1483087"/>
                    <a:pt x="0" y="1471686"/>
                    <a:pt x="0" y="1459798"/>
                  </a:cubicBezTo>
                  <a:lnTo>
                    <a:pt x="0" y="44823"/>
                  </a:lnTo>
                  <a:cubicBezTo>
                    <a:pt x="0" y="20068"/>
                    <a:pt x="20068" y="0"/>
                    <a:pt x="44823" y="0"/>
                  </a:cubicBezTo>
                  <a:close/>
                </a:path>
              </a:pathLst>
            </a:custGeom>
            <a:solidFill>
              <a:srgbClr val="AAD7D4"/>
            </a:solidFill>
            <a:ln cap="rnd">
              <a:noFill/>
              <a:prstDash val="solid"/>
              <a:round/>
            </a:ln>
          </p:spPr>
        </p:sp>
        <p:sp>
          <p:nvSpPr>
            <p:cNvPr name="TextBox 4" id="4"/>
            <p:cNvSpPr txBox="true"/>
            <p:nvPr/>
          </p:nvSpPr>
          <p:spPr>
            <a:xfrm>
              <a:off x="0" y="-133350"/>
              <a:ext cx="3193291" cy="1637971"/>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Freeform 5" id="5"/>
          <p:cNvSpPr/>
          <p:nvPr/>
        </p:nvSpPr>
        <p:spPr>
          <a:xfrm flipH="false" flipV="false" rot="0">
            <a:off x="9766581" y="1800219"/>
            <a:ext cx="8207415" cy="8253719"/>
          </a:xfrm>
          <a:custGeom>
            <a:avLst/>
            <a:gdLst/>
            <a:ahLst/>
            <a:cxnLst/>
            <a:rect r="r" b="b" t="t" l="l"/>
            <a:pathLst>
              <a:path h="8253719" w="8207415">
                <a:moveTo>
                  <a:pt x="0" y="0"/>
                </a:moveTo>
                <a:lnTo>
                  <a:pt x="8207415" y="0"/>
                </a:lnTo>
                <a:lnTo>
                  <a:pt x="8207415" y="8253719"/>
                </a:lnTo>
                <a:lnTo>
                  <a:pt x="0" y="8253719"/>
                </a:lnTo>
                <a:lnTo>
                  <a:pt x="0" y="0"/>
                </a:lnTo>
                <a:close/>
              </a:path>
            </a:pathLst>
          </a:custGeom>
          <a:blipFill>
            <a:blip r:embed="rId2"/>
            <a:stretch>
              <a:fillRect l="0" t="0" r="0" b="0"/>
            </a:stretch>
          </a:blipFill>
        </p:spPr>
      </p:sp>
      <p:sp>
        <p:nvSpPr>
          <p:cNvPr name="TextBox 6" id="6"/>
          <p:cNvSpPr txBox="true"/>
          <p:nvPr/>
        </p:nvSpPr>
        <p:spPr>
          <a:xfrm rot="0">
            <a:off x="368811" y="895350"/>
            <a:ext cx="10929486" cy="2609215"/>
          </a:xfrm>
          <a:prstGeom prst="rect">
            <a:avLst/>
          </a:prstGeom>
        </p:spPr>
        <p:txBody>
          <a:bodyPr anchor="t" rtlCol="false" tIns="0" lIns="0" bIns="0" rIns="0">
            <a:spAutoFit/>
          </a:bodyPr>
          <a:lstStyle/>
          <a:p>
            <a:pPr algn="ctr">
              <a:lnSpc>
                <a:spcPts val="6859"/>
              </a:lnSpc>
            </a:pPr>
            <a:r>
              <a:rPr lang="en-US" sz="4899" b="true">
                <a:solidFill>
                  <a:srgbClr val="000000"/>
                </a:solidFill>
                <a:latin typeface="Poppins Bold"/>
                <a:ea typeface="Poppins Bold"/>
                <a:cs typeface="Poppins Bold"/>
                <a:sym typeface="Poppins Bold"/>
              </a:rPr>
              <a:t>4 Does age affect diabetes?</a:t>
            </a:r>
          </a:p>
          <a:p>
            <a:pPr algn="ctr">
              <a:lnSpc>
                <a:spcPts val="6859"/>
              </a:lnSpc>
            </a:pPr>
          </a:p>
          <a:p>
            <a:pPr algn="ctr">
              <a:lnSpc>
                <a:spcPts val="6859"/>
              </a:lnSpc>
              <a:spcBef>
                <a:spcPct val="0"/>
              </a:spcBef>
            </a:pPr>
          </a:p>
        </p:txBody>
      </p:sp>
      <p:sp>
        <p:nvSpPr>
          <p:cNvPr name="TextBox 7" id="7"/>
          <p:cNvSpPr txBox="true"/>
          <p:nvPr/>
        </p:nvSpPr>
        <p:spPr>
          <a:xfrm rot="0">
            <a:off x="1028700" y="4252728"/>
            <a:ext cx="7282039" cy="2552635"/>
          </a:xfrm>
          <a:prstGeom prst="rect">
            <a:avLst/>
          </a:prstGeom>
        </p:spPr>
        <p:txBody>
          <a:bodyPr anchor="t" rtlCol="false" tIns="0" lIns="0" bIns="0" rIns="0">
            <a:spAutoFit/>
          </a:bodyPr>
          <a:lstStyle/>
          <a:p>
            <a:pPr algn="ctr">
              <a:lnSpc>
                <a:spcPts val="4213"/>
              </a:lnSpc>
            </a:pPr>
            <a:r>
              <a:rPr lang="en-US" sz="3009" b="true">
                <a:solidFill>
                  <a:srgbClr val="000000"/>
                </a:solidFill>
                <a:latin typeface="Poppins Bold"/>
                <a:ea typeface="Poppins Bold"/>
                <a:cs typeface="Poppins Bold"/>
                <a:sym typeface="Poppins Bold"/>
              </a:rPr>
              <a:t>yes , age is an important factor that affect diabetes as older group seems to have higher percentage of diabetes than the younger group</a:t>
            </a:r>
          </a:p>
          <a:p>
            <a:pPr algn="ctr">
              <a:lnSpc>
                <a:spcPts val="3143"/>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29414" y="2555866"/>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3" id="3"/>
          <p:cNvSpPr txBox="true"/>
          <p:nvPr/>
        </p:nvSpPr>
        <p:spPr>
          <a:xfrm rot="0">
            <a:off x="991969" y="717929"/>
            <a:ext cx="12170689" cy="875665"/>
          </a:xfrm>
          <a:prstGeom prst="rect">
            <a:avLst/>
          </a:prstGeom>
        </p:spPr>
        <p:txBody>
          <a:bodyPr anchor="t" rtlCol="false" tIns="0" lIns="0" bIns="0" rIns="0">
            <a:spAutoFit/>
          </a:bodyPr>
          <a:lstStyle/>
          <a:p>
            <a:pPr algn="ctr">
              <a:lnSpc>
                <a:spcPts val="6859"/>
              </a:lnSpc>
              <a:spcBef>
                <a:spcPct val="0"/>
              </a:spcBef>
            </a:pPr>
            <a:r>
              <a:rPr lang="en-US" b="true" sz="4899">
                <a:solidFill>
                  <a:srgbClr val="000000"/>
                </a:solidFill>
                <a:latin typeface="Poppins Bold"/>
                <a:ea typeface="Poppins Bold"/>
                <a:cs typeface="Poppins Bold"/>
                <a:sym typeface="Poppins Bold"/>
              </a:rPr>
              <a:t>5.Does skin thickness affect diabetes?</a:t>
            </a:r>
          </a:p>
        </p:txBody>
      </p:sp>
      <p:grpSp>
        <p:nvGrpSpPr>
          <p:cNvPr name="Group 4" id="4"/>
          <p:cNvGrpSpPr/>
          <p:nvPr/>
        </p:nvGrpSpPr>
        <p:grpSpPr>
          <a:xfrm rot="0">
            <a:off x="615977" y="2839361"/>
            <a:ext cx="9723881" cy="5590667"/>
            <a:chOff x="0" y="0"/>
            <a:chExt cx="3595507" cy="2067208"/>
          </a:xfrm>
        </p:grpSpPr>
        <p:sp>
          <p:nvSpPr>
            <p:cNvPr name="Freeform 5" id="5"/>
            <p:cNvSpPr/>
            <p:nvPr/>
          </p:nvSpPr>
          <p:spPr>
            <a:xfrm flipH="false" flipV="false" rot="0">
              <a:off x="0" y="0"/>
              <a:ext cx="3595507" cy="2067208"/>
            </a:xfrm>
            <a:custGeom>
              <a:avLst/>
              <a:gdLst/>
              <a:ahLst/>
              <a:cxnLst/>
              <a:rect r="r" b="b" t="t" l="l"/>
              <a:pathLst>
                <a:path h="2067208" w="3595507">
                  <a:moveTo>
                    <a:pt x="39809" y="0"/>
                  </a:moveTo>
                  <a:lnTo>
                    <a:pt x="3555698" y="0"/>
                  </a:lnTo>
                  <a:cubicBezTo>
                    <a:pt x="3566256" y="0"/>
                    <a:pt x="3576382" y="4194"/>
                    <a:pt x="3583848" y="11660"/>
                  </a:cubicBezTo>
                  <a:cubicBezTo>
                    <a:pt x="3591313" y="19125"/>
                    <a:pt x="3595507" y="29251"/>
                    <a:pt x="3595507" y="39809"/>
                  </a:cubicBezTo>
                  <a:lnTo>
                    <a:pt x="3595507" y="2027399"/>
                  </a:lnTo>
                  <a:cubicBezTo>
                    <a:pt x="3595507" y="2049385"/>
                    <a:pt x="3577684" y="2067208"/>
                    <a:pt x="3555698" y="2067208"/>
                  </a:cubicBezTo>
                  <a:lnTo>
                    <a:pt x="39809" y="2067208"/>
                  </a:lnTo>
                  <a:cubicBezTo>
                    <a:pt x="17823" y="2067208"/>
                    <a:pt x="0" y="2049385"/>
                    <a:pt x="0" y="2027399"/>
                  </a:cubicBezTo>
                  <a:lnTo>
                    <a:pt x="0" y="39809"/>
                  </a:lnTo>
                  <a:cubicBezTo>
                    <a:pt x="0" y="17823"/>
                    <a:pt x="17823" y="0"/>
                    <a:pt x="39809" y="0"/>
                  </a:cubicBezTo>
                  <a:close/>
                </a:path>
              </a:pathLst>
            </a:custGeom>
            <a:solidFill>
              <a:srgbClr val="AAD7D4"/>
            </a:solidFill>
            <a:ln cap="rnd">
              <a:noFill/>
              <a:prstDash val="solid"/>
              <a:round/>
            </a:ln>
          </p:spPr>
        </p:sp>
        <p:sp>
          <p:nvSpPr>
            <p:cNvPr name="TextBox 6" id="6"/>
            <p:cNvSpPr txBox="true"/>
            <p:nvPr/>
          </p:nvSpPr>
          <p:spPr>
            <a:xfrm>
              <a:off x="0" y="-133350"/>
              <a:ext cx="3595507" cy="2200558"/>
            </a:xfrm>
            <a:prstGeom prst="rect">
              <a:avLst/>
            </a:prstGeom>
          </p:spPr>
          <p:txBody>
            <a:bodyPr anchor="ctr" rtlCol="false" tIns="50800" lIns="50800" bIns="50800" rIns="50800"/>
            <a:lstStyle/>
            <a:p>
              <a:pPr algn="ctr" marL="0" indent="0" lvl="0">
                <a:lnSpc>
                  <a:spcPts val="6859"/>
                </a:lnSpc>
                <a:spcBef>
                  <a:spcPct val="0"/>
                </a:spcBef>
              </a:pPr>
            </a:p>
          </p:txBody>
        </p:sp>
      </p:grpSp>
      <p:sp>
        <p:nvSpPr>
          <p:cNvPr name="TextBox 7" id="7"/>
          <p:cNvSpPr txBox="true"/>
          <p:nvPr/>
        </p:nvSpPr>
        <p:spPr>
          <a:xfrm rot="0">
            <a:off x="417455" y="4021984"/>
            <a:ext cx="9723881" cy="2609215"/>
          </a:xfrm>
          <a:prstGeom prst="rect">
            <a:avLst/>
          </a:prstGeom>
        </p:spPr>
        <p:txBody>
          <a:bodyPr anchor="t" rtlCol="false" tIns="0" lIns="0" bIns="0" rIns="0">
            <a:spAutoFit/>
          </a:bodyPr>
          <a:lstStyle/>
          <a:p>
            <a:pPr algn="ctr">
              <a:lnSpc>
                <a:spcPts val="6859"/>
              </a:lnSpc>
              <a:spcBef>
                <a:spcPct val="0"/>
              </a:spcBef>
            </a:pPr>
            <a:r>
              <a:rPr lang="en-US" b="true" sz="4899">
                <a:solidFill>
                  <a:srgbClr val="000000"/>
                </a:solidFill>
                <a:latin typeface="Poppins Bold"/>
                <a:ea typeface="Poppins Bold"/>
                <a:cs typeface="Poppins Bold"/>
                <a:sym typeface="Poppins Bold"/>
              </a:rPr>
              <a:t>yes high skin thickness is more likely related with diabetes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021404" y="3398928"/>
            <a:ext cx="12824293" cy="3765369"/>
          </a:xfrm>
          <a:prstGeom prst="rect">
            <a:avLst/>
          </a:prstGeom>
        </p:spPr>
        <p:txBody>
          <a:bodyPr anchor="t" rtlCol="false" tIns="0" lIns="0" bIns="0" rIns="0">
            <a:spAutoFit/>
          </a:bodyPr>
          <a:lstStyle/>
          <a:p>
            <a:pPr algn="ctr">
              <a:lnSpc>
                <a:spcPts val="9288"/>
              </a:lnSpc>
            </a:pPr>
            <a:r>
              <a:rPr lang="en-US" b="true" sz="11057" spc="-597">
                <a:solidFill>
                  <a:srgbClr val="1C2120"/>
                </a:solidFill>
                <a:latin typeface="Poppins Semi-Bold"/>
                <a:ea typeface="Poppins Semi-Bold"/>
                <a:cs typeface="Poppins Semi-Bold"/>
                <a:sym typeface="Poppins Semi-Bold"/>
              </a:rPr>
              <a:t>PART 3: </a:t>
            </a:r>
          </a:p>
          <a:p>
            <a:pPr algn="ctr">
              <a:lnSpc>
                <a:spcPts val="9372"/>
              </a:lnSpc>
            </a:pPr>
            <a:r>
              <a:rPr lang="en-US" b="true" sz="11157" spc="-602">
                <a:solidFill>
                  <a:srgbClr val="1C2120"/>
                </a:solidFill>
                <a:latin typeface="Poppins Semi-Bold"/>
                <a:ea typeface="Poppins Semi-Bold"/>
                <a:cs typeface="Poppins Semi-Bold"/>
                <a:sym typeface="Poppins Semi-Bold"/>
              </a:rPr>
              <a:t>HYPOTHESIS TESTING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973904" y="4479205"/>
            <a:ext cx="12343566" cy="2366457"/>
          </a:xfrm>
          <a:prstGeom prst="rect">
            <a:avLst/>
          </a:prstGeom>
        </p:spPr>
        <p:txBody>
          <a:bodyPr anchor="t" rtlCol="false" tIns="0" lIns="0" bIns="0" rIns="0">
            <a:spAutoFit/>
          </a:bodyPr>
          <a:lstStyle/>
          <a:p>
            <a:pPr algn="l">
              <a:lnSpc>
                <a:spcPts val="4569"/>
              </a:lnSpc>
              <a:spcBef>
                <a:spcPct val="0"/>
              </a:spcBef>
            </a:pPr>
            <a:r>
              <a:rPr lang="en-US" b="true" sz="4710" strike="noStrike" u="none">
                <a:solidFill>
                  <a:srgbClr val="1C2120"/>
                </a:solidFill>
                <a:latin typeface="Poppins Bold"/>
                <a:ea typeface="Poppins Bold"/>
                <a:cs typeface="Poppins Bold"/>
                <a:sym typeface="Poppins Bold"/>
              </a:rPr>
              <a:t>3.1     Claim: “There is a significant difference in glucose levels between diabetic and non-diabetic patients.”</a:t>
            </a:r>
          </a:p>
          <a:p>
            <a:pPr algn="l">
              <a:lnSpc>
                <a:spcPts val="4569"/>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371362" y="2098724"/>
            <a:ext cx="11674009" cy="6897624"/>
          </a:xfrm>
          <a:prstGeom prst="rect">
            <a:avLst/>
          </a:prstGeom>
        </p:spPr>
        <p:txBody>
          <a:bodyPr anchor="t" rtlCol="false" tIns="0" lIns="0" bIns="0" rIns="0">
            <a:spAutoFit/>
          </a:bodyPr>
          <a:lstStyle/>
          <a:p>
            <a:pPr algn="l">
              <a:lnSpc>
                <a:spcPts val="4162"/>
              </a:lnSpc>
            </a:pPr>
          </a:p>
          <a:p>
            <a:pPr algn="l" marL="926493" indent="-463246" lvl="1">
              <a:lnSpc>
                <a:spcPts val="4162"/>
              </a:lnSpc>
              <a:buFont typeface="Arial"/>
              <a:buChar char="•"/>
            </a:pPr>
            <a:r>
              <a:rPr lang="en-US" b="true" sz="4291">
                <a:solidFill>
                  <a:srgbClr val="1C2120"/>
                </a:solidFill>
                <a:latin typeface="Poppins Bold"/>
                <a:ea typeface="Poppins Bold"/>
                <a:cs typeface="Poppins Bold"/>
                <a:sym typeface="Poppins Bold"/>
              </a:rPr>
              <a:t> the hypotheses</a:t>
            </a:r>
          </a:p>
          <a:p>
            <a:pPr algn="l">
              <a:lnSpc>
                <a:spcPts val="4162"/>
              </a:lnSpc>
            </a:pPr>
          </a:p>
          <a:p>
            <a:pPr algn="l">
              <a:lnSpc>
                <a:spcPts val="4162"/>
              </a:lnSpc>
            </a:pPr>
          </a:p>
          <a:p>
            <a:pPr algn="l">
              <a:lnSpc>
                <a:spcPts val="4162"/>
              </a:lnSpc>
            </a:pPr>
          </a:p>
          <a:p>
            <a:pPr algn="l">
              <a:lnSpc>
                <a:spcPts val="4162"/>
              </a:lnSpc>
            </a:pPr>
          </a:p>
          <a:p>
            <a:pPr algn="l">
              <a:lnSpc>
                <a:spcPts val="4162"/>
              </a:lnSpc>
            </a:pPr>
          </a:p>
          <a:p>
            <a:pPr algn="l" marL="926493" indent="-463246" lvl="1">
              <a:lnSpc>
                <a:spcPts val="4162"/>
              </a:lnSpc>
              <a:buFont typeface="Arial"/>
              <a:buChar char="•"/>
            </a:pPr>
            <a:r>
              <a:rPr lang="en-US" b="true" sz="4291">
                <a:solidFill>
                  <a:srgbClr val="1C2120"/>
                </a:solidFill>
                <a:latin typeface="Poppins Bold"/>
                <a:ea typeface="Poppins Bold"/>
                <a:cs typeface="Poppins Bold"/>
                <a:sym typeface="Poppins Bold"/>
              </a:rPr>
              <a:t>conducted two samples T-test</a:t>
            </a:r>
          </a:p>
          <a:p>
            <a:pPr algn="l">
              <a:lnSpc>
                <a:spcPts val="4162"/>
              </a:lnSpc>
            </a:pPr>
          </a:p>
          <a:p>
            <a:pPr algn="l" marL="926493" indent="-463246" lvl="1">
              <a:lnSpc>
                <a:spcPts val="4162"/>
              </a:lnSpc>
              <a:buFont typeface="Arial"/>
              <a:buChar char="•"/>
            </a:pPr>
            <a:r>
              <a:rPr lang="en-US" b="true" sz="4291">
                <a:solidFill>
                  <a:srgbClr val="1C2120"/>
                </a:solidFill>
                <a:latin typeface="Poppins Bold"/>
                <a:ea typeface="Poppins Bold"/>
                <a:cs typeface="Poppins Bold"/>
                <a:sym typeface="Poppins Bold"/>
              </a:rPr>
              <a:t>P value is less than alpha So</a:t>
            </a:r>
          </a:p>
          <a:p>
            <a:pPr algn="l">
              <a:lnSpc>
                <a:spcPts val="4356"/>
              </a:lnSpc>
            </a:pPr>
            <a:r>
              <a:rPr lang="en-US" sz="4491" b="true">
                <a:solidFill>
                  <a:srgbClr val="FF3131"/>
                </a:solidFill>
                <a:latin typeface="Poppins Bold"/>
                <a:ea typeface="Poppins Bold"/>
                <a:cs typeface="Poppins Bold"/>
                <a:sym typeface="Poppins Bold"/>
              </a:rPr>
              <a:t>         </a:t>
            </a:r>
            <a:r>
              <a:rPr lang="en-US" sz="4491" b="true">
                <a:solidFill>
                  <a:srgbClr val="991F1F"/>
                </a:solidFill>
                <a:latin typeface="Poppins Bold"/>
                <a:ea typeface="Poppins Bold"/>
                <a:cs typeface="Poppins Bold"/>
                <a:sym typeface="Poppins Bold"/>
              </a:rPr>
              <a:t>Reject the null hypothesis (H0)</a:t>
            </a:r>
          </a:p>
          <a:p>
            <a:pPr algn="l">
              <a:lnSpc>
                <a:spcPts val="4162"/>
              </a:lnSpc>
            </a:pPr>
          </a:p>
          <a:p>
            <a:pPr algn="l">
              <a:lnSpc>
                <a:spcPts val="4162"/>
              </a:lnSpc>
            </a:pPr>
          </a:p>
        </p:txBody>
      </p:sp>
      <p:grpSp>
        <p:nvGrpSpPr>
          <p:cNvPr name="Group 7" id="7"/>
          <p:cNvGrpSpPr/>
          <p:nvPr/>
        </p:nvGrpSpPr>
        <p:grpSpPr>
          <a:xfrm rot="0">
            <a:off x="1626944" y="3987795"/>
            <a:ext cx="5903144" cy="1106891"/>
            <a:chOff x="0" y="0"/>
            <a:chExt cx="2182749" cy="409285"/>
          </a:xfrm>
        </p:grpSpPr>
        <p:sp>
          <p:nvSpPr>
            <p:cNvPr name="Freeform 8" id="8"/>
            <p:cNvSpPr/>
            <p:nvPr/>
          </p:nvSpPr>
          <p:spPr>
            <a:xfrm flipH="false" flipV="false" rot="0">
              <a:off x="0" y="0"/>
              <a:ext cx="2182750" cy="409285"/>
            </a:xfrm>
            <a:custGeom>
              <a:avLst/>
              <a:gdLst/>
              <a:ahLst/>
              <a:cxnLst/>
              <a:rect r="r" b="b" t="t" l="l"/>
              <a:pathLst>
                <a:path h="409285" w="2182750">
                  <a:moveTo>
                    <a:pt x="65575" y="0"/>
                  </a:moveTo>
                  <a:lnTo>
                    <a:pt x="2117175" y="0"/>
                  </a:lnTo>
                  <a:cubicBezTo>
                    <a:pt x="2153391" y="0"/>
                    <a:pt x="2182750" y="29359"/>
                    <a:pt x="2182750" y="65575"/>
                  </a:cubicBezTo>
                  <a:lnTo>
                    <a:pt x="2182750" y="343710"/>
                  </a:lnTo>
                  <a:cubicBezTo>
                    <a:pt x="2182750" y="379926"/>
                    <a:pt x="2153391" y="409285"/>
                    <a:pt x="2117175" y="409285"/>
                  </a:cubicBezTo>
                  <a:lnTo>
                    <a:pt x="65575" y="409285"/>
                  </a:lnTo>
                  <a:cubicBezTo>
                    <a:pt x="48183" y="409285"/>
                    <a:pt x="31504" y="402376"/>
                    <a:pt x="19206" y="390078"/>
                  </a:cubicBezTo>
                  <a:cubicBezTo>
                    <a:pt x="6909" y="377781"/>
                    <a:pt x="0" y="361102"/>
                    <a:pt x="0" y="343710"/>
                  </a:cubicBezTo>
                  <a:lnTo>
                    <a:pt x="0" y="65575"/>
                  </a:lnTo>
                  <a:cubicBezTo>
                    <a:pt x="0" y="29359"/>
                    <a:pt x="29359" y="0"/>
                    <a:pt x="65575" y="0"/>
                  </a:cubicBezTo>
                  <a:close/>
                </a:path>
              </a:pathLst>
            </a:custGeom>
            <a:solidFill>
              <a:srgbClr val="AAD7D4"/>
            </a:solidFill>
            <a:ln cap="rnd">
              <a:noFill/>
              <a:prstDash val="solid"/>
              <a:round/>
            </a:ln>
          </p:spPr>
        </p:sp>
        <p:sp>
          <p:nvSpPr>
            <p:cNvPr name="TextBox 9" id="9"/>
            <p:cNvSpPr txBox="true"/>
            <p:nvPr/>
          </p:nvSpPr>
          <p:spPr>
            <a:xfrm>
              <a:off x="0" y="-38100"/>
              <a:ext cx="2182749" cy="44738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0" id="10"/>
          <p:cNvSpPr txBox="true"/>
          <p:nvPr/>
        </p:nvSpPr>
        <p:spPr>
          <a:xfrm rot="0">
            <a:off x="1931752" y="4106807"/>
            <a:ext cx="4588762" cy="1303231"/>
          </a:xfrm>
          <a:prstGeom prst="rect">
            <a:avLst/>
          </a:prstGeom>
        </p:spPr>
        <p:txBody>
          <a:bodyPr anchor="t" rtlCol="false" tIns="0" lIns="0" bIns="0" rIns="0">
            <a:spAutoFit/>
          </a:bodyPr>
          <a:lstStyle/>
          <a:p>
            <a:pPr algn="ctr">
              <a:lnSpc>
                <a:spcPts val="3395"/>
              </a:lnSpc>
            </a:pPr>
            <a:r>
              <a:rPr lang="en-US" b="true" sz="3143" spc="188">
                <a:solidFill>
                  <a:srgbClr val="000000"/>
                </a:solidFill>
                <a:latin typeface="DM Sans Bold"/>
                <a:ea typeface="DM Sans Bold"/>
                <a:cs typeface="DM Sans Bold"/>
                <a:sym typeface="DM Sans Bold"/>
              </a:rPr>
              <a:t>H0:μ1=μ2</a:t>
            </a:r>
          </a:p>
          <a:p>
            <a:pPr algn="ctr">
              <a:lnSpc>
                <a:spcPts val="3395"/>
              </a:lnSpc>
            </a:pPr>
            <a:r>
              <a:rPr lang="en-US" b="true" sz="3143" spc="188">
                <a:solidFill>
                  <a:srgbClr val="000000"/>
                </a:solidFill>
                <a:latin typeface="DM Sans Bold"/>
                <a:ea typeface="DM Sans Bold"/>
                <a:cs typeface="DM Sans Bold"/>
                <a:sym typeface="DM Sans Bold"/>
              </a:rPr>
              <a:t>Ha:μ1≠μ2</a:t>
            </a:r>
          </a:p>
          <a:p>
            <a:pPr algn="ctr">
              <a:lnSpc>
                <a:spcPts val="3395"/>
              </a:lnSpc>
            </a:pPr>
          </a:p>
        </p:txBody>
      </p:sp>
      <p:sp>
        <p:nvSpPr>
          <p:cNvPr name="Freeform 11" id="11"/>
          <p:cNvSpPr/>
          <p:nvPr/>
        </p:nvSpPr>
        <p:spPr>
          <a:xfrm flipH="false" flipV="false" rot="0">
            <a:off x="8454518" y="1431647"/>
            <a:ext cx="9181705" cy="4082551"/>
          </a:xfrm>
          <a:custGeom>
            <a:avLst/>
            <a:gdLst/>
            <a:ahLst/>
            <a:cxnLst/>
            <a:rect r="r" b="b" t="t" l="l"/>
            <a:pathLst>
              <a:path h="4082551" w="9181705">
                <a:moveTo>
                  <a:pt x="0" y="0"/>
                </a:moveTo>
                <a:lnTo>
                  <a:pt x="9181706" y="0"/>
                </a:lnTo>
                <a:lnTo>
                  <a:pt x="9181706" y="4082551"/>
                </a:lnTo>
                <a:lnTo>
                  <a:pt x="0" y="4082551"/>
                </a:lnTo>
                <a:lnTo>
                  <a:pt x="0" y="0"/>
                </a:lnTo>
                <a:close/>
              </a:path>
            </a:pathLst>
          </a:custGeom>
          <a:blipFill>
            <a:blip r:embed="rId3"/>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281614" y="4317298"/>
            <a:ext cx="11583289" cy="2576429"/>
          </a:xfrm>
          <a:prstGeom prst="rect">
            <a:avLst/>
          </a:prstGeom>
        </p:spPr>
        <p:txBody>
          <a:bodyPr anchor="t" rtlCol="false" tIns="0" lIns="0" bIns="0" rIns="0">
            <a:spAutoFit/>
          </a:bodyPr>
          <a:lstStyle/>
          <a:p>
            <a:pPr algn="l">
              <a:lnSpc>
                <a:spcPts val="5078"/>
              </a:lnSpc>
              <a:spcBef>
                <a:spcPct val="0"/>
              </a:spcBef>
            </a:pPr>
            <a:r>
              <a:rPr lang="en-US" b="true" sz="5235" strike="noStrike" u="none">
                <a:solidFill>
                  <a:srgbClr val="1C2120"/>
                </a:solidFill>
                <a:latin typeface="Poppins Bold"/>
                <a:ea typeface="Poppins Bold"/>
                <a:cs typeface="Poppins Bold"/>
                <a:sym typeface="Poppins Bold"/>
              </a:rPr>
              <a:t>3.2    Claim: non-diabetic people have a higher insulin level than diabetic people.</a:t>
            </a:r>
          </a:p>
          <a:p>
            <a:pPr algn="l">
              <a:lnSpc>
                <a:spcPts val="456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021404" y="3445703"/>
            <a:ext cx="12824293" cy="5330122"/>
          </a:xfrm>
          <a:prstGeom prst="rect">
            <a:avLst/>
          </a:prstGeom>
        </p:spPr>
        <p:txBody>
          <a:bodyPr anchor="t" rtlCol="false" tIns="0" lIns="0" bIns="0" rIns="0">
            <a:spAutoFit/>
          </a:bodyPr>
          <a:lstStyle/>
          <a:p>
            <a:pPr algn="ctr">
              <a:lnSpc>
                <a:spcPts val="9791"/>
              </a:lnSpc>
            </a:pPr>
            <a:r>
              <a:rPr lang="en-US" b="true" sz="11656" spc="-629">
                <a:solidFill>
                  <a:srgbClr val="1C2120"/>
                </a:solidFill>
                <a:latin typeface="Poppins Semi-Bold"/>
                <a:ea typeface="Poppins Semi-Bold"/>
                <a:cs typeface="Poppins Semi-Bold"/>
                <a:sym typeface="Poppins Semi-Bold"/>
              </a:rPr>
              <a:t>PART 1: EXPLORATORY ANALYSIS</a:t>
            </a:r>
          </a:p>
          <a:p>
            <a:pPr algn="ctr">
              <a:lnSpc>
                <a:spcPts val="10715"/>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775979"/>
            <a:ext cx="15052686" cy="6703434"/>
          </a:xfrm>
          <a:prstGeom prst="rect">
            <a:avLst/>
          </a:prstGeom>
        </p:spPr>
        <p:txBody>
          <a:bodyPr anchor="t" rtlCol="false" tIns="0" lIns="0" bIns="0" rIns="0">
            <a:spAutoFit/>
          </a:bodyPr>
          <a:lstStyle/>
          <a:p>
            <a:pPr algn="l">
              <a:lnSpc>
                <a:spcPts val="4356"/>
              </a:lnSpc>
            </a:pPr>
          </a:p>
          <a:p>
            <a:pPr algn="l" marL="969621" indent="-484811" lvl="1">
              <a:lnSpc>
                <a:spcPts val="4356"/>
              </a:lnSpc>
              <a:buFont typeface="Arial"/>
              <a:buChar char="•"/>
            </a:pPr>
            <a:r>
              <a:rPr lang="en-US" b="true" sz="4491">
                <a:solidFill>
                  <a:srgbClr val="1C2120"/>
                </a:solidFill>
                <a:latin typeface="Poppins Bold"/>
                <a:ea typeface="Poppins Bold"/>
                <a:cs typeface="Poppins Bold"/>
                <a:sym typeface="Poppins Bold"/>
              </a:rPr>
              <a:t> the hypotheses</a:t>
            </a:r>
          </a:p>
          <a:p>
            <a:pPr algn="l">
              <a:lnSpc>
                <a:spcPts val="4356"/>
              </a:lnSpc>
            </a:pPr>
          </a:p>
          <a:p>
            <a:pPr algn="l">
              <a:lnSpc>
                <a:spcPts val="4356"/>
              </a:lnSpc>
            </a:pPr>
          </a:p>
          <a:p>
            <a:pPr algn="l">
              <a:lnSpc>
                <a:spcPts val="4356"/>
              </a:lnSpc>
            </a:pPr>
          </a:p>
          <a:p>
            <a:pPr algn="l">
              <a:lnSpc>
                <a:spcPts val="4356"/>
              </a:lnSpc>
            </a:pPr>
          </a:p>
          <a:p>
            <a:pPr algn="l" marL="969621" indent="-484811" lvl="1">
              <a:lnSpc>
                <a:spcPts val="4356"/>
              </a:lnSpc>
              <a:buFont typeface="Arial"/>
              <a:buChar char="•"/>
            </a:pPr>
            <a:r>
              <a:rPr lang="en-US" b="true" sz="4491">
                <a:solidFill>
                  <a:srgbClr val="1C2120"/>
                </a:solidFill>
                <a:latin typeface="Poppins Bold"/>
                <a:ea typeface="Poppins Bold"/>
                <a:cs typeface="Poppins Bold"/>
                <a:sym typeface="Poppins Bold"/>
              </a:rPr>
              <a:t>conducted two samples T-test</a:t>
            </a:r>
          </a:p>
          <a:p>
            <a:pPr algn="l">
              <a:lnSpc>
                <a:spcPts val="4356"/>
              </a:lnSpc>
            </a:pPr>
          </a:p>
          <a:p>
            <a:pPr algn="l" marL="969621" indent="-484811" lvl="1">
              <a:lnSpc>
                <a:spcPts val="4356"/>
              </a:lnSpc>
              <a:buFont typeface="Arial"/>
              <a:buChar char="•"/>
            </a:pPr>
            <a:r>
              <a:rPr lang="en-US" b="true" sz="4491">
                <a:solidFill>
                  <a:srgbClr val="1C2120"/>
                </a:solidFill>
                <a:latin typeface="Poppins Bold"/>
                <a:ea typeface="Poppins Bold"/>
                <a:cs typeface="Poppins Bold"/>
                <a:sym typeface="Poppins Bold"/>
              </a:rPr>
              <a:t>P value is greater than alpha So, </a:t>
            </a:r>
          </a:p>
          <a:p>
            <a:pPr algn="l">
              <a:lnSpc>
                <a:spcPts val="4356"/>
              </a:lnSpc>
            </a:pPr>
            <a:r>
              <a:rPr lang="en-US" sz="4491" b="true">
                <a:solidFill>
                  <a:srgbClr val="1C2120"/>
                </a:solidFill>
                <a:latin typeface="Poppins Bold"/>
                <a:ea typeface="Poppins Bold"/>
                <a:cs typeface="Poppins Bold"/>
                <a:sym typeface="Poppins Bold"/>
              </a:rPr>
              <a:t> </a:t>
            </a:r>
            <a:r>
              <a:rPr lang="en-US" sz="4491" b="true">
                <a:solidFill>
                  <a:srgbClr val="648E38"/>
                </a:solidFill>
                <a:latin typeface="Poppins Bold"/>
                <a:ea typeface="Poppins Bold"/>
                <a:cs typeface="Poppins Bold"/>
                <a:sym typeface="Poppins Bold"/>
              </a:rPr>
              <a:t>fail to Reject the null hypothesis (H0)</a:t>
            </a:r>
          </a:p>
          <a:p>
            <a:pPr algn="l">
              <a:lnSpc>
                <a:spcPts val="4356"/>
              </a:lnSpc>
            </a:pPr>
          </a:p>
          <a:p>
            <a:pPr algn="l">
              <a:lnSpc>
                <a:spcPts val="4356"/>
              </a:lnSpc>
            </a:pPr>
          </a:p>
        </p:txBody>
      </p:sp>
      <p:grpSp>
        <p:nvGrpSpPr>
          <p:cNvPr name="Group 7" id="7"/>
          <p:cNvGrpSpPr/>
          <p:nvPr/>
        </p:nvGrpSpPr>
        <p:grpSpPr>
          <a:xfrm rot="0">
            <a:off x="1626944" y="2646464"/>
            <a:ext cx="5903144" cy="1106891"/>
            <a:chOff x="0" y="0"/>
            <a:chExt cx="2182749" cy="409285"/>
          </a:xfrm>
        </p:grpSpPr>
        <p:sp>
          <p:nvSpPr>
            <p:cNvPr name="Freeform 8" id="8"/>
            <p:cNvSpPr/>
            <p:nvPr/>
          </p:nvSpPr>
          <p:spPr>
            <a:xfrm flipH="false" flipV="false" rot="0">
              <a:off x="0" y="0"/>
              <a:ext cx="2182750" cy="409285"/>
            </a:xfrm>
            <a:custGeom>
              <a:avLst/>
              <a:gdLst/>
              <a:ahLst/>
              <a:cxnLst/>
              <a:rect r="r" b="b" t="t" l="l"/>
              <a:pathLst>
                <a:path h="409285" w="2182750">
                  <a:moveTo>
                    <a:pt x="65575" y="0"/>
                  </a:moveTo>
                  <a:lnTo>
                    <a:pt x="2117175" y="0"/>
                  </a:lnTo>
                  <a:cubicBezTo>
                    <a:pt x="2153391" y="0"/>
                    <a:pt x="2182750" y="29359"/>
                    <a:pt x="2182750" y="65575"/>
                  </a:cubicBezTo>
                  <a:lnTo>
                    <a:pt x="2182750" y="343710"/>
                  </a:lnTo>
                  <a:cubicBezTo>
                    <a:pt x="2182750" y="379926"/>
                    <a:pt x="2153391" y="409285"/>
                    <a:pt x="2117175" y="409285"/>
                  </a:cubicBezTo>
                  <a:lnTo>
                    <a:pt x="65575" y="409285"/>
                  </a:lnTo>
                  <a:cubicBezTo>
                    <a:pt x="48183" y="409285"/>
                    <a:pt x="31504" y="402376"/>
                    <a:pt x="19206" y="390078"/>
                  </a:cubicBezTo>
                  <a:cubicBezTo>
                    <a:pt x="6909" y="377781"/>
                    <a:pt x="0" y="361102"/>
                    <a:pt x="0" y="343710"/>
                  </a:cubicBezTo>
                  <a:lnTo>
                    <a:pt x="0" y="65575"/>
                  </a:lnTo>
                  <a:cubicBezTo>
                    <a:pt x="0" y="29359"/>
                    <a:pt x="29359" y="0"/>
                    <a:pt x="65575" y="0"/>
                  </a:cubicBezTo>
                  <a:close/>
                </a:path>
              </a:pathLst>
            </a:custGeom>
            <a:solidFill>
              <a:srgbClr val="AAD7D4"/>
            </a:solidFill>
            <a:ln cap="rnd">
              <a:noFill/>
              <a:prstDash val="solid"/>
              <a:round/>
            </a:ln>
          </p:spPr>
        </p:sp>
        <p:sp>
          <p:nvSpPr>
            <p:cNvPr name="TextBox 9" id="9"/>
            <p:cNvSpPr txBox="true"/>
            <p:nvPr/>
          </p:nvSpPr>
          <p:spPr>
            <a:xfrm>
              <a:off x="0" y="-38100"/>
              <a:ext cx="2182749" cy="44738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0" id="10"/>
          <p:cNvSpPr/>
          <p:nvPr/>
        </p:nvSpPr>
        <p:spPr>
          <a:xfrm flipH="false" flipV="false" rot="0">
            <a:off x="3897944" y="6741522"/>
            <a:ext cx="10014759" cy="2516778"/>
          </a:xfrm>
          <a:custGeom>
            <a:avLst/>
            <a:gdLst/>
            <a:ahLst/>
            <a:cxnLst/>
            <a:rect r="r" b="b" t="t" l="l"/>
            <a:pathLst>
              <a:path h="2516778" w="10014759">
                <a:moveTo>
                  <a:pt x="0" y="0"/>
                </a:moveTo>
                <a:lnTo>
                  <a:pt x="10014759" y="0"/>
                </a:lnTo>
                <a:lnTo>
                  <a:pt x="10014759" y="2516778"/>
                </a:lnTo>
                <a:lnTo>
                  <a:pt x="0" y="2516778"/>
                </a:lnTo>
                <a:lnTo>
                  <a:pt x="0" y="0"/>
                </a:lnTo>
                <a:close/>
              </a:path>
            </a:pathLst>
          </a:custGeom>
          <a:blipFill>
            <a:blip r:embed="rId3"/>
            <a:stretch>
              <a:fillRect l="0" t="-1232" r="0" b="-1232"/>
            </a:stretch>
          </a:blipFill>
        </p:spPr>
      </p:sp>
      <p:sp>
        <p:nvSpPr>
          <p:cNvPr name="TextBox 11" id="11"/>
          <p:cNvSpPr txBox="true"/>
          <p:nvPr/>
        </p:nvSpPr>
        <p:spPr>
          <a:xfrm rot="0">
            <a:off x="1970819" y="2684564"/>
            <a:ext cx="4588762" cy="1414557"/>
          </a:xfrm>
          <a:prstGeom prst="rect">
            <a:avLst/>
          </a:prstGeom>
        </p:spPr>
        <p:txBody>
          <a:bodyPr anchor="t" rtlCol="false" tIns="0" lIns="0" bIns="0" rIns="0">
            <a:spAutoFit/>
          </a:bodyPr>
          <a:lstStyle/>
          <a:p>
            <a:pPr algn="ctr">
              <a:lnSpc>
                <a:spcPts val="3719"/>
              </a:lnSpc>
            </a:pPr>
            <a:r>
              <a:rPr lang="en-US" b="true" sz="3443" spc="206">
                <a:solidFill>
                  <a:srgbClr val="000000"/>
                </a:solidFill>
                <a:latin typeface="Open Sans Bold"/>
                <a:ea typeface="Open Sans Bold"/>
                <a:cs typeface="Open Sans Bold"/>
                <a:sym typeface="Open Sans Bold"/>
              </a:rPr>
              <a:t>H0:μ1≥μ2</a:t>
            </a:r>
          </a:p>
          <a:p>
            <a:pPr algn="ctr">
              <a:lnSpc>
                <a:spcPts val="3719"/>
              </a:lnSpc>
            </a:pPr>
            <a:r>
              <a:rPr lang="en-US" b="true" sz="3443" spc="206">
                <a:solidFill>
                  <a:srgbClr val="000000"/>
                </a:solidFill>
                <a:latin typeface="Open Sans Bold"/>
                <a:ea typeface="Open Sans Bold"/>
                <a:cs typeface="Open Sans Bold"/>
                <a:sym typeface="Open Sans Bold"/>
              </a:rPr>
              <a:t>Ha:μ1&lt;μ2</a:t>
            </a:r>
          </a:p>
          <a:p>
            <a:pPr algn="ctr">
              <a:lnSpc>
                <a:spcPts val="3719"/>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021404" y="4127500"/>
            <a:ext cx="12824293" cy="3957003"/>
          </a:xfrm>
          <a:prstGeom prst="rect">
            <a:avLst/>
          </a:prstGeom>
        </p:spPr>
        <p:txBody>
          <a:bodyPr anchor="t" rtlCol="false" tIns="0" lIns="0" bIns="0" rIns="0">
            <a:spAutoFit/>
          </a:bodyPr>
          <a:lstStyle/>
          <a:p>
            <a:pPr algn="ctr">
              <a:lnSpc>
                <a:spcPts val="9455"/>
              </a:lnSpc>
            </a:pPr>
            <a:r>
              <a:rPr lang="en-US" b="true" sz="11257" spc="-607">
                <a:solidFill>
                  <a:srgbClr val="1C2120"/>
                </a:solidFill>
                <a:latin typeface="Poppins Semi-Bold"/>
                <a:ea typeface="Poppins Semi-Bold"/>
                <a:cs typeface="Poppins Semi-Bold"/>
                <a:sym typeface="Poppins Semi-Bold"/>
              </a:rPr>
              <a:t>PART 4: SIMULATION TASK</a:t>
            </a:r>
          </a:p>
          <a:p>
            <a:pPr algn="ctr">
              <a:lnSpc>
                <a:spcPts val="10295"/>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52936" y="3786088"/>
            <a:ext cx="10743770" cy="3104752"/>
            <a:chOff x="0" y="0"/>
            <a:chExt cx="3596565" cy="1039341"/>
          </a:xfrm>
        </p:grpSpPr>
        <p:sp>
          <p:nvSpPr>
            <p:cNvPr name="Freeform 3" id="3"/>
            <p:cNvSpPr/>
            <p:nvPr/>
          </p:nvSpPr>
          <p:spPr>
            <a:xfrm flipH="false" flipV="false" rot="0">
              <a:off x="0" y="0"/>
              <a:ext cx="3596565" cy="1039341"/>
            </a:xfrm>
            <a:custGeom>
              <a:avLst/>
              <a:gdLst/>
              <a:ahLst/>
              <a:cxnLst/>
              <a:rect r="r" b="b" t="t" l="l"/>
              <a:pathLst>
                <a:path h="1039341" w="3596565">
                  <a:moveTo>
                    <a:pt x="36030" y="0"/>
                  </a:moveTo>
                  <a:lnTo>
                    <a:pt x="3560535" y="0"/>
                  </a:lnTo>
                  <a:cubicBezTo>
                    <a:pt x="3580434" y="0"/>
                    <a:pt x="3596565" y="16131"/>
                    <a:pt x="3596565" y="36030"/>
                  </a:cubicBezTo>
                  <a:lnTo>
                    <a:pt x="3596565" y="1003311"/>
                  </a:lnTo>
                  <a:cubicBezTo>
                    <a:pt x="3596565" y="1023210"/>
                    <a:pt x="3580434" y="1039341"/>
                    <a:pt x="3560535" y="1039341"/>
                  </a:cubicBezTo>
                  <a:lnTo>
                    <a:pt x="36030" y="1039341"/>
                  </a:lnTo>
                  <a:cubicBezTo>
                    <a:pt x="16131" y="1039341"/>
                    <a:pt x="0" y="1023210"/>
                    <a:pt x="0" y="1003311"/>
                  </a:cubicBezTo>
                  <a:lnTo>
                    <a:pt x="0" y="36030"/>
                  </a:lnTo>
                  <a:cubicBezTo>
                    <a:pt x="0" y="16131"/>
                    <a:pt x="16131" y="0"/>
                    <a:pt x="36030" y="0"/>
                  </a:cubicBezTo>
                  <a:close/>
                </a:path>
              </a:pathLst>
            </a:custGeom>
            <a:solidFill>
              <a:srgbClr val="AAD7D4"/>
            </a:solidFill>
          </p:spPr>
        </p:sp>
        <p:sp>
          <p:nvSpPr>
            <p:cNvPr name="TextBox 4" id="4"/>
            <p:cNvSpPr txBox="true"/>
            <p:nvPr/>
          </p:nvSpPr>
          <p:spPr>
            <a:xfrm>
              <a:off x="0" y="85725"/>
              <a:ext cx="3596565" cy="953616"/>
            </a:xfrm>
            <a:prstGeom prst="rect">
              <a:avLst/>
            </a:prstGeom>
          </p:spPr>
          <p:txBody>
            <a:bodyPr anchor="ctr" rtlCol="false" tIns="50800" lIns="50800" bIns="50800" rIns="50800"/>
            <a:lstStyle/>
            <a:p>
              <a:pPr algn="ctr">
                <a:lnSpc>
                  <a:spcPts val="1925"/>
                </a:lnSpc>
              </a:pPr>
            </a:p>
          </p:txBody>
        </p:sp>
      </p:grpSp>
      <p:sp>
        <p:nvSpPr>
          <p:cNvPr name="Freeform 5" id="5"/>
          <p:cNvSpPr/>
          <p:nvPr/>
        </p:nvSpPr>
        <p:spPr>
          <a:xfrm flipH="false" flipV="false" rot="0">
            <a:off x="7252936" y="3786088"/>
            <a:ext cx="10743770" cy="3104752"/>
          </a:xfrm>
          <a:custGeom>
            <a:avLst/>
            <a:gdLst/>
            <a:ahLst/>
            <a:cxnLst/>
            <a:rect r="r" b="b" t="t" l="l"/>
            <a:pathLst>
              <a:path h="3104752" w="10743770">
                <a:moveTo>
                  <a:pt x="0" y="0"/>
                </a:moveTo>
                <a:lnTo>
                  <a:pt x="10743771" y="0"/>
                </a:lnTo>
                <a:lnTo>
                  <a:pt x="10743771" y="3104751"/>
                </a:lnTo>
                <a:lnTo>
                  <a:pt x="0" y="3104751"/>
                </a:lnTo>
                <a:lnTo>
                  <a:pt x="0" y="0"/>
                </a:lnTo>
                <a:close/>
              </a:path>
            </a:pathLst>
          </a:custGeom>
          <a:blipFill>
            <a:blip r:embed="rId2"/>
            <a:stretch>
              <a:fillRect l="-2707" t="0" r="-2707" b="-1226"/>
            </a:stretch>
          </a:blipFill>
        </p:spPr>
      </p:sp>
      <p:sp>
        <p:nvSpPr>
          <p:cNvPr name="TextBox 6" id="6"/>
          <p:cNvSpPr txBox="true"/>
          <p:nvPr/>
        </p:nvSpPr>
        <p:spPr>
          <a:xfrm rot="0">
            <a:off x="1205910" y="695770"/>
            <a:ext cx="10481699" cy="254164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Confidence Interval Analysis</a:t>
            </a:r>
          </a:p>
        </p:txBody>
      </p:sp>
      <p:sp>
        <p:nvSpPr>
          <p:cNvPr name="TextBox 7" id="7"/>
          <p:cNvSpPr txBox="true"/>
          <p:nvPr/>
        </p:nvSpPr>
        <p:spPr>
          <a:xfrm rot="0">
            <a:off x="295325" y="3931702"/>
            <a:ext cx="8848675" cy="4198768"/>
          </a:xfrm>
          <a:prstGeom prst="rect">
            <a:avLst/>
          </a:prstGeom>
        </p:spPr>
        <p:txBody>
          <a:bodyPr anchor="t" rtlCol="false" tIns="0" lIns="0" bIns="0" rIns="0">
            <a:spAutoFit/>
          </a:bodyPr>
          <a:lstStyle/>
          <a:p>
            <a:pPr algn="l" marL="543886" indent="-271943" lvl="1">
              <a:lnSpc>
                <a:spcPts val="3400"/>
              </a:lnSpc>
              <a:spcBef>
                <a:spcPct val="0"/>
              </a:spcBef>
              <a:buAutoNum type="arabicPeriod" startAt="1"/>
            </a:pPr>
            <a:r>
              <a:rPr lang="en-US" sz="2519" spc="151">
                <a:solidFill>
                  <a:srgbClr val="000000"/>
                </a:solidFill>
                <a:latin typeface="DM Sans"/>
                <a:ea typeface="DM Sans"/>
                <a:cs typeface="DM Sans"/>
                <a:sym typeface="DM Sans"/>
              </a:rPr>
              <a:t>Sa</a:t>
            </a:r>
            <a:r>
              <a:rPr lang="en-US" sz="2519" spc="151" u="none">
                <a:solidFill>
                  <a:srgbClr val="000000"/>
                </a:solidFill>
                <a:latin typeface="DM Sans"/>
                <a:ea typeface="DM Sans"/>
                <a:cs typeface="DM Sans"/>
                <a:sym typeface="DM Sans"/>
              </a:rPr>
              <a:t>mple Size: 15 (25 Samples)</a:t>
            </a:r>
          </a:p>
          <a:p>
            <a:pPr algn="l" marL="1087773" indent="-362591" lvl="2">
              <a:lnSpc>
                <a:spcPts val="3400"/>
              </a:lnSpc>
              <a:spcBef>
                <a:spcPct val="0"/>
              </a:spcBef>
              <a:buFont typeface="Arial"/>
              <a:buChar char="⚬"/>
            </a:pPr>
            <a:r>
              <a:rPr lang="en-US" sz="2519" spc="151" u="none">
                <a:solidFill>
                  <a:srgbClr val="000000"/>
                </a:solidFill>
                <a:latin typeface="DM Sans"/>
                <a:ea typeface="DM Sans"/>
                <a:cs typeface="DM Sans"/>
                <a:sym typeface="DM Sans"/>
              </a:rPr>
              <a:t>Coverage Proportion: 0.92</a:t>
            </a:r>
          </a:p>
          <a:p>
            <a:pPr algn="l" marL="1087773" indent="-362591" lvl="2">
              <a:lnSpc>
                <a:spcPts val="3400"/>
              </a:lnSpc>
              <a:spcBef>
                <a:spcPct val="0"/>
              </a:spcBef>
              <a:buFont typeface="Arial"/>
              <a:buChar char="⚬"/>
            </a:pPr>
            <a:r>
              <a:rPr lang="en-US" sz="2519" spc="151" u="none">
                <a:solidFill>
                  <a:srgbClr val="000000"/>
                </a:solidFill>
                <a:latin typeface="DM Sans"/>
                <a:ea typeface="DM Sans"/>
                <a:cs typeface="DM Sans"/>
                <a:sym typeface="DM Sans"/>
              </a:rPr>
              <a:t>Avg. Interval Width: 29.18</a:t>
            </a:r>
          </a:p>
          <a:p>
            <a:pPr algn="l">
              <a:lnSpc>
                <a:spcPts val="3400"/>
              </a:lnSpc>
              <a:spcBef>
                <a:spcPct val="0"/>
              </a:spcBef>
            </a:pPr>
            <a:r>
              <a:rPr lang="en-US" sz="2519" spc="151" u="none">
                <a:solidFill>
                  <a:srgbClr val="000000"/>
                </a:solidFill>
                <a:latin typeface="DM Sans"/>
                <a:ea typeface="DM Sans"/>
                <a:cs typeface="DM Sans"/>
                <a:sym typeface="DM Sans"/>
              </a:rPr>
              <a:t>   2.</a:t>
            </a:r>
            <a:r>
              <a:rPr lang="en-US" sz="2519" spc="151" u="none">
                <a:solidFill>
                  <a:srgbClr val="000000"/>
                </a:solidFill>
                <a:latin typeface="DM Sans"/>
                <a:ea typeface="DM Sans"/>
                <a:cs typeface="DM Sans"/>
                <a:sym typeface="DM Sans"/>
              </a:rPr>
              <a:t>Sample Size: 100 (25 Samples)</a:t>
            </a:r>
          </a:p>
          <a:p>
            <a:pPr algn="l" marL="1087773" indent="-362591" lvl="2">
              <a:lnSpc>
                <a:spcPts val="3400"/>
              </a:lnSpc>
              <a:spcBef>
                <a:spcPct val="0"/>
              </a:spcBef>
              <a:buFont typeface="Arial"/>
              <a:buChar char="⚬"/>
            </a:pPr>
            <a:r>
              <a:rPr lang="en-US" sz="2519" spc="151" u="none">
                <a:solidFill>
                  <a:srgbClr val="000000"/>
                </a:solidFill>
                <a:latin typeface="DM Sans"/>
                <a:ea typeface="DM Sans"/>
                <a:cs typeface="DM Sans"/>
                <a:sym typeface="DM Sans"/>
              </a:rPr>
              <a:t>Coverage Proportion: 0.96</a:t>
            </a:r>
          </a:p>
          <a:p>
            <a:pPr algn="l" marL="1087773" indent="-362591" lvl="2">
              <a:lnSpc>
                <a:spcPts val="3400"/>
              </a:lnSpc>
              <a:spcBef>
                <a:spcPct val="0"/>
              </a:spcBef>
              <a:buFont typeface="Arial"/>
              <a:buChar char="⚬"/>
            </a:pPr>
            <a:r>
              <a:rPr lang="en-US" sz="2519" spc="151" u="none">
                <a:solidFill>
                  <a:srgbClr val="000000"/>
                </a:solidFill>
                <a:latin typeface="DM Sans"/>
                <a:ea typeface="DM Sans"/>
                <a:cs typeface="DM Sans"/>
                <a:sym typeface="DM Sans"/>
              </a:rPr>
              <a:t>Avg. Interval Width: 10.14</a:t>
            </a:r>
          </a:p>
          <a:p>
            <a:pPr algn="l">
              <a:lnSpc>
                <a:spcPts val="3400"/>
              </a:lnSpc>
              <a:spcBef>
                <a:spcPct val="0"/>
              </a:spcBef>
            </a:pPr>
            <a:r>
              <a:rPr lang="en-US" sz="2519" spc="151" u="none">
                <a:solidFill>
                  <a:srgbClr val="000000"/>
                </a:solidFill>
                <a:latin typeface="DM Sans"/>
                <a:ea typeface="DM Sans"/>
                <a:cs typeface="DM Sans"/>
                <a:sym typeface="DM Sans"/>
              </a:rPr>
              <a:t>   3.</a:t>
            </a:r>
            <a:r>
              <a:rPr lang="en-US" sz="2519" spc="151" u="none">
                <a:solidFill>
                  <a:srgbClr val="000000"/>
                </a:solidFill>
                <a:latin typeface="DM Sans"/>
                <a:ea typeface="DM Sans"/>
                <a:cs typeface="DM Sans"/>
                <a:sym typeface="DM Sans"/>
              </a:rPr>
              <a:t>Sample Size: 10 (20 Samples)</a:t>
            </a:r>
          </a:p>
          <a:p>
            <a:pPr algn="l" marL="1087773" indent="-362591" lvl="2">
              <a:lnSpc>
                <a:spcPts val="3400"/>
              </a:lnSpc>
              <a:spcBef>
                <a:spcPct val="0"/>
              </a:spcBef>
              <a:buFont typeface="Arial"/>
              <a:buChar char="⚬"/>
            </a:pPr>
            <a:r>
              <a:rPr lang="en-US" sz="2519" spc="151" u="none">
                <a:solidFill>
                  <a:srgbClr val="000000"/>
                </a:solidFill>
                <a:latin typeface="DM Sans"/>
                <a:ea typeface="DM Sans"/>
                <a:cs typeface="DM Sans"/>
                <a:sym typeface="DM Sans"/>
              </a:rPr>
              <a:t>Coverage Proportion: 0.90</a:t>
            </a:r>
          </a:p>
          <a:p>
            <a:pPr algn="l" marL="1087773" indent="-362591" lvl="2">
              <a:lnSpc>
                <a:spcPts val="3400"/>
              </a:lnSpc>
              <a:spcBef>
                <a:spcPct val="0"/>
              </a:spcBef>
              <a:buFont typeface="Arial"/>
              <a:buChar char="⚬"/>
            </a:pPr>
            <a:r>
              <a:rPr lang="en-US" sz="2519" spc="151" u="none">
                <a:solidFill>
                  <a:srgbClr val="000000"/>
                </a:solidFill>
                <a:latin typeface="DM Sans"/>
                <a:ea typeface="DM Sans"/>
                <a:cs typeface="DM Sans"/>
                <a:sym typeface="DM Sans"/>
              </a:rPr>
              <a:t>Avg. Interval Width: 36.69</a:t>
            </a:r>
          </a:p>
          <a:p>
            <a:pPr algn="l" marL="0" indent="0" lvl="0">
              <a:lnSpc>
                <a:spcPts val="3400"/>
              </a:lnSpc>
              <a:spcBef>
                <a:spcPct val="0"/>
              </a:spcBef>
            </a:pPr>
          </a:p>
        </p:txBody>
      </p:sp>
      <p:sp>
        <p:nvSpPr>
          <p:cNvPr name="TextBox 8" id="8"/>
          <p:cNvSpPr txBox="true"/>
          <p:nvPr/>
        </p:nvSpPr>
        <p:spPr>
          <a:xfrm rot="0">
            <a:off x="7252936" y="7089319"/>
            <a:ext cx="10521273" cy="2986282"/>
          </a:xfrm>
          <a:prstGeom prst="rect">
            <a:avLst/>
          </a:prstGeom>
        </p:spPr>
        <p:txBody>
          <a:bodyPr anchor="t" rtlCol="false" tIns="0" lIns="0" bIns="0" rIns="0">
            <a:spAutoFit/>
          </a:bodyPr>
          <a:lstStyle/>
          <a:p>
            <a:pPr algn="l">
              <a:lnSpc>
                <a:spcPts val="4043"/>
              </a:lnSpc>
            </a:pPr>
            <a:r>
              <a:rPr lang="en-US" sz="2995" spc="179">
                <a:solidFill>
                  <a:srgbClr val="000000"/>
                </a:solidFill>
                <a:latin typeface="DM Sans"/>
                <a:ea typeface="DM Sans"/>
                <a:cs typeface="DM Sans"/>
                <a:sym typeface="DM Sans"/>
              </a:rPr>
              <a:t>Insights:</a:t>
            </a:r>
          </a:p>
          <a:p>
            <a:pPr algn="l" marL="646693" indent="-323347" lvl="1">
              <a:lnSpc>
                <a:spcPts val="4043"/>
              </a:lnSpc>
              <a:buAutoNum type="arabicPeriod" startAt="1"/>
            </a:pPr>
            <a:r>
              <a:rPr lang="en-US" sz="2995" spc="179">
                <a:solidFill>
                  <a:srgbClr val="000000"/>
                </a:solidFill>
                <a:latin typeface="DM Sans"/>
                <a:ea typeface="DM Sans"/>
                <a:cs typeface="DM Sans"/>
                <a:sym typeface="DM Sans"/>
              </a:rPr>
              <a:t>Larger sample sizes result in narrower intervals and higher accuracy.</a:t>
            </a:r>
          </a:p>
          <a:p>
            <a:pPr algn="l" marL="646693" indent="-323347" lvl="1">
              <a:lnSpc>
                <a:spcPts val="4043"/>
              </a:lnSpc>
              <a:buAutoNum type="arabicPeriod" startAt="1"/>
            </a:pPr>
            <a:r>
              <a:rPr lang="en-US" sz="2995" spc="179">
                <a:solidFill>
                  <a:srgbClr val="000000"/>
                </a:solidFill>
                <a:latin typeface="DM Sans"/>
                <a:ea typeface="DM Sans"/>
                <a:cs typeface="DM Sans"/>
                <a:sym typeface="DM Sans"/>
              </a:rPr>
              <a:t>Smaller sample sizes show wider intervals and lower accuracy.</a:t>
            </a:r>
          </a:p>
          <a:p>
            <a:pPr algn="l">
              <a:lnSpc>
                <a:spcPts val="4043"/>
              </a:lnSpc>
              <a:spcBef>
                <a:spcPct val="0"/>
              </a:spcBef>
            </a:pP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0071" y="1652121"/>
            <a:ext cx="7293279" cy="7293279"/>
          </a:xfrm>
          <a:custGeom>
            <a:avLst/>
            <a:gdLst/>
            <a:ahLst/>
            <a:cxnLst/>
            <a:rect r="r" b="b" t="t" l="l"/>
            <a:pathLst>
              <a:path h="7293279" w="7293279">
                <a:moveTo>
                  <a:pt x="0" y="0"/>
                </a:moveTo>
                <a:lnTo>
                  <a:pt x="7293279" y="0"/>
                </a:lnTo>
                <a:lnTo>
                  <a:pt x="7293279" y="7293279"/>
                </a:lnTo>
                <a:lnTo>
                  <a:pt x="0" y="7293279"/>
                </a:lnTo>
                <a:lnTo>
                  <a:pt x="0" y="0"/>
                </a:lnTo>
                <a:close/>
              </a:path>
            </a:pathLst>
          </a:custGeom>
          <a:blipFill>
            <a:blip r:embed="rId2"/>
            <a:stretch>
              <a:fillRect l="0" t="0" r="0" b="0"/>
            </a:stretch>
          </a:blipFill>
        </p:spPr>
      </p:sp>
      <p:sp>
        <p:nvSpPr>
          <p:cNvPr name="TextBox 3" id="3"/>
          <p:cNvSpPr txBox="true"/>
          <p:nvPr/>
        </p:nvSpPr>
        <p:spPr>
          <a:xfrm rot="0">
            <a:off x="8652271" y="1718796"/>
            <a:ext cx="8607029" cy="29544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1- The average glucose levels among patients with and without diabetes</a:t>
            </a:r>
          </a:p>
          <a:p>
            <a:pPr algn="l">
              <a:lnSpc>
                <a:spcPts val="7935"/>
              </a:lnSpc>
            </a:pPr>
          </a:p>
        </p:txBody>
      </p:sp>
      <p:sp>
        <p:nvSpPr>
          <p:cNvPr name="TextBox 4" id="4"/>
          <p:cNvSpPr txBox="true"/>
          <p:nvPr/>
        </p:nvSpPr>
        <p:spPr>
          <a:xfrm rot="0">
            <a:off x="9006642" y="4509946"/>
            <a:ext cx="7898287" cy="4280194"/>
          </a:xfrm>
          <a:prstGeom prst="rect">
            <a:avLst/>
          </a:prstGeom>
        </p:spPr>
        <p:txBody>
          <a:bodyPr anchor="t" rtlCol="false" tIns="0" lIns="0" bIns="0" rIns="0">
            <a:spAutoFit/>
          </a:bodyPr>
          <a:lstStyle/>
          <a:p>
            <a:pPr algn="l">
              <a:lnSpc>
                <a:spcPts val="3804"/>
              </a:lnSpc>
            </a:pPr>
            <a:r>
              <a:rPr lang="en-US" b="true" sz="2817" i="true" spc="169">
                <a:solidFill>
                  <a:srgbClr val="000000"/>
                </a:solidFill>
                <a:latin typeface="DM Sans Bold Italics"/>
                <a:ea typeface="DM Sans Bold Italics"/>
                <a:cs typeface="DM Sans Bold Italics"/>
                <a:sym typeface="DM Sans Bold Italics"/>
              </a:rPr>
              <a:t>The bar chart demonstrates that patients with diabetes have significantly higher average glucose levels compared to those without diabetes. The average glucose level for patients without diabetes is approximately 110 mg/dL, while for patients with diabetes, it is significantly higher at approximately 142 mg/dL.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51519"/>
            <a:ext cx="8371046" cy="8391121"/>
          </a:xfrm>
          <a:custGeom>
            <a:avLst/>
            <a:gdLst/>
            <a:ahLst/>
            <a:cxnLst/>
            <a:rect r="r" b="b" t="t" l="l"/>
            <a:pathLst>
              <a:path h="8391121" w="8371046">
                <a:moveTo>
                  <a:pt x="0" y="0"/>
                </a:moveTo>
                <a:lnTo>
                  <a:pt x="8371046" y="0"/>
                </a:lnTo>
                <a:lnTo>
                  <a:pt x="8371046" y="8391121"/>
                </a:lnTo>
                <a:lnTo>
                  <a:pt x="0" y="8391121"/>
                </a:lnTo>
                <a:lnTo>
                  <a:pt x="0" y="0"/>
                </a:lnTo>
                <a:close/>
              </a:path>
            </a:pathLst>
          </a:custGeom>
          <a:blipFill>
            <a:blip r:embed="rId2"/>
            <a:stretch>
              <a:fillRect l="0" t="0" r="0" b="0"/>
            </a:stretch>
          </a:blipFill>
        </p:spPr>
      </p:sp>
      <p:sp>
        <p:nvSpPr>
          <p:cNvPr name="TextBox 3" id="3"/>
          <p:cNvSpPr txBox="true"/>
          <p:nvPr/>
        </p:nvSpPr>
        <p:spPr>
          <a:xfrm rot="0">
            <a:off x="8652271" y="1718796"/>
            <a:ext cx="8607029" cy="29544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2- The average age of patients with and without diabetes.</a:t>
            </a:r>
          </a:p>
          <a:p>
            <a:pPr algn="l">
              <a:lnSpc>
                <a:spcPts val="7935"/>
              </a:lnSpc>
            </a:pPr>
          </a:p>
        </p:txBody>
      </p:sp>
      <p:sp>
        <p:nvSpPr>
          <p:cNvPr name="TextBox 4" id="4"/>
          <p:cNvSpPr txBox="true"/>
          <p:nvPr/>
        </p:nvSpPr>
        <p:spPr>
          <a:xfrm rot="0">
            <a:off x="9006642" y="4509946"/>
            <a:ext cx="7898287" cy="5232694"/>
          </a:xfrm>
          <a:prstGeom prst="rect">
            <a:avLst/>
          </a:prstGeom>
        </p:spPr>
        <p:txBody>
          <a:bodyPr anchor="t" rtlCol="false" tIns="0" lIns="0" bIns="0" rIns="0">
            <a:spAutoFit/>
          </a:bodyPr>
          <a:lstStyle/>
          <a:p>
            <a:pPr algn="l">
              <a:lnSpc>
                <a:spcPts val="3804"/>
              </a:lnSpc>
            </a:pPr>
            <a:r>
              <a:rPr lang="en-US" b="true" sz="2817" i="true" spc="169">
                <a:solidFill>
                  <a:srgbClr val="FF3131"/>
                </a:solidFill>
                <a:latin typeface="DM Sans Bold Italics"/>
                <a:ea typeface="DM Sans Bold Italics"/>
                <a:cs typeface="DM Sans Bold Italics"/>
                <a:sym typeface="DM Sans Bold Italics"/>
              </a:rPr>
              <a:t>Non-Diabetic :</a:t>
            </a:r>
            <a:r>
              <a:rPr lang="en-US" b="true" sz="2817" i="true" spc="169">
                <a:solidFill>
                  <a:srgbClr val="000000"/>
                </a:solidFill>
                <a:latin typeface="DM Sans Bold Italics"/>
                <a:ea typeface="DM Sans Bold Italics"/>
                <a:cs typeface="DM Sans Bold Italics"/>
                <a:sym typeface="DM Sans Bold Italics"/>
              </a:rPr>
              <a:t> The blue bar indicates the mean age of patients without diabetes. It appears to be around 31 years.</a:t>
            </a:r>
          </a:p>
          <a:p>
            <a:pPr algn="l">
              <a:lnSpc>
                <a:spcPts val="3804"/>
              </a:lnSpc>
            </a:pPr>
            <a:r>
              <a:rPr lang="en-US" b="true" sz="2817" i="true" spc="169">
                <a:solidFill>
                  <a:srgbClr val="FF3131"/>
                </a:solidFill>
                <a:latin typeface="DM Sans Bold Italics"/>
                <a:ea typeface="DM Sans Bold Italics"/>
                <a:cs typeface="DM Sans Bold Italics"/>
                <a:sym typeface="DM Sans Bold Italics"/>
              </a:rPr>
              <a:t>Diabetic :</a:t>
            </a:r>
            <a:r>
              <a:rPr lang="en-US" b="true" sz="2817" i="true" spc="169">
                <a:solidFill>
                  <a:srgbClr val="000000"/>
                </a:solidFill>
                <a:latin typeface="DM Sans Bold Italics"/>
                <a:ea typeface="DM Sans Bold Italics"/>
                <a:cs typeface="DM Sans Bold Italics"/>
                <a:sym typeface="DM Sans Bold Italics"/>
              </a:rPr>
              <a:t> The red bar represents the mean age of patients with diabetes. It shows that it is approximately 37 years.</a:t>
            </a:r>
          </a:p>
          <a:p>
            <a:pPr algn="l">
              <a:lnSpc>
                <a:spcPts val="3804"/>
              </a:lnSpc>
            </a:pPr>
            <a:r>
              <a:rPr lang="en-US" b="true" sz="2817" i="true" spc="169">
                <a:solidFill>
                  <a:srgbClr val="FF3131"/>
                </a:solidFill>
                <a:latin typeface="DM Sans Bold Italics"/>
                <a:ea typeface="DM Sans Bold Italics"/>
                <a:cs typeface="DM Sans Bold Italics"/>
                <a:sym typeface="DM Sans Bold Italics"/>
              </a:rPr>
              <a:t>Conclusion:</a:t>
            </a:r>
            <a:r>
              <a:rPr lang="en-US" b="true" sz="2817" i="true" spc="169">
                <a:solidFill>
                  <a:srgbClr val="000000"/>
                </a:solidFill>
                <a:latin typeface="DM Sans Bold Italics"/>
                <a:ea typeface="DM Sans Bold Italics"/>
                <a:cs typeface="DM Sans Bold Italics"/>
                <a:sym typeface="DM Sans Bold Italics"/>
              </a:rPr>
              <a:t> the average age of patients with diabetes is higher that those who are without diabetes.</a:t>
            </a:r>
          </a:p>
          <a:p>
            <a:pPr algn="l">
              <a:lnSpc>
                <a:spcPts val="380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5141" y="1634729"/>
            <a:ext cx="7899118" cy="7899118"/>
          </a:xfrm>
          <a:custGeom>
            <a:avLst/>
            <a:gdLst/>
            <a:ahLst/>
            <a:cxnLst/>
            <a:rect r="r" b="b" t="t" l="l"/>
            <a:pathLst>
              <a:path h="7899118" w="7899118">
                <a:moveTo>
                  <a:pt x="0" y="0"/>
                </a:moveTo>
                <a:lnTo>
                  <a:pt x="7899118" y="0"/>
                </a:lnTo>
                <a:lnTo>
                  <a:pt x="7899118" y="7899118"/>
                </a:lnTo>
                <a:lnTo>
                  <a:pt x="0" y="7899118"/>
                </a:lnTo>
                <a:lnTo>
                  <a:pt x="0" y="0"/>
                </a:lnTo>
                <a:close/>
              </a:path>
            </a:pathLst>
          </a:custGeom>
          <a:blipFill>
            <a:blip r:embed="rId2"/>
            <a:stretch>
              <a:fillRect l="0" t="0" r="0" b="0"/>
            </a:stretch>
          </a:blipFill>
        </p:spPr>
      </p:sp>
      <p:sp>
        <p:nvSpPr>
          <p:cNvPr name="TextBox 3" id="3"/>
          <p:cNvSpPr txBox="true"/>
          <p:nvPr/>
        </p:nvSpPr>
        <p:spPr>
          <a:xfrm rot="0">
            <a:off x="8652271" y="1413996"/>
            <a:ext cx="8607029" cy="35640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3- The average blood pressure measurements across diabetic and non-diabetic groups.</a:t>
            </a:r>
          </a:p>
          <a:p>
            <a:pPr algn="l">
              <a:lnSpc>
                <a:spcPts val="7935"/>
              </a:lnSpc>
            </a:pPr>
          </a:p>
        </p:txBody>
      </p:sp>
      <p:sp>
        <p:nvSpPr>
          <p:cNvPr name="TextBox 4" id="4"/>
          <p:cNvSpPr txBox="true"/>
          <p:nvPr/>
        </p:nvSpPr>
        <p:spPr>
          <a:xfrm rot="0">
            <a:off x="8652271" y="4282310"/>
            <a:ext cx="8259877" cy="5798059"/>
          </a:xfrm>
          <a:prstGeom prst="rect">
            <a:avLst/>
          </a:prstGeom>
        </p:spPr>
        <p:txBody>
          <a:bodyPr anchor="t" rtlCol="false" tIns="0" lIns="0" bIns="0" rIns="0">
            <a:spAutoFit/>
          </a:bodyPr>
          <a:lstStyle/>
          <a:p>
            <a:pPr algn="l">
              <a:lnSpc>
                <a:spcPts val="3563"/>
              </a:lnSpc>
            </a:pPr>
            <a:r>
              <a:rPr lang="en-US" b="true" sz="2639" i="true" spc="158">
                <a:solidFill>
                  <a:srgbClr val="FF3131"/>
                </a:solidFill>
                <a:latin typeface="DM Sans Bold Italics"/>
                <a:ea typeface="DM Sans Bold Italics"/>
                <a:cs typeface="DM Sans Bold Italics"/>
                <a:sym typeface="DM Sans Bold Italics"/>
              </a:rPr>
              <a:t>Non-Diabetic :</a:t>
            </a:r>
            <a:r>
              <a:rPr lang="en-US" b="true" sz="2639" i="true" spc="158">
                <a:solidFill>
                  <a:srgbClr val="000000"/>
                </a:solidFill>
                <a:latin typeface="DM Sans Bold Italics"/>
                <a:ea typeface="DM Sans Bold Italics"/>
                <a:cs typeface="DM Sans Bold Italics"/>
                <a:sym typeface="DM Sans Bold Italics"/>
              </a:rPr>
              <a:t> The blue bar indicates the mean blood pressure of patients without diabetes. It appears to be around 70.8 mmHg.</a:t>
            </a:r>
          </a:p>
          <a:p>
            <a:pPr algn="l">
              <a:lnSpc>
                <a:spcPts val="3563"/>
              </a:lnSpc>
            </a:pPr>
            <a:r>
              <a:rPr lang="en-US" b="true" sz="2639" i="true" spc="158">
                <a:solidFill>
                  <a:srgbClr val="FF3131"/>
                </a:solidFill>
                <a:latin typeface="DM Sans Bold Italics"/>
                <a:ea typeface="DM Sans Bold Italics"/>
                <a:cs typeface="DM Sans Bold Italics"/>
                <a:sym typeface="DM Sans Bold Italics"/>
              </a:rPr>
              <a:t>Diabetic:</a:t>
            </a:r>
            <a:r>
              <a:rPr lang="en-US" b="true" sz="2639" i="true" spc="158">
                <a:solidFill>
                  <a:srgbClr val="000000"/>
                </a:solidFill>
                <a:latin typeface="DM Sans Bold Italics"/>
                <a:ea typeface="DM Sans Bold Italics"/>
                <a:cs typeface="DM Sans Bold Italics"/>
                <a:sym typeface="DM Sans Bold Italics"/>
              </a:rPr>
              <a:t> The red bar represents the mean blood pressure of patients with diabetes. It seems to be approximately 74 mmHg.</a:t>
            </a:r>
          </a:p>
          <a:p>
            <a:pPr algn="l">
              <a:lnSpc>
                <a:spcPts val="3563"/>
              </a:lnSpc>
            </a:pPr>
            <a:r>
              <a:rPr lang="en-US" b="true" sz="2639" i="true" spc="158">
                <a:solidFill>
                  <a:srgbClr val="FF3131"/>
                </a:solidFill>
                <a:latin typeface="DM Sans Bold Italics"/>
                <a:ea typeface="DM Sans Bold Italics"/>
                <a:cs typeface="DM Sans Bold Italics"/>
                <a:sym typeface="DM Sans Bold Italics"/>
              </a:rPr>
              <a:t>Conclusion:</a:t>
            </a:r>
          </a:p>
          <a:p>
            <a:pPr algn="l">
              <a:lnSpc>
                <a:spcPts val="3563"/>
              </a:lnSpc>
            </a:pPr>
            <a:r>
              <a:rPr lang="en-US" b="true" sz="2639" i="true" spc="158">
                <a:solidFill>
                  <a:srgbClr val="000000"/>
                </a:solidFill>
                <a:latin typeface="DM Sans Bold Italics"/>
                <a:ea typeface="DM Sans Bold Italics"/>
                <a:cs typeface="DM Sans Bold Italics"/>
                <a:sym typeface="DM Sans Bold Italics"/>
              </a:rPr>
              <a:t>The visualization indicate that the average blood pressure is significantly higher for patients with diabetes compared to those without diabetes.</a:t>
            </a:r>
          </a:p>
          <a:p>
            <a:pPr algn="l">
              <a:lnSpc>
                <a:spcPts val="356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1498" y="1652121"/>
            <a:ext cx="7795926" cy="7795926"/>
          </a:xfrm>
          <a:custGeom>
            <a:avLst/>
            <a:gdLst/>
            <a:ahLst/>
            <a:cxnLst/>
            <a:rect r="r" b="b" t="t" l="l"/>
            <a:pathLst>
              <a:path h="7795926" w="7795926">
                <a:moveTo>
                  <a:pt x="0" y="0"/>
                </a:moveTo>
                <a:lnTo>
                  <a:pt x="7795926" y="0"/>
                </a:lnTo>
                <a:lnTo>
                  <a:pt x="7795926" y="7795926"/>
                </a:lnTo>
                <a:lnTo>
                  <a:pt x="0" y="7795926"/>
                </a:lnTo>
                <a:lnTo>
                  <a:pt x="0" y="0"/>
                </a:lnTo>
                <a:close/>
              </a:path>
            </a:pathLst>
          </a:custGeom>
          <a:blipFill>
            <a:blip r:embed="rId2"/>
            <a:stretch>
              <a:fillRect l="0" t="0" r="0" b="0"/>
            </a:stretch>
          </a:blipFill>
        </p:spPr>
      </p:sp>
      <p:sp>
        <p:nvSpPr>
          <p:cNvPr name="TextBox 3" id="3"/>
          <p:cNvSpPr txBox="true"/>
          <p:nvPr/>
        </p:nvSpPr>
        <p:spPr>
          <a:xfrm rot="0">
            <a:off x="8652271" y="1718796"/>
            <a:ext cx="8607029" cy="29544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4- The average BMI of diabetic versus non-diabetic patients.</a:t>
            </a:r>
          </a:p>
          <a:p>
            <a:pPr algn="l">
              <a:lnSpc>
                <a:spcPts val="7935"/>
              </a:lnSpc>
            </a:pPr>
          </a:p>
        </p:txBody>
      </p:sp>
      <p:sp>
        <p:nvSpPr>
          <p:cNvPr name="TextBox 4" id="4"/>
          <p:cNvSpPr txBox="true"/>
          <p:nvPr/>
        </p:nvSpPr>
        <p:spPr>
          <a:xfrm rot="0">
            <a:off x="8652271" y="4282310"/>
            <a:ext cx="8259877" cy="5350384"/>
          </a:xfrm>
          <a:prstGeom prst="rect">
            <a:avLst/>
          </a:prstGeom>
        </p:spPr>
        <p:txBody>
          <a:bodyPr anchor="t" rtlCol="false" tIns="0" lIns="0" bIns="0" rIns="0">
            <a:spAutoFit/>
          </a:bodyPr>
          <a:lstStyle/>
          <a:p>
            <a:pPr algn="l">
              <a:lnSpc>
                <a:spcPts val="3563"/>
              </a:lnSpc>
            </a:pPr>
            <a:r>
              <a:rPr lang="en-US" b="true" sz="2639" i="true" spc="158">
                <a:solidFill>
                  <a:srgbClr val="FF3131"/>
                </a:solidFill>
                <a:latin typeface="DM Sans Bold Italics"/>
                <a:ea typeface="DM Sans Bold Italics"/>
                <a:cs typeface="DM Sans Bold Italics"/>
                <a:sym typeface="DM Sans Bold Italics"/>
              </a:rPr>
              <a:t>Non-Diabetic: </a:t>
            </a:r>
            <a:r>
              <a:rPr lang="en-US" b="true" sz="2639" i="true" spc="158">
                <a:solidFill>
                  <a:srgbClr val="1C2120"/>
                </a:solidFill>
                <a:latin typeface="DM Sans Bold Italics"/>
                <a:ea typeface="DM Sans Bold Italics"/>
                <a:cs typeface="DM Sans Bold Italics"/>
                <a:sym typeface="DM Sans Bold Italics"/>
              </a:rPr>
              <a:t>The blue bar indicates the mean BMI of patients without diabetes. It appears to be around 30 kg/m2.</a:t>
            </a:r>
          </a:p>
          <a:p>
            <a:pPr algn="l">
              <a:lnSpc>
                <a:spcPts val="3563"/>
              </a:lnSpc>
            </a:pPr>
            <a:r>
              <a:rPr lang="en-US" b="true" sz="2639" i="true" spc="158">
                <a:solidFill>
                  <a:srgbClr val="FF3131"/>
                </a:solidFill>
                <a:latin typeface="DM Sans Bold Italics"/>
                <a:ea typeface="DM Sans Bold Italics"/>
                <a:cs typeface="DM Sans Bold Italics"/>
                <a:sym typeface="DM Sans Bold Italics"/>
              </a:rPr>
              <a:t>Diabetic :</a:t>
            </a:r>
            <a:r>
              <a:rPr lang="en-US" b="true" sz="2639" i="true" spc="158">
                <a:solidFill>
                  <a:srgbClr val="1C2120"/>
                </a:solidFill>
                <a:latin typeface="DM Sans Bold Italics"/>
                <a:ea typeface="DM Sans Bold Italics"/>
                <a:cs typeface="DM Sans Bold Italics"/>
                <a:sym typeface="DM Sans Bold Italics"/>
              </a:rPr>
              <a:t> The red bar represents the mean BMI of patients with diabetes. It seems to be approximately 38 kg/m2. </a:t>
            </a:r>
          </a:p>
          <a:p>
            <a:pPr algn="l">
              <a:lnSpc>
                <a:spcPts val="3563"/>
              </a:lnSpc>
            </a:pPr>
            <a:r>
              <a:rPr lang="en-US" b="true" sz="2639" i="true" spc="158">
                <a:solidFill>
                  <a:srgbClr val="FF3131"/>
                </a:solidFill>
                <a:latin typeface="DM Sans Bold Italics"/>
                <a:ea typeface="DM Sans Bold Italics"/>
                <a:cs typeface="DM Sans Bold Italics"/>
                <a:sym typeface="DM Sans Bold Italics"/>
              </a:rPr>
              <a:t>Conclusion:</a:t>
            </a:r>
          </a:p>
          <a:p>
            <a:pPr algn="l">
              <a:lnSpc>
                <a:spcPts val="3563"/>
              </a:lnSpc>
            </a:pPr>
            <a:r>
              <a:rPr lang="en-US" b="true" sz="2639" i="true" spc="158">
                <a:solidFill>
                  <a:srgbClr val="1C2120"/>
                </a:solidFill>
                <a:latin typeface="DM Sans Bold Italics"/>
                <a:ea typeface="DM Sans Bold Italics"/>
                <a:cs typeface="DM Sans Bold Italics"/>
                <a:sym typeface="DM Sans Bold Italics"/>
              </a:rPr>
              <a:t>The visualization shows that the average BMI is significantly higher for patients with diabetes compared to those without diabetes.</a:t>
            </a:r>
          </a:p>
          <a:p>
            <a:pPr algn="l">
              <a:lnSpc>
                <a:spcPts val="356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3132" y="2052479"/>
            <a:ext cx="8026252" cy="6807809"/>
          </a:xfrm>
          <a:custGeom>
            <a:avLst/>
            <a:gdLst/>
            <a:ahLst/>
            <a:cxnLst/>
            <a:rect r="r" b="b" t="t" l="l"/>
            <a:pathLst>
              <a:path h="6807809" w="8026252">
                <a:moveTo>
                  <a:pt x="0" y="0"/>
                </a:moveTo>
                <a:lnTo>
                  <a:pt x="8026252" y="0"/>
                </a:lnTo>
                <a:lnTo>
                  <a:pt x="8026252" y="6807809"/>
                </a:lnTo>
                <a:lnTo>
                  <a:pt x="0" y="6807809"/>
                </a:lnTo>
                <a:lnTo>
                  <a:pt x="0" y="0"/>
                </a:lnTo>
                <a:close/>
              </a:path>
            </a:pathLst>
          </a:custGeom>
          <a:blipFill>
            <a:blip r:embed="rId2"/>
            <a:stretch>
              <a:fillRect l="0" t="0" r="0" b="0"/>
            </a:stretch>
          </a:blipFill>
        </p:spPr>
      </p:sp>
      <p:sp>
        <p:nvSpPr>
          <p:cNvPr name="TextBox 3" id="3"/>
          <p:cNvSpPr txBox="true"/>
          <p:nvPr/>
        </p:nvSpPr>
        <p:spPr>
          <a:xfrm rot="0">
            <a:off x="8652271" y="1718796"/>
            <a:ext cx="8607029" cy="29544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5- The rate of diabetes among patients in the dataset.</a:t>
            </a:r>
          </a:p>
          <a:p>
            <a:pPr algn="l">
              <a:lnSpc>
                <a:spcPts val="7935"/>
              </a:lnSpc>
            </a:pPr>
          </a:p>
        </p:txBody>
      </p:sp>
      <p:sp>
        <p:nvSpPr>
          <p:cNvPr name="TextBox 4" id="4"/>
          <p:cNvSpPr txBox="true"/>
          <p:nvPr/>
        </p:nvSpPr>
        <p:spPr>
          <a:xfrm rot="0">
            <a:off x="8652271" y="4282310"/>
            <a:ext cx="8259877" cy="3559684"/>
          </a:xfrm>
          <a:prstGeom prst="rect">
            <a:avLst/>
          </a:prstGeom>
        </p:spPr>
        <p:txBody>
          <a:bodyPr anchor="t" rtlCol="false" tIns="0" lIns="0" bIns="0" rIns="0">
            <a:spAutoFit/>
          </a:bodyPr>
          <a:lstStyle/>
          <a:p>
            <a:pPr algn="l">
              <a:lnSpc>
                <a:spcPts val="3563"/>
              </a:lnSpc>
            </a:pPr>
            <a:r>
              <a:rPr lang="en-US" b="true" sz="2639" i="true" spc="158">
                <a:solidFill>
                  <a:srgbClr val="FF3131"/>
                </a:solidFill>
                <a:latin typeface="DM Sans Bold Italics"/>
                <a:ea typeface="DM Sans Bold Italics"/>
                <a:cs typeface="DM Sans Bold Italics"/>
                <a:sym typeface="DM Sans Bold Italics"/>
              </a:rPr>
              <a:t>Non-Diabetic:</a:t>
            </a:r>
            <a:r>
              <a:rPr lang="en-US" b="true" sz="2639" i="true" spc="158">
                <a:solidFill>
                  <a:srgbClr val="1C2120"/>
                </a:solidFill>
                <a:latin typeface="DM Sans Bold Italics"/>
                <a:ea typeface="DM Sans Bold Italics"/>
                <a:cs typeface="DM Sans Bold Italics"/>
                <a:sym typeface="DM Sans Bold Italics"/>
              </a:rPr>
              <a:t> It is around 65%.</a:t>
            </a:r>
          </a:p>
          <a:p>
            <a:pPr algn="l">
              <a:lnSpc>
                <a:spcPts val="3563"/>
              </a:lnSpc>
            </a:pPr>
            <a:r>
              <a:rPr lang="en-US" b="true" sz="2639" i="true" spc="158">
                <a:solidFill>
                  <a:srgbClr val="FF3131"/>
                </a:solidFill>
                <a:latin typeface="DM Sans Bold Italics"/>
                <a:ea typeface="DM Sans Bold Italics"/>
                <a:cs typeface="DM Sans Bold Italics"/>
                <a:sym typeface="DM Sans Bold Italics"/>
              </a:rPr>
              <a:t>Diabetic:</a:t>
            </a:r>
            <a:r>
              <a:rPr lang="en-US" b="true" sz="2639" i="true" spc="158">
                <a:solidFill>
                  <a:srgbClr val="1C2120"/>
                </a:solidFill>
                <a:latin typeface="DM Sans Bold Italics"/>
                <a:ea typeface="DM Sans Bold Italics"/>
                <a:cs typeface="DM Sans Bold Italics"/>
                <a:sym typeface="DM Sans Bold Italics"/>
              </a:rPr>
              <a:t> it around is 35%.</a:t>
            </a:r>
          </a:p>
          <a:p>
            <a:pPr algn="l">
              <a:lnSpc>
                <a:spcPts val="3563"/>
              </a:lnSpc>
            </a:pPr>
            <a:r>
              <a:rPr lang="en-US" b="true" sz="2639" i="true" spc="158">
                <a:solidFill>
                  <a:srgbClr val="FF3131"/>
                </a:solidFill>
                <a:latin typeface="DM Sans Bold Italics"/>
                <a:ea typeface="DM Sans Bold Italics"/>
                <a:cs typeface="DM Sans Bold Italics"/>
                <a:sym typeface="DM Sans Bold Italics"/>
              </a:rPr>
              <a:t>Conclusion:</a:t>
            </a:r>
          </a:p>
          <a:p>
            <a:pPr algn="l">
              <a:lnSpc>
                <a:spcPts val="3563"/>
              </a:lnSpc>
            </a:pPr>
            <a:r>
              <a:rPr lang="en-US" b="true" sz="2639" i="true" spc="158">
                <a:solidFill>
                  <a:srgbClr val="1C2120"/>
                </a:solidFill>
                <a:latin typeface="DM Sans Bold Italics"/>
                <a:ea typeface="DM Sans Bold Italics"/>
                <a:cs typeface="DM Sans Bold Italics"/>
                <a:sym typeface="DM Sans Bold Italics"/>
              </a:rPr>
              <a:t>The visualization shows that approximately 35% of the patients in the dataset have diabetes, while the remaining 65% are non-diabetic.</a:t>
            </a:r>
          </a:p>
          <a:p>
            <a:pPr algn="l">
              <a:lnSpc>
                <a:spcPts val="356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8038" y="1652121"/>
            <a:ext cx="7402014" cy="7419850"/>
          </a:xfrm>
          <a:custGeom>
            <a:avLst/>
            <a:gdLst/>
            <a:ahLst/>
            <a:cxnLst/>
            <a:rect r="r" b="b" t="t" l="l"/>
            <a:pathLst>
              <a:path h="7419850" w="7402014">
                <a:moveTo>
                  <a:pt x="0" y="0"/>
                </a:moveTo>
                <a:lnTo>
                  <a:pt x="7402014" y="0"/>
                </a:lnTo>
                <a:lnTo>
                  <a:pt x="7402014" y="7419851"/>
                </a:lnTo>
                <a:lnTo>
                  <a:pt x="0" y="7419851"/>
                </a:lnTo>
                <a:lnTo>
                  <a:pt x="0" y="0"/>
                </a:lnTo>
                <a:close/>
              </a:path>
            </a:pathLst>
          </a:custGeom>
          <a:blipFill>
            <a:blip r:embed="rId2"/>
            <a:stretch>
              <a:fillRect l="0" t="0" r="0" b="0"/>
            </a:stretch>
          </a:blipFill>
        </p:spPr>
      </p:sp>
      <p:sp>
        <p:nvSpPr>
          <p:cNvPr name="TextBox 3" id="3"/>
          <p:cNvSpPr txBox="true"/>
          <p:nvPr/>
        </p:nvSpPr>
        <p:spPr>
          <a:xfrm rot="0">
            <a:off x="8652271" y="1718796"/>
            <a:ext cx="8607029" cy="2954476"/>
          </a:xfrm>
          <a:prstGeom prst="rect">
            <a:avLst/>
          </a:prstGeom>
        </p:spPr>
        <p:txBody>
          <a:bodyPr anchor="t" rtlCol="false" tIns="0" lIns="0" bIns="0" rIns="0">
            <a:spAutoFit/>
          </a:bodyPr>
          <a:lstStyle/>
          <a:p>
            <a:pPr algn="l">
              <a:lnSpc>
                <a:spcPts val="4831"/>
              </a:lnSpc>
            </a:pPr>
            <a:r>
              <a:rPr lang="en-US" sz="4980" b="true">
                <a:solidFill>
                  <a:srgbClr val="1C2120"/>
                </a:solidFill>
                <a:latin typeface="Poppins Bold"/>
                <a:ea typeface="Poppins Bold"/>
                <a:cs typeface="Poppins Bold"/>
                <a:sym typeface="Poppins Bold"/>
              </a:rPr>
              <a:t>6- The distribution of BMI values among all patients.</a:t>
            </a:r>
          </a:p>
          <a:p>
            <a:pPr algn="l">
              <a:lnSpc>
                <a:spcPts val="7935"/>
              </a:lnSpc>
            </a:pPr>
          </a:p>
        </p:txBody>
      </p:sp>
      <p:sp>
        <p:nvSpPr>
          <p:cNvPr name="TextBox 4" id="4"/>
          <p:cNvSpPr txBox="true"/>
          <p:nvPr/>
        </p:nvSpPr>
        <p:spPr>
          <a:xfrm rot="0">
            <a:off x="8652271" y="4282310"/>
            <a:ext cx="8259877" cy="3559684"/>
          </a:xfrm>
          <a:prstGeom prst="rect">
            <a:avLst/>
          </a:prstGeom>
        </p:spPr>
        <p:txBody>
          <a:bodyPr anchor="t" rtlCol="false" tIns="0" lIns="0" bIns="0" rIns="0">
            <a:spAutoFit/>
          </a:bodyPr>
          <a:lstStyle/>
          <a:p>
            <a:pPr algn="l">
              <a:lnSpc>
                <a:spcPts val="3563"/>
              </a:lnSpc>
            </a:pPr>
            <a:r>
              <a:rPr lang="en-US" b="true" sz="2639" i="true" spc="158">
                <a:solidFill>
                  <a:srgbClr val="000000"/>
                </a:solidFill>
                <a:latin typeface="DM Sans Bold Italics"/>
                <a:ea typeface="DM Sans Bold Italics"/>
                <a:cs typeface="DM Sans Bold Italics"/>
                <a:sym typeface="DM Sans Bold Italics"/>
              </a:rPr>
              <a:t>The distribution of BMI values among the patients is right-skewed, with a </a:t>
            </a:r>
            <a:r>
              <a:rPr lang="en-US" b="true" sz="2639" i="true" spc="158">
                <a:solidFill>
                  <a:srgbClr val="FF3131"/>
                </a:solidFill>
                <a:latin typeface="DM Sans Bold Italics"/>
                <a:ea typeface="DM Sans Bold Italics"/>
                <a:cs typeface="DM Sans Bold Italics"/>
                <a:sym typeface="DM Sans Bold Italics"/>
              </a:rPr>
              <a:t>mean BMI of 32.45</a:t>
            </a:r>
            <a:r>
              <a:rPr lang="en-US" b="true" sz="2639" i="true" spc="158">
                <a:solidFill>
                  <a:srgbClr val="000000"/>
                </a:solidFill>
                <a:latin typeface="DM Sans Bold Italics"/>
                <a:ea typeface="DM Sans Bold Italics"/>
                <a:cs typeface="DM Sans Bold Italics"/>
                <a:sym typeface="DM Sans Bold Italics"/>
              </a:rPr>
              <a:t> and a </a:t>
            </a:r>
            <a:r>
              <a:rPr lang="en-US" b="true" sz="2639" i="true" spc="158">
                <a:solidFill>
                  <a:srgbClr val="FF3131"/>
                </a:solidFill>
                <a:latin typeface="DM Sans Bold Italics"/>
                <a:ea typeface="DM Sans Bold Italics"/>
                <a:cs typeface="DM Sans Bold Italics"/>
                <a:sym typeface="DM Sans Bold Italics"/>
              </a:rPr>
              <a:t>median of 32</a:t>
            </a:r>
            <a:r>
              <a:rPr lang="en-US" b="true" sz="2639" i="true" spc="158">
                <a:solidFill>
                  <a:srgbClr val="000000"/>
                </a:solidFill>
                <a:latin typeface="DM Sans Bold Italics"/>
                <a:ea typeface="DM Sans Bold Italics"/>
                <a:cs typeface="DM Sans Bold Italics"/>
                <a:sym typeface="DM Sans Bold Italics"/>
              </a:rPr>
              <a:t>. This indicates that a larger proportion of patients have lower BMI values, while a smaller proportion have higher values. </a:t>
            </a:r>
            <a:r>
              <a:rPr lang="en-US" b="true" sz="2639" i="true" spc="158">
                <a:solidFill>
                  <a:srgbClr val="FF3131"/>
                </a:solidFill>
                <a:latin typeface="DM Sans Bold Italics"/>
                <a:ea typeface="DM Sans Bold Italics"/>
                <a:cs typeface="DM Sans Bold Italics"/>
                <a:sym typeface="DM Sans Bold Italics"/>
              </a:rPr>
              <a:t>The standard deviation of 6.88</a:t>
            </a:r>
            <a:r>
              <a:rPr lang="en-US" b="true" sz="2639" i="true" spc="158">
                <a:solidFill>
                  <a:srgbClr val="000000"/>
                </a:solidFill>
                <a:latin typeface="DM Sans Bold Italics"/>
                <a:ea typeface="DM Sans Bold Italics"/>
                <a:cs typeface="DM Sans Bold Italics"/>
                <a:sym typeface="DM Sans Bold Italics"/>
              </a:rPr>
              <a:t> suggests a moderate level of variability in BMI within the sample.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DAGagLhUkh4</dc:identifier>
  <dcterms:modified xsi:type="dcterms:W3CDTF">2011-08-01T06:04:30Z</dcterms:modified>
  <cp:revision>1</cp:revision>
  <dc:title>Blue Minimalist Project Presentation</dc:title>
</cp:coreProperties>
</file>