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72" r:id="rId11"/>
    <p:sldId id="263" r:id="rId12"/>
    <p:sldId id="267" r:id="rId13"/>
    <p:sldId id="273"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3" r:id="rId36"/>
    <p:sldId id="290" r:id="rId37"/>
    <p:sldId id="292"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integer-literal-in-c-cpp-prefixes-suffix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bitsstdc-h-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what-is-array-decay-in-c-how-can-it-be-prevente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stdstringresize-in-c/" TargetMode="External"/><Relationship Id="rId2" Type="http://schemas.openxmlformats.org/officeDocument/2006/relationships/hyperlink" Target="https://www.geeksforgeeks.org/swap-in-cpp/" TargetMode="External"/><Relationship Id="rId1" Type="http://schemas.openxmlformats.org/officeDocument/2006/relationships/slideLayout" Target="../slideLayouts/slideLayout2.xml"/><Relationship Id="rId5" Type="http://schemas.openxmlformats.org/officeDocument/2006/relationships/hyperlink" Target="https://www.geeksforgeeks.org/stdstringpush_back-in-cpp/" TargetMode="External"/><Relationship Id="rId4" Type="http://schemas.openxmlformats.org/officeDocument/2006/relationships/hyperlink" Target="https://www.geeksforgeeks.org/string-find-in-cp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why-strcpy-and-strncpy-are-not-safe-to-use/" TargetMode="External"/><Relationship Id="rId2" Type="http://schemas.openxmlformats.org/officeDocument/2006/relationships/hyperlink" Target="https://www.geeksforgeeks.org/stdstrncmp-in-c/" TargetMode="External"/><Relationship Id="rId1" Type="http://schemas.openxmlformats.org/officeDocument/2006/relationships/slideLayout" Target="../slideLayouts/slideLayout2.xml"/><Relationship Id="rId6" Type="http://schemas.openxmlformats.org/officeDocument/2006/relationships/hyperlink" Target="https://www.geeksforgeeks.org/stdstringreplace-stdstringreplace_if-c" TargetMode="External"/><Relationship Id="rId5" Type="http://schemas.openxmlformats.org/officeDocument/2006/relationships/hyperlink" Target="https://www.geeksforgeeks.org/strcat-vs-strncat-c/" TargetMode="External"/><Relationship Id="rId4" Type="http://schemas.openxmlformats.org/officeDocument/2006/relationships/hyperlink" Target="https://www.geeksforgeeks.org/strrchr-function-in-c-c/"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access-modifiers-in-c/" TargetMode="External"/><Relationship Id="rId2" Type="http://schemas.openxmlformats.org/officeDocument/2006/relationships/hyperlink" Target="https://www.geeksforgeeks.org/constructors-c/" TargetMode="External"/><Relationship Id="rId1" Type="http://schemas.openxmlformats.org/officeDocument/2006/relationships/slideLayout" Target="../slideLayouts/slideLayout2.xml"/><Relationship Id="rId5" Type="http://schemas.openxmlformats.org/officeDocument/2006/relationships/hyperlink" Target="https://www.geeksforgeeks.org/cpp-pointers/" TargetMode="External"/><Relationship Id="rId4" Type="http://schemas.openxmlformats.org/officeDocument/2006/relationships/hyperlink" Target="https://www.geeksforgeeks.org/c-pointer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Shree </a:t>
            </a:r>
            <a:r>
              <a:rPr lang="en-US" dirty="0" err="1"/>
              <a:t>Ganeshay</a:t>
            </a:r>
            <a:r>
              <a:rPr lang="en-US" dirty="0"/>
              <a:t> </a:t>
            </a:r>
            <a:r>
              <a:rPr lang="en-US" dirty="0" err="1"/>
              <a:t>Namh</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All like c but –</a:t>
            </a:r>
          </a:p>
          <a:p>
            <a:r>
              <a:rPr lang="en-US" dirty="0" err="1"/>
              <a:t>Bool</a:t>
            </a:r>
            <a:endParaRPr lang="en-US" dirty="0"/>
          </a:p>
          <a:p>
            <a:r>
              <a:rPr lang="en-US" dirty="0" err="1"/>
              <a:t>Wchar_t</a:t>
            </a:r>
            <a:endParaRPr lang="en-US" dirty="0"/>
          </a:p>
          <a:p>
            <a:r>
              <a:rPr lang="en-US" dirty="0" err="1"/>
              <a:t>Refrence</a:t>
            </a:r>
            <a:r>
              <a:rPr lang="en-US" dirty="0"/>
              <a:t> (</a:t>
            </a:r>
            <a:r>
              <a:rPr lang="en-US" dirty="0" err="1"/>
              <a:t>int</a:t>
            </a:r>
            <a:r>
              <a:rPr lang="en-US" dirty="0"/>
              <a:t>&amp; a=</a:t>
            </a:r>
            <a:r>
              <a:rPr lang="en-US" dirty="0" err="1"/>
              <a:t>var</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graphicFrame>
        <p:nvGraphicFramePr>
          <p:cNvPr id="4" name="Content Placeholder 3"/>
          <p:cNvGraphicFramePr>
            <a:graphicFrameLocks noGrp="1"/>
          </p:cNvGraphicFramePr>
          <p:nvPr>
            <p:ph idx="1"/>
          </p:nvPr>
        </p:nvGraphicFramePr>
        <p:xfrm>
          <a:off x="457200" y="53340"/>
          <a:ext cx="8229600" cy="5128261"/>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27637">
                <a:tc>
                  <a:txBody>
                    <a:bodyPr/>
                    <a:lstStyle/>
                    <a:p>
                      <a:pPr algn="ctr" rtl="0" fontAlgn="base"/>
                      <a:r>
                        <a:rPr lang="en-US" sz="1400" dirty="0"/>
                        <a:t>Data Type</a:t>
                      </a:r>
                      <a:endParaRPr lang="en-US" sz="14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a:t>Size (in bytes)</a:t>
                      </a:r>
                      <a:endParaRPr lang="en-US" sz="14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dirty="0"/>
                        <a:t>Range</a:t>
                      </a:r>
                      <a:endParaRPr lang="en-US" sz="1400" b="1"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50156">
                <a:tc>
                  <a:txBody>
                    <a:bodyPr/>
                    <a:lstStyle/>
                    <a:p>
                      <a:pPr algn="ctr" rtl="0" fontAlgn="base"/>
                      <a:r>
                        <a:rPr lang="en-US" sz="1250" dirty="0"/>
                        <a:t>float</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50" dirty="0"/>
                        <a:t>4</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50" dirty="0"/>
                        <a:t>-3.4×10^38 to 3.4×10^38</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50156">
                <a:tc>
                  <a:txBody>
                    <a:bodyPr/>
                    <a:lstStyle/>
                    <a:p>
                      <a:pPr algn="ctr" rtl="0" fontAlgn="base"/>
                      <a:r>
                        <a:rPr lang="en-US" sz="1250" dirty="0"/>
                        <a:t>double</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50" dirty="0"/>
                        <a:t>8</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50" dirty="0"/>
                        <a:t>-1.7×10^308 to1.7×10^308</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50156">
                <a:tc>
                  <a:txBody>
                    <a:bodyPr/>
                    <a:lstStyle/>
                    <a:p>
                      <a:pPr algn="ctr" rtl="0" fontAlgn="base"/>
                      <a:r>
                        <a:rPr lang="en-US" sz="1250"/>
                        <a:t>long double</a:t>
                      </a:r>
                      <a:endParaRPr lang="en-US" sz="125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50"/>
                        <a:t>12</a:t>
                      </a:r>
                      <a:endParaRPr lang="en-US" sz="125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50" dirty="0"/>
                        <a:t>-1.1×10^4932 to1.1×10^4932</a:t>
                      </a:r>
                      <a:endParaRPr lang="en-US" sz="125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50156">
                <a:tc>
                  <a:txBody>
                    <a:bodyPr/>
                    <a:lstStyle/>
                    <a:p>
                      <a:pPr algn="ctr" rtl="0" fontAlgn="base"/>
                      <a:r>
                        <a:rPr lang="en-US" sz="2000" b="1" dirty="0" err="1">
                          <a:solidFill>
                            <a:srgbClr val="FF0000"/>
                          </a:solidFill>
                        </a:rPr>
                        <a:t>wchar_t</a:t>
                      </a:r>
                      <a:endParaRPr lang="en-US" sz="2000" b="1" dirty="0">
                        <a:solidFill>
                          <a:srgbClr val="FF0000"/>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1" dirty="0">
                          <a:solidFill>
                            <a:srgbClr val="FF0000"/>
                          </a:solidFill>
                        </a:rPr>
                        <a:t>2 or 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2000" b="1" dirty="0">
                          <a:solidFill>
                            <a:srgbClr val="FF0000"/>
                          </a:solidFill>
                        </a:rPr>
                        <a:t>1 wide character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limits.h</a:t>
            </a:r>
            <a:r>
              <a:rPr lang="en-US" dirty="0"/>
              <a:t>&gt;</a:t>
            </a:r>
          </a:p>
        </p:txBody>
      </p:sp>
      <p:sp>
        <p:nvSpPr>
          <p:cNvPr id="3" name="Content Placeholder 2"/>
          <p:cNvSpPr>
            <a:spLocks noGrp="1"/>
          </p:cNvSpPr>
          <p:nvPr>
            <p:ph idx="1"/>
          </p:nvPr>
        </p:nvSpPr>
        <p:spPr/>
        <p:txBody>
          <a:bodyPr>
            <a:normAutofit/>
          </a:bodyPr>
          <a:lstStyle/>
          <a:p>
            <a:r>
              <a:rPr lang="en-US" sz="2500" i="1" dirty="0"/>
              <a:t>Syntax :- </a:t>
            </a:r>
            <a:r>
              <a:rPr lang="en-US" sz="2500" dirty="0"/>
              <a:t>&lt;</a:t>
            </a:r>
            <a:r>
              <a:rPr lang="en-US" sz="2500" dirty="0" err="1"/>
              <a:t>limits.h</a:t>
            </a:r>
            <a:r>
              <a:rPr lang="en-US" sz="2500" dirty="0"/>
              <a:t>&gt;</a:t>
            </a:r>
            <a:r>
              <a:rPr lang="en-US" sz="2500" i="1" dirty="0"/>
              <a:t> header file is defined to find the range of  fundamental data-types. Unsigned modifiers have minimum value is zero. So, no macro constants are defined for the unsigned minimum value.</a:t>
            </a:r>
            <a:endParaRPr lang="en-US" sz="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a:t>
            </a:r>
            <a:r>
              <a:rPr lang="en-US" dirty="0" err="1"/>
              <a:t>castinng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Literals</a:t>
            </a:r>
          </a:p>
        </p:txBody>
      </p:sp>
      <p:sp>
        <p:nvSpPr>
          <p:cNvPr id="3" name="Content Placeholder 2"/>
          <p:cNvSpPr>
            <a:spLocks noGrp="1"/>
          </p:cNvSpPr>
          <p:nvPr>
            <p:ph idx="1"/>
          </p:nvPr>
        </p:nvSpPr>
        <p:spPr/>
        <p:txBody>
          <a:bodyPr>
            <a:normAutofit/>
          </a:bodyPr>
          <a:lstStyle/>
          <a:p>
            <a:r>
              <a:rPr lang="en-US" sz="2300" dirty="0"/>
              <a:t>In C &amp; C++, Literals are the Constant values that are assigned to the constant variables. Literals represent fixed values that cannot be modified. Literals contain memory but they do not have references as variables. Generally, both terms, constants, and literals are used interchangeably.  </a:t>
            </a:r>
          </a:p>
          <a:p>
            <a:pPr fontAlgn="base"/>
            <a:r>
              <a:rPr lang="en-US" sz="2300" dirty="0"/>
              <a:t>There are 4 types of literal in C:</a:t>
            </a:r>
          </a:p>
          <a:p>
            <a:pPr lvl="2" fontAlgn="base"/>
            <a:r>
              <a:rPr lang="en-US" sz="1600" dirty="0"/>
              <a:t>Integer Literal</a:t>
            </a:r>
          </a:p>
          <a:p>
            <a:pPr lvl="2" fontAlgn="base"/>
            <a:r>
              <a:rPr lang="en-US" sz="1600" dirty="0"/>
              <a:t>Float Literal</a:t>
            </a:r>
          </a:p>
          <a:p>
            <a:pPr lvl="2" fontAlgn="base"/>
            <a:r>
              <a:rPr lang="en-US" sz="1600" dirty="0"/>
              <a:t>Character Literal</a:t>
            </a:r>
          </a:p>
          <a:p>
            <a:pPr lvl="2" fontAlgn="base"/>
            <a:r>
              <a:rPr lang="en-US" sz="1600" dirty="0"/>
              <a:t>String Literal</a:t>
            </a:r>
          </a:p>
          <a:p>
            <a:endParaRPr lang="en-US" sz="2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a:t>
            </a:r>
            <a:r>
              <a:rPr lang="en-US" dirty="0"/>
              <a:t> Literal</a:t>
            </a:r>
          </a:p>
        </p:txBody>
      </p:sp>
      <p:sp>
        <p:nvSpPr>
          <p:cNvPr id="3" name="Content Placeholder 2"/>
          <p:cNvSpPr>
            <a:spLocks noGrp="1"/>
          </p:cNvSpPr>
          <p:nvPr>
            <p:ph idx="1"/>
          </p:nvPr>
        </p:nvSpPr>
        <p:spPr/>
        <p:txBody>
          <a:bodyPr>
            <a:normAutofit lnSpcReduction="10000"/>
          </a:bodyPr>
          <a:lstStyle/>
          <a:p>
            <a:r>
              <a:rPr lang="en-US" sz="2300" u="sng" dirty="0">
                <a:hlinkClick r:id="rId2"/>
              </a:rPr>
              <a:t>Integer literals</a:t>
            </a:r>
            <a:r>
              <a:rPr lang="en-US" sz="2300" dirty="0"/>
              <a:t> are used to represent and store the integer values only.</a:t>
            </a:r>
          </a:p>
          <a:p>
            <a:r>
              <a:rPr lang="en-US" sz="2300" dirty="0"/>
              <a:t> Integer literals are expressed in two type :- </a:t>
            </a:r>
          </a:p>
          <a:p>
            <a:pPr lvl="1"/>
            <a:r>
              <a:rPr lang="en-US" sz="1900" dirty="0" err="1"/>
              <a:t>i</a:t>
            </a:r>
            <a:r>
              <a:rPr lang="en-US" sz="1900" dirty="0"/>
              <a:t>). Prefix :- </a:t>
            </a:r>
          </a:p>
          <a:p>
            <a:pPr lvl="4"/>
            <a:r>
              <a:rPr lang="en-US" sz="1500" dirty="0"/>
              <a:t>Decimal  -          no prefix before decimal digits (0,1,2,3,4,5,6,7,8,9)</a:t>
            </a:r>
          </a:p>
          <a:p>
            <a:pPr lvl="4"/>
            <a:r>
              <a:rPr lang="en-US" sz="1500" dirty="0"/>
              <a:t>Binary (base 2)          ---0b or 0B   before binary digits (0  / 1)</a:t>
            </a:r>
          </a:p>
          <a:p>
            <a:pPr lvl="4"/>
            <a:r>
              <a:rPr lang="en-US" sz="1500" dirty="0"/>
              <a:t>Octal (base 8)           ---0  before (0,1,2,3,4,5,6,7)</a:t>
            </a:r>
          </a:p>
          <a:p>
            <a:pPr lvl="4"/>
            <a:r>
              <a:rPr lang="en-US" sz="1500" dirty="0" err="1"/>
              <a:t>Hexa</a:t>
            </a:r>
            <a:r>
              <a:rPr lang="en-US" sz="1500" dirty="0"/>
              <a:t>-decimal  (16)  --- 0x  before  </a:t>
            </a:r>
            <a:r>
              <a:rPr lang="en-US" sz="1500" dirty="0" err="1"/>
              <a:t>hexa</a:t>
            </a:r>
            <a:r>
              <a:rPr lang="en-US" sz="1500" dirty="0"/>
              <a:t>-literal digits (0,1,2,3,4,5,6,7,8,9</a:t>
            </a:r>
          </a:p>
          <a:p>
            <a:pPr lvl="6">
              <a:buNone/>
            </a:pPr>
            <a:r>
              <a:rPr lang="en-US" sz="1500" dirty="0"/>
              <a:t>		,</a:t>
            </a:r>
            <a:r>
              <a:rPr lang="en-US" sz="1500" dirty="0" err="1"/>
              <a:t>A,a,B,b,C,c,D,d,E,e,F,f</a:t>
            </a:r>
            <a:r>
              <a:rPr lang="en-US" sz="1500" dirty="0"/>
              <a:t> )</a:t>
            </a:r>
          </a:p>
          <a:p>
            <a:pPr lvl="1"/>
            <a:r>
              <a:rPr lang="en-US" sz="1900" dirty="0"/>
              <a:t>ii). Suffix :- </a:t>
            </a:r>
            <a:endParaRPr lang="en-US" sz="2300" dirty="0"/>
          </a:p>
          <a:p>
            <a:pPr lvl="4"/>
            <a:r>
              <a:rPr lang="en-US" sz="1500" dirty="0" err="1"/>
              <a:t>Int</a:t>
            </a:r>
            <a:r>
              <a:rPr lang="en-US" sz="1500" dirty="0"/>
              <a:t> --- No suffix </a:t>
            </a:r>
          </a:p>
          <a:p>
            <a:pPr lvl="4"/>
            <a:r>
              <a:rPr lang="en-US" sz="1500" dirty="0"/>
              <a:t>Unsigned </a:t>
            </a:r>
            <a:r>
              <a:rPr lang="en-US" sz="1500" dirty="0" err="1"/>
              <a:t>int</a:t>
            </a:r>
            <a:r>
              <a:rPr lang="en-US" sz="1500" dirty="0"/>
              <a:t> </a:t>
            </a:r>
            <a:r>
              <a:rPr lang="en-US" sz="1500" dirty="0">
                <a:sym typeface="Wingdings" pitchFamily="2" charset="2"/>
              </a:rPr>
              <a:t> --  U (</a:t>
            </a:r>
            <a:r>
              <a:rPr lang="en-US" sz="1500" dirty="0" err="1">
                <a:sym typeface="Wingdings" pitchFamily="2" charset="2"/>
              </a:rPr>
              <a:t>int</a:t>
            </a:r>
            <a:r>
              <a:rPr lang="en-US" sz="1500" dirty="0">
                <a:sym typeface="Wingdings" pitchFamily="2" charset="2"/>
              </a:rPr>
              <a:t> a=122345U).</a:t>
            </a:r>
          </a:p>
          <a:p>
            <a:pPr lvl="4"/>
            <a:r>
              <a:rPr lang="en-US" sz="1500" dirty="0">
                <a:sym typeface="Wingdings" pitchFamily="2" charset="2"/>
              </a:rPr>
              <a:t>Long </a:t>
            </a:r>
            <a:r>
              <a:rPr lang="en-US" sz="1500" dirty="0" err="1">
                <a:sym typeface="Wingdings" pitchFamily="2" charset="2"/>
              </a:rPr>
              <a:t>int</a:t>
            </a:r>
            <a:r>
              <a:rPr lang="en-US" sz="1500" dirty="0">
                <a:sym typeface="Wingdings" pitchFamily="2" charset="2"/>
              </a:rPr>
              <a:t>           –   </a:t>
            </a:r>
            <a:r>
              <a:rPr lang="en-US" sz="1500" dirty="0" err="1">
                <a:sym typeface="Wingdings" pitchFamily="2" charset="2"/>
              </a:rPr>
              <a:t>l,L</a:t>
            </a:r>
            <a:r>
              <a:rPr lang="en-US" sz="1500" dirty="0">
                <a:sym typeface="Wingdings" pitchFamily="2" charset="2"/>
              </a:rPr>
              <a:t>   (</a:t>
            </a:r>
            <a:r>
              <a:rPr lang="en-US" sz="1500" dirty="0" err="1">
                <a:sym typeface="Wingdings" pitchFamily="2" charset="2"/>
              </a:rPr>
              <a:t>int</a:t>
            </a:r>
            <a:r>
              <a:rPr lang="en-US" sz="1500" dirty="0">
                <a:sym typeface="Wingdings" pitchFamily="2" charset="2"/>
              </a:rPr>
              <a:t> a = 1234l)</a:t>
            </a:r>
          </a:p>
          <a:p>
            <a:pPr lvl="4"/>
            <a:r>
              <a:rPr lang="en-US" sz="1500" dirty="0">
                <a:sym typeface="Wingdings" pitchFamily="2" charset="2"/>
              </a:rPr>
              <a:t>Long </a:t>
            </a:r>
            <a:r>
              <a:rPr lang="en-US" sz="1500" dirty="0" err="1">
                <a:sym typeface="Wingdings" pitchFamily="2" charset="2"/>
              </a:rPr>
              <a:t>long</a:t>
            </a:r>
            <a:r>
              <a:rPr lang="en-US" sz="1500" dirty="0">
                <a:sym typeface="Wingdings" pitchFamily="2" charset="2"/>
              </a:rPr>
              <a:t> </a:t>
            </a:r>
            <a:r>
              <a:rPr lang="en-US" sz="1500" dirty="0" err="1">
                <a:sym typeface="Wingdings" pitchFamily="2" charset="2"/>
              </a:rPr>
              <a:t>int</a:t>
            </a:r>
            <a:r>
              <a:rPr lang="en-US" sz="1500" dirty="0">
                <a:sym typeface="Wingdings" pitchFamily="2" charset="2"/>
              </a:rPr>
              <a:t> –    </a:t>
            </a:r>
            <a:r>
              <a:rPr lang="en-US" sz="1500" dirty="0" err="1">
                <a:sym typeface="Wingdings" pitchFamily="2" charset="2"/>
              </a:rPr>
              <a:t>ll</a:t>
            </a:r>
            <a:r>
              <a:rPr lang="en-US" sz="1500" dirty="0">
                <a:sym typeface="Wingdings" pitchFamily="2" charset="2"/>
              </a:rPr>
              <a:t> or LL    (</a:t>
            </a:r>
            <a:r>
              <a:rPr lang="en-US" sz="1500" dirty="0" err="1">
                <a:sym typeface="Wingdings" pitchFamily="2" charset="2"/>
              </a:rPr>
              <a:t>int</a:t>
            </a:r>
            <a:r>
              <a:rPr lang="en-US" sz="1500" dirty="0">
                <a:sym typeface="Wingdings" pitchFamily="2" charset="2"/>
              </a:rPr>
              <a:t> a=1LL)</a:t>
            </a:r>
          </a:p>
          <a:p>
            <a:pPr lvl="4"/>
            <a:r>
              <a:rPr lang="en-US" sz="1500" dirty="0">
                <a:sym typeface="Wingdings" pitchFamily="2" charset="2"/>
              </a:rPr>
              <a:t>Short – No </a:t>
            </a:r>
            <a:r>
              <a:rPr lang="en-US" sz="1500" dirty="0" err="1">
                <a:sym typeface="Wingdings" pitchFamily="2" charset="2"/>
              </a:rPr>
              <a:t>suffi</a:t>
            </a:r>
            <a:r>
              <a:rPr lang="en-US" sz="1500" dirty="0">
                <a:sym typeface="Wingdings" pitchFamily="2" charset="2"/>
              </a:rPr>
              <a:t> x</a:t>
            </a:r>
          </a:p>
          <a:p>
            <a:pPr lvl="4">
              <a:buNone/>
            </a:pPr>
            <a:endParaRPr lang="en-US" sz="1500" dirty="0">
              <a:sym typeface="Wingdings" pitchFamily="2" charset="2"/>
            </a:endParaRPr>
          </a:p>
          <a:p>
            <a:pPr lvl="4"/>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dirty="0"/>
              <a:t>68    -valid</a:t>
            </a:r>
          </a:p>
          <a:p>
            <a:r>
              <a:rPr lang="en-US" dirty="0"/>
              <a:t>0876  -- invalid octal</a:t>
            </a:r>
          </a:p>
          <a:p>
            <a:r>
              <a:rPr lang="en-US" dirty="0"/>
              <a:t>0234 – valid octal</a:t>
            </a:r>
          </a:p>
          <a:p>
            <a:r>
              <a:rPr lang="en-US" dirty="0"/>
              <a:t>0xt45  -- invalid </a:t>
            </a:r>
            <a:r>
              <a:rPr lang="en-US" dirty="0" err="1"/>
              <a:t>hexa</a:t>
            </a:r>
            <a:r>
              <a:rPr lang="en-US" dirty="0"/>
              <a:t>-decimal </a:t>
            </a:r>
          </a:p>
          <a:p>
            <a:pPr>
              <a:buNone/>
            </a:pPr>
            <a:r>
              <a:rPr lang="en-US" dirty="0"/>
              <a:t>.45e10 – invalid float (exponent type)</a:t>
            </a:r>
          </a:p>
          <a:p>
            <a:pPr>
              <a:buNone/>
            </a:pPr>
            <a:r>
              <a:rPr lang="en-US" dirty="0"/>
              <a:t>1.45e-12 – valid float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Promotion</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Function</a:t>
            </a:r>
          </a:p>
        </p:txBody>
      </p:sp>
      <p:sp>
        <p:nvSpPr>
          <p:cNvPr id="3" name="Content Placeholder 2"/>
          <p:cNvSpPr>
            <a:spLocks noGrp="1"/>
          </p:cNvSpPr>
          <p:nvPr>
            <p:ph idx="1"/>
          </p:nvPr>
        </p:nvSpPr>
        <p:spPr>
          <a:xfrm>
            <a:off x="457200" y="1447800"/>
            <a:ext cx="8229600" cy="4678363"/>
          </a:xfrm>
        </p:spPr>
        <p:txBody>
          <a:bodyPr>
            <a:normAutofit/>
          </a:bodyPr>
          <a:lstStyle/>
          <a:p>
            <a:pPr fontAlgn="base"/>
            <a:r>
              <a:rPr lang="en-US" sz="2300" dirty="0"/>
              <a:t>In C++ input and output are performed in the form of a sequence of bytes or more commonly known as </a:t>
            </a:r>
            <a:r>
              <a:rPr lang="en-US" sz="2300" b="1" dirty="0"/>
              <a:t>streams</a:t>
            </a:r>
            <a:r>
              <a:rPr lang="en-US" sz="2300" dirty="0"/>
              <a:t>.</a:t>
            </a:r>
          </a:p>
          <a:p>
            <a:pPr fontAlgn="base"/>
            <a:r>
              <a:rPr lang="en-US" sz="1500" b="1" dirty="0"/>
              <a:t>Input Stream:</a:t>
            </a:r>
            <a:r>
              <a:rPr lang="en-US" sz="1500" dirty="0"/>
              <a:t> If the direction of flow of bytes is from the device(for example, Keyboard) to the main memory then this process is called input.</a:t>
            </a:r>
          </a:p>
          <a:p>
            <a:pPr fontAlgn="base"/>
            <a:r>
              <a:rPr lang="en-US" sz="1500" b="1" dirty="0"/>
              <a:t>Output Stream:</a:t>
            </a:r>
            <a:r>
              <a:rPr lang="en-US" sz="1500" dirty="0"/>
              <a:t> If the direction of flow of bytes is opposite, i.e. from main memory to device( display screen ) then this process is called output.</a:t>
            </a:r>
          </a:p>
          <a:p>
            <a:pPr fontAlgn="base"/>
            <a:endParaRPr lang="en-US" sz="1500" dirty="0"/>
          </a:p>
          <a:p>
            <a:pPr fontAlgn="base"/>
            <a:r>
              <a:rPr lang="en-US" sz="2100" dirty="0"/>
              <a:t>In C++ after the header files, we often use ‘</a:t>
            </a:r>
            <a:r>
              <a:rPr lang="en-US" sz="2100" i="1" dirty="0"/>
              <a:t>using namespace std;</a:t>
            </a:r>
            <a:r>
              <a:rPr lang="en-US" sz="2100" dirty="0"/>
              <a:t>‘. The reason behind it is that all of the standard library definitions are inside the namespace std. As the library functions are not defined at global scope, so in order to use them we use </a:t>
            </a:r>
            <a:r>
              <a:rPr lang="en-US" sz="2100" i="1" dirty="0"/>
              <a:t>namespace std</a:t>
            </a:r>
            <a:r>
              <a:rPr lang="en-US" sz="2100" dirty="0"/>
              <a:t>.</a:t>
            </a:r>
          </a:p>
          <a:p>
            <a:endParaRPr lang="en-US" sz="2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2100" b="1" dirty="0"/>
              <a:t>Header files available in C++ for </a:t>
            </a:r>
            <a:r>
              <a:rPr lang="en-US" sz="2100" b="1" dirty="0" err="1"/>
              <a:t>Input/Output</a:t>
            </a:r>
            <a:r>
              <a:rPr lang="en-US" sz="2100" b="1" dirty="0"/>
              <a:t> operations are:</a:t>
            </a:r>
            <a:r>
              <a:rPr lang="en-US" sz="2100" dirty="0"/>
              <a:t> </a:t>
            </a:r>
          </a:p>
          <a:p>
            <a:pPr fontAlgn="base"/>
            <a:r>
              <a:rPr lang="en-US" sz="2100" b="1" dirty="0" err="1"/>
              <a:t>iostream</a:t>
            </a:r>
            <a:r>
              <a:rPr lang="en-US" sz="2100" dirty="0"/>
              <a:t>: </a:t>
            </a:r>
            <a:r>
              <a:rPr lang="en-US" sz="2100" dirty="0" err="1"/>
              <a:t>iostream</a:t>
            </a:r>
            <a:r>
              <a:rPr lang="en-US" sz="2100" dirty="0"/>
              <a:t> stands for standard input-output stream. This header file contains definitions of objects like </a:t>
            </a:r>
            <a:r>
              <a:rPr lang="en-US" sz="2100" dirty="0" err="1"/>
              <a:t>cin</a:t>
            </a:r>
            <a:r>
              <a:rPr lang="en-US" sz="2100" dirty="0"/>
              <a:t>, </a:t>
            </a:r>
            <a:r>
              <a:rPr lang="en-US" sz="2100" dirty="0" err="1"/>
              <a:t>cout</a:t>
            </a:r>
            <a:r>
              <a:rPr lang="en-US" sz="2100" dirty="0"/>
              <a:t>, </a:t>
            </a:r>
            <a:r>
              <a:rPr lang="en-US" sz="2100" dirty="0" err="1"/>
              <a:t>cerr</a:t>
            </a:r>
            <a:r>
              <a:rPr lang="en-US" sz="2100" dirty="0"/>
              <a:t>, etc.</a:t>
            </a:r>
          </a:p>
          <a:p>
            <a:pPr fontAlgn="base"/>
            <a:r>
              <a:rPr lang="en-US" sz="2100" b="1" dirty="0" err="1"/>
              <a:t>iomanip</a:t>
            </a:r>
            <a:r>
              <a:rPr lang="en-US" sz="2100" dirty="0"/>
              <a:t>: </a:t>
            </a:r>
            <a:r>
              <a:rPr lang="en-US" sz="2100" dirty="0" err="1"/>
              <a:t>iomanip</a:t>
            </a:r>
            <a:r>
              <a:rPr lang="en-US" sz="2100" dirty="0"/>
              <a:t> stands for input-output manipulators. The methods declared in these files are used for manipulating streams. This file contains definitions of </a:t>
            </a:r>
            <a:r>
              <a:rPr lang="en-US" sz="2100" dirty="0" err="1"/>
              <a:t>setw</a:t>
            </a:r>
            <a:r>
              <a:rPr lang="en-US" sz="2100" dirty="0"/>
              <a:t>, </a:t>
            </a:r>
            <a:r>
              <a:rPr lang="en-US" sz="2100" dirty="0" err="1"/>
              <a:t>setprecision</a:t>
            </a:r>
            <a:r>
              <a:rPr lang="en-US" sz="2100" dirty="0"/>
              <a:t>, etc.</a:t>
            </a:r>
          </a:p>
          <a:p>
            <a:pPr fontAlgn="base"/>
            <a:r>
              <a:rPr lang="en-US" sz="2100" b="1" dirty="0" err="1"/>
              <a:t>fstream</a:t>
            </a:r>
            <a:r>
              <a:rPr lang="en-US" sz="2100" dirty="0"/>
              <a:t>: for file handling.</a:t>
            </a:r>
          </a:p>
          <a:p>
            <a:pPr fontAlgn="base"/>
            <a:r>
              <a:rPr lang="en-US" sz="2100" b="1" dirty="0">
                <a:hlinkClick r:id="rId2"/>
              </a:rPr>
              <a:t>bits/</a:t>
            </a:r>
            <a:r>
              <a:rPr lang="en-US" sz="2100" b="1" dirty="0" err="1">
                <a:hlinkClick r:id="rId2"/>
              </a:rPr>
              <a:t>stdc</a:t>
            </a:r>
            <a:r>
              <a:rPr lang="en-US" sz="2100" b="1" dirty="0">
                <a:hlinkClick r:id="rId2"/>
              </a:rPr>
              <a:t>++:</a:t>
            </a:r>
            <a:r>
              <a:rPr lang="en-US" sz="2100" b="1" dirty="0"/>
              <a:t> </a:t>
            </a:r>
            <a:r>
              <a:rPr lang="en-US" sz="2100" dirty="0"/>
              <a:t>This header file includes every standard library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C++ input and output are performed in the form of a sequence of bytes or more commonly known as </a:t>
            </a:r>
            <a:r>
              <a:rPr lang="en-US" b="1" dirty="0"/>
              <a:t>streams</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Cin,cout,cerr,clog</a:t>
            </a:r>
            <a:endParaRPr lang="en-US" dirty="0"/>
          </a:p>
        </p:txBody>
      </p:sp>
      <p:sp>
        <p:nvSpPr>
          <p:cNvPr id="3" name="Content Placeholder 2"/>
          <p:cNvSpPr>
            <a:spLocks noGrp="1"/>
          </p:cNvSpPr>
          <p:nvPr>
            <p:ph idx="1"/>
          </p:nvPr>
        </p:nvSpPr>
        <p:spPr/>
        <p:txBody>
          <a:bodyPr>
            <a:normAutofit/>
          </a:bodyPr>
          <a:lstStyle/>
          <a:p>
            <a:r>
              <a:rPr lang="en-US" dirty="0"/>
              <a:t>&gt;&gt; -- extraction operator</a:t>
            </a:r>
          </a:p>
          <a:p>
            <a:r>
              <a:rPr lang="en-US" dirty="0"/>
              <a:t>&lt;&lt; -- insertion operator</a:t>
            </a:r>
          </a:p>
          <a:p>
            <a:r>
              <a:rPr lang="en-US" dirty="0"/>
              <a:t>Standard input Stream(</a:t>
            </a:r>
            <a:r>
              <a:rPr lang="en-US" dirty="0" err="1"/>
              <a:t>cin</a:t>
            </a:r>
            <a:r>
              <a:rPr lang="en-US" dirty="0"/>
              <a:t>)</a:t>
            </a:r>
          </a:p>
          <a:p>
            <a:r>
              <a:rPr lang="en-US" dirty="0"/>
              <a:t>Standard Output Stream(</a:t>
            </a:r>
            <a:r>
              <a:rPr lang="en-US" dirty="0" err="1"/>
              <a:t>cout</a:t>
            </a:r>
            <a:r>
              <a:rPr lang="en-US" dirty="0"/>
              <a:t>)</a:t>
            </a:r>
          </a:p>
          <a:p>
            <a:pPr fontAlgn="base"/>
            <a:r>
              <a:rPr lang="en-US" sz="3000" dirty="0"/>
              <a:t>Un-buffered standard error stream (</a:t>
            </a:r>
            <a:r>
              <a:rPr lang="en-US" sz="3000" dirty="0" err="1"/>
              <a:t>cerr</a:t>
            </a:r>
            <a:r>
              <a:rPr lang="en-US" sz="3000" dirty="0"/>
              <a:t>): </a:t>
            </a:r>
          </a:p>
          <a:p>
            <a:pPr fontAlgn="base"/>
            <a:r>
              <a:rPr lang="en-US" sz="3000" dirty="0"/>
              <a:t>Buffered standard error stream (clog):</a:t>
            </a:r>
          </a:p>
          <a:p>
            <a:pPr fontAlgn="base"/>
            <a:r>
              <a:rPr lang="en-US" dirty="0"/>
              <a:t> diff b/w </a:t>
            </a:r>
            <a:r>
              <a:rPr lang="en-US" dirty="0" err="1"/>
              <a:t>cout</a:t>
            </a:r>
            <a:r>
              <a:rPr lang="en-US" dirty="0"/>
              <a:t> and </a:t>
            </a:r>
            <a:r>
              <a:rPr lang="en-US" dirty="0" err="1"/>
              <a:t>cerr</a:t>
            </a:r>
            <a:r>
              <a:rPr lang="en-US" dirty="0"/>
              <a:t>????</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30657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fontAlgn="base"/>
                      <a:r>
                        <a:rPr lang="en-US" sz="1250" b="0" dirty="0"/>
                        <a:t>1.</a:t>
                      </a:r>
                    </a:p>
                  </a:txBody>
                  <a:tcPr marL="95250" marR="95250" marT="133350" marB="133350" anchor="ctr"/>
                </a:tc>
                <a:tc>
                  <a:txBody>
                    <a:bodyPr/>
                    <a:lstStyle/>
                    <a:p>
                      <a:pPr algn="ctr" rtl="0" fontAlgn="base"/>
                      <a:r>
                        <a:rPr lang="en-US" sz="1250" b="1"/>
                        <a:t>while loop</a:t>
                      </a:r>
                      <a:r>
                        <a:rPr lang="en-US" sz="1250" b="0"/>
                        <a:t>– First checks the condition, then executes the body.</a:t>
                      </a:r>
                    </a:p>
                  </a:txBody>
                  <a:tcPr marL="95250" marR="95250" marT="133350" marB="133350" anchor="ctr"/>
                </a:tc>
                <a:tc>
                  <a:txBody>
                    <a:bodyPr/>
                    <a:lstStyle/>
                    <a:p>
                      <a:endParaRPr lang="en-US"/>
                    </a:p>
                  </a:txBody>
                  <a:tcPr/>
                </a:tc>
                <a:extLst>
                  <a:ext uri="{0D108BD9-81ED-4DB2-BD59-A6C34878D82A}">
                    <a16:rowId xmlns:a16="http://schemas.microsoft.com/office/drawing/2014/main" val="10000"/>
                  </a:ext>
                </a:extLst>
              </a:tr>
              <a:tr h="370840">
                <a:tc>
                  <a:txBody>
                    <a:bodyPr/>
                    <a:lstStyle/>
                    <a:p>
                      <a:pPr algn="ctr" fontAlgn="base"/>
                      <a:r>
                        <a:rPr lang="en-US" sz="1250" b="0"/>
                        <a:t>2.</a:t>
                      </a:r>
                    </a:p>
                  </a:txBody>
                  <a:tcPr marL="95250" marR="95250" marT="133350" marB="133350" anchor="ctr"/>
                </a:tc>
                <a:tc>
                  <a:txBody>
                    <a:bodyPr/>
                    <a:lstStyle/>
                    <a:p>
                      <a:pPr algn="ctr" rtl="0" fontAlgn="base"/>
                      <a:r>
                        <a:rPr lang="en-US" sz="1250" b="1"/>
                        <a:t>for loop</a:t>
                      </a:r>
                      <a:r>
                        <a:rPr lang="en-US" sz="1250" b="0"/>
                        <a:t>– firstly initializes, then, condition check, execute body, update.</a:t>
                      </a:r>
                    </a:p>
                  </a:txBody>
                  <a:tcPr marL="95250" marR="95250" marT="133350" marB="133350" anchor="ctr"/>
                </a:tc>
                <a:tc>
                  <a:txBody>
                    <a:bodyPr/>
                    <a:lstStyle/>
                    <a:p>
                      <a:endParaRPr lang="en-US"/>
                    </a:p>
                  </a:txBody>
                  <a:tcPr/>
                </a:tc>
                <a:extLst>
                  <a:ext uri="{0D108BD9-81ED-4DB2-BD59-A6C34878D82A}">
                    <a16:rowId xmlns:a16="http://schemas.microsoft.com/office/drawing/2014/main" val="10001"/>
                  </a:ext>
                </a:extLst>
              </a:tr>
              <a:tr h="370840">
                <a:tc>
                  <a:txBody>
                    <a:bodyPr/>
                    <a:lstStyle/>
                    <a:p>
                      <a:pPr algn="ctr" fontAlgn="base"/>
                      <a:r>
                        <a:rPr lang="en-US" sz="1250" b="0"/>
                        <a:t>3.</a:t>
                      </a:r>
                    </a:p>
                  </a:txBody>
                  <a:tcPr marL="95250" marR="95250" marT="133350" marB="133350" anchor="ctr"/>
                </a:tc>
                <a:tc>
                  <a:txBody>
                    <a:bodyPr/>
                    <a:lstStyle/>
                    <a:p>
                      <a:pPr algn="ctr" fontAlgn="base"/>
                      <a:r>
                        <a:rPr lang="en-US" sz="1250" b="1" dirty="0"/>
                        <a:t>do-while</a:t>
                      </a:r>
                      <a:endParaRPr lang="en-US" sz="1250" b="0" dirty="0"/>
                    </a:p>
                    <a:p>
                      <a:pPr algn="ctr" fontAlgn="base"/>
                      <a:r>
                        <a:rPr lang="en-US" sz="1250" b="1" dirty="0"/>
                        <a:t>loop</a:t>
                      </a:r>
                      <a:endParaRPr lang="en-US" sz="1250" b="0" dirty="0"/>
                    </a:p>
                    <a:p>
                      <a:pPr algn="ctr" rtl="0" fontAlgn="base"/>
                      <a:r>
                        <a:rPr lang="en-US" sz="1250" b="0" dirty="0"/>
                        <a:t>– firstly, execute the body then condition check</a:t>
                      </a:r>
                    </a:p>
                  </a:txBody>
                  <a:tcPr marL="95250" marR="95250" marT="133350" marB="133350" anchor="ctr"/>
                </a:tc>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normAutofit/>
          </a:bodyPr>
          <a:lstStyle/>
          <a:p>
            <a:r>
              <a:rPr lang="en-US" dirty="0"/>
              <a:t>Inline Function:-</a:t>
            </a:r>
          </a:p>
          <a:p>
            <a:pPr lvl="1"/>
            <a:r>
              <a:rPr lang="en-US" dirty="0"/>
              <a:t>Remember, </a:t>
            </a:r>
            <a:r>
              <a:rPr lang="en-US" dirty="0" err="1"/>
              <a:t>inlining</a:t>
            </a:r>
            <a:r>
              <a:rPr lang="en-US" dirty="0"/>
              <a:t> is only a request to the compiler, not a command. The compiler can ignore the request for </a:t>
            </a:r>
            <a:r>
              <a:rPr lang="en-US" dirty="0" err="1"/>
              <a:t>inlining</a:t>
            </a:r>
            <a:r>
              <a:rPr lang="en-US" dirty="0"/>
              <a:t>. </a:t>
            </a:r>
          </a:p>
          <a:p>
            <a:pPr lvl="1"/>
            <a:r>
              <a:rPr lang="en-US" dirty="0"/>
              <a:t>Compiler rejects if :- </a:t>
            </a:r>
          </a:p>
          <a:p>
            <a:pPr lvl="2" fontAlgn="base"/>
            <a:r>
              <a:rPr lang="en-US" sz="1500" dirty="0"/>
              <a:t>If a function contains a loop. (</a:t>
            </a:r>
            <a:r>
              <a:rPr lang="en-US" sz="1500" i="1" dirty="0"/>
              <a:t>for, while and do-while</a:t>
            </a:r>
            <a:r>
              <a:rPr lang="en-US" sz="1500" dirty="0"/>
              <a:t>) </a:t>
            </a:r>
          </a:p>
          <a:p>
            <a:pPr lvl="2" fontAlgn="base"/>
            <a:r>
              <a:rPr lang="en-US" sz="1500" dirty="0"/>
              <a:t>If a function contains static variables. </a:t>
            </a:r>
          </a:p>
          <a:p>
            <a:pPr lvl="2" fontAlgn="base"/>
            <a:r>
              <a:rPr lang="en-US" sz="1500" dirty="0"/>
              <a:t>If a function is recursive. </a:t>
            </a:r>
          </a:p>
          <a:p>
            <a:pPr lvl="2" fontAlgn="base"/>
            <a:r>
              <a:rPr lang="en-US" sz="1500" dirty="0"/>
              <a:t>If a function return type is other than void, and the return statement doesn’t exist in a function body. </a:t>
            </a:r>
          </a:p>
          <a:p>
            <a:pPr lvl="2" fontAlgn="base"/>
            <a:r>
              <a:rPr lang="en-US" sz="1500" dirty="0"/>
              <a:t>If a function contains a switch or </a:t>
            </a:r>
            <a:r>
              <a:rPr lang="en-US" sz="1500" dirty="0" err="1"/>
              <a:t>goto</a:t>
            </a:r>
            <a:r>
              <a:rPr lang="en-US" sz="1500" dirty="0"/>
              <a:t> statement</a:t>
            </a:r>
            <a:r>
              <a:rPr lang="en-US" dirty="0"/>
              <a:t>. </a:t>
            </a:r>
          </a:p>
          <a:p>
            <a:pPr lvl="2"/>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a:t>
            </a:r>
          </a:p>
        </p:txBody>
      </p:sp>
      <p:sp>
        <p:nvSpPr>
          <p:cNvPr id="3" name="Content Placeholder 2"/>
          <p:cNvSpPr>
            <a:spLocks noGrp="1"/>
          </p:cNvSpPr>
          <p:nvPr>
            <p:ph idx="1"/>
          </p:nvPr>
        </p:nvSpPr>
        <p:spPr/>
        <p:txBody>
          <a:bodyPr/>
          <a:lstStyle/>
          <a:p>
            <a:pPr fontAlgn="base"/>
            <a:r>
              <a:rPr lang="en-US" dirty="0"/>
              <a:t> lambda expressions to allow inline functions which can be used for short snippets of code that are not going to be reused and therefore do not require a name. In their simplest form a lambda expression can be defined as follows: </a:t>
            </a:r>
          </a:p>
          <a:p>
            <a:r>
              <a:rPr lang="en-US" b="1" i="1" dirty="0"/>
              <a:t>[ capture clause ] (parameters) -&gt; return-type { definition of method }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p:txBody>
          <a:bodyPr>
            <a:normAutofit lnSpcReduction="10000"/>
          </a:bodyPr>
          <a:lstStyle/>
          <a:p>
            <a:r>
              <a:rPr lang="en-US" dirty="0"/>
              <a:t>Null Pointer :- (value pointer)</a:t>
            </a:r>
          </a:p>
          <a:p>
            <a:r>
              <a:rPr lang="en-US" dirty="0"/>
              <a:t>Void Pointer :- (type pointer)</a:t>
            </a:r>
          </a:p>
          <a:p>
            <a:pPr lvl="2"/>
            <a:r>
              <a:rPr lang="en-US" dirty="0"/>
              <a:t>It </a:t>
            </a:r>
            <a:r>
              <a:rPr lang="en-US" dirty="0" err="1"/>
              <a:t>cann’t</a:t>
            </a:r>
            <a:r>
              <a:rPr lang="en-US" dirty="0"/>
              <a:t>  be </a:t>
            </a:r>
            <a:r>
              <a:rPr lang="en-US" dirty="0" err="1"/>
              <a:t>derefrenced</a:t>
            </a:r>
            <a:endParaRPr lang="en-US" dirty="0"/>
          </a:p>
          <a:p>
            <a:pPr lvl="2" fontAlgn="base"/>
            <a:r>
              <a:rPr lang="en-US" dirty="0"/>
              <a:t>Pointer arithmetic is not possible on pointers of void due to lack of concrete value and thus size.</a:t>
            </a:r>
          </a:p>
          <a:p>
            <a:pPr fontAlgn="base"/>
            <a:r>
              <a:rPr lang="en-US" dirty="0"/>
              <a:t>Wild Pointer :- </a:t>
            </a:r>
          </a:p>
          <a:p>
            <a:pPr lvl="3" fontAlgn="base"/>
            <a:r>
              <a:rPr lang="en-US" dirty="0" err="1"/>
              <a:t>Uninitialised</a:t>
            </a:r>
            <a:r>
              <a:rPr lang="en-US" dirty="0"/>
              <a:t> pointer</a:t>
            </a:r>
          </a:p>
          <a:p>
            <a:pPr fontAlgn="base"/>
            <a:r>
              <a:rPr lang="en-US" dirty="0"/>
              <a:t>Dangling Pointer :- </a:t>
            </a:r>
          </a:p>
          <a:p>
            <a:pPr lvl="2" fontAlgn="base"/>
            <a:r>
              <a:rPr lang="en-US" dirty="0"/>
              <a:t>A pointer which is free from memory using free()</a:t>
            </a:r>
          </a:p>
          <a:p>
            <a:pPr lvl="3" fontAlgn="base">
              <a:buNone/>
            </a:pPr>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a variable is declared as a reference, it becomes an alternative name for an existing variable. </a:t>
            </a:r>
          </a:p>
          <a:p>
            <a:r>
              <a:rPr lang="en-US" dirty="0"/>
              <a:t>Ref less </a:t>
            </a:r>
            <a:r>
              <a:rPr lang="en-US" dirty="0" err="1"/>
              <a:t>powerfull</a:t>
            </a:r>
            <a:r>
              <a:rPr lang="en-US" dirty="0"/>
              <a:t> than pointers.</a:t>
            </a:r>
          </a:p>
          <a:p>
            <a:pPr fontAlgn="base"/>
            <a:r>
              <a:rPr lang="en-US" dirty="0"/>
              <a:t>There are multiple applications for references in C++, a few of them are mentioned below:</a:t>
            </a:r>
          </a:p>
          <a:p>
            <a:pPr lvl="2" fontAlgn="base"/>
            <a:r>
              <a:rPr lang="en-US" dirty="0"/>
              <a:t>Modify the passed parameters in a function</a:t>
            </a:r>
          </a:p>
          <a:p>
            <a:pPr lvl="2" fontAlgn="base"/>
            <a:r>
              <a:rPr lang="en-US" dirty="0"/>
              <a:t>Avoiding a copy of large structures</a:t>
            </a:r>
          </a:p>
          <a:p>
            <a:pPr lvl="2" fontAlgn="base"/>
            <a:r>
              <a:rPr lang="en-US" dirty="0"/>
              <a:t>In For Each Loop to modify all objects</a:t>
            </a:r>
          </a:p>
          <a:p>
            <a:pPr lvl="2" fontAlgn="base"/>
            <a:r>
              <a:rPr lang="en-US" dirty="0"/>
              <a:t>For Each Loop to avoid the copy of objects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vs</a:t>
            </a:r>
            <a:r>
              <a:rPr lang="en-US" dirty="0"/>
              <a:t> &amp;</a:t>
            </a:r>
          </a:p>
        </p:txBody>
      </p:sp>
      <p:sp>
        <p:nvSpPr>
          <p:cNvPr id="3" name="Content Placeholder 2"/>
          <p:cNvSpPr>
            <a:spLocks noGrp="1"/>
          </p:cNvSpPr>
          <p:nvPr>
            <p:ph idx="1"/>
          </p:nvPr>
        </p:nvSpPr>
        <p:spPr/>
        <p:txBody>
          <a:bodyPr>
            <a:normAutofit/>
          </a:bodyPr>
          <a:lstStyle/>
          <a:p>
            <a:pPr fontAlgn="base"/>
            <a:r>
              <a:rPr lang="en-US" sz="2300" dirty="0"/>
              <a:t> A pointer can be declared as void but a reference can never be void.</a:t>
            </a:r>
          </a:p>
          <a:p>
            <a:pPr fontAlgn="base"/>
            <a:r>
              <a:rPr lang="en-US" sz="2300" dirty="0"/>
              <a:t>The pointer variable has n-levels/multiple levels of indirection i.e. single-pointer, double-pointer, triple-pointer. Whereas, the reference variable has only one/single level of indirection.</a:t>
            </a:r>
          </a:p>
          <a:p>
            <a:pPr fontAlgn="base"/>
            <a:r>
              <a:rPr lang="en-US" sz="2300" dirty="0"/>
              <a:t>Reference variables cannot be updated.</a:t>
            </a:r>
          </a:p>
          <a:p>
            <a:pPr fontAlgn="base"/>
            <a:r>
              <a:rPr lang="en-US" sz="2300" dirty="0"/>
              <a:t>Reference variable is an internal pointer.</a:t>
            </a:r>
          </a:p>
          <a:p>
            <a:pPr fontAlgn="base"/>
            <a:r>
              <a:rPr lang="en-US" sz="2300" dirty="0"/>
              <a:t>Declaration of a Reference variable is preceded with the ‘&amp;’ symbol ( but do not read it as “address of”).</a:t>
            </a:r>
          </a:p>
          <a:p>
            <a:pPr fontAlgn="base"/>
            <a:r>
              <a:rPr lang="en-US" sz="2300" dirty="0"/>
              <a:t>Reference must be </a:t>
            </a:r>
            <a:r>
              <a:rPr lang="en-US" sz="2300" dirty="0" err="1"/>
              <a:t>initilised</a:t>
            </a:r>
            <a:r>
              <a:rPr lang="en-US" sz="2300" dirty="0"/>
              <a:t> while pointer not;</a:t>
            </a:r>
          </a:p>
          <a:p>
            <a:endParaRPr lang="en-US" sz="23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by * </a:t>
            </a:r>
            <a:r>
              <a:rPr lang="en-US" dirty="0" err="1"/>
              <a:t>vs</a:t>
            </a:r>
            <a:r>
              <a:rPr lang="en-US" dirty="0"/>
              <a:t> &amp;</a:t>
            </a:r>
          </a:p>
        </p:txBody>
      </p:sp>
      <p:graphicFrame>
        <p:nvGraphicFramePr>
          <p:cNvPr id="4" name="Content Placeholder 3"/>
          <p:cNvGraphicFramePr>
            <a:graphicFrameLocks noGrp="1"/>
          </p:cNvGraphicFramePr>
          <p:nvPr>
            <p:ph idx="1"/>
          </p:nvPr>
        </p:nvGraphicFramePr>
        <p:xfrm>
          <a:off x="381000" y="1363980"/>
          <a:ext cx="8305800" cy="5307866"/>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568365">
                <a:tc>
                  <a:txBody>
                    <a:bodyPr/>
                    <a:lstStyle/>
                    <a:p>
                      <a:pPr algn="l" fontAlgn="base"/>
                      <a:r>
                        <a:rPr lang="en-US" sz="1500" dirty="0"/>
                        <a:t>Parameters</a:t>
                      </a:r>
                      <a:endParaRPr lang="en-US" sz="15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500"/>
                        <a:t>Pass by Pointer</a:t>
                      </a:r>
                      <a:endParaRPr lang="en-US" sz="15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500"/>
                        <a:t>Pass by Reference</a:t>
                      </a:r>
                      <a:endParaRPr lang="en-US" sz="15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1529">
                <a:tc>
                  <a:txBody>
                    <a:bodyPr/>
                    <a:lstStyle/>
                    <a:p>
                      <a:pPr algn="ctr" fontAlgn="base"/>
                      <a:r>
                        <a:rPr lang="en-US" sz="1500"/>
                        <a:t>Passing Arguments</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dirty="0"/>
                        <a:t>We pass the address of arguments in the function call.</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We pass the arguments in the function call.</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1529">
                <a:tc>
                  <a:txBody>
                    <a:bodyPr/>
                    <a:lstStyle/>
                    <a:p>
                      <a:pPr algn="ctr" fontAlgn="base"/>
                      <a:r>
                        <a:rPr lang="en-US" sz="1500"/>
                        <a:t>Accessing Values</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The value of the arguments is accessed via the dereferencing operator *</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The reference name can be used to implicitly reference a value.</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79626">
                <a:tc>
                  <a:txBody>
                    <a:bodyPr/>
                    <a:lstStyle/>
                    <a:p>
                      <a:pPr algn="ctr" fontAlgn="base"/>
                      <a:r>
                        <a:rPr lang="en-US" sz="1500"/>
                        <a:t>Reassignment</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dirty="0"/>
                        <a:t>Passed parameters can be moved/reassigned to a different memory location.</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Parameters can’t be moved/reassigned to another memory address.</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79626">
                <a:tc>
                  <a:txBody>
                    <a:bodyPr/>
                    <a:lstStyle/>
                    <a:p>
                      <a:pPr algn="ctr" fontAlgn="base"/>
                      <a:r>
                        <a:rPr lang="en-US" sz="1500" dirty="0"/>
                        <a:t>Allowed Values</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a:t>Pointers can contain a NULL value, so a passed argument may point to a NULL or even a garbage value.</a:t>
                      </a:r>
                      <a:endParaRPr lang="en-US" sz="15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dirty="0"/>
                        <a:t>References cannot contain a NULL value, so it is guaranteed to have some value.</a:t>
                      </a:r>
                      <a:endParaRPr lang="en-US" sz="15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4746">
                <a:tc gridSpan="3">
                  <a:txBody>
                    <a:bodyPr/>
                    <a:lstStyle/>
                    <a:p>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r>
              <a:rPr lang="en-US" dirty="0"/>
              <a:t>By using </a:t>
            </a:r>
            <a:r>
              <a:rPr lang="en-US" dirty="0" err="1"/>
              <a:t>refrences</a:t>
            </a:r>
            <a:r>
              <a:rPr lang="en-US" dirty="0"/>
              <a:t> in C++ we remove array decay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err="1"/>
              <a:t>String_stream</a:t>
            </a:r>
            <a:r>
              <a:rPr lang="en-US" dirty="0"/>
              <a:t> :- </a:t>
            </a:r>
          </a:p>
          <a:p>
            <a:pPr lvl="4"/>
            <a:r>
              <a:rPr lang="en-US" dirty="0" err="1"/>
              <a:t>string_stream</a:t>
            </a:r>
            <a:r>
              <a:rPr lang="en-US" dirty="0"/>
              <a:t> </a:t>
            </a:r>
            <a:r>
              <a:rPr lang="en-US" dirty="0" err="1"/>
              <a:t>str_stream_obj</a:t>
            </a:r>
            <a:r>
              <a:rPr lang="en-US" dirty="0"/>
              <a:t> (string);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00200"/>
          <a:ext cx="8229600" cy="461010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base"/>
                      <a:r>
                        <a:rPr lang="en-US" sz="2000" dirty="0"/>
                        <a:t>String</a:t>
                      </a:r>
                      <a:endParaRPr lang="en-US" sz="20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a:t>Character Array</a:t>
                      </a:r>
                      <a:endParaRPr lang="en-US" sz="20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2000"/>
                        <a:t>Strings define objects that can be represented as string streams.</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a:t>The null character terminates a character array of characters.</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2000" dirty="0"/>
                        <a:t>No Array decay occurs in strings as strings are represented as objects.</a:t>
                      </a:r>
                      <a:endParaRPr lang="en-US" sz="20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a:t>The threat of</a:t>
                      </a:r>
                    </a:p>
                    <a:p>
                      <a:pPr algn="ctr" fontAlgn="base"/>
                      <a:r>
                        <a:rPr lang="en-US" sz="2000" u="sng">
                          <a:hlinkClick r:id="rId2"/>
                        </a:rPr>
                        <a:t>array decay</a:t>
                      </a:r>
                      <a:endParaRPr lang="en-US" sz="2000"/>
                    </a:p>
                    <a:p>
                      <a:pPr algn="ctr" fontAlgn="base"/>
                      <a:r>
                        <a:rPr lang="en-US" sz="2000"/>
                        <a:t>is present in the case of the character array </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2000" dirty="0"/>
                        <a:t>A string class provides numerous functions for manipulating strings.</a:t>
                      </a:r>
                      <a:endParaRPr lang="en-US" sz="20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a:t>Character arrays do not offer inbuilt functions to manipulate strings.</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2000"/>
                        <a:t>Memory is allocated dynamically.</a:t>
                      </a:r>
                      <a:endParaRPr lang="en-US" sz="20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dirty="0"/>
                        <a:t>The size of the character array has to be allocated statically. </a:t>
                      </a:r>
                      <a:endParaRPr lang="en-US" sz="20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String function</a:t>
            </a:r>
          </a:p>
        </p:txBody>
      </p:sp>
      <p:graphicFrame>
        <p:nvGraphicFramePr>
          <p:cNvPr id="10" name="Content Placeholder 9"/>
          <p:cNvGraphicFramePr>
            <a:graphicFrameLocks noGrp="1"/>
          </p:cNvGraphicFramePr>
          <p:nvPr>
            <p:ph idx="1"/>
          </p:nvPr>
        </p:nvGraphicFramePr>
        <p:xfrm>
          <a:off x="457200" y="685800"/>
          <a:ext cx="8229600" cy="493776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ctr"/>
                      <a:r>
                        <a:rPr lang="en-US" sz="1900" b="0" u="none" dirty="0">
                          <a:solidFill>
                            <a:schemeClr val="tx1"/>
                          </a:solidFill>
                        </a:rPr>
                        <a:t>length()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s.length</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1900" b="0" u="none" dirty="0">
                          <a:solidFill>
                            <a:schemeClr val="tx1"/>
                          </a:solidFill>
                          <a:hlinkClick r:id="rId2"/>
                        </a:rPr>
                        <a:t>swap() </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a:solidFill>
                            <a:schemeClr val="tx1"/>
                          </a:solidFill>
                        </a:rPr>
                        <a:t>swap(</a:t>
                      </a:r>
                      <a:r>
                        <a:rPr lang="en-US" sz="2300" b="0" u="none" dirty="0" err="1">
                          <a:solidFill>
                            <a:schemeClr val="tx1"/>
                          </a:solidFill>
                        </a:rPr>
                        <a:t>a,b</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1900" b="0" u="none" dirty="0">
                          <a:solidFill>
                            <a:schemeClr val="tx1"/>
                          </a:solidFill>
                        </a:rPr>
                        <a:t>size()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s.size</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1900" b="0" u="none" dirty="0">
                          <a:solidFill>
                            <a:schemeClr val="tx1"/>
                          </a:solidFill>
                          <a:hlinkClick r:id="rId3"/>
                        </a:rPr>
                        <a:t>resize()</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a:solidFill>
                            <a:schemeClr val="tx1"/>
                          </a:solidFill>
                        </a:rPr>
                        <a:t>s.resize(10)</a:t>
                      </a:r>
                      <a:endParaRPr lang="en-US" sz="23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1900" b="0" u="none" dirty="0">
                          <a:solidFill>
                            <a:schemeClr val="tx1"/>
                          </a:solidFill>
                          <a:hlinkClick r:id="rId4"/>
                        </a:rPr>
                        <a:t>find()</a:t>
                      </a:r>
                      <a:r>
                        <a:rPr lang="en-US" sz="1900" b="0" u="none" dirty="0">
                          <a:solidFill>
                            <a:schemeClr val="tx1"/>
                          </a:solidFill>
                        </a:rPr>
                        <a:t>  (return </a:t>
                      </a:r>
                      <a:r>
                        <a:rPr lang="en-US" sz="1900" b="0" u="none" dirty="0" err="1">
                          <a:solidFill>
                            <a:schemeClr val="tx1"/>
                          </a:solidFill>
                        </a:rPr>
                        <a:t>start_ind</a:t>
                      </a:r>
                      <a:r>
                        <a:rPr lang="en-US" sz="1900" b="0" u="none" baseline="0" dirty="0">
                          <a:solidFill>
                            <a:schemeClr val="tx1"/>
                          </a:solidFill>
                        </a:rPr>
                        <a:t> /</a:t>
                      </a:r>
                      <a:r>
                        <a:rPr lang="en-US" sz="1900" b="0" u="none" baseline="0" dirty="0" err="1">
                          <a:solidFill>
                            <a:schemeClr val="tx1"/>
                          </a:solidFill>
                        </a:rPr>
                        <a:t>npos</a:t>
                      </a:r>
                      <a:r>
                        <a:rPr lang="en-US" sz="1900" b="0" u="none" baseline="0" dirty="0">
                          <a:solidFill>
                            <a:schemeClr val="tx1"/>
                          </a:solidFill>
                        </a:rPr>
                        <a:t>)</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a:solidFill>
                            <a:schemeClr val="tx1"/>
                          </a:solidFill>
                        </a:rPr>
                        <a:t>s1.find(s2,s_index)</a:t>
                      </a:r>
                      <a:endParaRPr lang="en-US" sz="23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fontAlgn="ctr"/>
                      <a:r>
                        <a:rPr lang="en-US" sz="1900" b="0" u="none" dirty="0" err="1">
                          <a:solidFill>
                            <a:schemeClr val="tx1"/>
                          </a:solidFill>
                          <a:hlinkClick r:id="rId5"/>
                        </a:rPr>
                        <a:t>push_back</a:t>
                      </a:r>
                      <a:r>
                        <a:rPr lang="en-US" sz="1900" b="0" u="none" dirty="0">
                          <a:solidFill>
                            <a:schemeClr val="tx1"/>
                          </a:solidFill>
                          <a:hlinkClick r:id="rId5"/>
                        </a:rPr>
                        <a:t>()</a:t>
                      </a:r>
                      <a:endParaRPr lang="en-US" sz="1900" b="0" u="none" dirty="0">
                        <a:solidFill>
                          <a:schemeClr val="tx1"/>
                        </a:solidFill>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s.push_back</a:t>
                      </a:r>
                      <a:r>
                        <a:rPr lang="en-US" sz="2300" b="0" u="none" dirty="0">
                          <a:solidFill>
                            <a:schemeClr val="tx1"/>
                          </a:solidFill>
                        </a:rPr>
                        <a:t>(‘c’);</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fontAlgn="ctr"/>
                      <a:r>
                        <a:rPr lang="en-US" sz="1900" b="0" u="none" dirty="0" err="1">
                          <a:solidFill>
                            <a:schemeClr val="tx1"/>
                          </a:solidFill>
                        </a:rPr>
                        <a:t>pop_back</a:t>
                      </a:r>
                      <a:r>
                        <a:rPr lang="en-US" sz="1900" b="0" u="none" dirty="0">
                          <a:solidFill>
                            <a:schemeClr val="tx1"/>
                          </a:solidFill>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s.pop_back</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fontAlgn="ctr"/>
                      <a:r>
                        <a:rPr lang="en-US" sz="1900" b="0" u="none" dirty="0">
                          <a:solidFill>
                            <a:schemeClr val="tx1"/>
                          </a:solidFill>
                        </a:rPr>
                        <a:t>clear()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300" b="0" u="none" dirty="0" err="1">
                          <a:solidFill>
                            <a:schemeClr val="tx1"/>
                          </a:solidFill>
                        </a:rPr>
                        <a:t>s.Clear</a:t>
                      </a:r>
                      <a:r>
                        <a:rPr lang="en-US" sz="2300" b="0" u="none" dirty="0">
                          <a:solidFill>
                            <a:schemeClr val="tx1"/>
                          </a:solidFill>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381000"/>
          <a:ext cx="8229600" cy="534162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ctr"/>
                      <a:r>
                        <a:rPr lang="en-US" sz="1900" b="0" u="sng" dirty="0" err="1">
                          <a:hlinkClick r:id="rId2"/>
                        </a:rPr>
                        <a:t>strncmp</a:t>
                      </a:r>
                      <a:r>
                        <a:rPr lang="en-US" sz="1900" b="0" u="sng" dirty="0">
                          <a:hlinkClick r:id="rId2"/>
                        </a:rPr>
                        <a:t>()</a:t>
                      </a:r>
                      <a:r>
                        <a:rPr lang="en-US" sz="1900" b="0" u="sng" dirty="0"/>
                        <a:t> </a:t>
                      </a:r>
                      <a:r>
                        <a:rPr lang="en-US" sz="1900" b="0" u="sng" baseline="0" dirty="0"/>
                        <a:t> {-ive,0,+ive}</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strncmp</a:t>
                      </a:r>
                      <a:r>
                        <a:rPr lang="en-US" sz="2100" b="0" dirty="0"/>
                        <a:t>(s1,s2,num)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1900" b="0" u="sng" dirty="0" err="1">
                          <a:hlinkClick r:id="rId3"/>
                        </a:rPr>
                        <a:t>strncpy</a:t>
                      </a:r>
                      <a:r>
                        <a:rPr lang="en-US" sz="1900" b="0" u="sng" dirty="0">
                          <a:hlinkClick r:id="rId3"/>
                        </a:rPr>
                        <a:t>()</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strncpy</a:t>
                      </a:r>
                      <a:r>
                        <a:rPr lang="en-US" sz="2100" b="0" dirty="0"/>
                        <a:t>(s1,s2,num)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1900" b="0" u="sng" dirty="0" err="1">
                          <a:hlinkClick r:id="rId4"/>
                        </a:rPr>
                        <a:t>strrchr</a:t>
                      </a:r>
                      <a:r>
                        <a:rPr lang="en-US" sz="1900" b="0" u="sng" dirty="0">
                          <a:hlinkClick r:id="rId4"/>
                        </a:rPr>
                        <a:t>()</a:t>
                      </a:r>
                      <a:r>
                        <a:rPr lang="en-US" sz="1900" b="0" u="sng" dirty="0"/>
                        <a:t> {pointer</a:t>
                      </a:r>
                      <a:r>
                        <a:rPr lang="en-US" sz="1900" b="0" u="sng" baseline="0" dirty="0"/>
                        <a:t> of index}</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strchr</a:t>
                      </a:r>
                      <a:r>
                        <a:rPr lang="en-US" sz="2100" b="0" dirty="0"/>
                        <a:t>(s1,’k’)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1900" b="0" u="sng" dirty="0" err="1">
                          <a:hlinkClick r:id="rId5"/>
                        </a:rPr>
                        <a:t>strncat</a:t>
                      </a:r>
                      <a:r>
                        <a:rPr lang="en-US" sz="1900" b="0" u="sng" dirty="0">
                          <a:hlinkClick r:id="rId5"/>
                        </a:rPr>
                        <a:t>()</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err="1"/>
                        <a:t>strcat</a:t>
                      </a:r>
                      <a:r>
                        <a:rPr lang="en-US" sz="2100" b="0" dirty="0"/>
                        <a:t>(</a:t>
                      </a:r>
                      <a:r>
                        <a:rPr lang="en-US" sz="2100" b="0" dirty="0" err="1"/>
                        <a:t>dest,src,len</a:t>
                      </a:r>
                      <a:r>
                        <a:rPr lang="en-US" sz="210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190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fontAlgn="ctr"/>
                      <a:r>
                        <a:rPr lang="en-US" sz="1900" b="0" u="sng" dirty="0">
                          <a:hlinkClick r:id="rId6"/>
                        </a:rPr>
                        <a:t>replace()</a:t>
                      </a:r>
                      <a:r>
                        <a:rPr lang="en-US" sz="1900" b="0" u="sng" dirty="0"/>
                        <a:t> </a:t>
                      </a:r>
                      <a:r>
                        <a:rPr lang="en-US" sz="1900" b="0" u="sng"/>
                        <a:t>{pointer of s1}</a:t>
                      </a:r>
                      <a:endParaRPr lang="en-US" sz="19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100" b="0" dirty="0"/>
                        <a:t>s1.replace(</a:t>
                      </a:r>
                      <a:r>
                        <a:rPr lang="en-US" sz="2100" b="0" dirty="0" err="1"/>
                        <a:t>strt,stop,src</a:t>
                      </a:r>
                      <a:r>
                        <a:rPr lang="en-US" sz="2100" b="0" dirty="0"/>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fontAlgn="ctr"/>
                      <a:r>
                        <a:rPr lang="en-US" sz="1900" b="0"/>
                        <a:t>substr()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dirty="0"/>
                        <a:t>This function is used to create a substring from a given string.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fontAlgn="ctr"/>
                      <a:r>
                        <a:rPr lang="en-US" sz="1900" b="0"/>
                        <a:t>compare()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a:t>This function is used to compare two strings and returns the result in the form of an integer.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fontAlgn="ctr"/>
                      <a:r>
                        <a:rPr lang="en-US" sz="1900" b="0" dirty="0"/>
                        <a:t>erase()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50" b="0" dirty="0"/>
                        <a:t>This function is used to remove a certain part of a string.</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010400" cy="762000"/>
          </a:xfrm>
        </p:spPr>
        <p:txBody>
          <a:bodyPr/>
          <a:lstStyle/>
          <a:p>
            <a:r>
              <a:rPr lang="en-US" dirty="0" err="1"/>
              <a:t>Struct</a:t>
            </a:r>
            <a:r>
              <a:rPr lang="en-US" dirty="0"/>
              <a:t> in C </a:t>
            </a:r>
            <a:r>
              <a:rPr lang="en-US" dirty="0" err="1"/>
              <a:t>vs</a:t>
            </a:r>
            <a:r>
              <a:rPr lang="en-US" dirty="0"/>
              <a:t> C++</a:t>
            </a:r>
          </a:p>
        </p:txBody>
      </p:sp>
      <p:graphicFrame>
        <p:nvGraphicFramePr>
          <p:cNvPr id="4" name="Content Placeholder 3"/>
          <p:cNvGraphicFramePr>
            <a:graphicFrameLocks noGrp="1"/>
          </p:cNvGraphicFramePr>
          <p:nvPr>
            <p:ph idx="1"/>
          </p:nvPr>
        </p:nvGraphicFramePr>
        <p:xfrm>
          <a:off x="381000" y="762000"/>
          <a:ext cx="8229600" cy="589788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fontAlgn="base"/>
                      <a:r>
                        <a:rPr lang="en-US" sz="1800" dirty="0"/>
                        <a:t>C Structures</a:t>
                      </a:r>
                      <a:endParaRPr lang="en-US" sz="1800" b="1" dirty="0"/>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a:t>C++ Structures</a:t>
                      </a:r>
                      <a:endParaRPr lang="en-US" sz="1800" b="1"/>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fontAlgn="ctr"/>
                      <a:r>
                        <a:rPr lang="en-US" sz="1800" dirty="0"/>
                        <a:t>Only data members are allowed, it cannot have member functions.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Can hold both: member functions and data members.</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sz="1800" dirty="0"/>
                        <a:t>Cannot have static members.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t>Can have static members.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sz="1800" dirty="0"/>
                        <a:t>Cannot have a constructor inside a structure.</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sng">
                          <a:hlinkClick r:id="rId2"/>
                        </a:rPr>
                        <a:t>Constructor</a:t>
                      </a:r>
                      <a:r>
                        <a:rPr lang="en-US" sz="1800"/>
                        <a:t> creation is allowed.</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fontAlgn="ctr"/>
                      <a:r>
                        <a:rPr lang="en-US" sz="1800" dirty="0"/>
                        <a:t>Direct Initialization of data members is not possible.</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Direct Initialization of data members is possible.</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fontAlgn="ctr"/>
                      <a:r>
                        <a:rPr lang="en-US" sz="1800" dirty="0"/>
                        <a:t>Writing the ‘</a:t>
                      </a:r>
                      <a:r>
                        <a:rPr lang="en-US" sz="1800" dirty="0" err="1"/>
                        <a:t>struct</a:t>
                      </a:r>
                      <a:r>
                        <a:rPr lang="en-US" sz="1800" dirty="0"/>
                        <a:t>’ keyword is necessary to declare structure-type variables.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Writing the ‘struct’ keyword is not necessary to declare structure-type variables.</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fontAlgn="ctr"/>
                      <a:r>
                        <a:rPr lang="en-US" sz="1800" dirty="0"/>
                        <a:t>Do not have access modifiers.</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a:t>Supports </a:t>
                      </a:r>
                      <a:r>
                        <a:rPr lang="en-US" sz="1800" u="sng">
                          <a:hlinkClick r:id="rId3"/>
                        </a:rPr>
                        <a:t>access modifiers</a:t>
                      </a:r>
                      <a:r>
                        <a:rPr lang="en-US" sz="1800"/>
                        <a:t>.</a:t>
                      </a:r>
                      <a:endParaRPr lang="en-US" sz="1800" b="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fontAlgn="ctr"/>
                      <a:r>
                        <a:rPr lang="en-US" sz="1800" dirty="0"/>
                        <a:t>Only</a:t>
                      </a:r>
                      <a:r>
                        <a:rPr lang="en-US" sz="1800" u="sng" dirty="0">
                          <a:hlinkClick r:id="rId4"/>
                        </a:rPr>
                        <a:t> pointers</a:t>
                      </a:r>
                      <a:r>
                        <a:rPr lang="en-US" sz="1800" dirty="0"/>
                        <a:t> to </a:t>
                      </a:r>
                      <a:r>
                        <a:rPr lang="en-US" sz="1800" dirty="0" err="1"/>
                        <a:t>structs</a:t>
                      </a:r>
                      <a:r>
                        <a:rPr lang="en-US" sz="1800" dirty="0"/>
                        <a:t> are allowed.</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t>Can have both </a:t>
                      </a:r>
                      <a:r>
                        <a:rPr lang="en-US" sz="1800" u="sng" dirty="0">
                          <a:hlinkClick r:id="rId5"/>
                        </a:rPr>
                        <a:t>pointers</a:t>
                      </a:r>
                      <a:r>
                        <a:rPr lang="en-US" sz="1800" dirty="0"/>
                        <a:t> and references to the </a:t>
                      </a:r>
                      <a:r>
                        <a:rPr lang="en-US" sz="1800" dirty="0" err="1"/>
                        <a:t>struct</a:t>
                      </a:r>
                      <a:r>
                        <a:rPr lang="en-US" sz="1800" dirty="0"/>
                        <a:t>.</a:t>
                      </a:r>
                      <a:endParaRPr lang="en-US" sz="1800" b="0" dirty="0"/>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a:t>
            </a:r>
          </a:p>
        </p:txBody>
      </p:sp>
      <p:sp>
        <p:nvSpPr>
          <p:cNvPr id="3" name="Content Placeholder 2"/>
          <p:cNvSpPr>
            <a:spLocks noGrp="1"/>
          </p:cNvSpPr>
          <p:nvPr>
            <p:ph idx="1"/>
          </p:nvPr>
        </p:nvSpPr>
        <p:spPr/>
        <p:txBody>
          <a:bodyPr>
            <a:normAutofit/>
          </a:bodyPr>
          <a:lstStyle/>
          <a:p>
            <a:r>
              <a:rPr lang="en-US" sz="2100" i="1" dirty="0"/>
              <a:t>A Structure is not secure and cannot hide its implementation details from the end user while a class is secure and can hide its programming and designing details.</a:t>
            </a:r>
          </a:p>
          <a:p>
            <a:r>
              <a:rPr lang="en-US" sz="2100" i="1" dirty="0"/>
              <a:t>C++ structures give access modifiers</a:t>
            </a:r>
          </a:p>
          <a:p>
            <a:pPr lvl="2"/>
            <a:r>
              <a:rPr lang="en-US" sz="1300" dirty="0"/>
              <a:t>Public</a:t>
            </a:r>
          </a:p>
          <a:p>
            <a:pPr lvl="2"/>
            <a:r>
              <a:rPr lang="en-US" sz="1300" dirty="0"/>
              <a:t>Private</a:t>
            </a:r>
          </a:p>
          <a:p>
            <a:pPr lvl="2"/>
            <a:r>
              <a:rPr lang="en-US" sz="1300" dirty="0"/>
              <a:t>protected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Enumerators</a:t>
            </a:r>
          </a:p>
        </p:txBody>
      </p:sp>
      <p:sp>
        <p:nvSpPr>
          <p:cNvPr id="3" name="Content Placeholder 2"/>
          <p:cNvSpPr>
            <a:spLocks noGrp="1"/>
          </p:cNvSpPr>
          <p:nvPr>
            <p:ph idx="1"/>
          </p:nvPr>
        </p:nvSpPr>
        <p:spPr/>
        <p:txBody>
          <a:bodyPr>
            <a:normAutofit/>
          </a:bodyPr>
          <a:lstStyle/>
          <a:p>
            <a:r>
              <a:rPr lang="en-US" sz="2100" dirty="0"/>
              <a:t>Enumerator  is a  special kind of data type defined by the user. It consists of constant integrals or integers that are given names by a user. The use of </a:t>
            </a:r>
            <a:r>
              <a:rPr lang="en-US" sz="2100" dirty="0" err="1"/>
              <a:t>enum</a:t>
            </a:r>
            <a:r>
              <a:rPr lang="en-US" sz="2100" dirty="0"/>
              <a:t> in C to name the integer values makes the entire program easy to learn, understand, and maintain by the same or even different programmer.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8B6D-9DF4-4A0E-A88A-F706B8BAB0FC}"/>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FDE32B39-F659-4433-A538-E0E8E7D1F8C9}"/>
              </a:ext>
            </a:extLst>
          </p:cNvPr>
          <p:cNvSpPr>
            <a:spLocks noGrp="1"/>
          </p:cNvSpPr>
          <p:nvPr>
            <p:ph idx="1"/>
          </p:nvPr>
        </p:nvSpPr>
        <p:spPr/>
        <p:txBody>
          <a:bodyPr>
            <a:normAutofit/>
          </a:bodyPr>
          <a:lstStyle/>
          <a:p>
            <a:r>
              <a:rPr lang="en-US" sz="2100" b="0" i="0" dirty="0">
                <a:solidFill>
                  <a:srgbClr val="273239"/>
                </a:solidFill>
                <a:effectLst/>
              </a:rPr>
              <a:t>STEP 1-Naming a file</a:t>
            </a:r>
            <a:br>
              <a:rPr lang="en-US" sz="2100" dirty="0"/>
            </a:br>
            <a:r>
              <a:rPr lang="en-US" sz="2100" b="0" i="0" dirty="0">
                <a:solidFill>
                  <a:srgbClr val="273239"/>
                </a:solidFill>
                <a:effectLst/>
              </a:rPr>
              <a:t> STEP 2-Opening a file</a:t>
            </a:r>
            <a:br>
              <a:rPr lang="en-US" sz="2100" dirty="0"/>
            </a:br>
            <a:r>
              <a:rPr lang="en-US" sz="2100" b="0" i="0" dirty="0">
                <a:solidFill>
                  <a:srgbClr val="273239"/>
                </a:solidFill>
                <a:effectLst/>
              </a:rPr>
              <a:t> STEP 3-Writing data into the file</a:t>
            </a:r>
            <a:br>
              <a:rPr lang="en-US" sz="2100" dirty="0"/>
            </a:br>
            <a:r>
              <a:rPr lang="en-US" sz="2100" b="0" i="0" dirty="0">
                <a:solidFill>
                  <a:srgbClr val="273239"/>
                </a:solidFill>
                <a:effectLst/>
              </a:rPr>
              <a:t> STEP 4-Reading data from the file</a:t>
            </a:r>
            <a:br>
              <a:rPr lang="en-US" sz="2100" dirty="0"/>
            </a:br>
            <a:r>
              <a:rPr lang="en-US" sz="2100" b="0" i="0" dirty="0">
                <a:solidFill>
                  <a:srgbClr val="273239"/>
                </a:solidFill>
                <a:effectLst/>
              </a:rPr>
              <a:t> STEP 5-Closing a file.</a:t>
            </a:r>
          </a:p>
          <a:p>
            <a:r>
              <a:rPr lang="en-US" sz="2100" dirty="0">
                <a:solidFill>
                  <a:srgbClr val="273239"/>
                </a:solidFill>
              </a:rPr>
              <a:t>Streams :-  Streams are nothing but it is flow of data in sequence.</a:t>
            </a:r>
          </a:p>
          <a:p>
            <a:r>
              <a:rPr lang="en-US" sz="2100" b="0" i="0" dirty="0">
                <a:solidFill>
                  <a:srgbClr val="273239"/>
                </a:solidFill>
                <a:effectLst/>
              </a:rPr>
              <a:t>The input and output operation between the executing program and the devices like keyboard and monitor are known as “console I/O operation”.</a:t>
            </a:r>
          </a:p>
          <a:p>
            <a:r>
              <a:rPr lang="en-US" sz="2100" b="0" i="0" dirty="0">
                <a:solidFill>
                  <a:srgbClr val="273239"/>
                </a:solidFill>
                <a:effectLst/>
              </a:rPr>
              <a:t> The input and output operation between the executing program and files are known as “disk I/O operation”.</a:t>
            </a:r>
            <a:endParaRPr lang="en-IN" sz="2100" dirty="0">
              <a:solidFill>
                <a:srgbClr val="273239"/>
              </a:solidFill>
            </a:endParaRPr>
          </a:p>
        </p:txBody>
      </p:sp>
    </p:spTree>
    <p:extLst>
      <p:ext uri="{BB962C8B-B14F-4D97-AF65-F5344CB8AC3E}">
        <p14:creationId xmlns:p14="http://schemas.microsoft.com/office/powerpoint/2010/main" val="235835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Storage Class</a:t>
            </a:r>
          </a:p>
        </p:txBody>
      </p:sp>
      <p:sp>
        <p:nvSpPr>
          <p:cNvPr id="3" name="Content Placeholder 2"/>
          <p:cNvSpPr>
            <a:spLocks noGrp="1"/>
          </p:cNvSpPr>
          <p:nvPr>
            <p:ph idx="1"/>
          </p:nvPr>
        </p:nvSpPr>
        <p:spPr/>
        <p:txBody>
          <a:bodyPr/>
          <a:lstStyle/>
          <a:p>
            <a:r>
              <a:rPr lang="en-US" dirty="0"/>
              <a:t>Storage Class are used to describe the characteristics of a variable / function</a:t>
            </a:r>
          </a:p>
          <a:p>
            <a:endParaRPr lang="en-US" dirty="0"/>
          </a:p>
          <a:p>
            <a:r>
              <a:rPr lang="en-US" dirty="0"/>
              <a:t>        </a:t>
            </a:r>
            <a:r>
              <a:rPr lang="en-US" dirty="0" err="1"/>
              <a:t>storage_class</a:t>
            </a:r>
            <a:r>
              <a:rPr lang="en-US" dirty="0"/>
              <a:t>  </a:t>
            </a:r>
            <a:r>
              <a:rPr lang="en-US" dirty="0" err="1"/>
              <a:t>d_type</a:t>
            </a:r>
            <a:r>
              <a:rPr lang="en-US" dirty="0"/>
              <a:t> </a:t>
            </a:r>
            <a:r>
              <a:rPr lang="en-US" dirty="0" err="1"/>
              <a:t>var</a:t>
            </a:r>
            <a:r>
              <a:rPr lang="en-US" dirty="0"/>
              <a:t>=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Mutable Class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Thread_local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All like in 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Bool</a:t>
            </a:r>
            <a:endParaRPr lang="en-US" dirty="0"/>
          </a:p>
          <a:p>
            <a:r>
              <a:rPr lang="en-US" dirty="0"/>
              <a:t>Wide character (</a:t>
            </a:r>
            <a:r>
              <a:rPr lang="en-US" dirty="0" err="1"/>
              <a:t>wchar_t</a:t>
            </a:r>
            <a:r>
              <a:rPr lang="en-US" dirty="0"/>
              <a:t> – 2 or 4)bytes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1897</Words>
  <Application>Microsoft Office PowerPoint</Application>
  <PresentationFormat>On-screen Show (4:3)</PresentationFormat>
  <Paragraphs>229</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Shree Ganeshay Namh</vt:lpstr>
      <vt:lpstr>PowerPoint Presentation</vt:lpstr>
      <vt:lpstr>PowerPoint Presentation</vt:lpstr>
      <vt:lpstr>PowerPoint Presentation</vt:lpstr>
      <vt:lpstr>Storage Class</vt:lpstr>
      <vt:lpstr>Mutable Class</vt:lpstr>
      <vt:lpstr>Thread_local</vt:lpstr>
      <vt:lpstr>PowerPoint Presentation</vt:lpstr>
      <vt:lpstr>PowerPoint Presentation</vt:lpstr>
      <vt:lpstr>Data Types</vt:lpstr>
      <vt:lpstr> </vt:lpstr>
      <vt:lpstr>&lt;limits.h&gt;</vt:lpstr>
      <vt:lpstr>Type-castinng</vt:lpstr>
      <vt:lpstr>Literals</vt:lpstr>
      <vt:lpstr>Int Literal</vt:lpstr>
      <vt:lpstr>practice</vt:lpstr>
      <vt:lpstr>Integer Promotion</vt:lpstr>
      <vt:lpstr>i/o Function</vt:lpstr>
      <vt:lpstr>PowerPoint Presentation</vt:lpstr>
      <vt:lpstr>Cin,cout,cerr,clog</vt:lpstr>
      <vt:lpstr>PowerPoint Presentation</vt:lpstr>
      <vt:lpstr>Overloading</vt:lpstr>
      <vt:lpstr>function</vt:lpstr>
      <vt:lpstr>Lambda expression</vt:lpstr>
      <vt:lpstr>Pointers</vt:lpstr>
      <vt:lpstr>Refrences</vt:lpstr>
      <vt:lpstr>* vs &amp;</vt:lpstr>
      <vt:lpstr>Pass by * vs &amp;</vt:lpstr>
      <vt:lpstr>Arrays</vt:lpstr>
      <vt:lpstr>String</vt:lpstr>
      <vt:lpstr>PowerPoint Presentation</vt:lpstr>
      <vt:lpstr>String function</vt:lpstr>
      <vt:lpstr>PowerPoint Presentation</vt:lpstr>
      <vt:lpstr>Struct in C vs C++</vt:lpstr>
      <vt:lpstr>Structures</vt:lpstr>
      <vt:lpstr>Enumerators</vt:lpstr>
      <vt:lpstr>Exception Handling</vt:lpstr>
      <vt:lpstr>File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Satya Prakash</cp:lastModifiedBy>
  <cp:revision>86</cp:revision>
  <dcterms:created xsi:type="dcterms:W3CDTF">2006-08-16T00:00:00Z</dcterms:created>
  <dcterms:modified xsi:type="dcterms:W3CDTF">2024-01-07T08:07:34Z</dcterms:modified>
</cp:coreProperties>
</file>