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8" r:id="rId3"/>
    <p:sldId id="257" r:id="rId4"/>
    <p:sldId id="258" r:id="rId5"/>
    <p:sldId id="260" r:id="rId6"/>
    <p:sldId id="261" r:id="rId7"/>
    <p:sldId id="25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9" r:id="rId22"/>
    <p:sldId id="275" r:id="rId23"/>
    <p:sldId id="280" r:id="rId24"/>
    <p:sldId id="281" r:id="rId25"/>
    <p:sldId id="276" r:id="rId26"/>
    <p:sldId id="277" r:id="rId27"/>
    <p:sldId id="278" r:id="rId28"/>
    <p:sldId id="286" r:id="rId29"/>
    <p:sldId id="287" r:id="rId30"/>
    <p:sldId id="289" r:id="rId31"/>
    <p:sldId id="282" r:id="rId32"/>
    <p:sldId id="283" r:id="rId33"/>
    <p:sldId id="284" r:id="rId34"/>
    <p:sldId id="28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conditional-or-ternary-operator-in-c-c/" TargetMode="External"/><Relationship Id="rId2" Type="http://schemas.openxmlformats.org/officeDocument/2006/relationships/hyperlink" Target="https://www.geeksforgeeks.org/scope-resolution-operator-in-c/" TargetMode="External"/><Relationship Id="rId1" Type="http://schemas.openxmlformats.org/officeDocument/2006/relationships/slideLayout" Target="../slideLayouts/slideLayout2.xml"/><Relationship Id="rId4" Type="http://schemas.openxmlformats.org/officeDocument/2006/relationships/hyperlink" Target="https://www.geeksforgeeks.org/sizeof-operator-c/"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virtual-functions-and-runtime-polymorphism-in-cp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function-overriding-in-cp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virtual-destructor/" TargetMode="External"/><Relationship Id="rId2" Type="http://schemas.openxmlformats.org/officeDocument/2006/relationships/hyperlink" Target="https://www.geeksforgeeks.org/virtual-function-cp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eeksforgeeks.org/virtual-functions-and-runtime-polymorphism-in-c-set-1-introdu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c-classes-and-object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Shree </a:t>
            </a:r>
            <a:r>
              <a:rPr lang="en-US" dirty="0" err="1" smtClean="0"/>
              <a:t>Ganeshay</a:t>
            </a:r>
            <a:r>
              <a:rPr lang="en-US" dirty="0" smtClean="0"/>
              <a:t> </a:t>
            </a:r>
            <a:r>
              <a:rPr lang="en-US" dirty="0" err="1" smtClean="0"/>
              <a:t>Nmah</a:t>
            </a:r>
            <a:endParaRPr lang="en-US" dirty="0"/>
          </a:p>
        </p:txBody>
      </p:sp>
      <p:sp>
        <p:nvSpPr>
          <p:cNvPr id="3" name="Subtitle 2"/>
          <p:cNvSpPr>
            <a:spLocks noGrp="1"/>
          </p:cNvSpPr>
          <p:nvPr>
            <p:ph type="subTitle" idx="1"/>
          </p:nvPr>
        </p:nvSpPr>
        <p:spPr/>
        <p:txBody>
          <a:bodyPr/>
          <a:lstStyle/>
          <a:p>
            <a:r>
              <a:rPr lang="en-US" dirty="0" smtClean="0"/>
              <a:t>Object Oriented Programming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Destructor</a:t>
            </a:r>
            <a:endParaRPr lang="en-US" dirty="0"/>
          </a:p>
        </p:txBody>
      </p:sp>
      <p:sp>
        <p:nvSpPr>
          <p:cNvPr id="3" name="Content Placeholder 2"/>
          <p:cNvSpPr>
            <a:spLocks noGrp="1"/>
          </p:cNvSpPr>
          <p:nvPr>
            <p:ph idx="1"/>
          </p:nvPr>
        </p:nvSpPr>
        <p:spPr/>
        <p:txBody>
          <a:bodyPr>
            <a:normAutofit/>
          </a:bodyPr>
          <a:lstStyle/>
          <a:p>
            <a:r>
              <a:rPr lang="en-US" sz="2100" dirty="0" smtClean="0"/>
              <a:t>Whenever we want to control the destruction of objects of a class, we make the destructor private.</a:t>
            </a:r>
          </a:p>
          <a:p>
            <a:r>
              <a:rPr lang="en-US" sz="2100" dirty="0" smtClean="0"/>
              <a:t> For dynamically created objects, it may happen that you pass a pointer to the object to a function and the function deletes the object. If the object is referred after the function call, the reference will become dangling.</a:t>
            </a:r>
            <a:endParaRPr lang="en-US" sz="2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Shallow </a:t>
            </a:r>
            <a:r>
              <a:rPr lang="en-US" dirty="0" err="1" smtClean="0"/>
              <a:t>vs</a:t>
            </a:r>
            <a:r>
              <a:rPr lang="en-US" dirty="0" smtClean="0"/>
              <a:t> Deep Copy</a:t>
            </a:r>
            <a:endParaRPr lang="en-US" dirty="0"/>
          </a:p>
        </p:txBody>
      </p:sp>
      <p:graphicFrame>
        <p:nvGraphicFramePr>
          <p:cNvPr id="4" name="Content Placeholder 3"/>
          <p:cNvGraphicFramePr>
            <a:graphicFrameLocks noGrp="1"/>
          </p:cNvGraphicFramePr>
          <p:nvPr>
            <p:ph idx="1"/>
          </p:nvPr>
        </p:nvGraphicFramePr>
        <p:xfrm>
          <a:off x="457200" y="990600"/>
          <a:ext cx="8229600" cy="5547360"/>
        </p:xfrm>
        <a:graphic>
          <a:graphicData uri="http://schemas.openxmlformats.org/drawingml/2006/table">
            <a:tbl>
              <a:tblPr firstRow="1" bandRow="1">
                <a:tableStyleId>{2D5ABB26-0587-4C30-8999-92F81FD0307C}</a:tableStyleId>
              </a:tblPr>
              <a:tblGrid>
                <a:gridCol w="457200"/>
                <a:gridCol w="3810000"/>
                <a:gridCol w="3962400"/>
              </a:tblGrid>
              <a:tr h="370840">
                <a:tc>
                  <a:txBody>
                    <a:bodyPr/>
                    <a:lstStyle/>
                    <a:p>
                      <a:pPr algn="ctr" fontAlgn="ct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800" dirty="0" smtClean="0"/>
                        <a:t>Shallow Copy</a:t>
                      </a:r>
                      <a:endParaRPr lang="en-US" sz="1800" b="0" dirty="0" smtClean="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Deep copy</a:t>
                      </a:r>
                      <a:endParaRPr lang="en-US" sz="1800" b="0" dirty="0" smtClean="0"/>
                    </a:p>
                    <a:p>
                      <a:pPr algn="ct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fontAlgn="ctr"/>
                      <a:r>
                        <a:rPr lang="en-US" sz="1800"/>
                        <a:t>1.</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dirty="0"/>
                        <a:t>When we create a copy of object by copying data of all member variables as it is, then it is called shallow copy </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dirty="0"/>
                        <a:t>When we create an object by copying data of another object along with the values of memory resources that reside outside the object, then it is called a deep copy</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fontAlgn="ctr"/>
                      <a:r>
                        <a:rPr lang="en-US" sz="1800"/>
                        <a:t>2.</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dirty="0"/>
                        <a:t>A shallow copy of an object copies all of the member field values.</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dirty="0"/>
                        <a:t> Deep copy is performed by implementing our own copy constructor.</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fontAlgn="ctr"/>
                      <a:r>
                        <a:rPr lang="en-US" sz="1800"/>
                        <a:t>3.</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dirty="0"/>
                        <a:t>In shallow copy, the two objects are not independent</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dirty="0"/>
                        <a:t>It copies all fields, and makes copies of dynamically allocated memory pointed to by the fields</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fontAlgn="ctr"/>
                      <a:r>
                        <a:rPr lang="en-US" sz="1800"/>
                        <a:t>4.</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dirty="0"/>
                        <a:t>It also creates a copy of the dynamically allocated </a:t>
                      </a:r>
                      <a:r>
                        <a:rPr lang="en-US" sz="1800" dirty="0" smtClean="0"/>
                        <a:t>objects</a:t>
                      </a:r>
                    </a:p>
                    <a:p>
                      <a:pPr algn="ctr" fontAlgn="ctr"/>
                      <a:r>
                        <a:rPr lang="en-US" sz="1800" b="0" dirty="0" smtClean="0">
                          <a:solidFill>
                            <a:srgbClr val="FF0000"/>
                          </a:solidFill>
                        </a:rPr>
                        <a:t>Means  both object point to same memory</a:t>
                      </a:r>
                      <a:endParaRPr lang="en-US" sz="1800" b="0" dirty="0">
                        <a:solidFill>
                          <a:srgbClr val="FF0000"/>
                        </a:solidFill>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dirty="0"/>
                        <a:t>If we do not create the deep copy in a rightful way then the copy will point to the original, with disastrous consequences.</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sz="2100" dirty="0" smtClean="0"/>
              <a:t>Static data members are class members that are declared using </a:t>
            </a:r>
            <a:r>
              <a:rPr lang="en-US" sz="2100" b="1" dirty="0" smtClean="0"/>
              <a:t>static</a:t>
            </a:r>
            <a:r>
              <a:rPr lang="en-US" sz="2100" dirty="0" smtClean="0"/>
              <a:t> keywords.</a:t>
            </a:r>
          </a:p>
          <a:p>
            <a:pPr lvl="1" fontAlgn="base"/>
            <a:r>
              <a:rPr lang="en-US" sz="1900" dirty="0" smtClean="0"/>
              <a:t>Only one copy of that member is created for the entire class and is shared by all the objects of that class, no matter how many objects are created.</a:t>
            </a:r>
          </a:p>
          <a:p>
            <a:pPr lvl="1" fontAlgn="base"/>
            <a:r>
              <a:rPr lang="en-US" sz="1900" dirty="0" smtClean="0"/>
              <a:t>It is initialized before any object of this class is created, even before the main starts.</a:t>
            </a:r>
          </a:p>
          <a:p>
            <a:pPr lvl="1" fontAlgn="base"/>
            <a:r>
              <a:rPr lang="en-US" sz="1900" dirty="0" smtClean="0"/>
              <a:t>It is visible only within the class, but its lifetime is the entire program.</a:t>
            </a:r>
          </a:p>
          <a:p>
            <a:pPr fontAlgn="base"/>
            <a:r>
              <a:rPr lang="en-US" sz="2100" b="1" dirty="0" smtClean="0"/>
              <a:t>Syntax:</a:t>
            </a:r>
            <a:endParaRPr lang="en-US" sz="2100" dirty="0" smtClean="0"/>
          </a:p>
          <a:p>
            <a:pPr lvl="1"/>
            <a:r>
              <a:rPr lang="en-US" sz="2000" dirty="0" smtClean="0"/>
              <a:t>static </a:t>
            </a:r>
            <a:r>
              <a:rPr lang="en-US" sz="2000" dirty="0" err="1" smtClean="0"/>
              <a:t>data_type</a:t>
            </a:r>
            <a:r>
              <a:rPr lang="en-US" sz="2000" dirty="0" smtClean="0"/>
              <a:t>  </a:t>
            </a:r>
            <a:r>
              <a:rPr lang="en-US" sz="2000" dirty="0" err="1" smtClean="0"/>
              <a:t>data_member_name</a:t>
            </a:r>
            <a:r>
              <a:rPr lang="en-US" sz="2000" dirty="0" smtClean="0"/>
              <a:t>;</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fontAlgn="base"/>
            <a:r>
              <a:rPr lang="en-US" sz="1900" dirty="0" smtClean="0"/>
              <a:t>A static member function is independent of any object of the class. </a:t>
            </a:r>
          </a:p>
          <a:p>
            <a:pPr fontAlgn="base"/>
            <a:r>
              <a:rPr lang="en-US" sz="1900" dirty="0" smtClean="0"/>
              <a:t>A static member function can be called even if no objects of the class exist.</a:t>
            </a:r>
          </a:p>
          <a:p>
            <a:pPr fontAlgn="base"/>
            <a:r>
              <a:rPr lang="en-US" sz="1900" dirty="0" smtClean="0"/>
              <a:t>A static member function can also be accessed using the class name through the scope resolution operator.</a:t>
            </a:r>
          </a:p>
          <a:p>
            <a:pPr fontAlgn="base"/>
            <a:r>
              <a:rPr lang="en-US" sz="1900" dirty="0" smtClean="0"/>
              <a:t>A static member function can access static data members and static member functions inside or outside of the class.</a:t>
            </a:r>
          </a:p>
          <a:p>
            <a:pPr fontAlgn="base"/>
            <a:r>
              <a:rPr lang="en-US" sz="1900" dirty="0" smtClean="0">
                <a:solidFill>
                  <a:srgbClr val="FF0000"/>
                </a:solidFill>
              </a:rPr>
              <a:t>Static member functions have a scope inside the class and cannot access the current object pointer.</a:t>
            </a:r>
          </a:p>
          <a:p>
            <a:pPr fontAlgn="base"/>
            <a:r>
              <a:rPr lang="en-US" sz="1900" b="1" dirty="0" smtClean="0"/>
              <a:t>The reason we need Static member function:</a:t>
            </a:r>
          </a:p>
          <a:p>
            <a:pPr fontAlgn="base"/>
            <a:r>
              <a:rPr lang="en-US" sz="1900" dirty="0" smtClean="0"/>
              <a:t>Static members are frequently used to store information that is shared by all objects in a class. </a:t>
            </a:r>
          </a:p>
          <a:p>
            <a:pPr fontAlgn="base"/>
            <a:r>
              <a:rPr lang="en-US" sz="1900" dirty="0" smtClean="0"/>
              <a:t>For instance, you may keep track of the quantity of newly generated objects of a specific class type using a static data member as a counter. This static data member can be increased each time an object is generated to keep track of the overall number of objects.</a:t>
            </a:r>
          </a:p>
          <a:p>
            <a:endParaRPr lang="en-US"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pointer</a:t>
            </a:r>
            <a:endParaRPr lang="en-US" dirty="0"/>
          </a:p>
        </p:txBody>
      </p:sp>
      <p:sp>
        <p:nvSpPr>
          <p:cNvPr id="3" name="Content Placeholder 2"/>
          <p:cNvSpPr>
            <a:spLocks noGrp="1"/>
          </p:cNvSpPr>
          <p:nvPr>
            <p:ph idx="1"/>
          </p:nvPr>
        </p:nvSpPr>
        <p:spPr/>
        <p:txBody>
          <a:bodyPr/>
          <a:lstStyle/>
          <a:p>
            <a:r>
              <a:rPr lang="en-US" dirty="0" smtClean="0"/>
              <a:t>This </a:t>
            </a:r>
            <a:r>
              <a:rPr lang="en-US" dirty="0" err="1" smtClean="0"/>
              <a:t>cann’t</a:t>
            </a:r>
            <a:r>
              <a:rPr lang="en-US" dirty="0" smtClean="0"/>
              <a:t> be reassigned.</a:t>
            </a:r>
          </a:p>
          <a:p>
            <a:r>
              <a:rPr lang="en-US" dirty="0" smtClean="0"/>
              <a:t> this -&gt; </a:t>
            </a:r>
            <a:r>
              <a:rPr lang="en-US" dirty="0" err="1" smtClean="0"/>
              <a:t>mem_data</a:t>
            </a:r>
            <a:r>
              <a:rPr lang="en-US" dirty="0" smtClean="0"/>
              <a:t> </a:t>
            </a:r>
          </a:p>
          <a:p>
            <a:r>
              <a:rPr lang="en-US" dirty="0" smtClean="0"/>
              <a:t>This-&gt;</a:t>
            </a:r>
            <a:r>
              <a:rPr lang="en-US" dirty="0" err="1" smtClean="0"/>
              <a:t>mem_fun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Class</a:t>
            </a:r>
            <a:endParaRPr lang="en-US" dirty="0"/>
          </a:p>
        </p:txBody>
      </p:sp>
      <p:sp>
        <p:nvSpPr>
          <p:cNvPr id="3" name="Content Placeholder 2"/>
          <p:cNvSpPr>
            <a:spLocks noGrp="1"/>
          </p:cNvSpPr>
          <p:nvPr>
            <p:ph idx="1"/>
          </p:nvPr>
        </p:nvSpPr>
        <p:spPr/>
        <p:txBody>
          <a:bodyPr>
            <a:normAutofit/>
          </a:bodyPr>
          <a:lstStyle/>
          <a:p>
            <a:pPr fontAlgn="base"/>
            <a:r>
              <a:rPr lang="en-US" sz="2100" dirty="0" smtClean="0"/>
              <a:t>A local class name can only be used locally i.e., inside the function and not outside it.</a:t>
            </a:r>
          </a:p>
          <a:p>
            <a:pPr fontAlgn="base"/>
            <a:r>
              <a:rPr lang="en-US" sz="2100" dirty="0" smtClean="0"/>
              <a:t>The methods of a local class must be defined inside it only.</a:t>
            </a:r>
          </a:p>
          <a:p>
            <a:pPr fontAlgn="base"/>
            <a:r>
              <a:rPr lang="en-US" sz="2100" dirty="0" smtClean="0"/>
              <a:t>A local class can have static functions but, not static data members.</a:t>
            </a:r>
          </a:p>
          <a:p>
            <a:pPr fontAlgn="base"/>
            <a:r>
              <a:rPr lang="en-US" sz="2100" dirty="0" smtClean="0"/>
              <a:t>Like a class in global scope now the local class has its global scope inside the block only</a:t>
            </a:r>
          </a:p>
          <a:p>
            <a:endParaRPr lang="en-US" sz="21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graphicFrame>
        <p:nvGraphicFramePr>
          <p:cNvPr id="4" name="Content Placeholder 3"/>
          <p:cNvGraphicFramePr>
            <a:graphicFrameLocks noGrp="1"/>
          </p:cNvGraphicFramePr>
          <p:nvPr>
            <p:ph idx="1"/>
          </p:nvPr>
        </p:nvGraphicFramePr>
        <p:xfrm>
          <a:off x="457200" y="228600"/>
          <a:ext cx="8229600" cy="5897880"/>
        </p:xfrm>
        <a:graphic>
          <a:graphicData uri="http://schemas.openxmlformats.org/drawingml/2006/table">
            <a:tbl>
              <a:tblPr firstRow="1" bandRow="1">
                <a:tableStyleId>{2D5ABB26-0587-4C30-8999-92F81FD0307C}</a:tableStyleId>
              </a:tblPr>
              <a:tblGrid>
                <a:gridCol w="4114800"/>
                <a:gridCol w="4114800"/>
              </a:tblGrid>
              <a:tr h="370840">
                <a:tc>
                  <a:txBody>
                    <a:bodyPr/>
                    <a:lstStyle/>
                    <a:p>
                      <a:pPr algn="ctr" fontAlgn="base"/>
                      <a:r>
                        <a:rPr lang="en-US" sz="1800" dirty="0"/>
                        <a:t>Class</a:t>
                      </a:r>
                      <a:endParaRPr lang="en-US" sz="1800" b="1" dirty="0"/>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800"/>
                        <a:t>Structure</a:t>
                      </a:r>
                      <a:endParaRPr lang="en-US" sz="1800" b="1"/>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ctr"/>
                      <a:r>
                        <a:rPr lang="en-US" sz="1800" dirty="0"/>
                        <a:t>1. Members of a class are private by default.</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t>1. Members of a structure are public by default. </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ctr"/>
                      <a:r>
                        <a:rPr lang="en-US" sz="1800"/>
                        <a:t>2. An instance of a class is called an ‘object’.</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t>2. An instance of structure is called the ‘structure variable’.</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ctr"/>
                      <a:r>
                        <a:rPr lang="en-US" sz="1800" dirty="0"/>
                        <a:t>3. Member classes/structures of a class are private by default but not all programming languages have this default behavior </a:t>
                      </a:r>
                      <a:r>
                        <a:rPr lang="en-US" sz="1800" dirty="0" err="1"/>
                        <a:t>eg</a:t>
                      </a:r>
                      <a:r>
                        <a:rPr lang="en-US" sz="1800" dirty="0"/>
                        <a:t> Java etc.</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t>3. Member classes/structures of a structure are public by default.</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ctr"/>
                      <a:r>
                        <a:rPr lang="en-US" sz="1800"/>
                        <a:t>4. It is declared using the class keyword.</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t>4. It is declared using the struct keyword.</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ctr"/>
                      <a:r>
                        <a:rPr lang="en-US" sz="1800"/>
                        <a:t>5. It is normally used for data abstraction and further inheritance.</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t>5. It is normally used for the grouping of data</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ctr"/>
                      <a:r>
                        <a:rPr lang="en-US" sz="1800" dirty="0"/>
                        <a:t>6. NULL values are possible in Class.</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t>6. NULL values are not possible.</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ctr" fontAlgn="base"/>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ase"/>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Encapsulation</a:t>
            </a:r>
            <a:endParaRPr lang="en-US" dirty="0"/>
          </a:p>
        </p:txBody>
      </p:sp>
      <p:sp>
        <p:nvSpPr>
          <p:cNvPr id="3" name="Content Placeholder 2"/>
          <p:cNvSpPr>
            <a:spLocks noGrp="1"/>
          </p:cNvSpPr>
          <p:nvPr>
            <p:ph idx="1"/>
          </p:nvPr>
        </p:nvSpPr>
        <p:spPr>
          <a:xfrm>
            <a:off x="304800" y="609600"/>
            <a:ext cx="8229600" cy="6019800"/>
          </a:xfrm>
        </p:spPr>
        <p:txBody>
          <a:bodyPr>
            <a:normAutofit/>
          </a:bodyPr>
          <a:lstStyle/>
          <a:p>
            <a:r>
              <a:rPr lang="en-US" sz="2100" dirty="0" smtClean="0"/>
              <a:t>Encapsulation</a:t>
            </a:r>
            <a:r>
              <a:rPr lang="en-US" sz="2100" b="1" dirty="0" smtClean="0"/>
              <a:t> </a:t>
            </a:r>
            <a:r>
              <a:rPr lang="en-US" sz="2100" dirty="0" smtClean="0"/>
              <a:t>in C++ is defined as the wrapping up of data and information in a single unit. </a:t>
            </a:r>
          </a:p>
          <a:p>
            <a:pPr fontAlgn="base"/>
            <a:r>
              <a:rPr lang="en-US" sz="2100" b="1" dirty="0" smtClean="0"/>
              <a:t>Two Important  property of Encapsulation </a:t>
            </a:r>
            <a:endParaRPr lang="en-US" sz="2100" dirty="0" smtClean="0"/>
          </a:p>
          <a:p>
            <a:pPr lvl="1" fontAlgn="base"/>
            <a:r>
              <a:rPr lang="en-US" sz="1900" b="1" dirty="0" smtClean="0"/>
              <a:t>Data Protection: </a:t>
            </a:r>
            <a:r>
              <a:rPr lang="en-US" sz="1900" dirty="0" smtClean="0"/>
              <a:t>Encapsulation protects the internal state of an object by keeping its data members private. Access to and modification of these data members is restricted to the class’s public methods.</a:t>
            </a:r>
          </a:p>
          <a:p>
            <a:pPr lvl="1" fontAlgn="base"/>
            <a:r>
              <a:rPr lang="en-US" sz="1900" b="1" dirty="0" smtClean="0"/>
              <a:t>Information Hiding: </a:t>
            </a:r>
            <a:r>
              <a:rPr lang="en-US" sz="1900" dirty="0" smtClean="0"/>
              <a:t>Encapsulation hides the internal implementation details of a class from external code. Only the public interface of the class is accessible.</a:t>
            </a:r>
          </a:p>
          <a:p>
            <a:pPr fontAlgn="base"/>
            <a:endParaRPr lang="en-US" sz="2300" dirty="0" smtClean="0"/>
          </a:p>
          <a:p>
            <a:r>
              <a:rPr lang="en-US" sz="2300" dirty="0" smtClean="0"/>
              <a:t>The function which we are making inside the class must use only member variables, only then it is called </a:t>
            </a:r>
            <a:r>
              <a:rPr lang="en-US" sz="2300" i="1" dirty="0" smtClean="0"/>
              <a:t>encapsulation</a:t>
            </a:r>
            <a:r>
              <a:rPr lang="en-US" sz="2300" dirty="0" smtClean="0"/>
              <a:t>.</a:t>
            </a:r>
          </a:p>
          <a:p>
            <a:r>
              <a:rPr lang="en-US" sz="2100" dirty="0" smtClean="0"/>
              <a:t>If we don’t make a function inside the class which is using the member variable of the class then we don’t call it encapsulation.</a:t>
            </a:r>
          </a:p>
          <a:p>
            <a:endParaRPr lang="en-US" sz="2300" dirty="0" smtClean="0"/>
          </a:p>
          <a:p>
            <a:endParaRPr lang="en-US" sz="2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normAutofit/>
          </a:bodyPr>
          <a:lstStyle/>
          <a:p>
            <a:r>
              <a:rPr lang="en-US" sz="2100" dirty="0" smtClean="0"/>
              <a:t> Data abstraction means providing only essential information about the data to the outside world, hiding the background details or implementation. </a:t>
            </a:r>
          </a:p>
          <a:p>
            <a:pPr fontAlgn="base"/>
            <a:r>
              <a:rPr lang="en-US" sz="2400" b="1" dirty="0" smtClean="0"/>
              <a:t>Types of Abstraction:</a:t>
            </a:r>
          </a:p>
          <a:p>
            <a:pPr lvl="1" fontAlgn="base"/>
            <a:r>
              <a:rPr lang="en-US" sz="2000" b="1" dirty="0" smtClean="0"/>
              <a:t>Data abstraction – </a:t>
            </a:r>
            <a:r>
              <a:rPr lang="en-US" sz="2000" dirty="0" smtClean="0"/>
              <a:t>This type only shows the required information about the data and hides the unnecessary data.</a:t>
            </a:r>
          </a:p>
          <a:p>
            <a:pPr lvl="1" fontAlgn="base"/>
            <a:r>
              <a:rPr lang="en-US" sz="2000" b="1" dirty="0" smtClean="0"/>
              <a:t>Control Abstraction – </a:t>
            </a:r>
            <a:r>
              <a:rPr lang="en-US" sz="2000" dirty="0" smtClean="0"/>
              <a:t>This type only shows the required information about the implementation and hides unnecessary information.</a:t>
            </a:r>
          </a:p>
          <a:p>
            <a:endParaRPr lang="en-US" sz="21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pPr fontAlgn="base"/>
            <a:r>
              <a:rPr lang="en-US" sz="2100" dirty="0" smtClean="0"/>
              <a:t>Types of Polymorphism</a:t>
            </a:r>
          </a:p>
          <a:p>
            <a:pPr lvl="1" fontAlgn="base"/>
            <a:r>
              <a:rPr lang="en-US" sz="1900" dirty="0" smtClean="0"/>
              <a:t>Compile-time Polymorphism</a:t>
            </a:r>
          </a:p>
          <a:p>
            <a:pPr lvl="1" fontAlgn="base"/>
            <a:r>
              <a:rPr lang="en-US" sz="1900" dirty="0" smtClean="0"/>
              <a:t>Runtime Polymorphism</a:t>
            </a:r>
          </a:p>
        </p:txBody>
      </p:sp>
      <p:pic>
        <p:nvPicPr>
          <p:cNvPr id="4" name="Picture 3" descr="poly.png"/>
          <p:cNvPicPr>
            <a:picLocks noChangeAspect="1"/>
          </p:cNvPicPr>
          <p:nvPr/>
        </p:nvPicPr>
        <p:blipFill>
          <a:blip r:embed="rId2"/>
          <a:stretch>
            <a:fillRect/>
          </a:stretch>
        </p:blipFill>
        <p:spPr>
          <a:xfrm>
            <a:off x="838200" y="2819399"/>
            <a:ext cx="7467600" cy="38839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Page 28 (imp)</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Overloading</a:t>
            </a:r>
            <a:endParaRPr lang="en-US" dirty="0"/>
          </a:p>
        </p:txBody>
      </p:sp>
      <p:sp>
        <p:nvSpPr>
          <p:cNvPr id="3" name="Content Placeholder 2"/>
          <p:cNvSpPr>
            <a:spLocks noGrp="1"/>
          </p:cNvSpPr>
          <p:nvPr>
            <p:ph idx="1"/>
          </p:nvPr>
        </p:nvSpPr>
        <p:spPr>
          <a:xfrm>
            <a:off x="457200" y="1295400"/>
            <a:ext cx="8229600" cy="5562600"/>
          </a:xfrm>
        </p:spPr>
        <p:txBody>
          <a:bodyPr>
            <a:normAutofit/>
          </a:bodyPr>
          <a:lstStyle/>
          <a:p>
            <a:r>
              <a:rPr lang="en-US" sz="2100" dirty="0" smtClean="0"/>
              <a:t>When there are multiple functions with the </a:t>
            </a:r>
            <a:r>
              <a:rPr lang="en-US" sz="2100" u="sng" dirty="0" smtClean="0">
                <a:solidFill>
                  <a:srgbClr val="00B0F0"/>
                </a:solidFill>
              </a:rPr>
              <a:t>same name </a:t>
            </a:r>
            <a:r>
              <a:rPr lang="en-US" sz="2100" dirty="0" smtClean="0"/>
              <a:t>but different parameters, then the functions are said to be </a:t>
            </a:r>
            <a:r>
              <a:rPr lang="en-US" sz="2100" b="1" dirty="0" smtClean="0"/>
              <a:t>overloaded, </a:t>
            </a:r>
            <a:r>
              <a:rPr lang="en-US" sz="2100" dirty="0" smtClean="0"/>
              <a:t>hence this is known as Function Overloading.</a:t>
            </a:r>
          </a:p>
          <a:p>
            <a:r>
              <a:rPr lang="en-US" sz="2100" dirty="0" smtClean="0"/>
              <a:t>A Function cannot have same </a:t>
            </a:r>
            <a:r>
              <a:rPr lang="en-US" sz="2100" dirty="0" smtClean="0">
                <a:solidFill>
                  <a:srgbClr val="FF0000"/>
                </a:solidFill>
              </a:rPr>
              <a:t>Signature in C++</a:t>
            </a:r>
          </a:p>
          <a:p>
            <a:r>
              <a:rPr lang="en-US" sz="2100" dirty="0" smtClean="0"/>
              <a:t>Signature is  </a:t>
            </a:r>
            <a:r>
              <a:rPr lang="en-US" sz="2100" dirty="0" err="1" smtClean="0"/>
              <a:t>fun_name</a:t>
            </a:r>
            <a:r>
              <a:rPr lang="en-US" sz="2100" dirty="0" smtClean="0"/>
              <a:t> &amp;</a:t>
            </a:r>
            <a:r>
              <a:rPr lang="en-US" sz="2100" dirty="0" smtClean="0">
                <a:solidFill>
                  <a:srgbClr val="00B050"/>
                </a:solidFill>
              </a:rPr>
              <a:t> </a:t>
            </a:r>
            <a:r>
              <a:rPr lang="en-US" sz="2100" dirty="0" smtClean="0"/>
              <a:t>the </a:t>
            </a:r>
            <a:r>
              <a:rPr lang="en-US" sz="2100" b="1" dirty="0" smtClean="0"/>
              <a:t>number</a:t>
            </a:r>
            <a:r>
              <a:rPr lang="en-US" sz="2100" dirty="0" smtClean="0"/>
              <a:t> and the </a:t>
            </a:r>
            <a:r>
              <a:rPr lang="en-US" sz="2100" b="1" dirty="0" smtClean="0"/>
              <a:t>type of arguments. </a:t>
            </a:r>
          </a:p>
          <a:p>
            <a:r>
              <a:rPr lang="en-US" sz="2100" dirty="0" smtClean="0"/>
              <a:t>Function Prototype :-  </a:t>
            </a:r>
            <a:r>
              <a:rPr lang="en-US" sz="2100" dirty="0" err="1" smtClean="0"/>
              <a:t>return_type</a:t>
            </a:r>
            <a:r>
              <a:rPr lang="en-US" sz="2100" dirty="0" smtClean="0"/>
              <a:t> +  signature</a:t>
            </a:r>
          </a:p>
          <a:p>
            <a:pPr>
              <a:buNone/>
            </a:pPr>
            <a:r>
              <a:rPr lang="en-US" sz="2100" dirty="0" smtClean="0"/>
              <a:t>Check b/w the function calls and actual Definition</a:t>
            </a:r>
          </a:p>
          <a:p>
            <a:r>
              <a:rPr lang="en-US" sz="2100" dirty="0" smtClean="0"/>
              <a:t>Rule 1 : Exact Match  (</a:t>
            </a:r>
            <a:r>
              <a:rPr lang="en-US" sz="2100" dirty="0" err="1" smtClean="0"/>
              <a:t>jo</a:t>
            </a:r>
            <a:r>
              <a:rPr lang="en-US" sz="2100" dirty="0" smtClean="0"/>
              <a:t> function call </a:t>
            </a:r>
            <a:r>
              <a:rPr lang="en-US" sz="2100" dirty="0" err="1" smtClean="0"/>
              <a:t>kiya</a:t>
            </a:r>
            <a:r>
              <a:rPr lang="en-US" sz="2100" dirty="0" smtClean="0"/>
              <a:t> h </a:t>
            </a:r>
            <a:r>
              <a:rPr lang="en-US" sz="2100" dirty="0" err="1" smtClean="0"/>
              <a:t>vo</a:t>
            </a:r>
            <a:r>
              <a:rPr lang="en-US" sz="2100" dirty="0" smtClean="0"/>
              <a:t> exact match ho </a:t>
            </a:r>
            <a:r>
              <a:rPr lang="en-US" sz="2100" dirty="0" err="1" smtClean="0"/>
              <a:t>kissi</a:t>
            </a:r>
            <a:r>
              <a:rPr lang="en-US" sz="2100" dirty="0" smtClean="0"/>
              <a:t> se)</a:t>
            </a:r>
          </a:p>
          <a:p>
            <a:pPr lvl="2"/>
            <a:r>
              <a:rPr lang="en-US" sz="1800" dirty="0" smtClean="0"/>
              <a:t>Actual argument type = Formal argument type </a:t>
            </a:r>
          </a:p>
          <a:p>
            <a:r>
              <a:rPr lang="en-US" sz="2100" dirty="0" smtClean="0"/>
              <a:t>Rule 2: Type Promotion (only 2)</a:t>
            </a:r>
          </a:p>
          <a:p>
            <a:pPr lvl="1"/>
            <a:r>
              <a:rPr lang="en-US" sz="1700" dirty="0" smtClean="0"/>
              <a:t>Char into </a:t>
            </a:r>
            <a:r>
              <a:rPr lang="en-US" sz="1700" dirty="0" err="1" smtClean="0"/>
              <a:t>int</a:t>
            </a:r>
            <a:r>
              <a:rPr lang="en-US" sz="1700" dirty="0" smtClean="0"/>
              <a:t> only  and float into double</a:t>
            </a:r>
          </a:p>
          <a:p>
            <a:r>
              <a:rPr lang="en-US" sz="2100" dirty="0" smtClean="0"/>
              <a:t>Rule 3: Type Conversion  (all possible implicit conversion)</a:t>
            </a:r>
          </a:p>
          <a:p>
            <a:pPr>
              <a:buNone/>
            </a:pPr>
            <a:endParaRPr lang="en-US" sz="2100" dirty="0" smtClean="0"/>
          </a:p>
          <a:p>
            <a:pPr>
              <a:buNone/>
            </a:pPr>
            <a:r>
              <a:rPr lang="en-US" sz="2100" dirty="0" smtClean="0"/>
              <a:t>Note :- Any  one of the </a:t>
            </a:r>
            <a:r>
              <a:rPr lang="en-US" sz="2100" dirty="0" err="1" smtClean="0"/>
              <a:t>folowing</a:t>
            </a:r>
            <a:r>
              <a:rPr lang="en-US" sz="2100" dirty="0" smtClean="0"/>
              <a:t>  Rule will applicable at a time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that </a:t>
            </a:r>
            <a:r>
              <a:rPr lang="en-US" dirty="0" err="1" smtClean="0"/>
              <a:t>cann’t</a:t>
            </a:r>
            <a:r>
              <a:rPr lang="en-US" dirty="0" smtClean="0"/>
              <a:t> Overload</a:t>
            </a:r>
            <a:endParaRPr lang="en-US" dirty="0"/>
          </a:p>
        </p:txBody>
      </p:sp>
      <p:sp>
        <p:nvSpPr>
          <p:cNvPr id="3" name="Content Placeholder 2"/>
          <p:cNvSpPr>
            <a:spLocks noGrp="1"/>
          </p:cNvSpPr>
          <p:nvPr>
            <p:ph idx="1"/>
          </p:nvPr>
        </p:nvSpPr>
        <p:spPr/>
        <p:txBody>
          <a:bodyPr>
            <a:normAutofit/>
          </a:bodyPr>
          <a:lstStyle/>
          <a:p>
            <a:r>
              <a:rPr lang="en-US" sz="2100" dirty="0" smtClean="0"/>
              <a:t>1). If Differs only in return type</a:t>
            </a:r>
          </a:p>
          <a:p>
            <a:r>
              <a:rPr lang="en-US" sz="2100" dirty="0" smtClean="0"/>
              <a:t>2). If two function have same name and parameters but one of them having static keyword then not</a:t>
            </a:r>
          </a:p>
          <a:p>
            <a:r>
              <a:rPr lang="en-US" sz="2100" dirty="0" smtClean="0"/>
              <a:t>3). Parameter declarations that differ only in a pointer * versus an array [] are equivalent.</a:t>
            </a:r>
          </a:p>
          <a:p>
            <a:r>
              <a:rPr lang="en-US" sz="2100" dirty="0" smtClean="0"/>
              <a:t>4). Parameter declarations that differ only in a function pointer * versus an </a:t>
            </a:r>
            <a:r>
              <a:rPr lang="en-US" sz="2100" dirty="0" err="1" smtClean="0"/>
              <a:t>functionn</a:t>
            </a:r>
            <a:r>
              <a:rPr lang="en-US" sz="2100" dirty="0" smtClean="0"/>
              <a:t> are equivalent.</a:t>
            </a:r>
          </a:p>
          <a:p>
            <a:pPr lvl="2"/>
            <a:r>
              <a:rPr lang="en-US" sz="1900" dirty="0" smtClean="0"/>
              <a:t>void  fun(</a:t>
            </a:r>
            <a:r>
              <a:rPr lang="en-US" sz="1900" dirty="0" err="1" smtClean="0"/>
              <a:t>int</a:t>
            </a:r>
            <a:r>
              <a:rPr lang="en-US" sz="1900" dirty="0" smtClean="0"/>
              <a:t> ());  and void fun(</a:t>
            </a:r>
            <a:r>
              <a:rPr lang="en-US" sz="1900" dirty="0" err="1" smtClean="0"/>
              <a:t>int</a:t>
            </a:r>
            <a:r>
              <a:rPr lang="en-US" sz="1900" dirty="0" smtClean="0"/>
              <a:t> (*)())  // not overload fun  -</a:t>
            </a:r>
            <a:r>
              <a:rPr lang="en-US" sz="1900" dirty="0" err="1" smtClean="0"/>
              <a:t>ambigious</a:t>
            </a:r>
            <a:r>
              <a:rPr lang="en-US" sz="1900" dirty="0" smtClean="0"/>
              <a:t> error</a:t>
            </a:r>
          </a:p>
          <a:p>
            <a:r>
              <a:rPr lang="en-US" sz="2100" dirty="0" smtClean="0"/>
              <a:t> 5).Parameters that differ only in the presence or absence of </a:t>
            </a:r>
            <a:r>
              <a:rPr lang="en-US" sz="2100" dirty="0" smtClean="0">
                <a:solidFill>
                  <a:srgbClr val="FF0000"/>
                </a:solidFill>
              </a:rPr>
              <a:t>const </a:t>
            </a:r>
            <a:r>
              <a:rPr lang="en-US" sz="2100" dirty="0" smtClean="0"/>
              <a:t>and/or volatile are equivalent.   // not overload</a:t>
            </a:r>
          </a:p>
          <a:p>
            <a:pPr lvl="2"/>
            <a:r>
              <a:rPr lang="en-US" sz="1900" dirty="0" smtClean="0"/>
              <a:t>But if pointer or </a:t>
            </a:r>
            <a:r>
              <a:rPr lang="en-US" sz="1900" dirty="0" err="1" smtClean="0"/>
              <a:t>refrence</a:t>
            </a:r>
            <a:r>
              <a:rPr lang="en-US" sz="1900" dirty="0" smtClean="0"/>
              <a:t> as </a:t>
            </a:r>
            <a:r>
              <a:rPr lang="en-US" sz="1900" dirty="0" err="1" smtClean="0"/>
              <a:t>parametrs</a:t>
            </a:r>
            <a:r>
              <a:rPr lang="en-US" sz="1900" dirty="0" smtClean="0"/>
              <a:t> then const work // overload</a:t>
            </a:r>
            <a:endParaRPr lang="en-US" sz="19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Overloading</a:t>
            </a:r>
            <a:endParaRPr lang="en-US" dirty="0"/>
          </a:p>
        </p:txBody>
      </p:sp>
      <p:sp>
        <p:nvSpPr>
          <p:cNvPr id="3" name="Content Placeholder 2"/>
          <p:cNvSpPr>
            <a:spLocks noGrp="1"/>
          </p:cNvSpPr>
          <p:nvPr>
            <p:ph idx="1"/>
          </p:nvPr>
        </p:nvSpPr>
        <p:spPr>
          <a:xfrm>
            <a:off x="457200" y="1219200"/>
            <a:ext cx="8229600" cy="5638800"/>
          </a:xfrm>
        </p:spPr>
        <p:txBody>
          <a:bodyPr>
            <a:normAutofit lnSpcReduction="10000"/>
          </a:bodyPr>
          <a:lstStyle/>
          <a:p>
            <a:r>
              <a:rPr lang="en-US" sz="2100" dirty="0" smtClean="0"/>
              <a:t>Operator performs various operation</a:t>
            </a:r>
          </a:p>
          <a:p>
            <a:pPr>
              <a:buNone/>
            </a:pPr>
            <a:r>
              <a:rPr lang="en-US" sz="2100" dirty="0" smtClean="0"/>
              <a:t>Syntax :- </a:t>
            </a:r>
          </a:p>
          <a:p>
            <a:pPr lvl="1"/>
            <a:r>
              <a:rPr lang="en-US" sz="1800" dirty="0" err="1" smtClean="0"/>
              <a:t>Return_Type</a:t>
            </a:r>
            <a:r>
              <a:rPr lang="en-US" sz="1800" dirty="0" smtClean="0"/>
              <a:t> </a:t>
            </a:r>
            <a:r>
              <a:rPr lang="en-US" sz="1800" dirty="0" err="1" smtClean="0"/>
              <a:t>classname</a:t>
            </a:r>
            <a:r>
              <a:rPr lang="en-US" sz="1800" dirty="0" smtClean="0"/>
              <a:t> :: operator op(Argument list) { Function Body }</a:t>
            </a:r>
          </a:p>
          <a:p>
            <a:pPr lvl="1"/>
            <a:r>
              <a:rPr lang="en-US" sz="1800" dirty="0" smtClean="0"/>
              <a:t>// This can be done by declaring the function</a:t>
            </a:r>
          </a:p>
          <a:p>
            <a:pPr fontAlgn="base"/>
            <a:r>
              <a:rPr lang="en-US" sz="2400" dirty="0" smtClean="0"/>
              <a:t>Rules :- </a:t>
            </a:r>
          </a:p>
          <a:p>
            <a:pPr lvl="1" fontAlgn="base"/>
            <a:r>
              <a:rPr lang="en-US" sz="2000" dirty="0" smtClean="0"/>
              <a:t>In the case of a </a:t>
            </a:r>
            <a:r>
              <a:rPr lang="en-US" sz="2000" b="1" dirty="0" smtClean="0"/>
              <a:t>non-static member function</a:t>
            </a:r>
            <a:r>
              <a:rPr lang="en-US" sz="2000" dirty="0" smtClean="0"/>
              <a:t>, the binary operator should have only one argument and the unary should not have an argument.</a:t>
            </a:r>
          </a:p>
          <a:p>
            <a:pPr lvl="1" fontAlgn="base"/>
            <a:r>
              <a:rPr lang="en-US" sz="2000" dirty="0" smtClean="0"/>
              <a:t>In the case of a </a:t>
            </a:r>
            <a:r>
              <a:rPr lang="en-US" sz="2000" b="1" dirty="0" smtClean="0"/>
              <a:t>friend function</a:t>
            </a:r>
            <a:r>
              <a:rPr lang="en-US" sz="2000" dirty="0" smtClean="0"/>
              <a:t>, the binary operator should have only two arguments and the unary should have only one argument.</a:t>
            </a:r>
          </a:p>
          <a:p>
            <a:pPr lvl="1" fontAlgn="base"/>
            <a:r>
              <a:rPr lang="en-US" sz="2000" dirty="0" smtClean="0"/>
              <a:t>All the class member objects should be public if operator overloading is implemented.</a:t>
            </a:r>
          </a:p>
          <a:p>
            <a:pPr lvl="1" fontAlgn="base"/>
            <a:r>
              <a:rPr lang="en-US" sz="2000" dirty="0" smtClean="0"/>
              <a:t>Operators that cannot be overloaded are  </a:t>
            </a:r>
            <a:r>
              <a:rPr lang="en-US" sz="2000" b="1" dirty="0" smtClean="0"/>
              <a:t>.*</a:t>
            </a:r>
            <a:r>
              <a:rPr lang="en-US" sz="2000" dirty="0" smtClean="0"/>
              <a:t> </a:t>
            </a:r>
            <a:r>
              <a:rPr lang="en-US" sz="2000" b="1" dirty="0" smtClean="0"/>
              <a:t>::</a:t>
            </a:r>
            <a:r>
              <a:rPr lang="en-US" sz="2000" dirty="0" smtClean="0"/>
              <a:t> </a:t>
            </a:r>
            <a:r>
              <a:rPr lang="en-US" sz="2000" b="1" dirty="0" smtClean="0"/>
              <a:t>?:</a:t>
            </a:r>
            <a:endParaRPr lang="en-US" sz="2000" dirty="0" smtClean="0"/>
          </a:p>
          <a:p>
            <a:pPr lvl="1" fontAlgn="base"/>
            <a:r>
              <a:rPr lang="en-US" sz="2000" dirty="0" smtClean="0"/>
              <a:t>Operators that cannot be overloaded when declaring that function as friend function are </a:t>
            </a:r>
            <a:r>
              <a:rPr lang="en-US" sz="2000" b="1" dirty="0" smtClean="0"/>
              <a:t>=</a:t>
            </a:r>
            <a:r>
              <a:rPr lang="en-US" sz="2000" dirty="0" smtClean="0"/>
              <a:t> </a:t>
            </a:r>
            <a:r>
              <a:rPr lang="en-US" sz="2000" b="1" dirty="0" smtClean="0"/>
              <a:t>()</a:t>
            </a:r>
            <a:r>
              <a:rPr lang="en-US" sz="2000" dirty="0" smtClean="0"/>
              <a:t> </a:t>
            </a:r>
            <a:r>
              <a:rPr lang="en-US" sz="2000" b="1" dirty="0" smtClean="0"/>
              <a:t>[]</a:t>
            </a:r>
            <a:r>
              <a:rPr lang="en-US" sz="2000" dirty="0" smtClean="0"/>
              <a:t> </a:t>
            </a:r>
            <a:r>
              <a:rPr lang="en-US" sz="2000" b="1" dirty="0" smtClean="0"/>
              <a:t>-&gt;</a:t>
            </a:r>
            <a:r>
              <a:rPr lang="en-US" sz="2000" dirty="0" smtClean="0"/>
              <a:t>.</a:t>
            </a:r>
          </a:p>
          <a:p>
            <a:pPr lvl="1" fontAlgn="base"/>
            <a:r>
              <a:rPr lang="en-US" sz="2000" dirty="0" smtClean="0"/>
              <a:t>The operator function must be either a non-static (member function) or a friend function.</a:t>
            </a:r>
          </a:p>
          <a:p>
            <a:endParaRPr lang="en-US" sz="21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can Be Overload</a:t>
            </a:r>
            <a:endParaRPr lang="en-US" dirty="0"/>
          </a:p>
        </p:txBody>
      </p:sp>
      <p:graphicFrame>
        <p:nvGraphicFramePr>
          <p:cNvPr id="4" name="Content Placeholder 3"/>
          <p:cNvGraphicFramePr>
            <a:graphicFrameLocks noGrp="1"/>
          </p:cNvGraphicFramePr>
          <p:nvPr>
            <p:ph idx="1"/>
          </p:nvPr>
        </p:nvGraphicFramePr>
        <p:xfrm>
          <a:off x="457200" y="1600200"/>
          <a:ext cx="8229600" cy="3253740"/>
        </p:xfrm>
        <a:graphic>
          <a:graphicData uri="http://schemas.openxmlformats.org/drawingml/2006/table">
            <a:tbl>
              <a:tblPr firstRow="1" bandRow="1">
                <a:tableStyleId>{2D5ABB26-0587-4C30-8999-92F81FD0307C}</a:tableStyleId>
              </a:tblPr>
              <a:tblGrid>
                <a:gridCol w="914400"/>
                <a:gridCol w="914400"/>
                <a:gridCol w="914400"/>
                <a:gridCol w="914400"/>
                <a:gridCol w="914400"/>
                <a:gridCol w="914400"/>
                <a:gridCol w="914400"/>
                <a:gridCol w="914400"/>
                <a:gridCol w="914400"/>
              </a:tblGrid>
              <a:tr h="370840">
                <a:tc>
                  <a:txBody>
                    <a:bodyPr/>
                    <a:lstStyle/>
                    <a:p>
                      <a:pPr algn="ctr" fontAlgn="base"/>
                      <a:r>
                        <a:rPr lang="en-US" sz="2100" dirty="0"/>
                        <a:t>+</a:t>
                      </a:r>
                      <a:endParaRPr lang="en-US" sz="21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 *</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 &amp;</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 ~</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base"/>
                      <a:r>
                        <a:rPr lang="en-US" sz="2100"/>
                        <a: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 &lt;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&gt;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 *=</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base"/>
                      <a:r>
                        <a:rPr lang="en-US" sz="2100"/>
                        <a: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&amp;=</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 &lt;&lt;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 &gt;&gt;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&lt;&lt;=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&gt;&gt;=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 !=</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base"/>
                      <a:r>
                        <a:rPr lang="en-US" sz="2100"/>
                        <a:t>&lt;=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&gt;=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dirty="0"/>
                        <a:t>&amp;&amp;</a:t>
                      </a:r>
                      <a:endParaRPr lang="en-US" sz="21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 ++</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 —</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-&gt;*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-&gt;</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base"/>
                      <a:r>
                        <a:rPr lang="en-US" sz="2100"/>
                        <a:t>( )</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 ]</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new</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delete</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new[]</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delete[]</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100"/>
                        <a:t> </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a:t> </a:t>
                      </a:r>
                      <a:endParaRPr lang="en-US" sz="21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dirty="0"/>
                        <a:t> </a:t>
                      </a:r>
                      <a:endParaRPr lang="en-US" sz="21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a:t>
            </a:r>
            <a:r>
              <a:rPr lang="en-US" dirty="0" err="1" smtClean="0"/>
              <a:t>Cann’t</a:t>
            </a:r>
            <a:r>
              <a:rPr lang="en-US" dirty="0" smtClean="0"/>
              <a:t> Overload</a:t>
            </a:r>
            <a:endParaRPr lang="en-US" dirty="0"/>
          </a:p>
        </p:txBody>
      </p:sp>
      <p:sp>
        <p:nvSpPr>
          <p:cNvPr id="3" name="Content Placeholder 2"/>
          <p:cNvSpPr>
            <a:spLocks noGrp="1"/>
          </p:cNvSpPr>
          <p:nvPr>
            <p:ph idx="1"/>
          </p:nvPr>
        </p:nvSpPr>
        <p:spPr/>
        <p:txBody>
          <a:bodyPr>
            <a:normAutofit/>
          </a:bodyPr>
          <a:lstStyle/>
          <a:p>
            <a:pPr fontAlgn="base"/>
            <a:r>
              <a:rPr lang="en-US" sz="2100" dirty="0" smtClean="0"/>
              <a:t>1) </a:t>
            </a:r>
            <a:r>
              <a:rPr lang="en-US" sz="2100" u="sng" dirty="0" smtClean="0">
                <a:hlinkClick r:id="rId2"/>
              </a:rPr>
              <a:t>Scope Resolution Operator</a:t>
            </a:r>
            <a:r>
              <a:rPr lang="en-US" sz="2100" dirty="0" smtClean="0"/>
              <a:t>  (::)    </a:t>
            </a:r>
          </a:p>
          <a:p>
            <a:pPr fontAlgn="base"/>
            <a:r>
              <a:rPr lang="en-US" sz="2100" b="1" dirty="0" smtClean="0"/>
              <a:t>2)</a:t>
            </a:r>
            <a:r>
              <a:rPr lang="en-US" sz="2100" dirty="0" smtClean="0"/>
              <a:t> </a:t>
            </a:r>
            <a:r>
              <a:rPr lang="en-US" sz="2100" u="sng" dirty="0" smtClean="0">
                <a:hlinkClick r:id="rId3"/>
              </a:rPr>
              <a:t>Ternary or Conditional Operator</a:t>
            </a:r>
            <a:r>
              <a:rPr lang="en-US" sz="2100" dirty="0" smtClean="0"/>
              <a:t> (?:)   </a:t>
            </a:r>
          </a:p>
          <a:p>
            <a:pPr fontAlgn="base"/>
            <a:r>
              <a:rPr lang="en-US" sz="2100" b="1" dirty="0" smtClean="0"/>
              <a:t>3)</a:t>
            </a:r>
            <a:r>
              <a:rPr lang="en-US" sz="2100" dirty="0" smtClean="0"/>
              <a:t> Member Access or Dot operator  (.)    </a:t>
            </a:r>
          </a:p>
          <a:p>
            <a:pPr fontAlgn="base"/>
            <a:r>
              <a:rPr lang="en-US" sz="2100" b="1" dirty="0" smtClean="0"/>
              <a:t>4)</a:t>
            </a:r>
            <a:r>
              <a:rPr lang="en-US" sz="2100" dirty="0" smtClean="0"/>
              <a:t> Pointer-to-member Operator (.*)  </a:t>
            </a:r>
          </a:p>
          <a:p>
            <a:pPr fontAlgn="base"/>
            <a:r>
              <a:rPr lang="en-US" sz="2100" b="1" dirty="0" smtClean="0"/>
              <a:t>5)</a:t>
            </a:r>
            <a:r>
              <a:rPr lang="en-US" sz="2100" dirty="0" smtClean="0"/>
              <a:t> Object size Operator (</a:t>
            </a:r>
            <a:r>
              <a:rPr lang="en-US" sz="2100" u="sng" dirty="0" err="1" smtClean="0">
                <a:hlinkClick r:id="rId4"/>
              </a:rPr>
              <a:t>sizeof</a:t>
            </a:r>
            <a:r>
              <a:rPr lang="en-US" sz="2100" dirty="0" smtClean="0"/>
              <a:t>) </a:t>
            </a:r>
          </a:p>
          <a:p>
            <a:pPr fontAlgn="base"/>
            <a:r>
              <a:rPr lang="en-US" sz="2100" b="1" dirty="0" smtClean="0"/>
              <a:t>6)</a:t>
            </a:r>
            <a:r>
              <a:rPr lang="en-US" sz="2100" dirty="0" smtClean="0"/>
              <a:t> Object type Operator(</a:t>
            </a:r>
            <a:r>
              <a:rPr lang="en-US" sz="2100" dirty="0" err="1" smtClean="0"/>
              <a:t>typeid</a:t>
            </a:r>
            <a:r>
              <a:rPr lang="en-US" sz="2100" dirty="0" smtClean="0"/>
              <a:t>) </a:t>
            </a:r>
          </a:p>
          <a:p>
            <a:pPr fontAlgn="base"/>
            <a:r>
              <a:rPr lang="en-US" sz="2100" b="1" dirty="0" smtClean="0"/>
              <a:t>7) </a:t>
            </a:r>
            <a:r>
              <a:rPr lang="en-US" sz="2100" dirty="0" err="1" smtClean="0"/>
              <a:t>static_cast</a:t>
            </a:r>
            <a:r>
              <a:rPr lang="en-US" sz="2100" dirty="0" smtClean="0"/>
              <a:t> (casting operator)</a:t>
            </a:r>
          </a:p>
          <a:p>
            <a:pPr fontAlgn="base"/>
            <a:r>
              <a:rPr lang="en-US" sz="2100" b="1" dirty="0" smtClean="0"/>
              <a:t>8) </a:t>
            </a:r>
            <a:r>
              <a:rPr lang="en-US" sz="2100" dirty="0" err="1" smtClean="0"/>
              <a:t>const_cast</a:t>
            </a:r>
            <a:r>
              <a:rPr lang="en-US" sz="2100" dirty="0" smtClean="0"/>
              <a:t> (casting operator)</a:t>
            </a:r>
          </a:p>
          <a:p>
            <a:pPr fontAlgn="base"/>
            <a:r>
              <a:rPr lang="en-US" sz="2100" b="1" dirty="0" smtClean="0"/>
              <a:t>9) </a:t>
            </a:r>
            <a:r>
              <a:rPr lang="en-US" sz="2100" dirty="0" err="1" smtClean="0"/>
              <a:t>reinterpret_cast</a:t>
            </a:r>
            <a:r>
              <a:rPr lang="en-US" sz="2100" dirty="0" smtClean="0"/>
              <a:t> (casting operator)</a:t>
            </a:r>
          </a:p>
          <a:p>
            <a:pPr fontAlgn="base"/>
            <a:r>
              <a:rPr lang="en-US" sz="2100" b="1" dirty="0" smtClean="0"/>
              <a:t>10) </a:t>
            </a:r>
            <a:r>
              <a:rPr lang="en-US" sz="2100" dirty="0" err="1" smtClean="0"/>
              <a:t>dynamic_cast</a:t>
            </a:r>
            <a:r>
              <a:rPr lang="en-US" sz="2100" dirty="0" smtClean="0"/>
              <a:t> (casting operator)</a:t>
            </a:r>
          </a:p>
          <a:p>
            <a:endParaRPr lang="en-US" sz="21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Polymorphism</a:t>
            </a:r>
            <a:endParaRPr lang="en-US" dirty="0"/>
          </a:p>
        </p:txBody>
      </p:sp>
      <p:sp>
        <p:nvSpPr>
          <p:cNvPr id="3" name="Content Placeholder 2"/>
          <p:cNvSpPr>
            <a:spLocks noGrp="1"/>
          </p:cNvSpPr>
          <p:nvPr>
            <p:ph idx="1"/>
          </p:nvPr>
        </p:nvSpPr>
        <p:spPr/>
        <p:txBody>
          <a:bodyPr>
            <a:normAutofit/>
          </a:bodyPr>
          <a:lstStyle/>
          <a:p>
            <a:pPr fontAlgn="base"/>
            <a:r>
              <a:rPr lang="en-US" sz="2100" dirty="0" smtClean="0"/>
              <a:t>This type of polymorphism is achieved by </a:t>
            </a:r>
            <a:r>
              <a:rPr lang="en-US" sz="2100" b="1" dirty="0" smtClean="0"/>
              <a:t>Function Overriding</a:t>
            </a:r>
            <a:r>
              <a:rPr lang="en-US" sz="2100" dirty="0" smtClean="0"/>
              <a:t>. </a:t>
            </a:r>
          </a:p>
          <a:p>
            <a:pPr fontAlgn="base"/>
            <a:r>
              <a:rPr lang="en-US" sz="2100" dirty="0" smtClean="0"/>
              <a:t>Late binding and dynamic polymorphism are other names for runtime polymorphism.</a:t>
            </a:r>
          </a:p>
          <a:p>
            <a:pPr fontAlgn="base"/>
            <a:r>
              <a:rPr lang="en-US" sz="2100" b="1" dirty="0" smtClean="0"/>
              <a:t> </a:t>
            </a:r>
            <a:r>
              <a:rPr lang="en-US" sz="2100" dirty="0" smtClean="0"/>
              <a:t>The function call is resolved at runtime in </a:t>
            </a:r>
            <a:r>
              <a:rPr lang="en-US" sz="2100" u="sng" dirty="0" smtClean="0">
                <a:hlinkClick r:id="rId2"/>
              </a:rPr>
              <a:t>runtime polymorphism</a:t>
            </a:r>
            <a:r>
              <a:rPr lang="en-US" sz="2100" dirty="0" smtClean="0"/>
              <a:t>.</a:t>
            </a:r>
          </a:p>
          <a:p>
            <a:pPr fontAlgn="base"/>
            <a:r>
              <a:rPr lang="en-US" sz="2100" dirty="0" smtClean="0"/>
              <a:t> In contrast, with compile time polymorphism, the compiler determines which function call to bind to the object after deducing it at runtime.  (in pointer this reflected)</a:t>
            </a:r>
          </a:p>
          <a:p>
            <a:pPr fontAlgn="base"/>
            <a:r>
              <a:rPr lang="en-US" sz="2100" dirty="0" smtClean="0"/>
              <a:t>Two types :- </a:t>
            </a:r>
          </a:p>
          <a:p>
            <a:pPr lvl="1" fontAlgn="base"/>
            <a:r>
              <a:rPr lang="en-US" sz="1900" dirty="0" smtClean="0"/>
              <a:t>Function Overriding</a:t>
            </a:r>
          </a:p>
          <a:p>
            <a:pPr lvl="1" fontAlgn="base"/>
            <a:r>
              <a:rPr lang="en-US" sz="1900" dirty="0" smtClean="0"/>
              <a:t>Virtual Function</a:t>
            </a:r>
          </a:p>
          <a:p>
            <a:endParaRPr lang="en-US" sz="21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Function Overriding</a:t>
            </a:r>
            <a:endParaRPr lang="en-US" dirty="0"/>
          </a:p>
        </p:txBody>
      </p:sp>
      <p:sp>
        <p:nvSpPr>
          <p:cNvPr id="3" name="Content Placeholder 2"/>
          <p:cNvSpPr>
            <a:spLocks noGrp="1"/>
          </p:cNvSpPr>
          <p:nvPr>
            <p:ph idx="1"/>
          </p:nvPr>
        </p:nvSpPr>
        <p:spPr/>
        <p:txBody>
          <a:bodyPr>
            <a:normAutofit/>
          </a:bodyPr>
          <a:lstStyle/>
          <a:p>
            <a:pPr fontAlgn="base"/>
            <a:r>
              <a:rPr lang="en-US" sz="2100" u="sng" dirty="0" smtClean="0">
                <a:hlinkClick r:id="rId2"/>
              </a:rPr>
              <a:t>Function Overriding</a:t>
            </a:r>
            <a:r>
              <a:rPr lang="en-US" sz="2100" dirty="0" smtClean="0"/>
              <a:t> occurs when a derived class has a definition for one of the member functions of the base class. That base function is said to be overridden.</a:t>
            </a:r>
          </a:p>
          <a:p>
            <a:r>
              <a:rPr lang="en-US" sz="2100" dirty="0" smtClean="0"/>
              <a:t>If we run function as </a:t>
            </a:r>
            <a:r>
              <a:rPr lang="en-US" sz="2100" dirty="0" err="1" smtClean="0"/>
              <a:t>child_class</a:t>
            </a:r>
            <a:r>
              <a:rPr lang="en-US" sz="2100" dirty="0" smtClean="0"/>
              <a:t> object then at runtime at first function is searched in child class if there is no function then it goes to parent class for searching</a:t>
            </a:r>
          </a:p>
          <a:p>
            <a:r>
              <a:rPr lang="en-US" sz="2100" dirty="0" smtClean="0"/>
              <a:t>Child to parent      // valid</a:t>
            </a:r>
          </a:p>
          <a:p>
            <a:r>
              <a:rPr lang="en-US" sz="2100" dirty="0" smtClean="0"/>
              <a:t>Parent to child class   // invalid search</a:t>
            </a:r>
          </a:p>
          <a:p>
            <a:endParaRPr lang="en-US" sz="2100" dirty="0" smtClean="0"/>
          </a:p>
          <a:p>
            <a:pPr>
              <a:buNone/>
            </a:pPr>
            <a:r>
              <a:rPr lang="en-US" sz="2100" dirty="0" smtClean="0"/>
              <a:t>Note :- There is an Error with pointers so Virtual function come into play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function</a:t>
            </a:r>
            <a:endParaRPr lang="en-US" dirty="0"/>
          </a:p>
        </p:txBody>
      </p:sp>
      <p:sp>
        <p:nvSpPr>
          <p:cNvPr id="3" name="Content Placeholder 2"/>
          <p:cNvSpPr>
            <a:spLocks noGrp="1"/>
          </p:cNvSpPr>
          <p:nvPr>
            <p:ph idx="1"/>
          </p:nvPr>
        </p:nvSpPr>
        <p:spPr>
          <a:xfrm>
            <a:off x="457200" y="1143000"/>
            <a:ext cx="8229600" cy="5715000"/>
          </a:xfrm>
        </p:spPr>
        <p:txBody>
          <a:bodyPr>
            <a:normAutofit lnSpcReduction="10000"/>
          </a:bodyPr>
          <a:lstStyle/>
          <a:p>
            <a:r>
              <a:rPr lang="en-US" sz="2100" dirty="0" smtClean="0"/>
              <a:t>A</a:t>
            </a:r>
            <a:r>
              <a:rPr lang="en-US" sz="2100" u="sng" dirty="0" smtClean="0">
                <a:hlinkClick r:id="rId2"/>
              </a:rPr>
              <a:t> virtual function</a:t>
            </a:r>
            <a:r>
              <a:rPr lang="en-US" sz="2100" dirty="0" smtClean="0"/>
              <a:t> is a member function that is declared in the base class using the keyword virtual and is re-defined (Overridden) in the derived class.</a:t>
            </a:r>
          </a:p>
          <a:p>
            <a:pPr fontAlgn="base"/>
            <a:r>
              <a:rPr lang="en-US" sz="2100" b="1" dirty="0" smtClean="0"/>
              <a:t>Some Key Points About Virtual Functions:</a:t>
            </a:r>
          </a:p>
          <a:p>
            <a:pPr lvl="1" fontAlgn="base"/>
            <a:r>
              <a:rPr lang="en-US" sz="1900" dirty="0" smtClean="0"/>
              <a:t>Virtual functions are Dynamic in </a:t>
            </a:r>
            <a:r>
              <a:rPr lang="en-US" sz="1900" dirty="0" smtClean="0"/>
              <a:t>nature cannot static.</a:t>
            </a:r>
            <a:r>
              <a:rPr lang="en-US" sz="1900" dirty="0" smtClean="0"/>
              <a:t> </a:t>
            </a:r>
          </a:p>
          <a:p>
            <a:pPr lvl="1" fontAlgn="base"/>
            <a:r>
              <a:rPr lang="en-US" sz="1900" dirty="0" smtClean="0"/>
              <a:t>They are defined by inserting the keyword “</a:t>
            </a:r>
            <a:r>
              <a:rPr lang="en-US" sz="1900" b="1" dirty="0" smtClean="0"/>
              <a:t>virtual</a:t>
            </a:r>
            <a:r>
              <a:rPr lang="en-US" sz="1900" dirty="0" smtClean="0"/>
              <a:t>” inside a base class and are always declared with a base class and overridden in a </a:t>
            </a:r>
            <a:r>
              <a:rPr lang="en-US" sz="1900" dirty="0" smtClean="0"/>
              <a:t>child.</a:t>
            </a:r>
            <a:endParaRPr lang="en-US" sz="1900" dirty="0" smtClean="0"/>
          </a:p>
          <a:p>
            <a:pPr lvl="1" fontAlgn="base"/>
            <a:r>
              <a:rPr lang="en-US" sz="1900" dirty="0" smtClean="0"/>
              <a:t>A </a:t>
            </a:r>
            <a:r>
              <a:rPr lang="en-US" sz="1900" dirty="0" smtClean="0"/>
              <a:t>virtual function can be a friend function of another class.</a:t>
            </a:r>
          </a:p>
          <a:p>
            <a:pPr lvl="1" fontAlgn="base"/>
            <a:r>
              <a:rPr lang="en-US" sz="1900" dirty="0" smtClean="0"/>
              <a:t>Virtual functions should be accessed using a pointer or reference of base class type to achieve runtime polymorphism.</a:t>
            </a:r>
          </a:p>
          <a:p>
            <a:pPr lvl="1" fontAlgn="base"/>
            <a:r>
              <a:rPr lang="en-US" sz="1900" dirty="0" smtClean="0"/>
              <a:t>The prototype of virtual functions should be the same in the base as well as the derived class</a:t>
            </a:r>
            <a:r>
              <a:rPr lang="en-US" sz="1900" dirty="0" smtClean="0"/>
              <a:t>.</a:t>
            </a:r>
          </a:p>
          <a:p>
            <a:pPr lvl="1" fontAlgn="base"/>
            <a:r>
              <a:rPr lang="en-US" sz="1900" dirty="0" smtClean="0"/>
              <a:t>They are always defined in the base class and overridden in a derived class. It is not mandatory for the derived class to override (or re-define the virtual function), in that case, the base class version of the function is used.</a:t>
            </a:r>
          </a:p>
          <a:p>
            <a:pPr lvl="1" fontAlgn="base"/>
            <a:r>
              <a:rPr lang="en-US" sz="1900" dirty="0" smtClean="0"/>
              <a:t>A class may have a </a:t>
            </a:r>
            <a:r>
              <a:rPr lang="en-US" sz="1900" u="sng" dirty="0" smtClean="0">
                <a:hlinkClick r:id="rId3"/>
              </a:rPr>
              <a:t>virtual destructor</a:t>
            </a:r>
            <a:r>
              <a:rPr lang="en-US" sz="1900" dirty="0" smtClean="0"/>
              <a:t> but it cannot have a virtual constructor</a:t>
            </a:r>
            <a:r>
              <a:rPr lang="en-US" sz="1900" dirty="0" smtClean="0"/>
              <a:t>.</a:t>
            </a:r>
            <a:endParaRPr lang="en-US" sz="1900" dirty="0" smtClean="0"/>
          </a:p>
          <a:p>
            <a:pPr fontAlgn="base"/>
            <a:endParaRPr lang="en-US" sz="2100" dirty="0" smtClean="0"/>
          </a:p>
          <a:p>
            <a:pPr fontAlgn="base"/>
            <a:endParaRPr lang="en-US" sz="2100" dirty="0" smtClean="0"/>
          </a:p>
          <a:p>
            <a:endParaRPr lang="en-US" sz="21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of </a:t>
            </a:r>
            <a:r>
              <a:rPr lang="en-US" dirty="0" err="1" smtClean="0"/>
              <a:t>Vir</a:t>
            </a:r>
            <a:r>
              <a:rPr lang="en-US" dirty="0" smtClean="0"/>
              <a:t>. </a:t>
            </a:r>
            <a:r>
              <a:rPr lang="en-US" dirty="0" err="1" smtClean="0"/>
              <a:t>Func</a:t>
            </a:r>
            <a:endParaRPr lang="en-US" dirty="0"/>
          </a:p>
        </p:txBody>
      </p:sp>
      <p:sp>
        <p:nvSpPr>
          <p:cNvPr id="3" name="Content Placeholder 2"/>
          <p:cNvSpPr>
            <a:spLocks noGrp="1"/>
          </p:cNvSpPr>
          <p:nvPr>
            <p:ph idx="1"/>
          </p:nvPr>
        </p:nvSpPr>
        <p:spPr>
          <a:xfrm>
            <a:off x="457200" y="1600200"/>
            <a:ext cx="8686800" cy="4800600"/>
          </a:xfrm>
        </p:spPr>
        <p:txBody>
          <a:bodyPr>
            <a:normAutofit/>
          </a:bodyPr>
          <a:lstStyle/>
          <a:p>
            <a:r>
              <a:rPr lang="en-US" sz="2300" dirty="0" smtClean="0"/>
              <a:t>In multileve</a:t>
            </a:r>
            <a:r>
              <a:rPr lang="en-US" sz="2300" dirty="0" smtClean="0"/>
              <a:t>l </a:t>
            </a:r>
            <a:r>
              <a:rPr lang="en-US" sz="2300" dirty="0" err="1" smtClean="0"/>
              <a:t>inheritence</a:t>
            </a:r>
            <a:r>
              <a:rPr lang="en-US" sz="2300" dirty="0" smtClean="0"/>
              <a:t> if virtual function define in base class</a:t>
            </a:r>
          </a:p>
          <a:p>
            <a:r>
              <a:rPr lang="en-US" sz="2300" dirty="0" smtClean="0"/>
              <a:t>Then </a:t>
            </a:r>
            <a:r>
              <a:rPr lang="en-US" sz="2300" dirty="0" smtClean="0"/>
              <a:t>all inherit class need not to use virtual A-&gt;B-&gt;C</a:t>
            </a:r>
            <a:endParaRPr lang="en-US" sz="2300" dirty="0" smtClean="0"/>
          </a:p>
          <a:p>
            <a:r>
              <a:rPr lang="en-US" sz="2300" dirty="0" smtClean="0"/>
              <a:t>Virtual </a:t>
            </a:r>
            <a:r>
              <a:rPr lang="en-US" sz="2300" dirty="0" err="1" smtClean="0"/>
              <a:t>Fucntion</a:t>
            </a:r>
            <a:r>
              <a:rPr lang="en-US" sz="2300" dirty="0" err="1" smtClean="0"/>
              <a:t>s</a:t>
            </a:r>
            <a:r>
              <a:rPr lang="en-US" sz="2300" dirty="0" smtClean="0"/>
              <a:t> </a:t>
            </a:r>
            <a:r>
              <a:rPr lang="en-US" sz="2300" dirty="0" err="1" smtClean="0"/>
              <a:t>binded</a:t>
            </a:r>
            <a:r>
              <a:rPr lang="en-US" sz="2300" dirty="0" smtClean="0"/>
              <a:t> at Runtime</a:t>
            </a:r>
          </a:p>
          <a:p>
            <a:pPr lvl="1"/>
            <a:r>
              <a:rPr lang="en-US" sz="2100" dirty="0" smtClean="0"/>
              <a:t>1). </a:t>
            </a:r>
            <a:r>
              <a:rPr lang="en-US" sz="2100" dirty="0" smtClean="0"/>
              <a:t>Late binding (Runtime) is done in accordance with the content of the pointer (i.e. </a:t>
            </a:r>
            <a:r>
              <a:rPr lang="en-US" sz="2100" dirty="0" smtClean="0">
                <a:solidFill>
                  <a:srgbClr val="FF0000"/>
                </a:solidFill>
              </a:rPr>
              <a:t>location pointed to by pointer</a:t>
            </a:r>
            <a:r>
              <a:rPr lang="en-US" sz="2100" dirty="0" smtClean="0"/>
              <a:t>) and Early binding (Compile-time) is done according to the </a:t>
            </a:r>
            <a:r>
              <a:rPr lang="en-US" sz="2100" dirty="0" smtClean="0">
                <a:solidFill>
                  <a:srgbClr val="FF0000"/>
                </a:solidFill>
              </a:rPr>
              <a:t>type of pointer </a:t>
            </a:r>
            <a:endParaRPr lang="en-US" sz="2100" dirty="0" smtClean="0">
              <a:solidFill>
                <a:srgbClr val="FF0000"/>
              </a:solidFill>
            </a:endParaRPr>
          </a:p>
          <a:p>
            <a:endParaRPr lang="en-US" sz="2500" dirty="0" smtClean="0">
              <a:solidFill>
                <a:srgbClr val="FF0000"/>
              </a:solidFill>
            </a:endParaRPr>
          </a:p>
          <a:p>
            <a:endParaRPr lang="en-US" sz="2500" dirty="0" smtClean="0">
              <a:solidFill>
                <a:srgbClr val="FF0000"/>
              </a:solidFill>
            </a:endParaRPr>
          </a:p>
          <a:p>
            <a:endParaRPr lang="en-US" sz="2500" dirty="0" smtClean="0">
              <a:solidFill>
                <a:srgbClr val="FF0000"/>
              </a:solidFill>
            </a:endParaRPr>
          </a:p>
          <a:p>
            <a:r>
              <a:rPr lang="en-US" sz="1900" b="1" dirty="0" smtClean="0"/>
              <a:t>Note: </a:t>
            </a:r>
            <a:r>
              <a:rPr lang="en-US" sz="1900" dirty="0" smtClean="0"/>
              <a:t>Never call a virtual function from a</a:t>
            </a:r>
            <a:r>
              <a:rPr lang="en-US" sz="1900" dirty="0" smtClean="0">
                <a:solidFill>
                  <a:srgbClr val="FF0000"/>
                </a:solidFill>
              </a:rPr>
              <a:t> CONSTRUCTOR </a:t>
            </a:r>
            <a:r>
              <a:rPr lang="en-US" sz="1900" dirty="0" smtClean="0">
                <a:solidFill>
                  <a:srgbClr val="FF0000"/>
                </a:solidFill>
              </a:rPr>
              <a:t> or</a:t>
            </a:r>
            <a:r>
              <a:rPr lang="en-US" sz="1900" dirty="0" smtClean="0">
                <a:solidFill>
                  <a:srgbClr val="FF0000"/>
                </a:solidFill>
              </a:rPr>
              <a:t> DESTRUCTOR</a:t>
            </a:r>
            <a:endParaRPr lang="en-US" sz="1900"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Working of Virtual Functions (concept of VTABLE and VPTR)</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fontAlgn="base"/>
            <a:r>
              <a:rPr lang="en-US" sz="2100" dirty="0" smtClean="0"/>
              <a:t>As </a:t>
            </a:r>
            <a:r>
              <a:rPr lang="en-US" sz="2100" dirty="0"/>
              <a:t>discussed </a:t>
            </a:r>
            <a:r>
              <a:rPr lang="en-US" sz="2100" u="sng" dirty="0">
                <a:hlinkClick r:id="rId2"/>
              </a:rPr>
              <a:t>here</a:t>
            </a:r>
            <a:r>
              <a:rPr lang="en-US" sz="2100" dirty="0"/>
              <a:t>, if a class contains a virtual function then the compiler itself does two things.</a:t>
            </a:r>
          </a:p>
          <a:p>
            <a:pPr fontAlgn="base"/>
            <a:r>
              <a:rPr lang="en-US" sz="2100" dirty="0"/>
              <a:t>If an object of that class is created then a </a:t>
            </a:r>
            <a:r>
              <a:rPr lang="en-US" sz="2100" b="1" dirty="0"/>
              <a:t>virtual pointer (VPTR)</a:t>
            </a:r>
            <a:r>
              <a:rPr lang="en-US" sz="2100" dirty="0"/>
              <a:t> is inserted as a data member of the class to point to the VTABLE of that class. For each new object created, a new virtual pointer is inserted as a data member of that class.</a:t>
            </a:r>
          </a:p>
          <a:p>
            <a:pPr fontAlgn="base"/>
            <a:r>
              <a:rPr lang="en-US" sz="2100" dirty="0"/>
              <a:t>Irrespective of whether the object is created or not, the class contains as a member </a:t>
            </a:r>
            <a:r>
              <a:rPr lang="en-US" sz="2100" b="1" dirty="0"/>
              <a:t>a static array of function pointers called VTABLE</a:t>
            </a:r>
            <a:r>
              <a:rPr lang="en-US" sz="2100" dirty="0"/>
              <a:t>. Cells of this table store the address of each virtual function contained in that class</a:t>
            </a:r>
            <a:r>
              <a:rPr lang="en-US" sz="2100" dirty="0" smtClean="0"/>
              <a:t>.</a:t>
            </a:r>
            <a:endParaRPr lang="en-US"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OOPs?</a:t>
            </a:r>
            <a:endParaRPr lang="en-US" dirty="0"/>
          </a:p>
        </p:txBody>
      </p:sp>
      <p:sp>
        <p:nvSpPr>
          <p:cNvPr id="3" name="Content Placeholder 2"/>
          <p:cNvSpPr>
            <a:spLocks noGrp="1"/>
          </p:cNvSpPr>
          <p:nvPr>
            <p:ph idx="1"/>
          </p:nvPr>
        </p:nvSpPr>
        <p:spPr>
          <a:xfrm>
            <a:off x="228600" y="1143000"/>
            <a:ext cx="8763000" cy="5715000"/>
          </a:xfrm>
        </p:spPr>
        <p:txBody>
          <a:bodyPr>
            <a:normAutofit/>
          </a:bodyPr>
          <a:lstStyle/>
          <a:p>
            <a:r>
              <a:rPr lang="en-US" sz="2100" dirty="0" smtClean="0"/>
              <a:t>Object-oriented programming – As the name suggests uses objects in programming. Object-oriented programming aims to implement real-world entities like inheritance, hiding, polymorphism, etc. in programming. The main aim of OOP is to bind together the data and the functions that operate on them so that no other part of the code can access this data except that function.</a:t>
            </a:r>
          </a:p>
          <a:p>
            <a:pPr fontAlgn="base"/>
            <a:r>
              <a:rPr lang="en-US" sz="2400" dirty="0" smtClean="0"/>
              <a:t>There are some basic concepts of OOPs</a:t>
            </a:r>
          </a:p>
          <a:p>
            <a:pPr lvl="2" fontAlgn="base"/>
            <a:r>
              <a:rPr lang="en-US" sz="1800" dirty="0" smtClean="0"/>
              <a:t>Class</a:t>
            </a:r>
          </a:p>
          <a:p>
            <a:pPr lvl="2" fontAlgn="base"/>
            <a:r>
              <a:rPr lang="en-US" sz="1800" dirty="0" smtClean="0"/>
              <a:t>Objects</a:t>
            </a:r>
          </a:p>
          <a:p>
            <a:pPr lvl="2" fontAlgn="base"/>
            <a:r>
              <a:rPr lang="en-US" sz="1800" dirty="0" smtClean="0"/>
              <a:t>Encapsulation</a:t>
            </a:r>
          </a:p>
          <a:p>
            <a:pPr lvl="2" fontAlgn="base"/>
            <a:r>
              <a:rPr lang="en-US" sz="1800" dirty="0" smtClean="0"/>
              <a:t>Abstraction</a:t>
            </a:r>
          </a:p>
          <a:p>
            <a:pPr lvl="2" fontAlgn="base"/>
            <a:r>
              <a:rPr lang="en-US" sz="1800" dirty="0" smtClean="0"/>
              <a:t>Polymorphism</a:t>
            </a:r>
          </a:p>
          <a:p>
            <a:pPr lvl="2" fontAlgn="base"/>
            <a:r>
              <a:rPr lang="en-US" sz="1800" dirty="0" smtClean="0"/>
              <a:t>Inheritance</a:t>
            </a:r>
          </a:p>
          <a:p>
            <a:pPr lvl="2" fontAlgn="base"/>
            <a:r>
              <a:rPr lang="en-US" sz="1800" dirty="0" smtClean="0"/>
              <a:t>Dynamic Binding</a:t>
            </a:r>
          </a:p>
          <a:p>
            <a:pPr lvl="2" fontAlgn="base"/>
            <a:r>
              <a:rPr lang="en-US" sz="1800" dirty="0" smtClean="0"/>
              <a:t>Message Passing</a:t>
            </a:r>
          </a:p>
          <a:p>
            <a:endParaRPr lang="en-US" sz="21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a:t>
            </a:r>
            <a:r>
              <a:rPr lang="en-US" dirty="0" err="1" smtClean="0"/>
              <a:t>Desructors</a:t>
            </a:r>
            <a:endParaRPr lang="en-US" dirty="0"/>
          </a:p>
        </p:txBody>
      </p:sp>
      <p:sp>
        <p:nvSpPr>
          <p:cNvPr id="3" name="Content Placeholder 2"/>
          <p:cNvSpPr>
            <a:spLocks noGrp="1"/>
          </p:cNvSpPr>
          <p:nvPr>
            <p:ph idx="1"/>
          </p:nvPr>
        </p:nvSpPr>
        <p:spPr/>
        <p:txBody>
          <a:bodyPr>
            <a:normAutofit/>
          </a:bodyPr>
          <a:lstStyle/>
          <a:p>
            <a:r>
              <a:rPr lang="en-US" sz="2100" dirty="0" smtClean="0"/>
              <a:t>As a guideline, any time you have a virtual function in a class, you should immediately add a virtual destructor (even if it does nothing). This way, you ensure against any surprises later. </a:t>
            </a:r>
            <a:endParaRPr lang="en-US" sz="21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143000"/>
            <a:ext cx="8686800" cy="5486400"/>
          </a:xfrm>
        </p:spPr>
        <p:txBody>
          <a:bodyPr>
            <a:normAutofit/>
          </a:bodyPr>
          <a:lstStyle/>
          <a:p>
            <a:r>
              <a:rPr lang="en-US" sz="2100" dirty="0" smtClean="0"/>
              <a:t>The capability of a </a:t>
            </a:r>
            <a:r>
              <a:rPr lang="en-US" sz="2100" u="sng" dirty="0" smtClean="0">
                <a:hlinkClick r:id="rId2"/>
              </a:rPr>
              <a:t>class </a:t>
            </a:r>
            <a:r>
              <a:rPr lang="en-US" sz="2100" dirty="0" smtClean="0"/>
              <a:t>to derive properties and characteristics from another class is called </a:t>
            </a:r>
            <a:r>
              <a:rPr lang="en-US" sz="2100" b="1" dirty="0" smtClean="0"/>
              <a:t>Inheritance</a:t>
            </a:r>
            <a:r>
              <a:rPr lang="en-US" sz="2100" dirty="0" smtClean="0"/>
              <a:t>.</a:t>
            </a:r>
          </a:p>
          <a:p>
            <a:r>
              <a:rPr lang="en-US" sz="2100" dirty="0" smtClean="0"/>
              <a:t>The derived class inherits all the properties of the base class, without changing the properties of base class and may </a:t>
            </a:r>
            <a:r>
              <a:rPr lang="en-US" sz="2100" dirty="0" smtClean="0">
                <a:solidFill>
                  <a:srgbClr val="FF0000"/>
                </a:solidFill>
              </a:rPr>
              <a:t>add new features </a:t>
            </a:r>
            <a:r>
              <a:rPr lang="en-US" sz="2100" dirty="0" smtClean="0"/>
              <a:t>to its own. </a:t>
            </a:r>
          </a:p>
          <a:p>
            <a:pPr lvl="1" fontAlgn="base"/>
            <a:r>
              <a:rPr lang="en-US" sz="2000" b="1" dirty="0" smtClean="0"/>
              <a:t>Sub Class:</a:t>
            </a:r>
            <a:r>
              <a:rPr lang="en-US" sz="2000" dirty="0" smtClean="0"/>
              <a:t> The class that inherits properties from another class is called Subclass or Derived Class. </a:t>
            </a:r>
          </a:p>
          <a:p>
            <a:pPr lvl="1" fontAlgn="base"/>
            <a:r>
              <a:rPr lang="en-US" sz="2000" b="1" dirty="0" smtClean="0"/>
              <a:t>Super Class: </a:t>
            </a:r>
            <a:r>
              <a:rPr lang="en-US" sz="2000" dirty="0" smtClean="0"/>
              <a:t>The class whose properties are inherited by a subclass is called Base Class or </a:t>
            </a:r>
            <a:r>
              <a:rPr lang="en-US" sz="2000" dirty="0" err="1" smtClean="0"/>
              <a:t>Superclass</a:t>
            </a:r>
            <a:r>
              <a:rPr lang="en-US" sz="2000" dirty="0" smtClean="0"/>
              <a:t>. </a:t>
            </a:r>
          </a:p>
          <a:p>
            <a:r>
              <a:rPr lang="en-US" sz="2100" dirty="0" smtClean="0"/>
              <a:t>Syntax :-</a:t>
            </a:r>
          </a:p>
          <a:p>
            <a:pPr lvl="1"/>
            <a:r>
              <a:rPr lang="en-US" sz="2100" dirty="0" smtClean="0"/>
              <a:t>class  </a:t>
            </a:r>
            <a:r>
              <a:rPr lang="en-US" sz="2100" dirty="0" err="1" smtClean="0"/>
              <a:t>derived_class_name</a:t>
            </a:r>
            <a:r>
              <a:rPr lang="en-US" sz="2100" dirty="0" smtClean="0"/>
              <a:t> : access-</a:t>
            </a:r>
            <a:r>
              <a:rPr lang="en-US" sz="2100" dirty="0" err="1" smtClean="0"/>
              <a:t>specifier</a:t>
            </a:r>
            <a:r>
              <a:rPr lang="en-US" sz="2100" dirty="0" smtClean="0"/>
              <a:t>  </a:t>
            </a:r>
            <a:r>
              <a:rPr lang="en-US" sz="2100" dirty="0" err="1" smtClean="0"/>
              <a:t>base_class_name</a:t>
            </a:r>
            <a:r>
              <a:rPr lang="en-US" sz="2100" dirty="0" smtClean="0"/>
              <a:t> { </a:t>
            </a:r>
          </a:p>
          <a:p>
            <a:pPr lvl="1">
              <a:buNone/>
            </a:pPr>
            <a:r>
              <a:rPr lang="en-US" sz="2100" dirty="0" smtClean="0"/>
              <a:t>     //  body</a:t>
            </a:r>
          </a:p>
          <a:p>
            <a:pPr lvl="1">
              <a:buNone/>
            </a:pPr>
            <a:r>
              <a:rPr lang="en-US" sz="2100" dirty="0" smtClean="0"/>
              <a:t> }</a:t>
            </a:r>
            <a:endParaRPr lang="en-US" sz="21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normAutofit/>
          </a:bodyPr>
          <a:lstStyle/>
          <a:p>
            <a:pPr fontAlgn="base"/>
            <a:r>
              <a:rPr lang="en-US" sz="2100" b="1" dirty="0" smtClean="0"/>
              <a:t>Modes of Inheritance: </a:t>
            </a:r>
            <a:endParaRPr lang="en-US" sz="2100" dirty="0" smtClean="0"/>
          </a:p>
          <a:p>
            <a:pPr lvl="1" fontAlgn="base"/>
            <a:r>
              <a:rPr lang="en-US" sz="2000" b="1" dirty="0" smtClean="0"/>
              <a:t>Public Mode</a:t>
            </a:r>
            <a:r>
              <a:rPr lang="en-US" sz="2000" dirty="0" smtClean="0"/>
              <a:t>: In this mode the public member of the base class will become public in the derived class and protected members of the base class will become protected in the derived class.</a:t>
            </a:r>
          </a:p>
          <a:p>
            <a:pPr lvl="1" fontAlgn="base"/>
            <a:r>
              <a:rPr lang="en-US" sz="2000" b="1" dirty="0" smtClean="0"/>
              <a:t>Protected Mode</a:t>
            </a:r>
            <a:r>
              <a:rPr lang="en-US" sz="2000" dirty="0" smtClean="0"/>
              <a:t>: Both public members and protected members of the base class will become protected in the derived class.</a:t>
            </a:r>
          </a:p>
          <a:p>
            <a:pPr lvl="1" fontAlgn="base"/>
            <a:r>
              <a:rPr lang="en-US" sz="2000" b="1" dirty="0" smtClean="0"/>
              <a:t>Private Mode</a:t>
            </a:r>
            <a:r>
              <a:rPr lang="en-US" sz="2000" dirty="0" smtClean="0"/>
              <a:t>: If we derive a subclass from a Private base class. Then both public members and protected members of the base class will become Private in the derived class</a:t>
            </a:r>
            <a:r>
              <a:rPr lang="en-US" sz="1700" dirty="0" smtClean="0"/>
              <a:t>.</a:t>
            </a:r>
          </a:p>
          <a:p>
            <a:pPr fontAlgn="base"/>
            <a:endParaRPr lang="en-US" sz="2100" dirty="0" smtClean="0"/>
          </a:p>
          <a:p>
            <a:pPr fontAlgn="base">
              <a:buNone/>
            </a:pPr>
            <a:endParaRPr lang="en-US" sz="2100" dirty="0" smtClean="0"/>
          </a:p>
          <a:p>
            <a:pPr fontAlgn="base">
              <a:buNone/>
            </a:pPr>
            <a:endParaRPr lang="en-US" sz="2100" dirty="0" smtClean="0"/>
          </a:p>
          <a:p>
            <a:pPr fontAlgn="base">
              <a:buNone/>
            </a:pPr>
            <a:r>
              <a:rPr lang="en-US" sz="2100" b="1" dirty="0" smtClean="0">
                <a:solidFill>
                  <a:srgbClr val="FF0000"/>
                </a:solidFill>
              </a:rPr>
              <a:t>Note : </a:t>
            </a:r>
            <a:r>
              <a:rPr lang="en-US" sz="2100" dirty="0" smtClean="0"/>
              <a:t>Sub-class cannot access the private member of parent class</a:t>
            </a:r>
          </a:p>
          <a:p>
            <a:pPr fontAlgn="base">
              <a:buNone/>
            </a:pPr>
            <a:endParaRPr lang="en-US" sz="2100" dirty="0" smtClean="0"/>
          </a:p>
          <a:p>
            <a:endParaRPr lang="en-US" sz="21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Inheritance</a:t>
            </a:r>
            <a:endParaRPr lang="en-US" dirty="0"/>
          </a:p>
        </p:txBody>
      </p:sp>
      <p:sp>
        <p:nvSpPr>
          <p:cNvPr id="3" name="Content Placeholder 2"/>
          <p:cNvSpPr>
            <a:spLocks noGrp="1"/>
          </p:cNvSpPr>
          <p:nvPr>
            <p:ph idx="1"/>
          </p:nvPr>
        </p:nvSpPr>
        <p:spPr/>
        <p:txBody>
          <a:bodyPr>
            <a:normAutofit/>
          </a:bodyPr>
          <a:lstStyle/>
          <a:p>
            <a:pPr fontAlgn="base"/>
            <a:r>
              <a:rPr lang="en-US" sz="2200" dirty="0" smtClean="0"/>
              <a:t>Single inheritance :- </a:t>
            </a:r>
          </a:p>
          <a:p>
            <a:pPr lvl="1" fontAlgn="base"/>
            <a:r>
              <a:rPr lang="en-US" sz="1900" dirty="0" smtClean="0"/>
              <a:t>Only one class is super class of derived class</a:t>
            </a:r>
          </a:p>
          <a:p>
            <a:pPr fontAlgn="base"/>
            <a:r>
              <a:rPr lang="en-US" sz="2100" dirty="0" smtClean="0"/>
              <a:t>Multilevel inheritance</a:t>
            </a:r>
          </a:p>
          <a:p>
            <a:pPr lvl="1" fontAlgn="base"/>
            <a:r>
              <a:rPr lang="en-US" sz="1900" dirty="0" smtClean="0"/>
              <a:t>Like nested </a:t>
            </a:r>
            <a:r>
              <a:rPr lang="en-US" sz="1900" dirty="0" err="1" smtClean="0"/>
              <a:t>Intheritence</a:t>
            </a:r>
            <a:r>
              <a:rPr lang="en-US" sz="1900" dirty="0" smtClean="0"/>
              <a:t>  </a:t>
            </a:r>
            <a:r>
              <a:rPr lang="en-US" sz="1900" dirty="0" err="1" smtClean="0"/>
              <a:t>base_clasee</a:t>
            </a:r>
            <a:r>
              <a:rPr lang="en-US" sz="1900" dirty="0" smtClean="0"/>
              <a:t> ----&gt;</a:t>
            </a:r>
            <a:r>
              <a:rPr lang="en-US" sz="1900" dirty="0" err="1" smtClean="0"/>
              <a:t>sub_class</a:t>
            </a:r>
            <a:r>
              <a:rPr lang="en-US" sz="1900" dirty="0" smtClean="0"/>
              <a:t> -----&gt; </a:t>
            </a:r>
            <a:r>
              <a:rPr lang="en-US" sz="1900" dirty="0" err="1" smtClean="0"/>
              <a:t>sub_sub_class</a:t>
            </a:r>
            <a:endParaRPr lang="en-US" sz="1900" dirty="0" smtClean="0"/>
          </a:p>
          <a:p>
            <a:pPr fontAlgn="base"/>
            <a:r>
              <a:rPr lang="en-US" sz="2100" dirty="0" smtClean="0"/>
              <a:t>Multiple inheritance</a:t>
            </a:r>
          </a:p>
          <a:p>
            <a:pPr lvl="1" fontAlgn="base"/>
            <a:r>
              <a:rPr lang="en-US" sz="1900" dirty="0" smtClean="0"/>
              <a:t>An </a:t>
            </a:r>
            <a:r>
              <a:rPr lang="en-US" sz="1900" dirty="0" err="1" smtClean="0"/>
              <a:t>sub_class</a:t>
            </a:r>
            <a:r>
              <a:rPr lang="en-US" sz="1900" dirty="0" smtClean="0"/>
              <a:t> has multiple parent/super class</a:t>
            </a:r>
          </a:p>
          <a:p>
            <a:pPr fontAlgn="base"/>
            <a:r>
              <a:rPr lang="en-US" sz="2100" dirty="0" smtClean="0"/>
              <a:t>Hierarchical inheritance</a:t>
            </a:r>
          </a:p>
          <a:p>
            <a:pPr lvl="1" fontAlgn="base"/>
            <a:r>
              <a:rPr lang="en-US" sz="1900" dirty="0" smtClean="0"/>
              <a:t>Like combination of Multiple + Multilevel</a:t>
            </a:r>
          </a:p>
          <a:p>
            <a:pPr fontAlgn="base"/>
            <a:r>
              <a:rPr lang="en-US" sz="2100" dirty="0" smtClean="0"/>
              <a:t>Hybrid inheritance</a:t>
            </a:r>
          </a:p>
          <a:p>
            <a:pPr lvl="1" fontAlgn="base"/>
            <a:r>
              <a:rPr lang="en-US" sz="1900" dirty="0" smtClean="0"/>
              <a:t>Hybrid of any of two types of </a:t>
            </a:r>
            <a:r>
              <a:rPr lang="en-US" sz="1900" dirty="0" err="1" smtClean="0"/>
              <a:t>Inheritence</a:t>
            </a:r>
            <a:endParaRPr lang="en-US" sz="1900" dirty="0" smtClean="0"/>
          </a:p>
          <a:p>
            <a:endParaRPr lang="en-US" sz="21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100" dirty="0" smtClean="0"/>
              <a:t>In general, it is not allowed to call the grandparent’s constructor directly, it has to be called through parent class. It is allowed only when ‘virtual’ keyword is used.</a:t>
            </a:r>
            <a:endParaRPr lang="en-US" sz="2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normAutofit/>
          </a:bodyPr>
          <a:lstStyle/>
          <a:p>
            <a:pPr fontAlgn="base"/>
            <a:r>
              <a:rPr lang="en-US" sz="2300" dirty="0" smtClean="0"/>
              <a:t>Class is a user-defined data type, which holds its own data members and member functions, which can be accessed and used by creating an instance/object of that class.</a:t>
            </a:r>
          </a:p>
          <a:p>
            <a:pPr fontAlgn="base"/>
            <a:r>
              <a:rPr lang="en-US" sz="2300" dirty="0" smtClean="0"/>
              <a:t>Class is like structures.</a:t>
            </a:r>
          </a:p>
          <a:p>
            <a:pPr fontAlgn="base"/>
            <a:r>
              <a:rPr lang="en-US" sz="2300" dirty="0" smtClean="0"/>
              <a:t>For e.g. class of cars where its object are diff-2 brand and</a:t>
            </a:r>
          </a:p>
          <a:p>
            <a:pPr lvl="1" fontAlgn="base">
              <a:buNone/>
            </a:pPr>
            <a:r>
              <a:rPr lang="en-US" sz="2300" dirty="0" smtClean="0"/>
              <a:t>Data member are speed-</a:t>
            </a:r>
            <a:r>
              <a:rPr lang="en-US" sz="2300" dirty="0" err="1" smtClean="0"/>
              <a:t>limit,milege</a:t>
            </a:r>
            <a:r>
              <a:rPr lang="en-US" sz="2300" dirty="0" smtClean="0"/>
              <a:t>, model, price and </a:t>
            </a:r>
          </a:p>
          <a:p>
            <a:pPr lvl="1" fontAlgn="base">
              <a:buNone/>
            </a:pPr>
            <a:r>
              <a:rPr lang="en-US" sz="2300" dirty="0" smtClean="0"/>
              <a:t>Member function maybe </a:t>
            </a:r>
            <a:r>
              <a:rPr lang="en-US" sz="2300" dirty="0" err="1" smtClean="0"/>
              <a:t>stearing</a:t>
            </a:r>
            <a:r>
              <a:rPr lang="en-US" sz="2300" dirty="0" smtClean="0"/>
              <a:t>, clutching, accelerating</a:t>
            </a:r>
          </a:p>
          <a:p>
            <a:pPr lvl="1" fontAlgn="base">
              <a:buNone/>
            </a:pPr>
            <a:r>
              <a:rPr lang="en-US" sz="2300" dirty="0" smtClean="0"/>
              <a:t>Diff-2 object/brand have diff-1 data-member value.</a:t>
            </a:r>
          </a:p>
          <a:p>
            <a:pPr lvl="1" fontAlgn="base">
              <a:buNone/>
            </a:pPr>
            <a:endParaRPr lang="en-US" sz="2300" dirty="0" smtClean="0"/>
          </a:p>
          <a:p>
            <a:pPr fontAlgn="base">
              <a:buNone/>
            </a:pPr>
            <a:endParaRPr lang="en-US" sz="23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Class/function</a:t>
            </a:r>
            <a:endParaRPr lang="en-US" dirty="0"/>
          </a:p>
        </p:txBody>
      </p:sp>
      <p:sp>
        <p:nvSpPr>
          <p:cNvPr id="3" name="Content Placeholder 2"/>
          <p:cNvSpPr>
            <a:spLocks noGrp="1"/>
          </p:cNvSpPr>
          <p:nvPr>
            <p:ph idx="1"/>
          </p:nvPr>
        </p:nvSpPr>
        <p:spPr/>
        <p:txBody>
          <a:bodyPr>
            <a:normAutofit fontScale="92500"/>
          </a:bodyPr>
          <a:lstStyle/>
          <a:p>
            <a:r>
              <a:rPr lang="en-US" sz="2100" dirty="0" smtClean="0"/>
              <a:t>A friend class can access private and protected members of other classes in which it is declared as a friend. It is sometimes useful to allow a particular class to access private and protected members of other classes.</a:t>
            </a:r>
          </a:p>
          <a:p>
            <a:r>
              <a:rPr lang="en-US" sz="2100" dirty="0" smtClean="0"/>
              <a:t> For example, a </a:t>
            </a:r>
            <a:r>
              <a:rPr lang="en-US" sz="2100" dirty="0" err="1" smtClean="0"/>
              <a:t>LinkedList</a:t>
            </a:r>
            <a:r>
              <a:rPr lang="en-US" sz="2100" dirty="0" smtClean="0"/>
              <a:t> class may be allowed to access private members of Node.</a:t>
            </a:r>
          </a:p>
          <a:p>
            <a:endParaRPr lang="en-US" sz="2100" dirty="0" smtClean="0"/>
          </a:p>
          <a:p>
            <a:pPr fontAlgn="base"/>
            <a:r>
              <a:rPr lang="en-US" sz="2400" b="1" dirty="0" smtClean="0"/>
              <a:t>Friend Function</a:t>
            </a:r>
          </a:p>
          <a:p>
            <a:pPr fontAlgn="base"/>
            <a:r>
              <a:rPr lang="en-US" sz="2400" dirty="0" smtClean="0"/>
              <a:t>They are the non-member functions that can access and manipulate the private and protected members of the class for they are declared as friends.</a:t>
            </a:r>
          </a:p>
          <a:p>
            <a:pPr fontAlgn="base"/>
            <a:r>
              <a:rPr lang="en-US" sz="2400" dirty="0" smtClean="0"/>
              <a:t>A friend function can be:</a:t>
            </a:r>
          </a:p>
          <a:p>
            <a:pPr lvl="1" fontAlgn="base"/>
            <a:r>
              <a:rPr lang="en-US" sz="2000" dirty="0" smtClean="0"/>
              <a:t>A global function</a:t>
            </a:r>
          </a:p>
          <a:p>
            <a:pPr lvl="1" fontAlgn="base"/>
            <a:r>
              <a:rPr lang="en-US" sz="2000" dirty="0" smtClean="0"/>
              <a:t>A member function of another class</a:t>
            </a:r>
          </a:p>
          <a:p>
            <a:endParaRPr lang="en-US" sz="2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fontAlgn="base"/>
            <a:r>
              <a:rPr lang="en-US" sz="2100" b="1" dirty="0" smtClean="0"/>
              <a:t>Advantages of Friend Functions</a:t>
            </a:r>
          </a:p>
          <a:p>
            <a:pPr lvl="1" fontAlgn="base"/>
            <a:r>
              <a:rPr lang="en-US" sz="1900" dirty="0" smtClean="0"/>
              <a:t>A friend function is able to access members without the need of inheriting the class.</a:t>
            </a:r>
          </a:p>
          <a:p>
            <a:pPr lvl="1" fontAlgn="base"/>
            <a:r>
              <a:rPr lang="en-US" sz="1900" dirty="0" smtClean="0"/>
              <a:t>The friend function acts as a bridge between two classes by accessing their private data.</a:t>
            </a:r>
          </a:p>
          <a:p>
            <a:pPr lvl="1" fontAlgn="base"/>
            <a:r>
              <a:rPr lang="en-US" sz="1900" dirty="0" smtClean="0"/>
              <a:t>It can be used to increase the versatility of overloaded operators.</a:t>
            </a:r>
          </a:p>
          <a:p>
            <a:pPr lvl="1" fontAlgn="base"/>
            <a:r>
              <a:rPr lang="en-US" sz="1900" dirty="0" smtClean="0"/>
              <a:t>It can be declared either in the public or private or protected part of the class.</a:t>
            </a:r>
          </a:p>
          <a:p>
            <a:pPr fontAlgn="base"/>
            <a:r>
              <a:rPr lang="en-US" sz="2100" b="1" dirty="0" smtClean="0"/>
              <a:t>Disadvantages of Friend Functions</a:t>
            </a:r>
          </a:p>
          <a:p>
            <a:pPr lvl="1" fontAlgn="base"/>
            <a:r>
              <a:rPr lang="en-US" sz="1900" dirty="0" smtClean="0"/>
              <a:t>Friend functions have access to private members of a class from outside the class which violates the law of data hiding.</a:t>
            </a:r>
          </a:p>
          <a:p>
            <a:pPr lvl="1" fontAlgn="base"/>
            <a:r>
              <a:rPr lang="en-US" sz="1900" dirty="0" smtClean="0"/>
              <a:t>Friend functions cannot do any run-time polymorphism in their members.</a:t>
            </a:r>
          </a:p>
          <a:p>
            <a:endParaRPr lang="en-US" sz="2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100" dirty="0" smtClean="0"/>
              <a:t>An Object is an instance of a Class. When a class is defined, no memory is allocated but when it is instantiated (i.e. an object is created) memory is allocated.</a:t>
            </a:r>
          </a:p>
          <a:p>
            <a:r>
              <a:rPr lang="en-US" sz="2500" dirty="0" smtClean="0"/>
              <a:t>Constructors :- </a:t>
            </a:r>
          </a:p>
          <a:p>
            <a:pPr lvl="1" fontAlgn="base"/>
            <a:r>
              <a:rPr lang="en-US" sz="2100" dirty="0" smtClean="0"/>
              <a:t>Constructors are special class members which are called by the compiler every time an object of that class is instantiated/created. </a:t>
            </a:r>
            <a:r>
              <a:rPr lang="en-US" sz="2100" dirty="0" smtClean="0">
                <a:solidFill>
                  <a:srgbClr val="FF0000"/>
                </a:solidFill>
              </a:rPr>
              <a:t>Constructors have the same name as the class </a:t>
            </a:r>
            <a:r>
              <a:rPr lang="en-US" sz="2100" dirty="0" smtClean="0"/>
              <a:t>and may be defined </a:t>
            </a:r>
            <a:r>
              <a:rPr lang="en-US" sz="2100" dirty="0" smtClean="0">
                <a:solidFill>
                  <a:srgbClr val="FF0000"/>
                </a:solidFill>
              </a:rPr>
              <a:t>inside or outside </a:t>
            </a:r>
            <a:r>
              <a:rPr lang="en-US" sz="2100" dirty="0" smtClean="0"/>
              <a:t>the class definition.</a:t>
            </a:r>
          </a:p>
          <a:p>
            <a:pPr lvl="1" fontAlgn="base"/>
            <a:r>
              <a:rPr lang="en-US" sz="2100" dirty="0" smtClean="0"/>
              <a:t> There are 3 types of constructors:</a:t>
            </a:r>
          </a:p>
          <a:p>
            <a:pPr lvl="2" fontAlgn="base"/>
            <a:r>
              <a:rPr lang="en-US" sz="2000" dirty="0" smtClean="0"/>
              <a:t>Default Constructors</a:t>
            </a:r>
          </a:p>
          <a:p>
            <a:pPr lvl="2" fontAlgn="base"/>
            <a:r>
              <a:rPr lang="en-US" sz="2000" dirty="0" smtClean="0"/>
              <a:t>Parameterized Constructors</a:t>
            </a:r>
          </a:p>
          <a:p>
            <a:pPr lvl="2" fontAlgn="base"/>
            <a:r>
              <a:rPr lang="en-US" sz="2000" dirty="0" smtClean="0"/>
              <a:t>Copy Constructors</a:t>
            </a:r>
          </a:p>
          <a:p>
            <a:endParaRPr lang="en-US" sz="25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077200" cy="457200"/>
          </a:xfrm>
        </p:spPr>
        <p:txBody>
          <a:bodyPr>
            <a:normAutofit fontScale="90000"/>
          </a:bodyPr>
          <a:lstStyle/>
          <a:p>
            <a:r>
              <a:rPr lang="en-US" sz="2500" dirty="0" smtClean="0"/>
              <a:t>The prototype constructor  </a:t>
            </a:r>
            <a:r>
              <a:rPr lang="en-US" sz="2500" dirty="0" err="1" smtClean="0"/>
              <a:t>class_name</a:t>
            </a:r>
            <a:r>
              <a:rPr lang="en-US" sz="2500" dirty="0" smtClean="0"/>
              <a:t> (list-of-parameters);</a:t>
            </a:r>
            <a:endParaRPr lang="en-US" sz="2500" dirty="0"/>
          </a:p>
        </p:txBody>
      </p:sp>
      <p:pic>
        <p:nvPicPr>
          <p:cNvPr id="4" name="Content Placeholder 3" descr="CPP-Constructors.png"/>
          <p:cNvPicPr>
            <a:picLocks noGrp="1" noChangeAspect="1"/>
          </p:cNvPicPr>
          <p:nvPr>
            <p:ph idx="1"/>
          </p:nvPr>
        </p:nvPicPr>
        <p:blipFill>
          <a:blip r:embed="rId2"/>
          <a:stretch>
            <a:fillRect/>
          </a:stretch>
        </p:blipFill>
        <p:spPr>
          <a:xfrm>
            <a:off x="0" y="457200"/>
            <a:ext cx="8915400" cy="25908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Destructors</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smtClean="0"/>
              <a:t>Destructor is an instance member function that is invoked automatically whenever an object is going to be destroyed. Meaning, a destructor is the last function that is going to be called before an object is destroyed.</a:t>
            </a:r>
          </a:p>
          <a:p>
            <a:pPr fontAlgn="base"/>
            <a:r>
              <a:rPr lang="en-US" dirty="0" smtClean="0"/>
              <a:t>A destructor is also a special member function like a constructor. Destructor destroys the class objects created by the constructor. </a:t>
            </a:r>
          </a:p>
          <a:p>
            <a:pPr fontAlgn="base"/>
            <a:r>
              <a:rPr lang="en-US" dirty="0" smtClean="0"/>
              <a:t>Destructor has the same name as their class name preceded by a tilde (~) symbol.</a:t>
            </a:r>
          </a:p>
          <a:p>
            <a:pPr fontAlgn="base"/>
            <a:r>
              <a:rPr lang="en-US" dirty="0" smtClean="0"/>
              <a:t>It is not possible to define more than one destructor. </a:t>
            </a:r>
          </a:p>
          <a:p>
            <a:pPr fontAlgn="base"/>
            <a:r>
              <a:rPr lang="en-US" dirty="0" smtClean="0"/>
              <a:t>The destructor is only one way to destroy the object created by the constructor. Hence destructor can-not be overloaded.</a:t>
            </a:r>
          </a:p>
          <a:p>
            <a:pPr fontAlgn="base"/>
            <a:r>
              <a:rPr lang="en-US" dirty="0" smtClean="0"/>
              <a:t>Destructor neither requires any argument nor returns any value.</a:t>
            </a:r>
          </a:p>
          <a:p>
            <a:pPr fontAlgn="base"/>
            <a:r>
              <a:rPr lang="en-US" dirty="0" smtClean="0"/>
              <a:t>It is automatically called when an object goes out of scope. </a:t>
            </a:r>
          </a:p>
          <a:p>
            <a:pPr fontAlgn="base"/>
            <a:r>
              <a:rPr lang="en-US" dirty="0" smtClean="0"/>
              <a:t>Destructor release memory space occupied by the objects created by the constructor.</a:t>
            </a:r>
          </a:p>
          <a:p>
            <a:pPr fontAlgn="base"/>
            <a:r>
              <a:rPr lang="en-US" dirty="0" smtClean="0"/>
              <a:t>In destructor, objects are destroyed in the reverse of an object creation.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1353</TotalTime>
  <Words>1355</Words>
  <Application>Microsoft Office PowerPoint</Application>
  <PresentationFormat>On-screen Show (4:3)</PresentationFormat>
  <Paragraphs>290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Shree Ganeshay Nmah</vt:lpstr>
      <vt:lpstr>Slide 2</vt:lpstr>
      <vt:lpstr>OOPs?</vt:lpstr>
      <vt:lpstr>Class</vt:lpstr>
      <vt:lpstr>Friend Class/function</vt:lpstr>
      <vt:lpstr>Slide 6</vt:lpstr>
      <vt:lpstr>Slide 7</vt:lpstr>
      <vt:lpstr>The prototype constructor  class_name (list-of-parameters);</vt:lpstr>
      <vt:lpstr>Destructors</vt:lpstr>
      <vt:lpstr>Private Destructor</vt:lpstr>
      <vt:lpstr>Shallow vs Deep Copy</vt:lpstr>
      <vt:lpstr>Slide 12</vt:lpstr>
      <vt:lpstr>Slide 13</vt:lpstr>
      <vt:lpstr>This pointer</vt:lpstr>
      <vt:lpstr>Local Class</vt:lpstr>
      <vt:lpstr> </vt:lpstr>
      <vt:lpstr>Encapsulation</vt:lpstr>
      <vt:lpstr>Abstraction</vt:lpstr>
      <vt:lpstr>Polymorphism</vt:lpstr>
      <vt:lpstr>Function Overloading</vt:lpstr>
      <vt:lpstr>Function that cann’t Overload</vt:lpstr>
      <vt:lpstr>Operator Overloading</vt:lpstr>
      <vt:lpstr>Operator can Be Overload</vt:lpstr>
      <vt:lpstr>Operator Cann’t Overload</vt:lpstr>
      <vt:lpstr>Runtime Polymorphism</vt:lpstr>
      <vt:lpstr> Function Overriding</vt:lpstr>
      <vt:lpstr>Virtual function</vt:lpstr>
      <vt:lpstr>Logic of Vir. Func</vt:lpstr>
      <vt:lpstr>Working of Virtual Functions (concept of VTABLE and VPTR) </vt:lpstr>
      <vt:lpstr>Virtual Desructors</vt:lpstr>
      <vt:lpstr>Inheritance</vt:lpstr>
      <vt:lpstr>Slide 32</vt:lpstr>
      <vt:lpstr>Types Of Inheritance</vt:lpstr>
      <vt:lpstr>Slide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Shree Ganeshay Nmah</dc:title>
  <dc:creator>Admin</dc:creator>
  <cp:lastModifiedBy>Admin</cp:lastModifiedBy>
  <cp:revision>72</cp:revision>
  <dcterms:created xsi:type="dcterms:W3CDTF">2006-08-16T00:00:00Z</dcterms:created>
  <dcterms:modified xsi:type="dcterms:W3CDTF">2024-01-04T06:45:32Z</dcterms:modified>
</cp:coreProperties>
</file>