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72" r:id="rId11"/>
    <p:sldId id="263" r:id="rId12"/>
    <p:sldId id="267" r:id="rId13"/>
    <p:sldId id="273"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3" r:id="rId36"/>
    <p:sldId id="290"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integer-literal-in-c-cpp-prefixes-suffix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bitsstdc-h-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what-is-array-decay-in-c-how-can-it-be-prevente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stdstringresize-in-c/" TargetMode="External"/><Relationship Id="rId2" Type="http://schemas.openxmlformats.org/officeDocument/2006/relationships/hyperlink" Target="https://www.geeksforgeeks.org/swap-in-cpp/" TargetMode="External"/><Relationship Id="rId1" Type="http://schemas.openxmlformats.org/officeDocument/2006/relationships/slideLayout" Target="../slideLayouts/slideLayout2.xml"/><Relationship Id="rId5" Type="http://schemas.openxmlformats.org/officeDocument/2006/relationships/hyperlink" Target="https://www.geeksforgeeks.org/stdstringpush_back-in-cpp/" TargetMode="External"/><Relationship Id="rId4" Type="http://schemas.openxmlformats.org/officeDocument/2006/relationships/hyperlink" Target="https://www.geeksforgeeks.org/string-find-in-cp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why-strcpy-and-strncpy-are-not-safe-to-use/" TargetMode="External"/><Relationship Id="rId2" Type="http://schemas.openxmlformats.org/officeDocument/2006/relationships/hyperlink" Target="https://www.geeksforgeeks.org/stdstrncmp-in-c/" TargetMode="External"/><Relationship Id="rId1" Type="http://schemas.openxmlformats.org/officeDocument/2006/relationships/slideLayout" Target="../slideLayouts/slideLayout2.xml"/><Relationship Id="rId6" Type="http://schemas.openxmlformats.org/officeDocument/2006/relationships/hyperlink" Target="https://www.geeksforgeeks.org/stdstringreplace-stdstringreplace_if-c" TargetMode="External"/><Relationship Id="rId5" Type="http://schemas.openxmlformats.org/officeDocument/2006/relationships/hyperlink" Target="https://www.geeksforgeeks.org/strcat-vs-strncat-c/" TargetMode="External"/><Relationship Id="rId4" Type="http://schemas.openxmlformats.org/officeDocument/2006/relationships/hyperlink" Target="https://www.geeksforgeeks.org/strrchr-function-in-c-c/"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access-modifiers-in-c/" TargetMode="External"/><Relationship Id="rId2" Type="http://schemas.openxmlformats.org/officeDocument/2006/relationships/hyperlink" Target="https://www.geeksforgeeks.org/constructors-c/" TargetMode="External"/><Relationship Id="rId1" Type="http://schemas.openxmlformats.org/officeDocument/2006/relationships/slideLayout" Target="../slideLayouts/slideLayout2.xml"/><Relationship Id="rId5" Type="http://schemas.openxmlformats.org/officeDocument/2006/relationships/hyperlink" Target="https://www.geeksforgeeks.org/cpp-pointers/" TargetMode="External"/><Relationship Id="rId4" Type="http://schemas.openxmlformats.org/officeDocument/2006/relationships/hyperlink" Target="https://www.geeksforgeeks.org/c-pointer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Shree </a:t>
            </a:r>
            <a:r>
              <a:rPr lang="en-US" dirty="0" err="1"/>
              <a:t>Ganeshay</a:t>
            </a:r>
            <a:r>
              <a:rPr lang="en-US" dirty="0"/>
              <a:t> </a:t>
            </a:r>
            <a:r>
              <a:rPr lang="en-US" dirty="0" err="1"/>
              <a:t>Namh</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All like c but –</a:t>
            </a:r>
          </a:p>
          <a:p>
            <a:r>
              <a:rPr lang="en-US" dirty="0" err="1"/>
              <a:t>Bool</a:t>
            </a:r>
            <a:endParaRPr lang="en-US" dirty="0"/>
          </a:p>
          <a:p>
            <a:r>
              <a:rPr lang="en-US" dirty="0" err="1"/>
              <a:t>Wchar_t</a:t>
            </a:r>
            <a:endParaRPr lang="en-US" dirty="0"/>
          </a:p>
          <a:p>
            <a:r>
              <a:rPr lang="en-US" dirty="0" err="1"/>
              <a:t>Refrence</a:t>
            </a:r>
            <a:r>
              <a:rPr lang="en-US" dirty="0"/>
              <a:t> (</a:t>
            </a:r>
            <a:r>
              <a:rPr lang="en-US" dirty="0" err="1"/>
              <a:t>int</a:t>
            </a:r>
            <a:r>
              <a:rPr lang="en-US" dirty="0"/>
              <a:t>&amp; a=</a:t>
            </a:r>
            <a:r>
              <a:rPr lang="en-US" dirty="0" err="1"/>
              <a:t>var</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aphicFrame>
        <p:nvGraphicFramePr>
          <p:cNvPr id="4" name="Content Placeholder 3"/>
          <p:cNvGraphicFramePr>
            <a:graphicFrameLocks noGrp="1"/>
          </p:cNvGraphicFramePr>
          <p:nvPr>
            <p:ph idx="1"/>
          </p:nvPr>
        </p:nvGraphicFramePr>
        <p:xfrm>
          <a:off x="457200" y="53340"/>
          <a:ext cx="8229600" cy="5128261"/>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27637">
                <a:tc>
                  <a:txBody>
                    <a:bodyPr/>
                    <a:lstStyle/>
                    <a:p>
                      <a:pPr algn="ctr" rtl="0" fontAlgn="base"/>
                      <a:r>
                        <a:rPr lang="en-US" sz="1400" dirty="0"/>
                        <a:t>Data Type</a:t>
                      </a:r>
                      <a:endParaRPr lang="en-US" sz="14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a:t>Size (in bytes)</a:t>
                      </a:r>
                      <a:endParaRPr lang="en-US" sz="14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dirty="0"/>
                        <a:t>Range</a:t>
                      </a:r>
                      <a:endParaRPr lang="en-US" sz="1400" b="1"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50156">
                <a:tc>
                  <a:txBody>
                    <a:bodyPr/>
                    <a:lstStyle/>
                    <a:p>
                      <a:pPr algn="ctr" rtl="0" fontAlgn="base"/>
                      <a:r>
                        <a:rPr lang="en-US" sz="1250" dirty="0"/>
                        <a:t>float</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50" dirty="0"/>
                        <a:t>4</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50" dirty="0"/>
                        <a:t>-3.4×10^38 to 3.4×10^38</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50156">
                <a:tc>
                  <a:txBody>
                    <a:bodyPr/>
                    <a:lstStyle/>
                    <a:p>
                      <a:pPr algn="ctr" rtl="0" fontAlgn="base"/>
                      <a:r>
                        <a:rPr lang="en-US" sz="1250" dirty="0"/>
                        <a:t>double</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50" dirty="0"/>
                        <a:t>8</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50" dirty="0"/>
                        <a:t>-1.7×10^308 to1.7×10^308</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50156">
                <a:tc>
                  <a:txBody>
                    <a:bodyPr/>
                    <a:lstStyle/>
                    <a:p>
                      <a:pPr algn="ctr" rtl="0" fontAlgn="base"/>
                      <a:r>
                        <a:rPr lang="en-US" sz="1250"/>
                        <a:t>long double</a:t>
                      </a:r>
                      <a:endParaRPr lang="en-US" sz="125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50"/>
                        <a:t>12</a:t>
                      </a:r>
                      <a:endParaRPr lang="en-US" sz="125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50" dirty="0"/>
                        <a:t>-1.1×10^4932 to1.1×10^4932</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50156">
                <a:tc>
                  <a:txBody>
                    <a:bodyPr/>
                    <a:lstStyle/>
                    <a:p>
                      <a:pPr algn="ctr" rtl="0" fontAlgn="base"/>
                      <a:r>
                        <a:rPr lang="en-US" sz="2000" b="1" dirty="0" err="1">
                          <a:solidFill>
                            <a:srgbClr val="FF0000"/>
                          </a:solidFill>
                        </a:rPr>
                        <a:t>wchar_t</a:t>
                      </a:r>
                      <a:endParaRPr lang="en-US" sz="2000" b="1" dirty="0">
                        <a:solidFill>
                          <a:srgbClr val="FF0000"/>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1" dirty="0">
                          <a:solidFill>
                            <a:srgbClr val="FF0000"/>
                          </a:solidFill>
                        </a:rPr>
                        <a:t>2 or 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1" dirty="0">
                          <a:solidFill>
                            <a:srgbClr val="FF0000"/>
                          </a:solidFill>
                        </a:rPr>
                        <a:t>1 wide character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limits.h</a:t>
            </a:r>
            <a:r>
              <a:rPr lang="en-US" dirty="0"/>
              <a:t>&gt;</a:t>
            </a:r>
          </a:p>
        </p:txBody>
      </p:sp>
      <p:sp>
        <p:nvSpPr>
          <p:cNvPr id="3" name="Content Placeholder 2"/>
          <p:cNvSpPr>
            <a:spLocks noGrp="1"/>
          </p:cNvSpPr>
          <p:nvPr>
            <p:ph idx="1"/>
          </p:nvPr>
        </p:nvSpPr>
        <p:spPr/>
        <p:txBody>
          <a:bodyPr>
            <a:normAutofit/>
          </a:bodyPr>
          <a:lstStyle/>
          <a:p>
            <a:r>
              <a:rPr lang="en-US" sz="2500" i="1" dirty="0"/>
              <a:t>Syntax :- </a:t>
            </a:r>
            <a:r>
              <a:rPr lang="en-US" sz="2500" dirty="0"/>
              <a:t>&lt;</a:t>
            </a:r>
            <a:r>
              <a:rPr lang="en-US" sz="2500" dirty="0" err="1"/>
              <a:t>limits.h</a:t>
            </a:r>
            <a:r>
              <a:rPr lang="en-US" sz="2500" dirty="0"/>
              <a:t>&gt;</a:t>
            </a:r>
            <a:r>
              <a:rPr lang="en-US" sz="2500" i="1" dirty="0"/>
              <a:t> header file is defined to find the range of  fundamental data-types. Unsigned modifiers have minimum value is zero. So, no macro constants are defined for the unsigned minimum value.</a:t>
            </a:r>
            <a:endParaRPr lang="en-US" sz="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a:t>
            </a:r>
            <a:r>
              <a:rPr lang="en-US" dirty="0" err="1"/>
              <a:t>castinng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idx="1"/>
          </p:nvPr>
        </p:nvSpPr>
        <p:spPr/>
        <p:txBody>
          <a:bodyPr>
            <a:normAutofit/>
          </a:bodyPr>
          <a:lstStyle/>
          <a:p>
            <a:r>
              <a:rPr lang="en-US" sz="2300" dirty="0"/>
              <a:t>In C &amp; C++, Literals are the Constant values that are assigned to the constant variables. Literals represent fixed values that cannot be modified. Literals contain memory but they do not have references as variables. Generally, both terms, constants, and literals are used interchangeably.  </a:t>
            </a:r>
          </a:p>
          <a:p>
            <a:pPr fontAlgn="base"/>
            <a:r>
              <a:rPr lang="en-US" sz="2300" dirty="0"/>
              <a:t>There are 4 types of literal in C:</a:t>
            </a:r>
          </a:p>
          <a:p>
            <a:pPr lvl="2" fontAlgn="base"/>
            <a:r>
              <a:rPr lang="en-US" sz="1600" dirty="0"/>
              <a:t>Integer Literal</a:t>
            </a:r>
          </a:p>
          <a:p>
            <a:pPr lvl="2" fontAlgn="base"/>
            <a:r>
              <a:rPr lang="en-US" sz="1600" dirty="0"/>
              <a:t>Float Literal</a:t>
            </a:r>
          </a:p>
          <a:p>
            <a:pPr lvl="2" fontAlgn="base"/>
            <a:r>
              <a:rPr lang="en-US" sz="1600" dirty="0"/>
              <a:t>Character Literal</a:t>
            </a:r>
          </a:p>
          <a:p>
            <a:pPr lvl="2" fontAlgn="base"/>
            <a:r>
              <a:rPr lang="en-US" sz="1600" dirty="0"/>
              <a:t>String Literal</a:t>
            </a:r>
          </a:p>
          <a:p>
            <a:endParaRPr lang="en-US" sz="2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a:t>
            </a:r>
            <a:r>
              <a:rPr lang="en-US" dirty="0"/>
              <a:t> Literal</a:t>
            </a:r>
          </a:p>
        </p:txBody>
      </p:sp>
      <p:sp>
        <p:nvSpPr>
          <p:cNvPr id="3" name="Content Placeholder 2"/>
          <p:cNvSpPr>
            <a:spLocks noGrp="1"/>
          </p:cNvSpPr>
          <p:nvPr>
            <p:ph idx="1"/>
          </p:nvPr>
        </p:nvSpPr>
        <p:spPr/>
        <p:txBody>
          <a:bodyPr>
            <a:normAutofit lnSpcReduction="10000"/>
          </a:bodyPr>
          <a:lstStyle/>
          <a:p>
            <a:r>
              <a:rPr lang="en-US" sz="2300" u="sng" dirty="0">
                <a:hlinkClick r:id="rId2"/>
              </a:rPr>
              <a:t>Integer literals</a:t>
            </a:r>
            <a:r>
              <a:rPr lang="en-US" sz="2300" dirty="0"/>
              <a:t> are used to represent and store the integer values only.</a:t>
            </a:r>
          </a:p>
          <a:p>
            <a:r>
              <a:rPr lang="en-US" sz="2300" dirty="0"/>
              <a:t> Integer literals are expressed in two type :- </a:t>
            </a:r>
          </a:p>
          <a:p>
            <a:pPr lvl="1"/>
            <a:r>
              <a:rPr lang="en-US" sz="1900" dirty="0" err="1"/>
              <a:t>i</a:t>
            </a:r>
            <a:r>
              <a:rPr lang="en-US" sz="1900" dirty="0"/>
              <a:t>). Prefix :- </a:t>
            </a:r>
          </a:p>
          <a:p>
            <a:pPr lvl="4"/>
            <a:r>
              <a:rPr lang="en-US" sz="1500" dirty="0"/>
              <a:t>Decimal  -          no prefix before decimal digits (0,1,2,3,4,5,6,7,8,9)</a:t>
            </a:r>
          </a:p>
          <a:p>
            <a:pPr lvl="4"/>
            <a:r>
              <a:rPr lang="en-US" sz="1500" dirty="0"/>
              <a:t>Binary (base 2)          ---0b or 0B   before binary digits (0  / 1)</a:t>
            </a:r>
          </a:p>
          <a:p>
            <a:pPr lvl="4"/>
            <a:r>
              <a:rPr lang="en-US" sz="1500" dirty="0"/>
              <a:t>Octal (base 8)           ---0  before (0,1,2,3,4,5,6,7)</a:t>
            </a:r>
          </a:p>
          <a:p>
            <a:pPr lvl="4"/>
            <a:r>
              <a:rPr lang="en-US" sz="1500" dirty="0" err="1"/>
              <a:t>Hexa</a:t>
            </a:r>
            <a:r>
              <a:rPr lang="en-US" sz="1500" dirty="0"/>
              <a:t>-decimal  (16)  --- 0x  before  </a:t>
            </a:r>
            <a:r>
              <a:rPr lang="en-US" sz="1500" dirty="0" err="1"/>
              <a:t>hexa</a:t>
            </a:r>
            <a:r>
              <a:rPr lang="en-US" sz="1500" dirty="0"/>
              <a:t>-literal digits (0,1,2,3,4,5,6,7,8,9</a:t>
            </a:r>
          </a:p>
          <a:p>
            <a:pPr lvl="6">
              <a:buNone/>
            </a:pPr>
            <a:r>
              <a:rPr lang="en-US" sz="1500" dirty="0"/>
              <a:t>		,</a:t>
            </a:r>
            <a:r>
              <a:rPr lang="en-US" sz="1500" dirty="0" err="1"/>
              <a:t>A,a,B,b,C,c,D,d,E,e,F,f</a:t>
            </a:r>
            <a:r>
              <a:rPr lang="en-US" sz="1500" dirty="0"/>
              <a:t> )</a:t>
            </a:r>
          </a:p>
          <a:p>
            <a:pPr lvl="1"/>
            <a:r>
              <a:rPr lang="en-US" sz="1900" dirty="0"/>
              <a:t>ii). Suffix :- </a:t>
            </a:r>
            <a:endParaRPr lang="en-US" sz="2300" dirty="0"/>
          </a:p>
          <a:p>
            <a:pPr lvl="4"/>
            <a:r>
              <a:rPr lang="en-US" sz="1500" dirty="0" err="1"/>
              <a:t>Int</a:t>
            </a:r>
            <a:r>
              <a:rPr lang="en-US" sz="1500" dirty="0"/>
              <a:t> --- No suffix </a:t>
            </a:r>
          </a:p>
          <a:p>
            <a:pPr lvl="4"/>
            <a:r>
              <a:rPr lang="en-US" sz="1500" dirty="0"/>
              <a:t>Unsigned </a:t>
            </a:r>
            <a:r>
              <a:rPr lang="en-US" sz="1500" dirty="0" err="1"/>
              <a:t>int</a:t>
            </a:r>
            <a:r>
              <a:rPr lang="en-US" sz="1500" dirty="0"/>
              <a:t> </a:t>
            </a:r>
            <a:r>
              <a:rPr lang="en-US" sz="1500" dirty="0">
                <a:sym typeface="Wingdings" pitchFamily="2" charset="2"/>
              </a:rPr>
              <a:t> --  U (</a:t>
            </a:r>
            <a:r>
              <a:rPr lang="en-US" sz="1500" dirty="0" err="1">
                <a:sym typeface="Wingdings" pitchFamily="2" charset="2"/>
              </a:rPr>
              <a:t>int</a:t>
            </a:r>
            <a:r>
              <a:rPr lang="en-US" sz="1500" dirty="0">
                <a:sym typeface="Wingdings" pitchFamily="2" charset="2"/>
              </a:rPr>
              <a:t> a=122345U).</a:t>
            </a:r>
          </a:p>
          <a:p>
            <a:pPr lvl="4"/>
            <a:r>
              <a:rPr lang="en-US" sz="1500" dirty="0">
                <a:sym typeface="Wingdings" pitchFamily="2" charset="2"/>
              </a:rPr>
              <a:t>Long </a:t>
            </a:r>
            <a:r>
              <a:rPr lang="en-US" sz="1500" dirty="0" err="1">
                <a:sym typeface="Wingdings" pitchFamily="2" charset="2"/>
              </a:rPr>
              <a:t>int</a:t>
            </a:r>
            <a:r>
              <a:rPr lang="en-US" sz="1500" dirty="0">
                <a:sym typeface="Wingdings" pitchFamily="2" charset="2"/>
              </a:rPr>
              <a:t>           –   </a:t>
            </a:r>
            <a:r>
              <a:rPr lang="en-US" sz="1500" dirty="0" err="1">
                <a:sym typeface="Wingdings" pitchFamily="2" charset="2"/>
              </a:rPr>
              <a:t>l,L</a:t>
            </a:r>
            <a:r>
              <a:rPr lang="en-US" sz="1500" dirty="0">
                <a:sym typeface="Wingdings" pitchFamily="2" charset="2"/>
              </a:rPr>
              <a:t>   (</a:t>
            </a:r>
            <a:r>
              <a:rPr lang="en-US" sz="1500" dirty="0" err="1">
                <a:sym typeface="Wingdings" pitchFamily="2" charset="2"/>
              </a:rPr>
              <a:t>int</a:t>
            </a:r>
            <a:r>
              <a:rPr lang="en-US" sz="1500" dirty="0">
                <a:sym typeface="Wingdings" pitchFamily="2" charset="2"/>
              </a:rPr>
              <a:t> a = 1234l)</a:t>
            </a:r>
          </a:p>
          <a:p>
            <a:pPr lvl="4"/>
            <a:r>
              <a:rPr lang="en-US" sz="1500" dirty="0">
                <a:sym typeface="Wingdings" pitchFamily="2" charset="2"/>
              </a:rPr>
              <a:t>Long </a:t>
            </a:r>
            <a:r>
              <a:rPr lang="en-US" sz="1500" dirty="0" err="1">
                <a:sym typeface="Wingdings" pitchFamily="2" charset="2"/>
              </a:rPr>
              <a:t>long</a:t>
            </a:r>
            <a:r>
              <a:rPr lang="en-US" sz="1500" dirty="0">
                <a:sym typeface="Wingdings" pitchFamily="2" charset="2"/>
              </a:rPr>
              <a:t> </a:t>
            </a:r>
            <a:r>
              <a:rPr lang="en-US" sz="1500" dirty="0" err="1">
                <a:sym typeface="Wingdings" pitchFamily="2" charset="2"/>
              </a:rPr>
              <a:t>int</a:t>
            </a:r>
            <a:r>
              <a:rPr lang="en-US" sz="1500" dirty="0">
                <a:sym typeface="Wingdings" pitchFamily="2" charset="2"/>
              </a:rPr>
              <a:t> –    </a:t>
            </a:r>
            <a:r>
              <a:rPr lang="en-US" sz="1500" dirty="0" err="1">
                <a:sym typeface="Wingdings" pitchFamily="2" charset="2"/>
              </a:rPr>
              <a:t>ll</a:t>
            </a:r>
            <a:r>
              <a:rPr lang="en-US" sz="1500" dirty="0">
                <a:sym typeface="Wingdings" pitchFamily="2" charset="2"/>
              </a:rPr>
              <a:t> or LL    (</a:t>
            </a:r>
            <a:r>
              <a:rPr lang="en-US" sz="1500" dirty="0" err="1">
                <a:sym typeface="Wingdings" pitchFamily="2" charset="2"/>
              </a:rPr>
              <a:t>int</a:t>
            </a:r>
            <a:r>
              <a:rPr lang="en-US" sz="1500" dirty="0">
                <a:sym typeface="Wingdings" pitchFamily="2" charset="2"/>
              </a:rPr>
              <a:t> a=1LL)</a:t>
            </a:r>
          </a:p>
          <a:p>
            <a:pPr lvl="4"/>
            <a:r>
              <a:rPr lang="en-US" sz="1500" dirty="0">
                <a:sym typeface="Wingdings" pitchFamily="2" charset="2"/>
              </a:rPr>
              <a:t>Short – No </a:t>
            </a:r>
            <a:r>
              <a:rPr lang="en-US" sz="1500" dirty="0" err="1">
                <a:sym typeface="Wingdings" pitchFamily="2" charset="2"/>
              </a:rPr>
              <a:t>suffi</a:t>
            </a:r>
            <a:r>
              <a:rPr lang="en-US" sz="1500" dirty="0">
                <a:sym typeface="Wingdings" pitchFamily="2" charset="2"/>
              </a:rPr>
              <a:t> x</a:t>
            </a:r>
          </a:p>
          <a:p>
            <a:pPr lvl="4">
              <a:buNone/>
            </a:pPr>
            <a:endParaRPr lang="en-US" sz="1500" dirty="0">
              <a:sym typeface="Wingdings" pitchFamily="2" charset="2"/>
            </a:endParaRPr>
          </a:p>
          <a:p>
            <a:pPr lvl="4"/>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dirty="0"/>
              <a:t>68    -valid</a:t>
            </a:r>
          </a:p>
          <a:p>
            <a:r>
              <a:rPr lang="en-US" dirty="0"/>
              <a:t>0876  -- invalid octal</a:t>
            </a:r>
          </a:p>
          <a:p>
            <a:r>
              <a:rPr lang="en-US" dirty="0"/>
              <a:t>0234 – valid octal</a:t>
            </a:r>
          </a:p>
          <a:p>
            <a:r>
              <a:rPr lang="en-US" dirty="0"/>
              <a:t>0xt45  -- invalid </a:t>
            </a:r>
            <a:r>
              <a:rPr lang="en-US" dirty="0" err="1"/>
              <a:t>hexa</a:t>
            </a:r>
            <a:r>
              <a:rPr lang="en-US" dirty="0"/>
              <a:t>-decimal </a:t>
            </a:r>
          </a:p>
          <a:p>
            <a:pPr>
              <a:buNone/>
            </a:pPr>
            <a:r>
              <a:rPr lang="en-US" dirty="0"/>
              <a:t>.45e10 – invalid float (exponent type)</a:t>
            </a:r>
          </a:p>
          <a:p>
            <a:pPr>
              <a:buNone/>
            </a:pPr>
            <a:r>
              <a:rPr lang="en-US" dirty="0"/>
              <a:t>1.45e-12 – valid float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Promotion</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Function</a:t>
            </a:r>
          </a:p>
        </p:txBody>
      </p:sp>
      <p:sp>
        <p:nvSpPr>
          <p:cNvPr id="3" name="Content Placeholder 2"/>
          <p:cNvSpPr>
            <a:spLocks noGrp="1"/>
          </p:cNvSpPr>
          <p:nvPr>
            <p:ph idx="1"/>
          </p:nvPr>
        </p:nvSpPr>
        <p:spPr>
          <a:xfrm>
            <a:off x="457200" y="1447800"/>
            <a:ext cx="8229600" cy="4678363"/>
          </a:xfrm>
        </p:spPr>
        <p:txBody>
          <a:bodyPr>
            <a:normAutofit/>
          </a:bodyPr>
          <a:lstStyle/>
          <a:p>
            <a:pPr fontAlgn="base"/>
            <a:r>
              <a:rPr lang="en-US" sz="2300" dirty="0"/>
              <a:t>In C++ input and output are performed in the form of a sequence of bytes or more commonly known as </a:t>
            </a:r>
            <a:r>
              <a:rPr lang="en-US" sz="2300" b="1" dirty="0"/>
              <a:t>streams</a:t>
            </a:r>
            <a:r>
              <a:rPr lang="en-US" sz="2300" dirty="0"/>
              <a:t>.</a:t>
            </a:r>
          </a:p>
          <a:p>
            <a:pPr fontAlgn="base"/>
            <a:r>
              <a:rPr lang="en-US" sz="1500" b="1" dirty="0"/>
              <a:t>Input Stream:</a:t>
            </a:r>
            <a:r>
              <a:rPr lang="en-US" sz="1500" dirty="0"/>
              <a:t> If the direction of flow of bytes is from the device(for example, Keyboard) to the main memory then this process is called input.</a:t>
            </a:r>
          </a:p>
          <a:p>
            <a:pPr fontAlgn="base"/>
            <a:r>
              <a:rPr lang="en-US" sz="1500" b="1" dirty="0"/>
              <a:t>Output Stream:</a:t>
            </a:r>
            <a:r>
              <a:rPr lang="en-US" sz="1500" dirty="0"/>
              <a:t> If the direction of flow of bytes is opposite, i.e. from main memory to device( display screen ) then this process is called output.</a:t>
            </a:r>
          </a:p>
          <a:p>
            <a:pPr fontAlgn="base"/>
            <a:endParaRPr lang="en-US" sz="1500" dirty="0"/>
          </a:p>
          <a:p>
            <a:pPr fontAlgn="base"/>
            <a:r>
              <a:rPr lang="en-US" sz="2100" dirty="0"/>
              <a:t>In C++ after the header files, we often use ‘</a:t>
            </a:r>
            <a:r>
              <a:rPr lang="en-US" sz="2100" i="1" dirty="0"/>
              <a:t>using namespace std;</a:t>
            </a:r>
            <a:r>
              <a:rPr lang="en-US" sz="2100" dirty="0"/>
              <a:t>‘. The reason behind it is that all of the standard library definitions are inside the namespace std. As the library functions are not defined at global scope, so in order to use them we use </a:t>
            </a:r>
            <a:r>
              <a:rPr lang="en-US" sz="2100" i="1" dirty="0"/>
              <a:t>namespace std</a:t>
            </a:r>
            <a:r>
              <a:rPr lang="en-US" sz="2100" dirty="0"/>
              <a:t>.</a:t>
            </a:r>
          </a:p>
          <a:p>
            <a:endParaRPr lang="en-US" sz="2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2100" b="1" dirty="0"/>
              <a:t>Header files available in C++ for </a:t>
            </a:r>
            <a:r>
              <a:rPr lang="en-US" sz="2100" b="1" dirty="0" err="1"/>
              <a:t>Input/Output</a:t>
            </a:r>
            <a:r>
              <a:rPr lang="en-US" sz="2100" b="1" dirty="0"/>
              <a:t> operations are:</a:t>
            </a:r>
            <a:r>
              <a:rPr lang="en-US" sz="2100" dirty="0"/>
              <a:t> </a:t>
            </a:r>
          </a:p>
          <a:p>
            <a:pPr fontAlgn="base"/>
            <a:r>
              <a:rPr lang="en-US" sz="2100" b="1" dirty="0" err="1"/>
              <a:t>iostream</a:t>
            </a:r>
            <a:r>
              <a:rPr lang="en-US" sz="2100" dirty="0"/>
              <a:t>: </a:t>
            </a:r>
            <a:r>
              <a:rPr lang="en-US" sz="2100" dirty="0" err="1"/>
              <a:t>iostream</a:t>
            </a:r>
            <a:r>
              <a:rPr lang="en-US" sz="2100" dirty="0"/>
              <a:t> stands for standard input-output stream. This header file contains definitions of objects like </a:t>
            </a:r>
            <a:r>
              <a:rPr lang="en-US" sz="2100" dirty="0" err="1"/>
              <a:t>cin</a:t>
            </a:r>
            <a:r>
              <a:rPr lang="en-US" sz="2100" dirty="0"/>
              <a:t>, </a:t>
            </a:r>
            <a:r>
              <a:rPr lang="en-US" sz="2100" dirty="0" err="1"/>
              <a:t>cout</a:t>
            </a:r>
            <a:r>
              <a:rPr lang="en-US" sz="2100" dirty="0"/>
              <a:t>, </a:t>
            </a:r>
            <a:r>
              <a:rPr lang="en-US" sz="2100" dirty="0" err="1"/>
              <a:t>cerr</a:t>
            </a:r>
            <a:r>
              <a:rPr lang="en-US" sz="2100" dirty="0"/>
              <a:t>, etc.</a:t>
            </a:r>
          </a:p>
          <a:p>
            <a:pPr fontAlgn="base"/>
            <a:r>
              <a:rPr lang="en-US" sz="2100" b="1" dirty="0" err="1"/>
              <a:t>iomanip</a:t>
            </a:r>
            <a:r>
              <a:rPr lang="en-US" sz="2100" dirty="0"/>
              <a:t>: </a:t>
            </a:r>
            <a:r>
              <a:rPr lang="en-US" sz="2100" dirty="0" err="1"/>
              <a:t>iomanip</a:t>
            </a:r>
            <a:r>
              <a:rPr lang="en-US" sz="2100" dirty="0"/>
              <a:t> stands for input-output manipulators. The methods declared in these files are used for manipulating streams. This file contains definitions of </a:t>
            </a:r>
            <a:r>
              <a:rPr lang="en-US" sz="2100" dirty="0" err="1"/>
              <a:t>setw</a:t>
            </a:r>
            <a:r>
              <a:rPr lang="en-US" sz="2100" dirty="0"/>
              <a:t>, </a:t>
            </a:r>
            <a:r>
              <a:rPr lang="en-US" sz="2100" dirty="0" err="1"/>
              <a:t>setprecision</a:t>
            </a:r>
            <a:r>
              <a:rPr lang="en-US" sz="2100" dirty="0"/>
              <a:t>, etc.</a:t>
            </a:r>
          </a:p>
          <a:p>
            <a:pPr fontAlgn="base"/>
            <a:r>
              <a:rPr lang="en-US" sz="2100" b="1" dirty="0" err="1"/>
              <a:t>fstream</a:t>
            </a:r>
            <a:r>
              <a:rPr lang="en-US" sz="2100" dirty="0"/>
              <a:t>: for file handling.</a:t>
            </a:r>
          </a:p>
          <a:p>
            <a:pPr fontAlgn="base"/>
            <a:r>
              <a:rPr lang="en-US" sz="2100" b="1" dirty="0">
                <a:hlinkClick r:id="rId2"/>
              </a:rPr>
              <a:t>bits/</a:t>
            </a:r>
            <a:r>
              <a:rPr lang="en-US" sz="2100" b="1" dirty="0" err="1">
                <a:hlinkClick r:id="rId2"/>
              </a:rPr>
              <a:t>stdc</a:t>
            </a:r>
            <a:r>
              <a:rPr lang="en-US" sz="2100" b="1" dirty="0">
                <a:hlinkClick r:id="rId2"/>
              </a:rPr>
              <a:t>++:</a:t>
            </a:r>
            <a:r>
              <a:rPr lang="en-US" sz="2100" b="1" dirty="0"/>
              <a:t> </a:t>
            </a:r>
            <a:r>
              <a:rPr lang="en-US" sz="2100" dirty="0"/>
              <a:t>This header file includes every standard library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C++ input and output are performed in the form of a sequence of bytes or more commonly known as </a:t>
            </a:r>
            <a:r>
              <a:rPr lang="en-US" b="1" dirty="0"/>
              <a:t>streams</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Cin,cout,cerr,clog</a:t>
            </a:r>
            <a:endParaRPr lang="en-US" dirty="0"/>
          </a:p>
        </p:txBody>
      </p:sp>
      <p:sp>
        <p:nvSpPr>
          <p:cNvPr id="3" name="Content Placeholder 2"/>
          <p:cNvSpPr>
            <a:spLocks noGrp="1"/>
          </p:cNvSpPr>
          <p:nvPr>
            <p:ph idx="1"/>
          </p:nvPr>
        </p:nvSpPr>
        <p:spPr/>
        <p:txBody>
          <a:bodyPr>
            <a:normAutofit/>
          </a:bodyPr>
          <a:lstStyle/>
          <a:p>
            <a:r>
              <a:rPr lang="en-US" dirty="0"/>
              <a:t>&gt;&gt; -- extraction operator</a:t>
            </a:r>
          </a:p>
          <a:p>
            <a:r>
              <a:rPr lang="en-US" dirty="0"/>
              <a:t>&lt;&lt; -- insertion operator</a:t>
            </a:r>
          </a:p>
          <a:p>
            <a:r>
              <a:rPr lang="en-US" dirty="0"/>
              <a:t>Standard input Stream(</a:t>
            </a:r>
            <a:r>
              <a:rPr lang="en-US" dirty="0" err="1"/>
              <a:t>cin</a:t>
            </a:r>
            <a:r>
              <a:rPr lang="en-US" dirty="0"/>
              <a:t>)</a:t>
            </a:r>
          </a:p>
          <a:p>
            <a:r>
              <a:rPr lang="en-US" dirty="0"/>
              <a:t>Standard Output Stream(</a:t>
            </a:r>
            <a:r>
              <a:rPr lang="en-US" dirty="0" err="1"/>
              <a:t>cout</a:t>
            </a:r>
            <a:r>
              <a:rPr lang="en-US" dirty="0"/>
              <a:t>)</a:t>
            </a:r>
          </a:p>
          <a:p>
            <a:pPr fontAlgn="base"/>
            <a:r>
              <a:rPr lang="en-US" sz="3000" dirty="0"/>
              <a:t>Un-buffered standard error stream (</a:t>
            </a:r>
            <a:r>
              <a:rPr lang="en-US" sz="3000" dirty="0" err="1"/>
              <a:t>cerr</a:t>
            </a:r>
            <a:r>
              <a:rPr lang="en-US" sz="3000" dirty="0"/>
              <a:t>): </a:t>
            </a:r>
          </a:p>
          <a:p>
            <a:pPr fontAlgn="base"/>
            <a:r>
              <a:rPr lang="en-US" sz="3000" dirty="0"/>
              <a:t>Buffered standard error stream (clog):</a:t>
            </a:r>
          </a:p>
          <a:p>
            <a:pPr fontAlgn="base"/>
            <a:r>
              <a:rPr lang="en-US" dirty="0"/>
              <a:t> diff b/w </a:t>
            </a:r>
            <a:r>
              <a:rPr lang="en-US" dirty="0" err="1"/>
              <a:t>cout</a:t>
            </a:r>
            <a:r>
              <a:rPr lang="en-US" dirty="0"/>
              <a:t> and </a:t>
            </a:r>
            <a:r>
              <a:rPr lang="en-US" dirty="0" err="1"/>
              <a:t>cerr</a:t>
            </a:r>
            <a:r>
              <a:rPr lang="en-US" dirty="0"/>
              <a:t>????</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30657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fontAlgn="base"/>
                      <a:r>
                        <a:rPr lang="en-US" sz="1250" b="0" dirty="0"/>
                        <a:t>1.</a:t>
                      </a:r>
                    </a:p>
                  </a:txBody>
                  <a:tcPr marL="95250" marR="95250" marT="133350" marB="133350" anchor="ctr"/>
                </a:tc>
                <a:tc>
                  <a:txBody>
                    <a:bodyPr/>
                    <a:lstStyle/>
                    <a:p>
                      <a:pPr algn="ctr" rtl="0" fontAlgn="base"/>
                      <a:r>
                        <a:rPr lang="en-US" sz="1250" b="1"/>
                        <a:t>while loop</a:t>
                      </a:r>
                      <a:r>
                        <a:rPr lang="en-US" sz="1250" b="0"/>
                        <a:t>– First checks the condition, then executes the body.</a:t>
                      </a:r>
                    </a:p>
                  </a:txBody>
                  <a:tcPr marL="95250" marR="95250" marT="133350" marB="133350" anchor="ctr"/>
                </a:tc>
                <a:tc>
                  <a:txBody>
                    <a:bodyPr/>
                    <a:lstStyle/>
                    <a:p>
                      <a:endParaRPr lang="en-US"/>
                    </a:p>
                  </a:txBody>
                  <a:tcPr/>
                </a:tc>
                <a:extLst>
                  <a:ext uri="{0D108BD9-81ED-4DB2-BD59-A6C34878D82A}">
                    <a16:rowId xmlns:a16="http://schemas.microsoft.com/office/drawing/2014/main" val="10000"/>
                  </a:ext>
                </a:extLst>
              </a:tr>
              <a:tr h="370840">
                <a:tc>
                  <a:txBody>
                    <a:bodyPr/>
                    <a:lstStyle/>
                    <a:p>
                      <a:pPr algn="ctr" fontAlgn="base"/>
                      <a:r>
                        <a:rPr lang="en-US" sz="1250" b="0"/>
                        <a:t>2.</a:t>
                      </a:r>
                    </a:p>
                  </a:txBody>
                  <a:tcPr marL="95250" marR="95250" marT="133350" marB="133350" anchor="ctr"/>
                </a:tc>
                <a:tc>
                  <a:txBody>
                    <a:bodyPr/>
                    <a:lstStyle/>
                    <a:p>
                      <a:pPr algn="ctr" rtl="0" fontAlgn="base"/>
                      <a:r>
                        <a:rPr lang="en-US" sz="1250" b="1"/>
                        <a:t>for loop</a:t>
                      </a:r>
                      <a:r>
                        <a:rPr lang="en-US" sz="1250" b="0"/>
                        <a:t>– firstly initializes, then, condition check, execute body, update.</a:t>
                      </a:r>
                    </a:p>
                  </a:txBody>
                  <a:tcPr marL="95250" marR="95250" marT="133350" marB="133350" anchor="ctr"/>
                </a:tc>
                <a:tc>
                  <a:txBody>
                    <a:bodyPr/>
                    <a:lstStyle/>
                    <a:p>
                      <a:endParaRPr lang="en-US"/>
                    </a:p>
                  </a:txBody>
                  <a:tcPr/>
                </a:tc>
                <a:extLst>
                  <a:ext uri="{0D108BD9-81ED-4DB2-BD59-A6C34878D82A}">
                    <a16:rowId xmlns:a16="http://schemas.microsoft.com/office/drawing/2014/main" val="10001"/>
                  </a:ext>
                </a:extLst>
              </a:tr>
              <a:tr h="370840">
                <a:tc>
                  <a:txBody>
                    <a:bodyPr/>
                    <a:lstStyle/>
                    <a:p>
                      <a:pPr algn="ctr" fontAlgn="base"/>
                      <a:r>
                        <a:rPr lang="en-US" sz="1250" b="0"/>
                        <a:t>3.</a:t>
                      </a:r>
                    </a:p>
                  </a:txBody>
                  <a:tcPr marL="95250" marR="95250" marT="133350" marB="133350" anchor="ctr"/>
                </a:tc>
                <a:tc>
                  <a:txBody>
                    <a:bodyPr/>
                    <a:lstStyle/>
                    <a:p>
                      <a:pPr algn="ctr" fontAlgn="base"/>
                      <a:r>
                        <a:rPr lang="en-US" sz="1250" b="1" dirty="0"/>
                        <a:t>do-while</a:t>
                      </a:r>
                      <a:endParaRPr lang="en-US" sz="1250" b="0" dirty="0"/>
                    </a:p>
                    <a:p>
                      <a:pPr algn="ctr" fontAlgn="base"/>
                      <a:r>
                        <a:rPr lang="en-US" sz="1250" b="1" dirty="0"/>
                        <a:t>loop</a:t>
                      </a:r>
                      <a:endParaRPr lang="en-US" sz="1250" b="0" dirty="0"/>
                    </a:p>
                    <a:p>
                      <a:pPr algn="ctr" rtl="0" fontAlgn="base"/>
                      <a:r>
                        <a:rPr lang="en-US" sz="1250" b="0" dirty="0"/>
                        <a:t>– firstly, execute the body then condition check</a:t>
                      </a:r>
                    </a:p>
                  </a:txBody>
                  <a:tcPr marL="95250" marR="95250" marT="133350" marB="133350" anchor="ctr"/>
                </a:tc>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normAutofit/>
          </a:bodyPr>
          <a:lstStyle/>
          <a:p>
            <a:r>
              <a:rPr lang="en-US" dirty="0"/>
              <a:t>Inline Function:-</a:t>
            </a:r>
          </a:p>
          <a:p>
            <a:pPr lvl="1"/>
            <a:r>
              <a:rPr lang="en-US" dirty="0"/>
              <a:t>Remember, </a:t>
            </a:r>
            <a:r>
              <a:rPr lang="en-US" dirty="0" err="1"/>
              <a:t>inlining</a:t>
            </a:r>
            <a:r>
              <a:rPr lang="en-US" dirty="0"/>
              <a:t> is only a request to the compiler, not a command. The compiler can ignore the request for </a:t>
            </a:r>
            <a:r>
              <a:rPr lang="en-US" dirty="0" err="1"/>
              <a:t>inlining</a:t>
            </a:r>
            <a:r>
              <a:rPr lang="en-US" dirty="0"/>
              <a:t>. </a:t>
            </a:r>
          </a:p>
          <a:p>
            <a:pPr lvl="1"/>
            <a:r>
              <a:rPr lang="en-US" dirty="0"/>
              <a:t>Compiler rejects if :- </a:t>
            </a:r>
          </a:p>
          <a:p>
            <a:pPr lvl="2" fontAlgn="base"/>
            <a:r>
              <a:rPr lang="en-US" sz="1500" dirty="0"/>
              <a:t>If a function contains a loop. (</a:t>
            </a:r>
            <a:r>
              <a:rPr lang="en-US" sz="1500" i="1" dirty="0"/>
              <a:t>for, while and do-while</a:t>
            </a:r>
            <a:r>
              <a:rPr lang="en-US" sz="1500" dirty="0"/>
              <a:t>) </a:t>
            </a:r>
          </a:p>
          <a:p>
            <a:pPr lvl="2" fontAlgn="base"/>
            <a:r>
              <a:rPr lang="en-US" sz="1500" dirty="0"/>
              <a:t>If a function contains static variables. </a:t>
            </a:r>
          </a:p>
          <a:p>
            <a:pPr lvl="2" fontAlgn="base"/>
            <a:r>
              <a:rPr lang="en-US" sz="1500" dirty="0"/>
              <a:t>If a function is recursive. </a:t>
            </a:r>
          </a:p>
          <a:p>
            <a:pPr lvl="2" fontAlgn="base"/>
            <a:r>
              <a:rPr lang="en-US" sz="1500" dirty="0"/>
              <a:t>If a function return type is other than void, and the return statement doesn’t exist in a function body. </a:t>
            </a:r>
          </a:p>
          <a:p>
            <a:pPr lvl="2" fontAlgn="base"/>
            <a:r>
              <a:rPr lang="en-US" sz="1500" dirty="0"/>
              <a:t>If a function contains a switch or </a:t>
            </a:r>
            <a:r>
              <a:rPr lang="en-US" sz="1500" dirty="0" err="1"/>
              <a:t>goto</a:t>
            </a:r>
            <a:r>
              <a:rPr lang="en-US" sz="1500" dirty="0"/>
              <a:t> statement</a:t>
            </a:r>
            <a:r>
              <a:rPr lang="en-US" dirty="0"/>
              <a:t>. </a:t>
            </a:r>
          </a:p>
          <a:p>
            <a:pPr lvl="2"/>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a:t>
            </a:r>
          </a:p>
        </p:txBody>
      </p:sp>
      <p:sp>
        <p:nvSpPr>
          <p:cNvPr id="3" name="Content Placeholder 2"/>
          <p:cNvSpPr>
            <a:spLocks noGrp="1"/>
          </p:cNvSpPr>
          <p:nvPr>
            <p:ph idx="1"/>
          </p:nvPr>
        </p:nvSpPr>
        <p:spPr/>
        <p:txBody>
          <a:bodyPr/>
          <a:lstStyle/>
          <a:p>
            <a:pPr fontAlgn="base"/>
            <a:r>
              <a:rPr lang="en-US" dirty="0"/>
              <a:t> lambda expressions to allow inline functions which can be used for short snippets of code that are not going to be reused and therefore do not require a name. In their simplest form a lambda expression can be defined as follows: </a:t>
            </a:r>
          </a:p>
          <a:p>
            <a:r>
              <a:rPr lang="en-US" b="1" i="1" dirty="0"/>
              <a:t>[ capture clause ] (parameters) -&gt; return-type { definition of method }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p:txBody>
          <a:bodyPr>
            <a:normAutofit lnSpcReduction="10000"/>
          </a:bodyPr>
          <a:lstStyle/>
          <a:p>
            <a:r>
              <a:rPr lang="en-US" dirty="0"/>
              <a:t>Null Pointer :- (value pointer)</a:t>
            </a:r>
          </a:p>
          <a:p>
            <a:r>
              <a:rPr lang="en-US" dirty="0"/>
              <a:t>Void Pointer :- (type pointer)</a:t>
            </a:r>
          </a:p>
          <a:p>
            <a:pPr lvl="2"/>
            <a:r>
              <a:rPr lang="en-US" dirty="0"/>
              <a:t>It </a:t>
            </a:r>
            <a:r>
              <a:rPr lang="en-US" dirty="0" err="1"/>
              <a:t>cann’t</a:t>
            </a:r>
            <a:r>
              <a:rPr lang="en-US" dirty="0"/>
              <a:t>  be </a:t>
            </a:r>
            <a:r>
              <a:rPr lang="en-US" dirty="0" err="1"/>
              <a:t>derefrenced</a:t>
            </a:r>
            <a:endParaRPr lang="en-US" dirty="0"/>
          </a:p>
          <a:p>
            <a:pPr lvl="2" fontAlgn="base"/>
            <a:r>
              <a:rPr lang="en-US" dirty="0"/>
              <a:t>Pointer arithmetic is not possible on pointers of void due to lack of concrete value and thus size.</a:t>
            </a:r>
          </a:p>
          <a:p>
            <a:pPr fontAlgn="base"/>
            <a:r>
              <a:rPr lang="en-US" dirty="0"/>
              <a:t>Wild Pointer :- </a:t>
            </a:r>
          </a:p>
          <a:p>
            <a:pPr lvl="3" fontAlgn="base"/>
            <a:r>
              <a:rPr lang="en-US" dirty="0" err="1"/>
              <a:t>Uninitialised</a:t>
            </a:r>
            <a:r>
              <a:rPr lang="en-US" dirty="0"/>
              <a:t> pointer</a:t>
            </a:r>
          </a:p>
          <a:p>
            <a:pPr fontAlgn="base"/>
            <a:r>
              <a:rPr lang="en-US" dirty="0"/>
              <a:t>Dangling Pointer :- </a:t>
            </a:r>
          </a:p>
          <a:p>
            <a:pPr lvl="2" fontAlgn="base"/>
            <a:r>
              <a:rPr lang="en-US" dirty="0"/>
              <a:t>A pointer which is free from memory using free()</a:t>
            </a:r>
          </a:p>
          <a:p>
            <a:pPr lvl="3" fontAlgn="base">
              <a:buNone/>
            </a:pPr>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a variable is declared as a reference, it becomes an alternative name for an existing variable. </a:t>
            </a:r>
          </a:p>
          <a:p>
            <a:r>
              <a:rPr lang="en-US" dirty="0"/>
              <a:t>Ref less </a:t>
            </a:r>
            <a:r>
              <a:rPr lang="en-US" dirty="0" err="1"/>
              <a:t>powerfull</a:t>
            </a:r>
            <a:r>
              <a:rPr lang="en-US" dirty="0"/>
              <a:t> than pointers.</a:t>
            </a:r>
          </a:p>
          <a:p>
            <a:pPr fontAlgn="base"/>
            <a:r>
              <a:rPr lang="en-US" dirty="0"/>
              <a:t>There are multiple applications for references in C++, a few of them are mentioned below:</a:t>
            </a:r>
          </a:p>
          <a:p>
            <a:pPr lvl="2" fontAlgn="base"/>
            <a:r>
              <a:rPr lang="en-US" dirty="0"/>
              <a:t>Modify the passed parameters in a function</a:t>
            </a:r>
          </a:p>
          <a:p>
            <a:pPr lvl="2" fontAlgn="base"/>
            <a:r>
              <a:rPr lang="en-US" dirty="0"/>
              <a:t>Avoiding a copy of large structures</a:t>
            </a:r>
          </a:p>
          <a:p>
            <a:pPr lvl="2" fontAlgn="base"/>
            <a:r>
              <a:rPr lang="en-US" dirty="0"/>
              <a:t>In For Each Loop to modify all objects</a:t>
            </a:r>
          </a:p>
          <a:p>
            <a:pPr lvl="2" fontAlgn="base"/>
            <a:r>
              <a:rPr lang="en-US" dirty="0"/>
              <a:t>For Each Loop to avoid the copy of objects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vs</a:t>
            </a:r>
            <a:r>
              <a:rPr lang="en-US" dirty="0"/>
              <a:t> &amp;</a:t>
            </a:r>
          </a:p>
        </p:txBody>
      </p:sp>
      <p:sp>
        <p:nvSpPr>
          <p:cNvPr id="3" name="Content Placeholder 2"/>
          <p:cNvSpPr>
            <a:spLocks noGrp="1"/>
          </p:cNvSpPr>
          <p:nvPr>
            <p:ph idx="1"/>
          </p:nvPr>
        </p:nvSpPr>
        <p:spPr/>
        <p:txBody>
          <a:bodyPr>
            <a:normAutofit/>
          </a:bodyPr>
          <a:lstStyle/>
          <a:p>
            <a:pPr fontAlgn="base"/>
            <a:r>
              <a:rPr lang="en-US" sz="2300" dirty="0"/>
              <a:t> A pointer can be declared as void but a reference can never be void.</a:t>
            </a:r>
          </a:p>
          <a:p>
            <a:pPr fontAlgn="base"/>
            <a:r>
              <a:rPr lang="en-US" sz="2300" dirty="0"/>
              <a:t>The pointer variable has n-levels/multiple levels of indirection i.e. single-pointer, double-pointer, triple-pointer. Whereas, the reference variable has only one/single level of indirection.</a:t>
            </a:r>
          </a:p>
          <a:p>
            <a:pPr fontAlgn="base"/>
            <a:r>
              <a:rPr lang="en-US" sz="2300" dirty="0"/>
              <a:t>Reference variables cannot be updated.</a:t>
            </a:r>
          </a:p>
          <a:p>
            <a:pPr fontAlgn="base"/>
            <a:r>
              <a:rPr lang="en-US" sz="2300" dirty="0"/>
              <a:t>Reference variable is an internal pointer.</a:t>
            </a:r>
          </a:p>
          <a:p>
            <a:pPr fontAlgn="base"/>
            <a:r>
              <a:rPr lang="en-US" sz="2300" dirty="0"/>
              <a:t>Declaration of a Reference variable is preceded with the ‘&amp;’ symbol ( but do not read it as “address of”).</a:t>
            </a:r>
          </a:p>
          <a:p>
            <a:pPr fontAlgn="base"/>
            <a:r>
              <a:rPr lang="en-US" sz="2300" dirty="0"/>
              <a:t>Reference must be </a:t>
            </a:r>
            <a:r>
              <a:rPr lang="en-US" sz="2300" dirty="0" err="1"/>
              <a:t>initilised</a:t>
            </a:r>
            <a:r>
              <a:rPr lang="en-US" sz="2300" dirty="0"/>
              <a:t> while pointer not;</a:t>
            </a:r>
          </a:p>
          <a:p>
            <a:endParaRPr lang="en-US" sz="23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by * </a:t>
            </a:r>
            <a:r>
              <a:rPr lang="en-US" dirty="0" err="1"/>
              <a:t>vs</a:t>
            </a:r>
            <a:r>
              <a:rPr lang="en-US" dirty="0"/>
              <a:t> &amp;</a:t>
            </a:r>
          </a:p>
        </p:txBody>
      </p:sp>
      <p:graphicFrame>
        <p:nvGraphicFramePr>
          <p:cNvPr id="4" name="Content Placeholder 3"/>
          <p:cNvGraphicFramePr>
            <a:graphicFrameLocks noGrp="1"/>
          </p:cNvGraphicFramePr>
          <p:nvPr>
            <p:ph idx="1"/>
          </p:nvPr>
        </p:nvGraphicFramePr>
        <p:xfrm>
          <a:off x="381000" y="1363980"/>
          <a:ext cx="8305800" cy="5307866"/>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568365">
                <a:tc>
                  <a:txBody>
                    <a:bodyPr/>
                    <a:lstStyle/>
                    <a:p>
                      <a:pPr algn="l" fontAlgn="base"/>
                      <a:r>
                        <a:rPr lang="en-US" sz="1500" dirty="0"/>
                        <a:t>Parameters</a:t>
                      </a:r>
                      <a:endParaRPr lang="en-US" sz="15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500"/>
                        <a:t>Pass by Pointer</a:t>
                      </a:r>
                      <a:endParaRPr lang="en-US" sz="15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500"/>
                        <a:t>Pass by Reference</a:t>
                      </a:r>
                      <a:endParaRPr lang="en-US" sz="15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1529">
                <a:tc>
                  <a:txBody>
                    <a:bodyPr/>
                    <a:lstStyle/>
                    <a:p>
                      <a:pPr algn="ctr" fontAlgn="base"/>
                      <a:r>
                        <a:rPr lang="en-US" sz="1500"/>
                        <a:t>Passing Arguments</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dirty="0"/>
                        <a:t>We pass the address of arguments in the function call.</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We pass the arguments in the function call.</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1529">
                <a:tc>
                  <a:txBody>
                    <a:bodyPr/>
                    <a:lstStyle/>
                    <a:p>
                      <a:pPr algn="ctr" fontAlgn="base"/>
                      <a:r>
                        <a:rPr lang="en-US" sz="1500"/>
                        <a:t>Accessing Values</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The value of the arguments is accessed via the dereferencing operator *</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The reference name can be used to implicitly reference a value.</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79626">
                <a:tc>
                  <a:txBody>
                    <a:bodyPr/>
                    <a:lstStyle/>
                    <a:p>
                      <a:pPr algn="ctr" fontAlgn="base"/>
                      <a:r>
                        <a:rPr lang="en-US" sz="1500"/>
                        <a:t>Reassignment</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dirty="0"/>
                        <a:t>Passed parameters can be moved/reassigned to a different memory location.</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Parameters can’t be moved/reassigned to another memory address.</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79626">
                <a:tc>
                  <a:txBody>
                    <a:bodyPr/>
                    <a:lstStyle/>
                    <a:p>
                      <a:pPr algn="ctr" fontAlgn="base"/>
                      <a:r>
                        <a:rPr lang="en-US" sz="1500" dirty="0"/>
                        <a:t>Allowed Values</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Pointers can contain a NULL value, so a passed argument may point to a NULL or even a garbage value.</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dirty="0"/>
                        <a:t>References cannot contain a NULL value, so it is guaranteed to have some value.</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4746">
                <a:tc gridSpan="3">
                  <a:txBody>
                    <a:bodyPr/>
                    <a:lstStyle/>
                    <a:p>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dirty="0"/>
              <a:t>By using </a:t>
            </a:r>
            <a:r>
              <a:rPr lang="en-US" dirty="0" err="1"/>
              <a:t>refrences</a:t>
            </a:r>
            <a:r>
              <a:rPr lang="en-US" dirty="0"/>
              <a:t> in C++ we remove array decay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err="1"/>
              <a:t>String_stream</a:t>
            </a:r>
            <a:r>
              <a:rPr lang="en-US" dirty="0"/>
              <a:t> :- </a:t>
            </a:r>
          </a:p>
          <a:p>
            <a:pPr lvl="4"/>
            <a:r>
              <a:rPr lang="en-US" dirty="0" err="1"/>
              <a:t>string_stream</a:t>
            </a:r>
            <a:r>
              <a:rPr lang="en-US" dirty="0"/>
              <a:t> </a:t>
            </a:r>
            <a:r>
              <a:rPr lang="en-US" dirty="0" err="1"/>
              <a:t>str_stream_obj</a:t>
            </a:r>
            <a:r>
              <a:rPr lang="en-US" dirty="0"/>
              <a:t> (string);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00200"/>
          <a:ext cx="8229600" cy="461010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base"/>
                      <a:r>
                        <a:rPr lang="en-US" sz="2000" dirty="0"/>
                        <a:t>String</a:t>
                      </a:r>
                      <a:endParaRPr lang="en-US" sz="20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a:t>Character Array</a:t>
                      </a:r>
                      <a:endParaRPr lang="en-US" sz="20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2000"/>
                        <a:t>Strings define objects that can be represented as string streams.</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a:t>The null character terminates a character array of characters.</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2000" dirty="0"/>
                        <a:t>No Array decay occurs in strings as strings are represented as objects.</a:t>
                      </a:r>
                      <a:endParaRPr lang="en-US" sz="20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a:t>The threat of</a:t>
                      </a:r>
                    </a:p>
                    <a:p>
                      <a:pPr algn="ctr" fontAlgn="base"/>
                      <a:r>
                        <a:rPr lang="en-US" sz="2000" u="sng">
                          <a:hlinkClick r:id="rId2"/>
                        </a:rPr>
                        <a:t>array decay</a:t>
                      </a:r>
                      <a:endParaRPr lang="en-US" sz="2000"/>
                    </a:p>
                    <a:p>
                      <a:pPr algn="ctr" fontAlgn="base"/>
                      <a:r>
                        <a:rPr lang="en-US" sz="2000"/>
                        <a:t>is present in the case of the character array </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2000" dirty="0"/>
                        <a:t>A string class provides numerous functions for manipulating strings.</a:t>
                      </a:r>
                      <a:endParaRPr lang="en-US" sz="20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a:t>Character arrays do not offer inbuilt functions to manipulate strings.</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2000"/>
                        <a:t>Memory is allocated dynamically.</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dirty="0"/>
                        <a:t>The size of the character array has to be allocated statically. </a:t>
                      </a:r>
                      <a:endParaRPr lang="en-US" sz="20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String function</a:t>
            </a:r>
          </a:p>
        </p:txBody>
      </p:sp>
      <p:graphicFrame>
        <p:nvGraphicFramePr>
          <p:cNvPr id="10" name="Content Placeholder 9"/>
          <p:cNvGraphicFramePr>
            <a:graphicFrameLocks noGrp="1"/>
          </p:cNvGraphicFramePr>
          <p:nvPr>
            <p:ph idx="1"/>
          </p:nvPr>
        </p:nvGraphicFramePr>
        <p:xfrm>
          <a:off x="457200" y="685800"/>
          <a:ext cx="8229600" cy="493776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ctr"/>
                      <a:r>
                        <a:rPr lang="en-US" sz="1900" b="0" u="none" dirty="0">
                          <a:solidFill>
                            <a:schemeClr val="tx1"/>
                          </a:solidFill>
                        </a:rPr>
                        <a:t>length()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s.length</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1900" b="0" u="none" dirty="0">
                          <a:solidFill>
                            <a:schemeClr val="tx1"/>
                          </a:solidFill>
                          <a:hlinkClick r:id="rId2"/>
                        </a:rPr>
                        <a:t>swap() </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a:solidFill>
                            <a:schemeClr val="tx1"/>
                          </a:solidFill>
                        </a:rPr>
                        <a:t>swap(</a:t>
                      </a:r>
                      <a:r>
                        <a:rPr lang="en-US" sz="2300" b="0" u="none" dirty="0" err="1">
                          <a:solidFill>
                            <a:schemeClr val="tx1"/>
                          </a:solidFill>
                        </a:rPr>
                        <a:t>a,b</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1900" b="0" u="none" dirty="0">
                          <a:solidFill>
                            <a:schemeClr val="tx1"/>
                          </a:solidFill>
                        </a:rPr>
                        <a:t>size()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s.size</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1900" b="0" u="none" dirty="0">
                          <a:solidFill>
                            <a:schemeClr val="tx1"/>
                          </a:solidFill>
                          <a:hlinkClick r:id="rId3"/>
                        </a:rPr>
                        <a:t>resize()</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a:solidFill>
                            <a:schemeClr val="tx1"/>
                          </a:solidFill>
                        </a:rPr>
                        <a:t>s.resize(10)</a:t>
                      </a:r>
                      <a:endParaRPr lang="en-US" sz="23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1900" b="0" u="none" dirty="0">
                          <a:solidFill>
                            <a:schemeClr val="tx1"/>
                          </a:solidFill>
                          <a:hlinkClick r:id="rId4"/>
                        </a:rPr>
                        <a:t>find()</a:t>
                      </a:r>
                      <a:r>
                        <a:rPr lang="en-US" sz="1900" b="0" u="none" dirty="0">
                          <a:solidFill>
                            <a:schemeClr val="tx1"/>
                          </a:solidFill>
                        </a:rPr>
                        <a:t>  (return </a:t>
                      </a:r>
                      <a:r>
                        <a:rPr lang="en-US" sz="1900" b="0" u="none" dirty="0" err="1">
                          <a:solidFill>
                            <a:schemeClr val="tx1"/>
                          </a:solidFill>
                        </a:rPr>
                        <a:t>start_ind</a:t>
                      </a:r>
                      <a:r>
                        <a:rPr lang="en-US" sz="1900" b="0" u="none" baseline="0" dirty="0">
                          <a:solidFill>
                            <a:schemeClr val="tx1"/>
                          </a:solidFill>
                        </a:rPr>
                        <a:t> /</a:t>
                      </a:r>
                      <a:r>
                        <a:rPr lang="en-US" sz="1900" b="0" u="none" baseline="0" dirty="0" err="1">
                          <a:solidFill>
                            <a:schemeClr val="tx1"/>
                          </a:solidFill>
                        </a:rPr>
                        <a:t>npos</a:t>
                      </a:r>
                      <a:r>
                        <a:rPr lang="en-US" sz="1900" b="0" u="none" baseline="0" dirty="0">
                          <a:solidFill>
                            <a:schemeClr val="tx1"/>
                          </a:solidFill>
                        </a:rPr>
                        <a:t>)</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a:solidFill>
                            <a:schemeClr val="tx1"/>
                          </a:solidFill>
                        </a:rPr>
                        <a:t>s1.find(s2,s_index)</a:t>
                      </a:r>
                      <a:endParaRPr lang="en-US" sz="23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fontAlgn="ctr"/>
                      <a:r>
                        <a:rPr lang="en-US" sz="1900" b="0" u="none" dirty="0" err="1">
                          <a:solidFill>
                            <a:schemeClr val="tx1"/>
                          </a:solidFill>
                          <a:hlinkClick r:id="rId5"/>
                        </a:rPr>
                        <a:t>push_back</a:t>
                      </a:r>
                      <a:r>
                        <a:rPr lang="en-US" sz="1900" b="0" u="none" dirty="0">
                          <a:solidFill>
                            <a:schemeClr val="tx1"/>
                          </a:solidFill>
                          <a:hlinkClick r:id="rId5"/>
                        </a:rPr>
                        <a:t>()</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s.push_back</a:t>
                      </a:r>
                      <a:r>
                        <a:rPr lang="en-US" sz="2300" b="0" u="none" dirty="0">
                          <a:solidFill>
                            <a:schemeClr val="tx1"/>
                          </a:solidFill>
                        </a:rPr>
                        <a:t>(‘c’);</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fontAlgn="ctr"/>
                      <a:r>
                        <a:rPr lang="en-US" sz="1900" b="0" u="none" dirty="0" err="1">
                          <a:solidFill>
                            <a:schemeClr val="tx1"/>
                          </a:solidFill>
                        </a:rPr>
                        <a:t>pop_back</a:t>
                      </a:r>
                      <a:r>
                        <a:rPr lang="en-US" sz="1900" b="0" u="none" dirty="0">
                          <a:solidFill>
                            <a:schemeClr val="tx1"/>
                          </a:solidFill>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s.pop_back</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fontAlgn="ctr"/>
                      <a:r>
                        <a:rPr lang="en-US" sz="1900" b="0" u="none" dirty="0">
                          <a:solidFill>
                            <a:schemeClr val="tx1"/>
                          </a:solidFill>
                        </a:rPr>
                        <a:t>clear()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s.Clear</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381000"/>
          <a:ext cx="8229600" cy="534162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ctr"/>
                      <a:r>
                        <a:rPr lang="en-US" sz="1900" b="0" u="sng" dirty="0" err="1">
                          <a:hlinkClick r:id="rId2"/>
                        </a:rPr>
                        <a:t>strncmp</a:t>
                      </a:r>
                      <a:r>
                        <a:rPr lang="en-US" sz="1900" b="0" u="sng" dirty="0">
                          <a:hlinkClick r:id="rId2"/>
                        </a:rPr>
                        <a:t>()</a:t>
                      </a:r>
                      <a:r>
                        <a:rPr lang="en-US" sz="1900" b="0" u="sng" dirty="0"/>
                        <a:t> </a:t>
                      </a:r>
                      <a:r>
                        <a:rPr lang="en-US" sz="1900" b="0" u="sng" baseline="0" dirty="0"/>
                        <a:t> {-ive,0,+ive}</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strncmp</a:t>
                      </a:r>
                      <a:r>
                        <a:rPr lang="en-US" sz="2100" b="0" dirty="0"/>
                        <a:t>(s1,s2,num)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1900" b="0" u="sng" dirty="0" err="1">
                          <a:hlinkClick r:id="rId3"/>
                        </a:rPr>
                        <a:t>strncpy</a:t>
                      </a:r>
                      <a:r>
                        <a:rPr lang="en-US" sz="1900" b="0" u="sng" dirty="0">
                          <a:hlinkClick r:id="rId3"/>
                        </a:rPr>
                        <a:t>()</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strncpy</a:t>
                      </a:r>
                      <a:r>
                        <a:rPr lang="en-US" sz="2100" b="0" dirty="0"/>
                        <a:t>(s1,s2,num)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1900" b="0" u="sng" dirty="0" err="1">
                          <a:hlinkClick r:id="rId4"/>
                        </a:rPr>
                        <a:t>strrchr</a:t>
                      </a:r>
                      <a:r>
                        <a:rPr lang="en-US" sz="1900" b="0" u="sng" dirty="0">
                          <a:hlinkClick r:id="rId4"/>
                        </a:rPr>
                        <a:t>()</a:t>
                      </a:r>
                      <a:r>
                        <a:rPr lang="en-US" sz="1900" b="0" u="sng" dirty="0"/>
                        <a:t> {pointer</a:t>
                      </a:r>
                      <a:r>
                        <a:rPr lang="en-US" sz="1900" b="0" u="sng" baseline="0" dirty="0"/>
                        <a:t> of index}</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strchr</a:t>
                      </a:r>
                      <a:r>
                        <a:rPr lang="en-US" sz="2100" b="0" dirty="0"/>
                        <a:t>(s1,’k’)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1900" b="0" u="sng" dirty="0" err="1">
                          <a:hlinkClick r:id="rId5"/>
                        </a:rPr>
                        <a:t>strncat</a:t>
                      </a:r>
                      <a:r>
                        <a:rPr lang="en-US" sz="1900" b="0" u="sng" dirty="0">
                          <a:hlinkClick r:id="rId5"/>
                        </a:rPr>
                        <a:t>()</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strcat</a:t>
                      </a:r>
                      <a:r>
                        <a:rPr lang="en-US" sz="2100" b="0" dirty="0"/>
                        <a:t>(</a:t>
                      </a:r>
                      <a:r>
                        <a:rPr lang="en-US" sz="2100" b="0" dirty="0" err="1"/>
                        <a:t>dest,src,len</a:t>
                      </a:r>
                      <a:r>
                        <a:rPr lang="en-US" sz="210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190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fontAlgn="ctr"/>
                      <a:r>
                        <a:rPr lang="en-US" sz="1900" b="0" u="sng" dirty="0">
                          <a:hlinkClick r:id="rId6"/>
                        </a:rPr>
                        <a:t>replace()</a:t>
                      </a:r>
                      <a:r>
                        <a:rPr lang="en-US" sz="1900" b="0" u="sng" dirty="0"/>
                        <a:t> </a:t>
                      </a:r>
                      <a:r>
                        <a:rPr lang="en-US" sz="1900" b="0" u="sng"/>
                        <a:t>{pointer of s1}</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t>s1.replace(</a:t>
                      </a:r>
                      <a:r>
                        <a:rPr lang="en-US" sz="2100" b="0" dirty="0" err="1"/>
                        <a:t>strt,stop,src</a:t>
                      </a:r>
                      <a:r>
                        <a:rPr lang="en-US" sz="210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fontAlgn="ctr"/>
                      <a:r>
                        <a:rPr lang="en-US" sz="1900" b="0"/>
                        <a:t>substr()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dirty="0"/>
                        <a:t>This function is used to create a substring from a given string.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fontAlgn="ctr"/>
                      <a:r>
                        <a:rPr lang="en-US" sz="1900" b="0"/>
                        <a:t>compare()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a:t>This function is used to compare two strings and returns the result in the form of an integer.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fontAlgn="ctr"/>
                      <a:r>
                        <a:rPr lang="en-US" sz="1900" b="0" dirty="0"/>
                        <a:t>erase()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dirty="0"/>
                        <a:t>This function is used to remove a certain part of a string.</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010400" cy="762000"/>
          </a:xfrm>
        </p:spPr>
        <p:txBody>
          <a:bodyPr/>
          <a:lstStyle/>
          <a:p>
            <a:r>
              <a:rPr lang="en-US" dirty="0" err="1"/>
              <a:t>Struct</a:t>
            </a:r>
            <a:r>
              <a:rPr lang="en-US" dirty="0"/>
              <a:t> in C </a:t>
            </a:r>
            <a:r>
              <a:rPr lang="en-US" dirty="0" err="1"/>
              <a:t>vs</a:t>
            </a:r>
            <a:r>
              <a:rPr lang="en-US" dirty="0"/>
              <a:t> C++</a:t>
            </a:r>
          </a:p>
        </p:txBody>
      </p:sp>
      <p:graphicFrame>
        <p:nvGraphicFramePr>
          <p:cNvPr id="4" name="Content Placeholder 3"/>
          <p:cNvGraphicFramePr>
            <a:graphicFrameLocks noGrp="1"/>
          </p:cNvGraphicFramePr>
          <p:nvPr>
            <p:ph idx="1"/>
          </p:nvPr>
        </p:nvGraphicFramePr>
        <p:xfrm>
          <a:off x="381000" y="762000"/>
          <a:ext cx="8229600" cy="589788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base"/>
                      <a:r>
                        <a:rPr lang="en-US" sz="1800" dirty="0"/>
                        <a:t>C Structures</a:t>
                      </a:r>
                      <a:endParaRPr lang="en-US" sz="18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a:t>C++ Structures</a:t>
                      </a:r>
                      <a:endParaRPr lang="en-US" sz="18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1800" dirty="0"/>
                        <a:t>Only data members are allowed, it cannot have member functions.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Can hold both: member functions and data members.</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1800" dirty="0"/>
                        <a:t>Cannot have static members.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t>Can have static members.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1800" dirty="0"/>
                        <a:t>Cannot have a constructor inside a structure.</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sng">
                          <a:hlinkClick r:id="rId2"/>
                        </a:rPr>
                        <a:t>Constructor</a:t>
                      </a:r>
                      <a:r>
                        <a:rPr lang="en-US" sz="1800"/>
                        <a:t> creation is allowed.</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1800" dirty="0"/>
                        <a:t>Direct Initialization of data members is not possible.</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Direct Initialization of data members is possible.</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fontAlgn="ctr"/>
                      <a:r>
                        <a:rPr lang="en-US" sz="1800" dirty="0"/>
                        <a:t>Writing the ‘</a:t>
                      </a:r>
                      <a:r>
                        <a:rPr lang="en-US" sz="1800" dirty="0" err="1"/>
                        <a:t>struct</a:t>
                      </a:r>
                      <a:r>
                        <a:rPr lang="en-US" sz="1800" dirty="0"/>
                        <a:t>’ keyword is necessary to declare structure-type variables.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Writing the ‘struct’ keyword is not necessary to declare structure-type variables.</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fontAlgn="ctr"/>
                      <a:r>
                        <a:rPr lang="en-US" sz="1800" dirty="0"/>
                        <a:t>Do not have access modifiers.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Supports </a:t>
                      </a:r>
                      <a:r>
                        <a:rPr lang="en-US" sz="1800" u="sng">
                          <a:hlinkClick r:id="rId3"/>
                        </a:rPr>
                        <a:t>access modifiers</a:t>
                      </a:r>
                      <a:r>
                        <a:rPr lang="en-US" sz="1800"/>
                        <a:t>.</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fontAlgn="ctr"/>
                      <a:r>
                        <a:rPr lang="en-US" sz="1800" dirty="0"/>
                        <a:t>Only</a:t>
                      </a:r>
                      <a:r>
                        <a:rPr lang="en-US" sz="1800" u="sng" dirty="0">
                          <a:hlinkClick r:id="rId4"/>
                        </a:rPr>
                        <a:t> pointers</a:t>
                      </a:r>
                      <a:r>
                        <a:rPr lang="en-US" sz="1800" dirty="0"/>
                        <a:t> to </a:t>
                      </a:r>
                      <a:r>
                        <a:rPr lang="en-US" sz="1800" dirty="0" err="1"/>
                        <a:t>structs</a:t>
                      </a:r>
                      <a:r>
                        <a:rPr lang="en-US" sz="1800" dirty="0"/>
                        <a:t> are allowed.</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t>Can have both </a:t>
                      </a:r>
                      <a:r>
                        <a:rPr lang="en-US" sz="1800" u="sng" dirty="0">
                          <a:hlinkClick r:id="rId5"/>
                        </a:rPr>
                        <a:t>pointers</a:t>
                      </a:r>
                      <a:r>
                        <a:rPr lang="en-US" sz="1800" dirty="0"/>
                        <a:t> and references to the </a:t>
                      </a:r>
                      <a:r>
                        <a:rPr lang="en-US" sz="1800" dirty="0" err="1"/>
                        <a:t>struct</a:t>
                      </a:r>
                      <a:r>
                        <a:rPr lang="en-US" sz="1800" dirty="0"/>
                        <a:t>.</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a:t>
            </a:r>
          </a:p>
        </p:txBody>
      </p:sp>
      <p:sp>
        <p:nvSpPr>
          <p:cNvPr id="3" name="Content Placeholder 2"/>
          <p:cNvSpPr>
            <a:spLocks noGrp="1"/>
          </p:cNvSpPr>
          <p:nvPr>
            <p:ph idx="1"/>
          </p:nvPr>
        </p:nvSpPr>
        <p:spPr/>
        <p:txBody>
          <a:bodyPr>
            <a:normAutofit/>
          </a:bodyPr>
          <a:lstStyle/>
          <a:p>
            <a:r>
              <a:rPr lang="en-US" sz="2100" i="1" dirty="0"/>
              <a:t>A Structure is not secure and cannot hide its implementation details from the end user while a class is secure and can hide its programming and designing details.</a:t>
            </a:r>
          </a:p>
          <a:p>
            <a:r>
              <a:rPr lang="en-US" sz="2100" i="1" dirty="0"/>
              <a:t>C++ structures give access modifiers</a:t>
            </a:r>
          </a:p>
          <a:p>
            <a:pPr lvl="2"/>
            <a:r>
              <a:rPr lang="en-US" sz="1300" dirty="0"/>
              <a:t>Public</a:t>
            </a:r>
          </a:p>
          <a:p>
            <a:pPr lvl="2"/>
            <a:r>
              <a:rPr lang="en-US" sz="1300" dirty="0"/>
              <a:t>Private</a:t>
            </a:r>
          </a:p>
          <a:p>
            <a:pPr lvl="2"/>
            <a:r>
              <a:rPr lang="en-US" sz="1300" dirty="0"/>
              <a:t>protected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Enumerators</a:t>
            </a:r>
          </a:p>
        </p:txBody>
      </p:sp>
      <p:sp>
        <p:nvSpPr>
          <p:cNvPr id="3" name="Content Placeholder 2"/>
          <p:cNvSpPr>
            <a:spLocks noGrp="1"/>
          </p:cNvSpPr>
          <p:nvPr>
            <p:ph idx="1"/>
          </p:nvPr>
        </p:nvSpPr>
        <p:spPr/>
        <p:txBody>
          <a:bodyPr>
            <a:normAutofit/>
          </a:bodyPr>
          <a:lstStyle/>
          <a:p>
            <a:r>
              <a:rPr lang="en-US" sz="2100" dirty="0"/>
              <a:t>Enumerator  is a  special kind of data type defined by the user. It consists of constant integrals or integers that are given names by a user. The use of </a:t>
            </a:r>
            <a:r>
              <a:rPr lang="en-US" sz="2100" dirty="0" err="1"/>
              <a:t>enum</a:t>
            </a:r>
            <a:r>
              <a:rPr lang="en-US" sz="2100" dirty="0"/>
              <a:t> in C to name the integer values makes the entire program easy to learn, understand, and maintain by the same or even different programmer.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8B6D-9DF4-4A0E-A88A-F706B8BAB0FC}"/>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FDE32B39-F659-4433-A538-E0E8E7D1F8C9}"/>
              </a:ext>
            </a:extLst>
          </p:cNvPr>
          <p:cNvSpPr>
            <a:spLocks noGrp="1"/>
          </p:cNvSpPr>
          <p:nvPr>
            <p:ph idx="1"/>
          </p:nvPr>
        </p:nvSpPr>
        <p:spPr/>
        <p:txBody>
          <a:bodyPr>
            <a:normAutofit/>
          </a:bodyPr>
          <a:lstStyle/>
          <a:p>
            <a:r>
              <a:rPr lang="en-US" sz="2100" b="0" i="0" dirty="0">
                <a:solidFill>
                  <a:srgbClr val="273239"/>
                </a:solidFill>
                <a:effectLst/>
              </a:rPr>
              <a:t>STEP 1-Naming a file</a:t>
            </a:r>
            <a:br>
              <a:rPr lang="en-US" sz="2100" dirty="0"/>
            </a:br>
            <a:r>
              <a:rPr lang="en-US" sz="2100" b="0" i="0" dirty="0">
                <a:solidFill>
                  <a:srgbClr val="273239"/>
                </a:solidFill>
                <a:effectLst/>
              </a:rPr>
              <a:t> STEP 2-Opening a file</a:t>
            </a:r>
            <a:br>
              <a:rPr lang="en-US" sz="2100" dirty="0"/>
            </a:br>
            <a:r>
              <a:rPr lang="en-US" sz="2100" b="0" i="0" dirty="0">
                <a:solidFill>
                  <a:srgbClr val="273239"/>
                </a:solidFill>
                <a:effectLst/>
              </a:rPr>
              <a:t> STEP 3-Writing data into the file</a:t>
            </a:r>
            <a:br>
              <a:rPr lang="en-US" sz="2100" dirty="0"/>
            </a:br>
            <a:r>
              <a:rPr lang="en-US" sz="2100" b="0" i="0" dirty="0">
                <a:solidFill>
                  <a:srgbClr val="273239"/>
                </a:solidFill>
                <a:effectLst/>
              </a:rPr>
              <a:t> STEP 4-Reading data from the file</a:t>
            </a:r>
            <a:br>
              <a:rPr lang="en-US" sz="2100" dirty="0"/>
            </a:br>
            <a:r>
              <a:rPr lang="en-US" sz="2100" b="0" i="0" dirty="0">
                <a:solidFill>
                  <a:srgbClr val="273239"/>
                </a:solidFill>
                <a:effectLst/>
              </a:rPr>
              <a:t> STEP 5-Closing a file.</a:t>
            </a:r>
          </a:p>
          <a:p>
            <a:r>
              <a:rPr lang="en-US" sz="2100" dirty="0">
                <a:solidFill>
                  <a:srgbClr val="273239"/>
                </a:solidFill>
              </a:rPr>
              <a:t>Streams :-  Streams are nothing but it is flow of data in sequence.</a:t>
            </a:r>
          </a:p>
          <a:p>
            <a:r>
              <a:rPr lang="en-US" sz="2100" b="0" i="0" dirty="0">
                <a:solidFill>
                  <a:srgbClr val="273239"/>
                </a:solidFill>
                <a:effectLst/>
              </a:rPr>
              <a:t>The input and output operation between the executing program and the devices like keyboard and monitor are known as “console I/O operation”.</a:t>
            </a:r>
          </a:p>
          <a:p>
            <a:r>
              <a:rPr lang="en-US" sz="2100" b="0" i="0" dirty="0">
                <a:solidFill>
                  <a:srgbClr val="273239"/>
                </a:solidFill>
                <a:effectLst/>
              </a:rPr>
              <a:t> The input and output operation between the executing program and files are known as “disk I/O operation”.</a:t>
            </a:r>
            <a:endParaRPr lang="en-IN" sz="2100" dirty="0">
              <a:solidFill>
                <a:srgbClr val="273239"/>
              </a:solidFill>
            </a:endParaRPr>
          </a:p>
        </p:txBody>
      </p:sp>
    </p:spTree>
    <p:extLst>
      <p:ext uri="{BB962C8B-B14F-4D97-AF65-F5344CB8AC3E}">
        <p14:creationId xmlns:p14="http://schemas.microsoft.com/office/powerpoint/2010/main" val="2358359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12F-409F-4761-BAFA-64CE6B320449}"/>
              </a:ext>
            </a:extLst>
          </p:cNvPr>
          <p:cNvSpPr>
            <a:spLocks noGrp="1"/>
          </p:cNvSpPr>
          <p:nvPr>
            <p:ph type="title"/>
          </p:nvPr>
        </p:nvSpPr>
        <p:spPr>
          <a:xfrm>
            <a:off x="452511" y="11723"/>
            <a:ext cx="8229600" cy="639762"/>
          </a:xfrm>
        </p:spPr>
        <p:txBody>
          <a:bodyPr>
            <a:normAutofit fontScale="90000"/>
          </a:bodyPr>
          <a:lstStyle/>
          <a:p>
            <a:r>
              <a:rPr lang="en-US" dirty="0"/>
              <a:t>Classes</a:t>
            </a:r>
            <a:endParaRPr lang="en-IN" dirty="0"/>
          </a:p>
        </p:txBody>
      </p:sp>
      <p:sp>
        <p:nvSpPr>
          <p:cNvPr id="3" name="Content Placeholder 2">
            <a:extLst>
              <a:ext uri="{FF2B5EF4-FFF2-40B4-BE49-F238E27FC236}">
                <a16:creationId xmlns:a16="http://schemas.microsoft.com/office/drawing/2014/main" id="{43F12075-77E5-4C57-9399-E01E425FD821}"/>
              </a:ext>
            </a:extLst>
          </p:cNvPr>
          <p:cNvSpPr>
            <a:spLocks noGrp="1"/>
          </p:cNvSpPr>
          <p:nvPr>
            <p:ph idx="1"/>
          </p:nvPr>
        </p:nvSpPr>
        <p:spPr>
          <a:xfrm>
            <a:off x="445477" y="838200"/>
            <a:ext cx="8229600" cy="6008077"/>
          </a:xfrm>
        </p:spPr>
        <p:txBody>
          <a:bodyPr>
            <a:normAutofit/>
          </a:bodyPr>
          <a:lstStyle/>
          <a:p>
            <a:r>
              <a:rPr lang="en-US" dirty="0" err="1"/>
              <a:t>ios</a:t>
            </a:r>
            <a:r>
              <a:rPr lang="en-US" dirty="0"/>
              <a:t> :-</a:t>
            </a:r>
          </a:p>
          <a:p>
            <a:pPr lvl="1" fontAlgn="base">
              <a:buFont typeface="Wingdings" panose="05000000000000000000" pitchFamily="2" charset="2"/>
              <a:buChar char="§"/>
            </a:pPr>
            <a:r>
              <a:rPr lang="en-US" sz="2100" b="0" i="0" dirty="0" err="1">
                <a:solidFill>
                  <a:srgbClr val="273239"/>
                </a:solidFill>
                <a:effectLst/>
                <a:latin typeface="Nunito" pitchFamily="2" charset="0"/>
              </a:rPr>
              <a:t>ios</a:t>
            </a:r>
            <a:r>
              <a:rPr lang="en-US" sz="2100" b="0" i="0" dirty="0">
                <a:solidFill>
                  <a:srgbClr val="273239"/>
                </a:solidFill>
                <a:effectLst/>
                <a:latin typeface="Nunito" pitchFamily="2" charset="0"/>
              </a:rPr>
              <a:t> stands for input output stream.</a:t>
            </a:r>
          </a:p>
          <a:p>
            <a:pPr lvl="1" fontAlgn="base">
              <a:buFont typeface="Wingdings" panose="05000000000000000000" pitchFamily="2" charset="2"/>
              <a:buChar char="§"/>
            </a:pPr>
            <a:r>
              <a:rPr lang="en-US" sz="2100" b="0" i="0" dirty="0">
                <a:solidFill>
                  <a:srgbClr val="273239"/>
                </a:solidFill>
                <a:effectLst/>
                <a:latin typeface="Nunito" pitchFamily="2" charset="0"/>
              </a:rPr>
              <a:t>This class is the base class for other classes in this class hierarchy.</a:t>
            </a:r>
          </a:p>
          <a:p>
            <a:pPr lvl="1" fontAlgn="base">
              <a:buFont typeface="Wingdings" panose="05000000000000000000" pitchFamily="2" charset="2"/>
              <a:buChar char="§"/>
            </a:pPr>
            <a:r>
              <a:rPr lang="en-US" sz="2100" b="0" i="0" dirty="0">
                <a:solidFill>
                  <a:srgbClr val="273239"/>
                </a:solidFill>
                <a:effectLst/>
                <a:latin typeface="Nunito" pitchFamily="2" charset="0"/>
              </a:rPr>
              <a:t>This class contains the necessary facilities that are used by all the other derived classes for input and output operations.</a:t>
            </a:r>
            <a:endParaRPr lang="en-IN" sz="2100" b="0" i="0" dirty="0">
              <a:solidFill>
                <a:srgbClr val="273239"/>
              </a:solidFill>
              <a:effectLst/>
              <a:latin typeface="Nunito" pitchFamily="2" charset="0"/>
            </a:endParaRPr>
          </a:p>
          <a:p>
            <a:pPr fontAlgn="base"/>
            <a:r>
              <a:rPr lang="en-US" b="0" i="0" dirty="0" err="1">
                <a:solidFill>
                  <a:srgbClr val="273239"/>
                </a:solidFill>
                <a:effectLst/>
                <a:latin typeface="Nunito" pitchFamily="2" charset="0"/>
              </a:rPr>
              <a:t>istream</a:t>
            </a:r>
            <a:r>
              <a:rPr lang="en-US" b="0" i="0" dirty="0">
                <a:solidFill>
                  <a:srgbClr val="273239"/>
                </a:solidFill>
                <a:effectLst/>
                <a:latin typeface="Nunito" pitchFamily="2" charset="0"/>
              </a:rPr>
              <a:t>:- </a:t>
            </a:r>
          </a:p>
          <a:p>
            <a:pPr lvl="1" fontAlgn="base">
              <a:buFont typeface="Wingdings" panose="05000000000000000000" pitchFamily="2" charset="2"/>
              <a:buChar char="§"/>
            </a:pPr>
            <a:r>
              <a:rPr lang="en-US" sz="2100" b="0" i="0" dirty="0" err="1">
                <a:solidFill>
                  <a:srgbClr val="273239"/>
                </a:solidFill>
                <a:effectLst/>
                <a:latin typeface="Nunito" pitchFamily="2" charset="0"/>
              </a:rPr>
              <a:t>istream</a:t>
            </a:r>
            <a:r>
              <a:rPr lang="en-US" sz="2100" b="0" i="0" dirty="0">
                <a:solidFill>
                  <a:srgbClr val="273239"/>
                </a:solidFill>
                <a:effectLst/>
                <a:latin typeface="Nunito" pitchFamily="2" charset="0"/>
              </a:rPr>
              <a:t> stands for input stream and </a:t>
            </a:r>
            <a:r>
              <a:rPr lang="en-US" sz="2100" b="0" i="0" dirty="0">
                <a:solidFill>
                  <a:srgbClr val="273239"/>
                </a:solidFill>
                <a:effectLst/>
                <a:highlight>
                  <a:srgbClr val="FFFF00"/>
                </a:highlight>
                <a:latin typeface="Nunito" pitchFamily="2" charset="0"/>
              </a:rPr>
              <a:t>handle input stream</a:t>
            </a:r>
          </a:p>
          <a:p>
            <a:pPr lvl="1" fontAlgn="base">
              <a:buFont typeface="Wingdings" panose="05000000000000000000" pitchFamily="2" charset="2"/>
              <a:buChar char="§"/>
            </a:pPr>
            <a:r>
              <a:rPr lang="en-US" sz="2100" b="0" i="0" dirty="0">
                <a:solidFill>
                  <a:srgbClr val="273239"/>
                </a:solidFill>
                <a:effectLst/>
                <a:latin typeface="Nunito" pitchFamily="2" charset="0"/>
              </a:rPr>
              <a:t>The extraction operator</a:t>
            </a:r>
            <a:r>
              <a:rPr lang="en-US" sz="2100" b="0" i="0" dirty="0">
                <a:solidFill>
                  <a:srgbClr val="273239"/>
                </a:solidFill>
                <a:effectLst/>
                <a:highlight>
                  <a:srgbClr val="FFFF00"/>
                </a:highlight>
                <a:latin typeface="Nunito" pitchFamily="2" charset="0"/>
              </a:rPr>
              <a:t>(&gt;&gt;) </a:t>
            </a:r>
            <a:r>
              <a:rPr lang="en-US" sz="2100" b="0" i="0" dirty="0">
                <a:solidFill>
                  <a:srgbClr val="273239"/>
                </a:solidFill>
                <a:effectLst/>
                <a:latin typeface="Nunito" pitchFamily="2" charset="0"/>
              </a:rPr>
              <a:t>is overloaded in this class to handle input streams.</a:t>
            </a:r>
          </a:p>
          <a:p>
            <a:pPr lvl="1" fontAlgn="base">
              <a:buFont typeface="Wingdings" panose="05000000000000000000" pitchFamily="2" charset="2"/>
              <a:buChar char="§"/>
            </a:pPr>
            <a:r>
              <a:rPr lang="en-US" sz="2100" b="0" i="0" dirty="0">
                <a:solidFill>
                  <a:srgbClr val="273239"/>
                </a:solidFill>
                <a:effectLst/>
                <a:latin typeface="Nunito" pitchFamily="2" charset="0"/>
              </a:rPr>
              <a:t>This class declares input functions such as get(), </a:t>
            </a:r>
            <a:r>
              <a:rPr lang="en-US" sz="2100" b="0" i="0" dirty="0" err="1">
                <a:solidFill>
                  <a:srgbClr val="273239"/>
                </a:solidFill>
                <a:effectLst/>
                <a:latin typeface="Nunito" pitchFamily="2" charset="0"/>
              </a:rPr>
              <a:t>getline</a:t>
            </a:r>
            <a:r>
              <a:rPr lang="en-US" sz="2100" b="0" i="0" dirty="0">
                <a:solidFill>
                  <a:srgbClr val="273239"/>
                </a:solidFill>
                <a:effectLst/>
                <a:latin typeface="Nunito" pitchFamily="2" charset="0"/>
              </a:rPr>
              <a:t>() and read().</a:t>
            </a:r>
            <a:endParaRPr lang="en-US" b="0" i="0" dirty="0">
              <a:solidFill>
                <a:srgbClr val="273239"/>
              </a:solidFill>
              <a:effectLst/>
              <a:latin typeface="Nunito" pitchFamily="2" charset="0"/>
            </a:endParaRPr>
          </a:p>
          <a:p>
            <a:pPr fontAlgn="base">
              <a:buFont typeface="Wingdings" panose="05000000000000000000" pitchFamily="2" charset="2"/>
              <a:buChar char="§"/>
            </a:pPr>
            <a:endParaRPr lang="en-US" sz="2100" b="0" i="0" dirty="0">
              <a:solidFill>
                <a:srgbClr val="273239"/>
              </a:solidFill>
              <a:effectLst/>
              <a:latin typeface="Nunito" pitchFamily="2" charset="0"/>
            </a:endParaRPr>
          </a:p>
        </p:txBody>
      </p:sp>
    </p:spTree>
    <p:extLst>
      <p:ext uri="{BB962C8B-B14F-4D97-AF65-F5344CB8AC3E}">
        <p14:creationId xmlns:p14="http://schemas.microsoft.com/office/powerpoint/2010/main" val="62540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2B50-32E1-4CB9-A456-2ABEE3817B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610798-7D6D-44EA-995A-AAF287E1AC80}"/>
              </a:ext>
            </a:extLst>
          </p:cNvPr>
          <p:cNvSpPr>
            <a:spLocks noGrp="1"/>
          </p:cNvSpPr>
          <p:nvPr>
            <p:ph idx="1"/>
          </p:nvPr>
        </p:nvSpPr>
        <p:spPr>
          <a:xfrm>
            <a:off x="457200" y="1600200"/>
            <a:ext cx="8229600" cy="4983162"/>
          </a:xfrm>
        </p:spPr>
        <p:txBody>
          <a:bodyPr>
            <a:normAutofit fontScale="92500"/>
          </a:bodyPr>
          <a:lstStyle/>
          <a:p>
            <a:pPr algn="l" fontAlgn="base"/>
            <a:r>
              <a:rPr lang="en-US" b="0" i="0" dirty="0">
                <a:solidFill>
                  <a:srgbClr val="273239"/>
                </a:solidFill>
                <a:effectLst/>
                <a:latin typeface="Nunito" pitchFamily="2" charset="0"/>
              </a:rPr>
              <a:t> </a:t>
            </a:r>
            <a:r>
              <a:rPr lang="en-US" b="0" i="0" dirty="0" err="1">
                <a:solidFill>
                  <a:srgbClr val="273239"/>
                </a:solidFill>
                <a:effectLst/>
                <a:latin typeface="Nunito" pitchFamily="2" charset="0"/>
              </a:rPr>
              <a:t>streambuf</a:t>
            </a:r>
            <a:r>
              <a:rPr lang="en-US" b="0" i="0" dirty="0">
                <a:solidFill>
                  <a:srgbClr val="273239"/>
                </a:solidFill>
                <a:effectLst/>
                <a:latin typeface="Nunito" pitchFamily="2" charset="0"/>
              </a:rPr>
              <a:t> :-</a:t>
            </a:r>
          </a:p>
          <a:p>
            <a:pPr lvl="1" fontAlgn="base">
              <a:buFont typeface="Wingdings" panose="05000000000000000000" pitchFamily="2" charset="2"/>
              <a:buChar char="§"/>
            </a:pPr>
            <a:r>
              <a:rPr lang="en-US" sz="2500" b="0" i="0" dirty="0">
                <a:solidFill>
                  <a:srgbClr val="273239"/>
                </a:solidFill>
                <a:effectLst/>
                <a:latin typeface="Nunito" pitchFamily="2" charset="0"/>
              </a:rPr>
              <a:t>This class contains a pointer which points to the buffer which is used to manage the input and output streams.</a:t>
            </a:r>
          </a:p>
          <a:p>
            <a:pPr algn="l" fontAlgn="base"/>
            <a:r>
              <a:rPr lang="en-US" b="0" i="0" dirty="0" err="1">
                <a:solidFill>
                  <a:srgbClr val="273239"/>
                </a:solidFill>
                <a:effectLst/>
                <a:latin typeface="Nunito" pitchFamily="2" charset="0"/>
              </a:rPr>
              <a:t>fstreambase</a:t>
            </a:r>
            <a:r>
              <a:rPr lang="en-US" b="0" i="0" dirty="0">
                <a:solidFill>
                  <a:srgbClr val="273239"/>
                </a:solidFill>
                <a:effectLst/>
                <a:latin typeface="Nunito" pitchFamily="2" charset="0"/>
              </a:rPr>
              <a:t> :-</a:t>
            </a:r>
          </a:p>
          <a:p>
            <a:pPr lvl="1" fontAlgn="base">
              <a:buFont typeface="Wingdings" panose="05000000000000000000" pitchFamily="2" charset="2"/>
              <a:buChar char="§"/>
            </a:pPr>
            <a:r>
              <a:rPr lang="en-US" sz="2300" b="0" i="0" dirty="0">
                <a:solidFill>
                  <a:srgbClr val="273239"/>
                </a:solidFill>
                <a:effectLst/>
                <a:latin typeface="Nunito" pitchFamily="2" charset="0"/>
              </a:rPr>
              <a:t>It provide operations common to the file streams. Serves as a base for </a:t>
            </a:r>
            <a:r>
              <a:rPr lang="en-US" sz="2300" b="0" i="0" dirty="0" err="1">
                <a:solidFill>
                  <a:srgbClr val="273239"/>
                </a:solidFill>
                <a:effectLst/>
                <a:latin typeface="Nunito" pitchFamily="2" charset="0"/>
              </a:rPr>
              <a:t>fstream</a:t>
            </a:r>
            <a:r>
              <a:rPr lang="en-US" sz="2300" b="0" i="0" dirty="0">
                <a:solidFill>
                  <a:srgbClr val="273239"/>
                </a:solidFill>
                <a:effectLst/>
                <a:latin typeface="Nunito" pitchFamily="2" charset="0"/>
              </a:rPr>
              <a:t>, </a:t>
            </a:r>
            <a:r>
              <a:rPr lang="en-US" sz="2300" b="0" i="0" dirty="0" err="1">
                <a:solidFill>
                  <a:srgbClr val="273239"/>
                </a:solidFill>
                <a:effectLst/>
                <a:latin typeface="Nunito" pitchFamily="2" charset="0"/>
              </a:rPr>
              <a:t>ifstream</a:t>
            </a:r>
            <a:r>
              <a:rPr lang="en-US" sz="2300" b="0" i="0" dirty="0">
                <a:solidFill>
                  <a:srgbClr val="273239"/>
                </a:solidFill>
                <a:effectLst/>
                <a:latin typeface="Nunito" pitchFamily="2" charset="0"/>
              </a:rPr>
              <a:t> and </a:t>
            </a:r>
            <a:r>
              <a:rPr lang="en-US" sz="2300" b="0" i="0" dirty="0" err="1">
                <a:solidFill>
                  <a:srgbClr val="273239"/>
                </a:solidFill>
                <a:effectLst/>
                <a:latin typeface="Nunito" pitchFamily="2" charset="0"/>
              </a:rPr>
              <a:t>ofstream</a:t>
            </a:r>
            <a:r>
              <a:rPr lang="en-US" sz="2300" b="0" i="0" dirty="0">
                <a:solidFill>
                  <a:srgbClr val="273239"/>
                </a:solidFill>
                <a:effectLst/>
                <a:latin typeface="Nunito" pitchFamily="2" charset="0"/>
              </a:rPr>
              <a:t> class. </a:t>
            </a:r>
          </a:p>
          <a:p>
            <a:pPr lvl="1" fontAlgn="base">
              <a:buFont typeface="Wingdings" panose="05000000000000000000" pitchFamily="2" charset="2"/>
              <a:buChar char="§"/>
            </a:pPr>
            <a:r>
              <a:rPr lang="en-US" sz="2300" b="0" i="0" dirty="0">
                <a:solidFill>
                  <a:srgbClr val="273239"/>
                </a:solidFill>
                <a:effectLst/>
                <a:latin typeface="Nunito" pitchFamily="2" charset="0"/>
              </a:rPr>
              <a:t>It  contains open() and close() function.</a:t>
            </a:r>
          </a:p>
          <a:p>
            <a:pPr algn="l" fontAlgn="base"/>
            <a:r>
              <a:rPr lang="en-US" b="0" i="0" dirty="0" err="1">
                <a:solidFill>
                  <a:srgbClr val="273239"/>
                </a:solidFill>
                <a:effectLst/>
                <a:latin typeface="Nunito" pitchFamily="2" charset="0"/>
              </a:rPr>
              <a:t>ifstream</a:t>
            </a:r>
            <a:r>
              <a:rPr lang="en-US" b="0" i="0" dirty="0">
                <a:solidFill>
                  <a:srgbClr val="273239"/>
                </a:solidFill>
                <a:effectLst/>
                <a:latin typeface="Nunito" pitchFamily="2" charset="0"/>
              </a:rPr>
              <a:t> :-</a:t>
            </a:r>
          </a:p>
          <a:p>
            <a:pPr lvl="1" fontAlgn="base">
              <a:buFont typeface="Wingdings" panose="05000000000000000000" pitchFamily="2" charset="2"/>
              <a:buChar char="§"/>
            </a:pPr>
            <a:r>
              <a:rPr lang="en-US" sz="2300" b="0" i="0" dirty="0">
                <a:solidFill>
                  <a:srgbClr val="273239"/>
                </a:solidFill>
                <a:effectLst/>
                <a:latin typeface="Nunito" pitchFamily="2" charset="0"/>
              </a:rPr>
              <a:t>It provides input operations.</a:t>
            </a:r>
          </a:p>
          <a:p>
            <a:pPr lvl="1" fontAlgn="base">
              <a:buFont typeface="Wingdings" panose="05000000000000000000" pitchFamily="2" charset="2"/>
              <a:buChar char="§"/>
            </a:pPr>
            <a:r>
              <a:rPr lang="en-US" sz="2300" b="0" i="0" dirty="0">
                <a:solidFill>
                  <a:srgbClr val="273239"/>
                </a:solidFill>
                <a:effectLst/>
                <a:latin typeface="Nunito" pitchFamily="2" charset="0"/>
              </a:rPr>
              <a:t>It contains open() function with default input mode. </a:t>
            </a:r>
          </a:p>
          <a:p>
            <a:pPr lvl="1" fontAlgn="base">
              <a:buFont typeface="Wingdings" panose="05000000000000000000" pitchFamily="2" charset="2"/>
              <a:buChar char="§"/>
            </a:pPr>
            <a:r>
              <a:rPr lang="en-US" sz="2300" b="0" i="0" dirty="0">
                <a:solidFill>
                  <a:srgbClr val="273239"/>
                </a:solidFill>
                <a:effectLst/>
                <a:latin typeface="Nunito" pitchFamily="2" charset="0"/>
              </a:rPr>
              <a:t>Inherits the functions get(), </a:t>
            </a:r>
            <a:r>
              <a:rPr lang="en-US" sz="2300" b="0" i="0" dirty="0" err="1">
                <a:solidFill>
                  <a:srgbClr val="273239"/>
                </a:solidFill>
                <a:effectLst/>
                <a:latin typeface="Nunito" pitchFamily="2" charset="0"/>
              </a:rPr>
              <a:t>getline</a:t>
            </a:r>
            <a:r>
              <a:rPr lang="en-US" sz="2300" b="0" i="0" dirty="0">
                <a:solidFill>
                  <a:srgbClr val="273239"/>
                </a:solidFill>
                <a:effectLst/>
                <a:latin typeface="Nunito" pitchFamily="2" charset="0"/>
              </a:rPr>
              <a:t>(), read(), </a:t>
            </a:r>
            <a:r>
              <a:rPr lang="en-US" sz="2300" b="0" i="0" dirty="0" err="1">
                <a:solidFill>
                  <a:srgbClr val="273239"/>
                </a:solidFill>
                <a:effectLst/>
                <a:latin typeface="Nunito" pitchFamily="2" charset="0"/>
              </a:rPr>
              <a:t>seekg</a:t>
            </a:r>
            <a:r>
              <a:rPr lang="en-US" sz="2300" b="0" i="0" dirty="0">
                <a:solidFill>
                  <a:srgbClr val="273239"/>
                </a:solidFill>
                <a:effectLst/>
                <a:latin typeface="Nunito" pitchFamily="2" charset="0"/>
              </a:rPr>
              <a:t>() and </a:t>
            </a:r>
            <a:r>
              <a:rPr lang="en-US" sz="2300" b="0" i="0" dirty="0" err="1">
                <a:solidFill>
                  <a:srgbClr val="273239"/>
                </a:solidFill>
                <a:effectLst/>
                <a:latin typeface="Nunito" pitchFamily="2" charset="0"/>
              </a:rPr>
              <a:t>tellg</a:t>
            </a:r>
            <a:r>
              <a:rPr lang="en-US" sz="2300" b="0" i="0" dirty="0">
                <a:solidFill>
                  <a:srgbClr val="273239"/>
                </a:solidFill>
                <a:effectLst/>
                <a:latin typeface="Nunito" pitchFamily="2" charset="0"/>
              </a:rPr>
              <a:t>() functions from the </a:t>
            </a:r>
            <a:r>
              <a:rPr lang="en-US" sz="2300" b="0" i="0" dirty="0" err="1">
                <a:solidFill>
                  <a:srgbClr val="273239"/>
                </a:solidFill>
                <a:effectLst/>
                <a:latin typeface="Nunito" pitchFamily="2" charset="0"/>
              </a:rPr>
              <a:t>istream</a:t>
            </a:r>
            <a:r>
              <a:rPr lang="en-US" sz="2300" b="0" i="0" dirty="0">
                <a:solidFill>
                  <a:srgbClr val="273239"/>
                </a:solidFill>
                <a:effectLst/>
                <a:latin typeface="Nunito" pitchFamily="2" charset="0"/>
              </a:rPr>
              <a:t>.</a:t>
            </a:r>
          </a:p>
        </p:txBody>
      </p:sp>
    </p:spTree>
    <p:extLst>
      <p:ext uri="{BB962C8B-B14F-4D97-AF65-F5344CB8AC3E}">
        <p14:creationId xmlns:p14="http://schemas.microsoft.com/office/powerpoint/2010/main" val="1048978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3AF1-3A52-454B-87A5-936F3B9563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93CD53-8AB9-4544-AD8E-B040CCF45421}"/>
              </a:ext>
            </a:extLst>
          </p:cNvPr>
          <p:cNvSpPr>
            <a:spLocks noGrp="1"/>
          </p:cNvSpPr>
          <p:nvPr>
            <p:ph idx="1"/>
          </p:nvPr>
        </p:nvSpPr>
        <p:spPr/>
        <p:txBody>
          <a:bodyPr>
            <a:normAutofit fontScale="77500" lnSpcReduction="20000"/>
          </a:bodyPr>
          <a:lstStyle/>
          <a:p>
            <a:pPr algn="l" fontAlgn="base"/>
            <a:r>
              <a:rPr lang="en-US" b="0" i="0" dirty="0" err="1">
                <a:solidFill>
                  <a:srgbClr val="273239"/>
                </a:solidFill>
                <a:effectLst/>
                <a:latin typeface="Nunito" pitchFamily="2" charset="0"/>
              </a:rPr>
              <a:t>ofstream</a:t>
            </a:r>
            <a:r>
              <a:rPr lang="en-US" b="0" i="0" dirty="0">
                <a:solidFill>
                  <a:srgbClr val="273239"/>
                </a:solidFill>
                <a:effectLst/>
                <a:latin typeface="Nunito" pitchFamily="2" charset="0"/>
              </a:rPr>
              <a:t> :- </a:t>
            </a:r>
            <a:r>
              <a:rPr lang="en-US" sz="2700" b="0" i="0" dirty="0">
                <a:solidFill>
                  <a:srgbClr val="273239"/>
                </a:solidFill>
                <a:effectLst/>
                <a:latin typeface="Nunito" pitchFamily="2" charset="0"/>
              </a:rPr>
              <a:t>(provide </a:t>
            </a:r>
            <a:r>
              <a:rPr lang="en-US" sz="2700" b="0" i="0" dirty="0">
                <a:solidFill>
                  <a:srgbClr val="273239"/>
                </a:solidFill>
                <a:effectLst/>
                <a:highlight>
                  <a:srgbClr val="FFFF00"/>
                </a:highlight>
                <a:latin typeface="Nunito" pitchFamily="2" charset="0"/>
              </a:rPr>
              <a:t>output Operations</a:t>
            </a:r>
            <a:r>
              <a:rPr lang="en-US" sz="2700" b="0" i="0" dirty="0">
                <a:solidFill>
                  <a:srgbClr val="273239"/>
                </a:solidFill>
                <a:effectLst/>
                <a:latin typeface="Nunito" pitchFamily="2" charset="0"/>
              </a:rPr>
              <a:t>)</a:t>
            </a:r>
          </a:p>
          <a:p>
            <a:pPr lvl="1" fontAlgn="base">
              <a:buFont typeface="Wingdings" panose="05000000000000000000" pitchFamily="2" charset="2"/>
              <a:buChar char="§"/>
            </a:pPr>
            <a:r>
              <a:rPr lang="en-US" sz="2700" b="0" i="0" dirty="0">
                <a:solidFill>
                  <a:srgbClr val="273239"/>
                </a:solidFill>
                <a:effectLst/>
                <a:latin typeface="Nunito" pitchFamily="2" charset="0"/>
              </a:rPr>
              <a:t>It contains open() function with default output mode. </a:t>
            </a:r>
          </a:p>
          <a:p>
            <a:pPr lvl="1" fontAlgn="base">
              <a:buFont typeface="Wingdings" panose="05000000000000000000" pitchFamily="2" charset="2"/>
              <a:buChar char="§"/>
            </a:pPr>
            <a:r>
              <a:rPr lang="en-US" sz="2700" b="0" i="0" dirty="0">
                <a:solidFill>
                  <a:srgbClr val="273239"/>
                </a:solidFill>
                <a:effectLst/>
                <a:latin typeface="Nunito" pitchFamily="2" charset="0"/>
              </a:rPr>
              <a:t>Inherits the functions put(),  write(), </a:t>
            </a:r>
            <a:r>
              <a:rPr lang="en-US" sz="2700" b="0" i="0" dirty="0" err="1">
                <a:solidFill>
                  <a:srgbClr val="273239"/>
                </a:solidFill>
                <a:effectLst/>
                <a:latin typeface="Nunito" pitchFamily="2" charset="0"/>
              </a:rPr>
              <a:t>seekp</a:t>
            </a:r>
            <a:r>
              <a:rPr lang="en-US" sz="2700" b="0" i="0" dirty="0">
                <a:solidFill>
                  <a:srgbClr val="273239"/>
                </a:solidFill>
                <a:effectLst/>
                <a:latin typeface="Nunito" pitchFamily="2" charset="0"/>
              </a:rPr>
              <a:t>() and </a:t>
            </a:r>
            <a:r>
              <a:rPr lang="en-US" sz="2700" b="0" i="0" dirty="0" err="1">
                <a:solidFill>
                  <a:srgbClr val="273239"/>
                </a:solidFill>
                <a:effectLst/>
                <a:latin typeface="Nunito" pitchFamily="2" charset="0"/>
              </a:rPr>
              <a:t>tellp</a:t>
            </a:r>
            <a:r>
              <a:rPr lang="en-US" sz="2700" b="0" i="0" dirty="0">
                <a:solidFill>
                  <a:srgbClr val="273239"/>
                </a:solidFill>
                <a:effectLst/>
                <a:latin typeface="Nunito" pitchFamily="2" charset="0"/>
              </a:rPr>
              <a:t>() functions from the </a:t>
            </a:r>
            <a:r>
              <a:rPr lang="en-US" sz="2700" b="0" i="0" dirty="0" err="1">
                <a:solidFill>
                  <a:srgbClr val="273239"/>
                </a:solidFill>
                <a:effectLst/>
                <a:latin typeface="Nunito" pitchFamily="2" charset="0"/>
              </a:rPr>
              <a:t>ostream</a:t>
            </a:r>
            <a:r>
              <a:rPr lang="en-US" sz="2700" b="0" i="0" dirty="0">
                <a:solidFill>
                  <a:srgbClr val="273239"/>
                </a:solidFill>
                <a:effectLst/>
                <a:latin typeface="Nunito" pitchFamily="2" charset="0"/>
              </a:rPr>
              <a:t>.</a:t>
            </a:r>
          </a:p>
          <a:p>
            <a:pPr algn="l" fontAlgn="base"/>
            <a:r>
              <a:rPr lang="en-US" b="0" i="0" dirty="0" err="1">
                <a:solidFill>
                  <a:srgbClr val="273239"/>
                </a:solidFill>
                <a:effectLst/>
                <a:latin typeface="Nunito" pitchFamily="2" charset="0"/>
              </a:rPr>
              <a:t>fstream</a:t>
            </a:r>
            <a:r>
              <a:rPr lang="en-US" b="0" i="0" dirty="0">
                <a:solidFill>
                  <a:srgbClr val="273239"/>
                </a:solidFill>
                <a:effectLst/>
                <a:latin typeface="Nunito" pitchFamily="2" charset="0"/>
              </a:rPr>
              <a:t> :-</a:t>
            </a:r>
          </a:p>
          <a:p>
            <a:pPr lvl="1" fontAlgn="base">
              <a:buFont typeface="Wingdings" panose="05000000000000000000" pitchFamily="2" charset="2"/>
              <a:buChar char="§"/>
            </a:pPr>
            <a:r>
              <a:rPr lang="en-US" b="0" i="0" dirty="0">
                <a:solidFill>
                  <a:srgbClr val="273239"/>
                </a:solidFill>
                <a:effectLst/>
                <a:latin typeface="Nunito" pitchFamily="2" charset="0"/>
              </a:rPr>
              <a:t>This class provides support for simultaneous input and output operations.</a:t>
            </a:r>
          </a:p>
          <a:p>
            <a:pPr lvl="1" fontAlgn="base">
              <a:buFont typeface="Wingdings" panose="05000000000000000000" pitchFamily="2" charset="2"/>
              <a:buChar char="§"/>
            </a:pPr>
            <a:r>
              <a:rPr lang="en-US" b="0" i="0" dirty="0">
                <a:solidFill>
                  <a:srgbClr val="273239"/>
                </a:solidFill>
                <a:effectLst/>
                <a:latin typeface="Nunito" pitchFamily="2" charset="0"/>
              </a:rPr>
              <a:t>Inherits all the functions from </a:t>
            </a:r>
            <a:r>
              <a:rPr lang="en-US" b="0" i="0" dirty="0" err="1">
                <a:solidFill>
                  <a:srgbClr val="273239"/>
                </a:solidFill>
                <a:effectLst/>
                <a:latin typeface="Nunito" pitchFamily="2" charset="0"/>
              </a:rPr>
              <a:t>istream</a:t>
            </a:r>
            <a:r>
              <a:rPr lang="en-US" b="0" i="0" dirty="0">
                <a:solidFill>
                  <a:srgbClr val="273239"/>
                </a:solidFill>
                <a:effectLst/>
                <a:latin typeface="Nunito" pitchFamily="2" charset="0"/>
              </a:rPr>
              <a:t> and </a:t>
            </a:r>
            <a:r>
              <a:rPr lang="en-US" b="0" i="0" dirty="0" err="1">
                <a:solidFill>
                  <a:srgbClr val="273239"/>
                </a:solidFill>
                <a:effectLst/>
                <a:latin typeface="Nunito" pitchFamily="2" charset="0"/>
              </a:rPr>
              <a:t>ostream</a:t>
            </a:r>
            <a:r>
              <a:rPr lang="en-US" b="0" i="0" dirty="0">
                <a:solidFill>
                  <a:srgbClr val="273239"/>
                </a:solidFill>
                <a:effectLst/>
                <a:latin typeface="Nunito" pitchFamily="2" charset="0"/>
              </a:rPr>
              <a:t> classes through iostream.</a:t>
            </a:r>
          </a:p>
          <a:p>
            <a:pPr algn="l" fontAlgn="base"/>
            <a:r>
              <a:rPr lang="en-US" b="0" i="0" dirty="0" err="1">
                <a:solidFill>
                  <a:srgbClr val="273239"/>
                </a:solidFill>
                <a:effectLst/>
                <a:latin typeface="Nunito" pitchFamily="2" charset="0"/>
              </a:rPr>
              <a:t>filebuf</a:t>
            </a:r>
            <a:r>
              <a:rPr lang="en-US" b="0" i="0" dirty="0">
                <a:solidFill>
                  <a:srgbClr val="273239"/>
                </a:solidFill>
                <a:effectLst/>
                <a:latin typeface="Nunito" pitchFamily="2" charset="0"/>
              </a:rPr>
              <a:t> :-</a:t>
            </a:r>
          </a:p>
          <a:p>
            <a:pPr lvl="1" fontAlgn="base">
              <a:buFont typeface="Wingdings" panose="05000000000000000000" pitchFamily="2" charset="2"/>
              <a:buChar char="§"/>
            </a:pPr>
            <a:r>
              <a:rPr lang="en-US" b="0" i="0" dirty="0">
                <a:solidFill>
                  <a:srgbClr val="273239"/>
                </a:solidFill>
                <a:effectLst/>
                <a:latin typeface="Nunito" pitchFamily="2" charset="0"/>
              </a:rPr>
              <a:t>Its purpose is to set the file buffers to read and write.</a:t>
            </a:r>
          </a:p>
          <a:p>
            <a:pPr lvl="1" fontAlgn="base">
              <a:buFont typeface="Wingdings" panose="05000000000000000000" pitchFamily="2" charset="2"/>
              <a:buChar char="§"/>
            </a:pPr>
            <a:r>
              <a:rPr lang="en-US" b="0" i="0" dirty="0">
                <a:solidFill>
                  <a:srgbClr val="273239"/>
                </a:solidFill>
                <a:effectLst/>
                <a:latin typeface="Nunito" pitchFamily="2" charset="0"/>
              </a:rPr>
              <a:t>We can also use file buffer member function to determine the length of the file.</a:t>
            </a:r>
          </a:p>
          <a:p>
            <a:endParaRPr lang="en-IN" dirty="0"/>
          </a:p>
        </p:txBody>
      </p:sp>
    </p:spTree>
    <p:extLst>
      <p:ext uri="{BB962C8B-B14F-4D97-AF65-F5344CB8AC3E}">
        <p14:creationId xmlns:p14="http://schemas.microsoft.com/office/powerpoint/2010/main" val="78834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E906-79F8-4E85-9B82-10DF24A413D7}"/>
              </a:ext>
            </a:extLst>
          </p:cNvPr>
          <p:cNvSpPr>
            <a:spLocks noGrp="1"/>
          </p:cNvSpPr>
          <p:nvPr>
            <p:ph type="title"/>
          </p:nvPr>
        </p:nvSpPr>
        <p:spPr>
          <a:xfrm>
            <a:off x="457200" y="274638"/>
            <a:ext cx="8229600" cy="457199"/>
          </a:xfrm>
        </p:spPr>
        <p:txBody>
          <a:bodyPr>
            <a:normAutofit fontScale="90000"/>
          </a:bodyPr>
          <a:lstStyle/>
          <a:p>
            <a:r>
              <a:rPr lang="en-US" dirty="0"/>
              <a:t>Mode </a:t>
            </a:r>
            <a:r>
              <a:rPr lang="en-US" dirty="0" err="1"/>
              <a:t>ios</a:t>
            </a:r>
            <a:r>
              <a:rPr lang="en-US" dirty="0"/>
              <a:t>::</a:t>
            </a:r>
            <a:endParaRPr lang="en-IN" dirty="0"/>
          </a:p>
        </p:txBody>
      </p:sp>
      <p:graphicFrame>
        <p:nvGraphicFramePr>
          <p:cNvPr id="4" name="Table 4">
            <a:extLst>
              <a:ext uri="{FF2B5EF4-FFF2-40B4-BE49-F238E27FC236}">
                <a16:creationId xmlns:a16="http://schemas.microsoft.com/office/drawing/2014/main" id="{AE3E46CA-F202-472A-BCFD-02719991EC5A}"/>
              </a:ext>
            </a:extLst>
          </p:cNvPr>
          <p:cNvGraphicFramePr>
            <a:graphicFrameLocks noGrp="1"/>
          </p:cNvGraphicFramePr>
          <p:nvPr>
            <p:ph idx="1"/>
            <p:extLst>
              <p:ext uri="{D42A27DB-BD31-4B8C-83A1-F6EECF244321}">
                <p14:modId xmlns:p14="http://schemas.microsoft.com/office/powerpoint/2010/main" val="1907994261"/>
              </p:ext>
            </p:extLst>
          </p:nvPr>
        </p:nvGraphicFramePr>
        <p:xfrm>
          <a:off x="457200" y="1219200"/>
          <a:ext cx="8229600" cy="512064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3597743531"/>
                    </a:ext>
                  </a:extLst>
                </a:gridCol>
                <a:gridCol w="1371600">
                  <a:extLst>
                    <a:ext uri="{9D8B030D-6E8A-4147-A177-3AD203B41FA5}">
                      <a16:colId xmlns:a16="http://schemas.microsoft.com/office/drawing/2014/main" val="1049201518"/>
                    </a:ext>
                  </a:extLst>
                </a:gridCol>
                <a:gridCol w="5638800">
                  <a:extLst>
                    <a:ext uri="{9D8B030D-6E8A-4147-A177-3AD203B41FA5}">
                      <a16:colId xmlns:a16="http://schemas.microsoft.com/office/drawing/2014/main" val="188949791"/>
                    </a:ext>
                  </a:extLst>
                </a:gridCol>
              </a:tblGrid>
              <a:tr h="370840">
                <a:tc>
                  <a:txBody>
                    <a:bodyPr/>
                    <a:lstStyle/>
                    <a:p>
                      <a:pPr algn="ctr" fontAlgn="ctr"/>
                      <a:r>
                        <a:rPr lang="en-IN" sz="2100" b="0" dirty="0">
                          <a:effectLst/>
                        </a:rPr>
                        <a:t>in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100" b="0">
                          <a:effectLst/>
                        </a:rPr>
                        <a:t>input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effectLst/>
                        </a:rPr>
                        <a:t>File open for reading: the internal stream buffer supports input operations.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730341"/>
                  </a:ext>
                </a:extLst>
              </a:tr>
              <a:tr h="370840">
                <a:tc>
                  <a:txBody>
                    <a:bodyPr/>
                    <a:lstStyle/>
                    <a:p>
                      <a:pPr algn="ctr" fontAlgn="ctr"/>
                      <a:r>
                        <a:rPr lang="en-IN" sz="2100" b="0">
                          <a:effectLst/>
                        </a:rPr>
                        <a:t>out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100" b="0">
                          <a:effectLst/>
                        </a:rPr>
                        <a:t>output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effectLst/>
                        </a:rPr>
                        <a:t>File open for writing: the internal stream buffer supports output operations.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942155"/>
                  </a:ext>
                </a:extLst>
              </a:tr>
              <a:tr h="370840">
                <a:tc>
                  <a:txBody>
                    <a:bodyPr/>
                    <a:lstStyle/>
                    <a:p>
                      <a:pPr algn="ctr" fontAlgn="ctr"/>
                      <a:r>
                        <a:rPr lang="en-IN" sz="2100" b="0">
                          <a:effectLst/>
                        </a:rPr>
                        <a:t>binary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100" b="0" dirty="0">
                          <a:effectLst/>
                        </a:rPr>
                        <a:t>binary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effectLst/>
                        </a:rPr>
                        <a:t>Operations are performed in binary mode rather than text.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157967"/>
                  </a:ext>
                </a:extLst>
              </a:tr>
              <a:tr h="370840">
                <a:tc>
                  <a:txBody>
                    <a:bodyPr/>
                    <a:lstStyle/>
                    <a:p>
                      <a:pPr algn="ctr" fontAlgn="ctr"/>
                      <a:r>
                        <a:rPr lang="en-IN" sz="2100" b="0">
                          <a:effectLst/>
                        </a:rPr>
                        <a:t>ate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100" b="0" dirty="0">
                          <a:effectLst/>
                        </a:rPr>
                        <a:t>at end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effectLst/>
                        </a:rPr>
                        <a:t>The output position starts at the end of the file.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988814"/>
                  </a:ext>
                </a:extLst>
              </a:tr>
              <a:tr h="370840">
                <a:tc>
                  <a:txBody>
                    <a:bodyPr/>
                    <a:lstStyle/>
                    <a:p>
                      <a:pPr algn="ctr" fontAlgn="ctr"/>
                      <a:r>
                        <a:rPr lang="en-IN" sz="2100" b="0" dirty="0">
                          <a:effectLst/>
                        </a:rPr>
                        <a:t>app</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100" b="0" dirty="0">
                          <a:effectLst/>
                        </a:rPr>
                        <a:t>append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a:effectLst/>
                        </a:rPr>
                        <a:t>All output operations happen at the end of the file, appending to its existing contents.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231096"/>
                  </a:ext>
                </a:extLst>
              </a:tr>
              <a:tr h="370840">
                <a:tc>
                  <a:txBody>
                    <a:bodyPr/>
                    <a:lstStyle/>
                    <a:p>
                      <a:pPr algn="ctr" fontAlgn="ctr"/>
                      <a:r>
                        <a:rPr lang="en-IN" sz="2100" b="0">
                          <a:effectLst/>
                        </a:rPr>
                        <a:t>trunc</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100" b="0">
                          <a:effectLst/>
                        </a:rPr>
                        <a:t>truncate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effectLst/>
                        </a:rPr>
                        <a:t>Any contents that existed in the file before it is open are discarded.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917989"/>
                  </a:ext>
                </a:extLst>
              </a:tr>
            </a:tbl>
          </a:graphicData>
        </a:graphic>
      </p:graphicFrame>
    </p:spTree>
    <p:extLst>
      <p:ext uri="{BB962C8B-B14F-4D97-AF65-F5344CB8AC3E}">
        <p14:creationId xmlns:p14="http://schemas.microsoft.com/office/powerpoint/2010/main" val="1010399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3924-577C-4EA5-908D-F19396D1720F}"/>
              </a:ext>
            </a:extLst>
          </p:cNvPr>
          <p:cNvSpPr>
            <a:spLocks noGrp="1"/>
          </p:cNvSpPr>
          <p:nvPr>
            <p:ph type="title"/>
          </p:nvPr>
        </p:nvSpPr>
        <p:spPr/>
        <p:txBody>
          <a:bodyPr/>
          <a:lstStyle/>
          <a:p>
            <a:r>
              <a:rPr lang="en-US" dirty="0" err="1"/>
              <a:t>tellg</a:t>
            </a:r>
            <a:r>
              <a:rPr lang="en-US" dirty="0"/>
              <a:t> and </a:t>
            </a:r>
            <a:r>
              <a:rPr lang="en-US" dirty="0" err="1"/>
              <a:t>tellp</a:t>
            </a:r>
            <a:r>
              <a:rPr lang="en-US" dirty="0"/>
              <a:t>()</a:t>
            </a:r>
            <a:endParaRPr lang="en-IN" dirty="0"/>
          </a:p>
        </p:txBody>
      </p:sp>
      <p:graphicFrame>
        <p:nvGraphicFramePr>
          <p:cNvPr id="4" name="Table 4">
            <a:extLst>
              <a:ext uri="{FF2B5EF4-FFF2-40B4-BE49-F238E27FC236}">
                <a16:creationId xmlns:a16="http://schemas.microsoft.com/office/drawing/2014/main" id="{A9616C90-25D0-44FC-B30A-0CE046E8791B}"/>
              </a:ext>
            </a:extLst>
          </p:cNvPr>
          <p:cNvGraphicFramePr>
            <a:graphicFrameLocks noGrp="1"/>
          </p:cNvGraphicFramePr>
          <p:nvPr>
            <p:ph idx="1"/>
            <p:extLst>
              <p:ext uri="{D42A27DB-BD31-4B8C-83A1-F6EECF244321}">
                <p14:modId xmlns:p14="http://schemas.microsoft.com/office/powerpoint/2010/main" val="1152034479"/>
              </p:ext>
            </p:extLst>
          </p:nvPr>
        </p:nvGraphicFramePr>
        <p:xfrm>
          <a:off x="304800" y="1417638"/>
          <a:ext cx="8229600" cy="445770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98775686"/>
                    </a:ext>
                  </a:extLst>
                </a:gridCol>
                <a:gridCol w="4114800">
                  <a:extLst>
                    <a:ext uri="{9D8B030D-6E8A-4147-A177-3AD203B41FA5}">
                      <a16:colId xmlns:a16="http://schemas.microsoft.com/office/drawing/2014/main" val="1276447505"/>
                    </a:ext>
                  </a:extLst>
                </a:gridCol>
              </a:tblGrid>
              <a:tr h="500062">
                <a:tc>
                  <a:txBody>
                    <a:bodyPr/>
                    <a:lstStyle/>
                    <a:p>
                      <a:pPr algn="l" fontAlgn="base"/>
                      <a:r>
                        <a:rPr lang="en-IN" sz="2100" b="1" dirty="0" err="1">
                          <a:effectLst/>
                        </a:rPr>
                        <a:t>tellp</a:t>
                      </a:r>
                      <a:r>
                        <a:rPr lang="en-IN" sz="2100" b="1" dirty="0">
                          <a:effectLst/>
                        </a:rPr>
                        <a:t>()</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2100" b="1">
                          <a:effectLst/>
                        </a:rPr>
                        <a:t>tellg()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0003623"/>
                  </a:ext>
                </a:extLst>
              </a:tr>
              <a:tr h="370840">
                <a:tc>
                  <a:txBody>
                    <a:bodyPr/>
                    <a:lstStyle/>
                    <a:p>
                      <a:pPr algn="ctr" fontAlgn="ctr"/>
                      <a:r>
                        <a:rPr lang="en-US" sz="2100" b="0" dirty="0">
                          <a:effectLst/>
                        </a:rPr>
                        <a:t>It is used with output streams and returns the current “put” position of the pointer in the stream.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effectLst/>
                        </a:rPr>
                        <a:t>This is used with input streams and returns the current “get” position of the pointer in the stream.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275645"/>
                  </a:ext>
                </a:extLst>
              </a:tr>
              <a:tr h="370840">
                <a:tc>
                  <a:txBody>
                    <a:bodyPr/>
                    <a:lstStyle/>
                    <a:p>
                      <a:pPr algn="ctr" fontAlgn="ctr"/>
                      <a:r>
                        <a:rPr lang="en-IN" sz="2100" b="1" dirty="0">
                          <a:effectLst/>
                        </a:rPr>
                        <a:t>Syntax:</a:t>
                      </a:r>
                      <a:r>
                        <a:rPr lang="en-IN" sz="2100" b="0" dirty="0">
                          <a:effectLst/>
                        </a:rPr>
                        <a:t> </a:t>
                      </a:r>
                      <a:r>
                        <a:rPr lang="en-IN" sz="2100" b="0" dirty="0" err="1">
                          <a:effectLst/>
                        </a:rPr>
                        <a:t>pos_type</a:t>
                      </a:r>
                      <a:r>
                        <a:rPr lang="en-IN" sz="2100" b="0" dirty="0">
                          <a:effectLst/>
                        </a:rPr>
                        <a:t> </a:t>
                      </a:r>
                      <a:r>
                        <a:rPr lang="en-IN" sz="2100" b="0" dirty="0" err="1">
                          <a:effectLst/>
                        </a:rPr>
                        <a:t>tellp</a:t>
                      </a:r>
                      <a:r>
                        <a:rPr lang="en-IN" sz="210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100" b="1" dirty="0">
                          <a:effectLst/>
                        </a:rPr>
                        <a:t>Syntax:</a:t>
                      </a:r>
                      <a:r>
                        <a:rPr lang="en-IN" sz="2100" b="0" dirty="0">
                          <a:effectLst/>
                        </a:rPr>
                        <a:t> </a:t>
                      </a:r>
                      <a:r>
                        <a:rPr lang="en-IN" sz="2100" b="0" dirty="0" err="1">
                          <a:effectLst/>
                        </a:rPr>
                        <a:t>pos_type</a:t>
                      </a:r>
                      <a:r>
                        <a:rPr lang="en-IN" sz="2100" b="0" dirty="0">
                          <a:effectLst/>
                        </a:rPr>
                        <a:t> </a:t>
                      </a:r>
                      <a:r>
                        <a:rPr lang="en-IN" sz="2100" b="0" dirty="0" err="1">
                          <a:effectLst/>
                        </a:rPr>
                        <a:t>tellg</a:t>
                      </a:r>
                      <a:r>
                        <a:rPr lang="en-IN" sz="210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453642"/>
                  </a:ext>
                </a:extLst>
              </a:tr>
              <a:tr h="370840">
                <a:tc>
                  <a:txBody>
                    <a:bodyPr/>
                    <a:lstStyle/>
                    <a:p>
                      <a:pPr algn="ctr" fontAlgn="ctr"/>
                      <a:r>
                        <a:rPr lang="en-US" sz="2100" b="0" dirty="0">
                          <a:effectLst/>
                        </a:rPr>
                        <a:t>It returns the position of the current character in the output stream.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effectLst/>
                        </a:rPr>
                        <a:t>It returns the position of the current character in the input stream.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141116"/>
                  </a:ext>
                </a:extLst>
              </a:tr>
              <a:tr h="370840">
                <a:tc>
                  <a:txBody>
                    <a:bodyPr/>
                    <a:lstStyle/>
                    <a:p>
                      <a:pPr algn="ctr" fontAlgn="ctr"/>
                      <a:r>
                        <a:rPr lang="en-US" sz="2100" b="0" dirty="0" err="1">
                          <a:effectLst/>
                        </a:rPr>
                        <a:t>tellp</a:t>
                      </a:r>
                      <a:r>
                        <a:rPr lang="en-US" sz="2100" b="0" dirty="0">
                          <a:effectLst/>
                        </a:rPr>
                        <a:t>() gives the position of the put pointer.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effectLst/>
                        </a:rPr>
                        <a:t>tellg</a:t>
                      </a:r>
                      <a:r>
                        <a:rPr lang="en-US" sz="2100" b="0" dirty="0">
                          <a:effectLst/>
                        </a:rPr>
                        <a:t>() gives the position of the get pointer.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629668"/>
                  </a:ext>
                </a:extLst>
              </a:tr>
            </a:tbl>
          </a:graphicData>
        </a:graphic>
      </p:graphicFrame>
    </p:spTree>
    <p:extLst>
      <p:ext uri="{BB962C8B-B14F-4D97-AF65-F5344CB8AC3E}">
        <p14:creationId xmlns:p14="http://schemas.microsoft.com/office/powerpoint/2010/main" val="1811384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3F4E-BBB6-4573-A9E0-74A358EC8262}"/>
              </a:ext>
            </a:extLst>
          </p:cNvPr>
          <p:cNvSpPr>
            <a:spLocks noGrp="1"/>
          </p:cNvSpPr>
          <p:nvPr>
            <p:ph type="title"/>
          </p:nvPr>
        </p:nvSpPr>
        <p:spPr/>
        <p:txBody>
          <a:bodyPr/>
          <a:lstStyle/>
          <a:p>
            <a:r>
              <a:rPr lang="en-US" dirty="0"/>
              <a:t>Templates</a:t>
            </a:r>
            <a:endParaRPr lang="en-IN" dirty="0"/>
          </a:p>
        </p:txBody>
      </p:sp>
      <p:sp>
        <p:nvSpPr>
          <p:cNvPr id="3" name="Content Placeholder 2">
            <a:extLst>
              <a:ext uri="{FF2B5EF4-FFF2-40B4-BE49-F238E27FC236}">
                <a16:creationId xmlns:a16="http://schemas.microsoft.com/office/drawing/2014/main" id="{8B701900-C883-4BEA-8C14-60C41E32D8D9}"/>
              </a:ext>
            </a:extLst>
          </p:cNvPr>
          <p:cNvSpPr>
            <a:spLocks noGrp="1"/>
          </p:cNvSpPr>
          <p:nvPr>
            <p:ph idx="1"/>
          </p:nvPr>
        </p:nvSpPr>
        <p:spPr/>
        <p:txBody>
          <a:bodyPr>
            <a:normAutofit/>
          </a:bodyPr>
          <a:lstStyle/>
          <a:p>
            <a:r>
              <a:rPr lang="en-US" sz="2200" dirty="0">
                <a:solidFill>
                  <a:srgbClr val="273239"/>
                </a:solidFill>
                <a:latin typeface="Nunito" pitchFamily="2" charset="0"/>
              </a:rPr>
              <a:t>It </a:t>
            </a:r>
            <a:r>
              <a:rPr lang="en-US" sz="2200" b="0" i="0" dirty="0">
                <a:solidFill>
                  <a:srgbClr val="273239"/>
                </a:solidFill>
                <a:effectLst/>
                <a:latin typeface="Nunito" pitchFamily="2" charset="0"/>
              </a:rPr>
              <a:t>is a simple yet very powerful tool in C++. The simple idea is to pass the data type as a parameter so that we don’t need to write the same code for different data types.</a:t>
            </a:r>
          </a:p>
          <a:p>
            <a:r>
              <a:rPr lang="en-US" sz="2200" dirty="0">
                <a:solidFill>
                  <a:srgbClr val="273239"/>
                </a:solidFill>
                <a:latin typeface="Nunito" pitchFamily="2" charset="0"/>
              </a:rPr>
              <a:t>2 new keywords added :- templates and type name</a:t>
            </a:r>
          </a:p>
          <a:p>
            <a:pPr lvl="1"/>
            <a:r>
              <a:rPr lang="en-US" sz="1800" dirty="0">
                <a:solidFill>
                  <a:srgbClr val="273239"/>
                </a:solidFill>
                <a:latin typeface="Nunito" pitchFamily="2" charset="0"/>
              </a:rPr>
              <a:t>Type name could be replaced by class keyword</a:t>
            </a:r>
            <a:endParaRPr lang="en-IN" sz="1800" dirty="0"/>
          </a:p>
        </p:txBody>
      </p:sp>
    </p:spTree>
    <p:extLst>
      <p:ext uri="{BB962C8B-B14F-4D97-AF65-F5344CB8AC3E}">
        <p14:creationId xmlns:p14="http://schemas.microsoft.com/office/powerpoint/2010/main" val="1570942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0BEF-96AD-456F-A501-C88256F25704}"/>
              </a:ext>
            </a:extLst>
          </p:cNvPr>
          <p:cNvSpPr>
            <a:spLocks noGrp="1"/>
          </p:cNvSpPr>
          <p:nvPr>
            <p:ph type="title"/>
          </p:nvPr>
        </p:nvSpPr>
        <p:spPr/>
        <p:txBody>
          <a:bodyPr/>
          <a:lstStyle/>
          <a:p>
            <a:r>
              <a:rPr lang="en-US" dirty="0"/>
              <a:t>How Templates works??</a:t>
            </a:r>
            <a:endParaRPr lang="en-IN" dirty="0"/>
          </a:p>
        </p:txBody>
      </p:sp>
      <p:sp>
        <p:nvSpPr>
          <p:cNvPr id="3" name="Content Placeholder 2">
            <a:extLst>
              <a:ext uri="{FF2B5EF4-FFF2-40B4-BE49-F238E27FC236}">
                <a16:creationId xmlns:a16="http://schemas.microsoft.com/office/drawing/2014/main" id="{7097FF10-B726-4E5E-A6CE-DB7187FC7AA7}"/>
              </a:ext>
            </a:extLst>
          </p:cNvPr>
          <p:cNvSpPr>
            <a:spLocks noGrp="1"/>
          </p:cNvSpPr>
          <p:nvPr>
            <p:ph idx="1"/>
          </p:nvPr>
        </p:nvSpPr>
        <p:spPr/>
        <p:txBody>
          <a:bodyPr>
            <a:normAutofit/>
          </a:bodyPr>
          <a:lstStyle/>
          <a:p>
            <a:r>
              <a:rPr lang="en-US" sz="2100" b="0" i="0" dirty="0">
                <a:solidFill>
                  <a:srgbClr val="273239"/>
                </a:solidFill>
                <a:effectLst/>
                <a:latin typeface="Nunito" pitchFamily="2" charset="0"/>
              </a:rPr>
              <a:t>Templates are expanded at compiler time.</a:t>
            </a:r>
          </a:p>
          <a:p>
            <a:r>
              <a:rPr lang="en-US" sz="2100" b="0" i="0" dirty="0">
                <a:solidFill>
                  <a:srgbClr val="273239"/>
                </a:solidFill>
                <a:effectLst/>
                <a:latin typeface="Nunito" pitchFamily="2" charset="0"/>
              </a:rPr>
              <a:t>Source code contains only function/class, but compiled code may contain </a:t>
            </a:r>
            <a:r>
              <a:rPr lang="en-US" sz="2100" b="0" i="0" dirty="0">
                <a:solidFill>
                  <a:srgbClr val="273239"/>
                </a:solidFill>
                <a:effectLst/>
                <a:highlight>
                  <a:srgbClr val="FFFF00"/>
                </a:highlight>
                <a:latin typeface="Nunito" pitchFamily="2" charset="0"/>
              </a:rPr>
              <a:t>multiple copies</a:t>
            </a:r>
            <a:r>
              <a:rPr lang="en-US" sz="2100" b="0" i="0" dirty="0">
                <a:solidFill>
                  <a:srgbClr val="273239"/>
                </a:solidFill>
                <a:effectLst/>
                <a:latin typeface="Nunito" pitchFamily="2" charset="0"/>
              </a:rPr>
              <a:t> of the same function/class (for </a:t>
            </a:r>
            <a:r>
              <a:rPr lang="en-US" sz="2100" b="0" i="0" dirty="0">
                <a:solidFill>
                  <a:srgbClr val="273239"/>
                </a:solidFill>
                <a:effectLst/>
                <a:highlight>
                  <a:srgbClr val="FFFF00"/>
                </a:highlight>
                <a:latin typeface="Nunito" pitchFamily="2" charset="0"/>
              </a:rPr>
              <a:t>different data-types</a:t>
            </a:r>
            <a:r>
              <a:rPr lang="en-US" sz="2100" b="0" i="0" dirty="0">
                <a:solidFill>
                  <a:srgbClr val="273239"/>
                </a:solidFill>
                <a:effectLst/>
                <a:latin typeface="Nunito" pitchFamily="2" charset="0"/>
              </a:rPr>
              <a:t>). </a:t>
            </a:r>
            <a:endParaRPr lang="en-IN" sz="2100" dirty="0"/>
          </a:p>
        </p:txBody>
      </p:sp>
    </p:spTree>
    <p:extLst>
      <p:ext uri="{BB962C8B-B14F-4D97-AF65-F5344CB8AC3E}">
        <p14:creationId xmlns:p14="http://schemas.microsoft.com/office/powerpoint/2010/main" val="3313979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7374-382F-42A2-BE62-70AA2D71659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1EF7A67-2707-42DB-B1CE-EC68341E9347}"/>
              </a:ext>
            </a:extLst>
          </p:cNvPr>
          <p:cNvSpPr>
            <a:spLocks noGrp="1"/>
          </p:cNvSpPr>
          <p:nvPr>
            <p:ph idx="1"/>
          </p:nvPr>
        </p:nvSpPr>
        <p:spPr/>
        <p:txBody>
          <a:bodyPr>
            <a:normAutofit/>
          </a:bodyPr>
          <a:lstStyle/>
          <a:p>
            <a:r>
              <a:rPr lang="en-US" sz="2100" b="0" i="0" dirty="0">
                <a:solidFill>
                  <a:srgbClr val="273239"/>
                </a:solidFill>
                <a:effectLst/>
                <a:latin typeface="Nunito" pitchFamily="2" charset="0"/>
              </a:rPr>
              <a:t>Both function overloading and templates are examples of </a:t>
            </a:r>
            <a:r>
              <a:rPr lang="en-US" sz="2100" b="0" i="0" dirty="0">
                <a:solidFill>
                  <a:srgbClr val="273239"/>
                </a:solidFill>
                <a:effectLst/>
                <a:highlight>
                  <a:srgbClr val="FFFF00"/>
                </a:highlight>
                <a:latin typeface="Nunito" pitchFamily="2" charset="0"/>
              </a:rPr>
              <a:t>polymorphism features of OOP</a:t>
            </a:r>
            <a:r>
              <a:rPr lang="en-US" sz="2100" b="0" i="0" dirty="0">
                <a:solidFill>
                  <a:srgbClr val="273239"/>
                </a:solidFill>
                <a:effectLst/>
                <a:latin typeface="Nunito" pitchFamily="2" charset="0"/>
              </a:rPr>
              <a:t>. </a:t>
            </a:r>
          </a:p>
          <a:p>
            <a:r>
              <a:rPr lang="en-US" sz="2100" b="0" i="0" dirty="0">
                <a:solidFill>
                  <a:srgbClr val="273239"/>
                </a:solidFill>
                <a:effectLst/>
                <a:latin typeface="Nunito" pitchFamily="2" charset="0"/>
              </a:rPr>
              <a:t>Function overloading is used when multiple functions do quite similar (not identical) operations, templates are used when multiple functions do identical operations.</a:t>
            </a:r>
          </a:p>
          <a:p>
            <a:endParaRPr lang="en-US" sz="2100" dirty="0">
              <a:solidFill>
                <a:srgbClr val="273239"/>
              </a:solidFill>
              <a:latin typeface="Nunito" pitchFamily="2" charset="0"/>
            </a:endParaRPr>
          </a:p>
          <a:p>
            <a:endParaRPr lang="en-US" sz="2100" dirty="0">
              <a:solidFill>
                <a:srgbClr val="273239"/>
              </a:solidFill>
              <a:latin typeface="Nunito" pitchFamily="2" charset="0"/>
            </a:endParaRPr>
          </a:p>
          <a:p>
            <a:endParaRPr lang="en-US" sz="2100" dirty="0">
              <a:solidFill>
                <a:srgbClr val="273239"/>
              </a:solidFill>
              <a:latin typeface="Nunito" pitchFamily="2" charset="0"/>
            </a:endParaRPr>
          </a:p>
          <a:p>
            <a:endParaRPr lang="en-US" sz="2100" dirty="0">
              <a:solidFill>
                <a:srgbClr val="273239"/>
              </a:solidFill>
              <a:latin typeface="Nunito" pitchFamily="2" charset="0"/>
            </a:endParaRPr>
          </a:p>
          <a:p>
            <a:r>
              <a:rPr lang="en-US" sz="2100" dirty="0">
                <a:solidFill>
                  <a:srgbClr val="273239"/>
                </a:solidFill>
                <a:latin typeface="Nunito" pitchFamily="2" charset="0"/>
              </a:rPr>
              <a:t>Note :- Template Argument Deduction for classes is valid of </a:t>
            </a:r>
            <a:r>
              <a:rPr lang="en-US" sz="2100" dirty="0" err="1">
                <a:solidFill>
                  <a:srgbClr val="273239"/>
                </a:solidFill>
                <a:latin typeface="Nunito" pitchFamily="2" charset="0"/>
              </a:rPr>
              <a:t>c++</a:t>
            </a:r>
            <a:r>
              <a:rPr lang="en-US" sz="2100" dirty="0">
                <a:solidFill>
                  <a:srgbClr val="273239"/>
                </a:solidFill>
                <a:latin typeface="Nunito" pitchFamily="2" charset="0"/>
              </a:rPr>
              <a:t>17 or latest only</a:t>
            </a:r>
            <a:endParaRPr lang="en-IN" sz="2100" dirty="0"/>
          </a:p>
        </p:txBody>
      </p:sp>
    </p:spTree>
    <p:extLst>
      <p:ext uri="{BB962C8B-B14F-4D97-AF65-F5344CB8AC3E}">
        <p14:creationId xmlns:p14="http://schemas.microsoft.com/office/powerpoint/2010/main" val="1788375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B350-3F7E-46C4-9F1C-26062A2C6D7B}"/>
              </a:ext>
            </a:extLst>
          </p:cNvPr>
          <p:cNvSpPr>
            <a:spLocks noGrp="1"/>
          </p:cNvSpPr>
          <p:nvPr>
            <p:ph type="title"/>
          </p:nvPr>
        </p:nvSpPr>
        <p:spPr/>
        <p:txBody>
          <a:bodyPr/>
          <a:lstStyle/>
          <a:p>
            <a:r>
              <a:rPr lang="en-US" dirty="0"/>
              <a:t>Template Specialization</a:t>
            </a:r>
            <a:endParaRPr lang="en-IN" dirty="0"/>
          </a:p>
        </p:txBody>
      </p:sp>
      <p:sp>
        <p:nvSpPr>
          <p:cNvPr id="3" name="Content Placeholder 2">
            <a:extLst>
              <a:ext uri="{FF2B5EF4-FFF2-40B4-BE49-F238E27FC236}">
                <a16:creationId xmlns:a16="http://schemas.microsoft.com/office/drawing/2014/main" id="{EE90F5E9-3C4A-4C54-9FDA-3220A75A8685}"/>
              </a:ext>
            </a:extLst>
          </p:cNvPr>
          <p:cNvSpPr>
            <a:spLocks noGrp="1"/>
          </p:cNvSpPr>
          <p:nvPr>
            <p:ph idx="1"/>
          </p:nvPr>
        </p:nvSpPr>
        <p:spPr/>
        <p:txBody>
          <a:bodyPr>
            <a:normAutofit/>
          </a:bodyPr>
          <a:lstStyle/>
          <a:p>
            <a:r>
              <a:rPr lang="en-US" sz="2200" b="0" i="0" dirty="0">
                <a:solidFill>
                  <a:srgbClr val="273239"/>
                </a:solidFill>
                <a:effectLst/>
                <a:latin typeface="Nunito" pitchFamily="2" charset="0"/>
              </a:rPr>
              <a:t>For performing different task fo</a:t>
            </a:r>
            <a:r>
              <a:rPr lang="en-US" sz="2200" dirty="0">
                <a:solidFill>
                  <a:srgbClr val="273239"/>
                </a:solidFill>
                <a:latin typeface="Nunito" pitchFamily="2" charset="0"/>
              </a:rPr>
              <a:t>r different </a:t>
            </a:r>
            <a:r>
              <a:rPr lang="en-US" sz="2200" dirty="0" err="1">
                <a:solidFill>
                  <a:srgbClr val="273239"/>
                </a:solidFill>
                <a:latin typeface="Nunito" pitchFamily="2" charset="0"/>
              </a:rPr>
              <a:t>dataType</a:t>
            </a:r>
            <a:endParaRPr lang="en-US" sz="2200" b="0" i="0" dirty="0">
              <a:solidFill>
                <a:srgbClr val="273239"/>
              </a:solidFill>
              <a:effectLst/>
              <a:latin typeface="Nunito" pitchFamily="2" charset="0"/>
            </a:endParaRPr>
          </a:p>
          <a:p>
            <a:r>
              <a:rPr lang="en-US" sz="2200" b="0" i="0" dirty="0">
                <a:solidFill>
                  <a:srgbClr val="273239"/>
                </a:solidFill>
                <a:effectLst/>
                <a:latin typeface="Nunito" pitchFamily="2" charset="0"/>
              </a:rPr>
              <a:t>Generic programming is an approach where generic data types are used as parameters in algorithms so that they work for variety of suitable data types.</a:t>
            </a:r>
            <a:br>
              <a:rPr lang="en-US" sz="2200" dirty="0">
                <a:latin typeface="Nunito" pitchFamily="2" charset="0"/>
              </a:rPr>
            </a:br>
            <a:r>
              <a:rPr lang="en-US" sz="2200" b="0" i="0" dirty="0">
                <a:solidFill>
                  <a:srgbClr val="273239"/>
                </a:solidFill>
                <a:effectLst/>
                <a:latin typeface="Nunito" pitchFamily="2" charset="0"/>
              </a:rPr>
              <a:t>Templates are sometimes called parameterized classes or functions.</a:t>
            </a:r>
            <a:endParaRPr lang="en-IN" sz="2200" dirty="0">
              <a:latin typeface="Nunito" pitchFamily="2" charset="0"/>
            </a:endParaRPr>
          </a:p>
        </p:txBody>
      </p:sp>
    </p:spTree>
    <p:extLst>
      <p:ext uri="{BB962C8B-B14F-4D97-AF65-F5344CB8AC3E}">
        <p14:creationId xmlns:p14="http://schemas.microsoft.com/office/powerpoint/2010/main" val="313398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3D5B-E823-4A3B-980E-B3DA25663F7D}"/>
              </a:ext>
            </a:extLst>
          </p:cNvPr>
          <p:cNvSpPr>
            <a:spLocks noGrp="1"/>
          </p:cNvSpPr>
          <p:nvPr>
            <p:ph type="title"/>
          </p:nvPr>
        </p:nvSpPr>
        <p:spPr/>
        <p:txBody>
          <a:bodyPr/>
          <a:lstStyle/>
          <a:p>
            <a:r>
              <a:rPr lang="en-US" dirty="0"/>
              <a:t>Using Keyword</a:t>
            </a:r>
            <a:endParaRPr lang="en-IN" dirty="0"/>
          </a:p>
        </p:txBody>
      </p:sp>
      <p:sp>
        <p:nvSpPr>
          <p:cNvPr id="3" name="Content Placeholder 2">
            <a:extLst>
              <a:ext uri="{FF2B5EF4-FFF2-40B4-BE49-F238E27FC236}">
                <a16:creationId xmlns:a16="http://schemas.microsoft.com/office/drawing/2014/main" id="{FACF63DE-ACC3-45E8-9AB7-CD2E8A0687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22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D9B1-16A5-405A-A963-545622B29871}"/>
              </a:ext>
            </a:extLst>
          </p:cNvPr>
          <p:cNvSpPr>
            <a:spLocks noGrp="1"/>
          </p:cNvSpPr>
          <p:nvPr>
            <p:ph type="title"/>
          </p:nvPr>
        </p:nvSpPr>
        <p:spPr>
          <a:xfrm>
            <a:off x="457200" y="37514"/>
            <a:ext cx="8229600" cy="429064"/>
          </a:xfrm>
        </p:spPr>
        <p:txBody>
          <a:bodyPr>
            <a:normAutofit fontScale="90000"/>
          </a:bodyPr>
          <a:lstStyle/>
          <a:p>
            <a:r>
              <a:rPr lang="en-US" dirty="0"/>
              <a:t>Standard Template Library</a:t>
            </a:r>
            <a:endParaRPr lang="en-IN" dirty="0"/>
          </a:p>
        </p:txBody>
      </p:sp>
      <p:sp>
        <p:nvSpPr>
          <p:cNvPr id="3" name="Content Placeholder 2">
            <a:extLst>
              <a:ext uri="{FF2B5EF4-FFF2-40B4-BE49-F238E27FC236}">
                <a16:creationId xmlns:a16="http://schemas.microsoft.com/office/drawing/2014/main" id="{294006EF-E8EB-40E9-A0FB-1DF4AAEAC57C}"/>
              </a:ext>
            </a:extLst>
          </p:cNvPr>
          <p:cNvSpPr>
            <a:spLocks noGrp="1"/>
          </p:cNvSpPr>
          <p:nvPr>
            <p:ph idx="1"/>
          </p:nvPr>
        </p:nvSpPr>
        <p:spPr>
          <a:xfrm>
            <a:off x="457200" y="609601"/>
            <a:ext cx="8229600" cy="6248400"/>
          </a:xfrm>
        </p:spPr>
        <p:txBody>
          <a:bodyPr>
            <a:normAutofit/>
          </a:bodyPr>
          <a:lstStyle/>
          <a:p>
            <a:r>
              <a:rPr lang="en-US" sz="2100" b="0" i="0" dirty="0">
                <a:solidFill>
                  <a:srgbClr val="273239"/>
                </a:solidFill>
                <a:effectLst/>
                <a:latin typeface="Nunito" pitchFamily="2" charset="0"/>
              </a:rPr>
              <a:t>It is a set of C++ template classes to provide common programming data structures and functions such as lists, stacks, arrays, etc. </a:t>
            </a:r>
          </a:p>
          <a:p>
            <a:r>
              <a:rPr lang="en-US" sz="2100" b="0" i="0" dirty="0">
                <a:solidFill>
                  <a:srgbClr val="273239"/>
                </a:solidFill>
                <a:effectLst/>
                <a:latin typeface="Nunito" pitchFamily="2" charset="0"/>
              </a:rPr>
              <a:t>It is a library of container classes, algorithms, and iterators.</a:t>
            </a:r>
          </a:p>
          <a:p>
            <a:pPr marL="0" indent="0" fontAlgn="base">
              <a:buNone/>
            </a:pPr>
            <a:r>
              <a:rPr lang="en-US" sz="2100" b="0" i="0" dirty="0">
                <a:solidFill>
                  <a:srgbClr val="273239"/>
                </a:solidFill>
                <a:effectLst/>
                <a:latin typeface="Nunito" pitchFamily="2" charset="0"/>
              </a:rPr>
              <a:t>. </a:t>
            </a:r>
            <a:endParaRPr lang="en-IN" sz="2100" dirty="0"/>
          </a:p>
        </p:txBody>
      </p:sp>
    </p:spTree>
    <p:extLst>
      <p:ext uri="{BB962C8B-B14F-4D97-AF65-F5344CB8AC3E}">
        <p14:creationId xmlns:p14="http://schemas.microsoft.com/office/powerpoint/2010/main" val="202357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Storage Class</a:t>
            </a:r>
          </a:p>
        </p:txBody>
      </p:sp>
      <p:sp>
        <p:nvSpPr>
          <p:cNvPr id="3" name="Content Placeholder 2"/>
          <p:cNvSpPr>
            <a:spLocks noGrp="1"/>
          </p:cNvSpPr>
          <p:nvPr>
            <p:ph idx="1"/>
          </p:nvPr>
        </p:nvSpPr>
        <p:spPr/>
        <p:txBody>
          <a:bodyPr/>
          <a:lstStyle/>
          <a:p>
            <a:r>
              <a:rPr lang="en-US" dirty="0"/>
              <a:t>Storage Class are used to describe the characteristics of a variable / function</a:t>
            </a:r>
          </a:p>
          <a:p>
            <a:endParaRPr lang="en-US" dirty="0"/>
          </a:p>
          <a:p>
            <a:r>
              <a:rPr lang="en-US" dirty="0"/>
              <a:t>        </a:t>
            </a:r>
            <a:r>
              <a:rPr lang="en-US" dirty="0" err="1"/>
              <a:t>storage_class</a:t>
            </a:r>
            <a:r>
              <a:rPr lang="en-US" dirty="0"/>
              <a:t>  </a:t>
            </a:r>
            <a:r>
              <a:rPr lang="en-US" dirty="0" err="1"/>
              <a:t>d_type</a:t>
            </a:r>
            <a:r>
              <a:rPr lang="en-US" dirty="0"/>
              <a:t> </a:t>
            </a:r>
            <a:r>
              <a:rPr lang="en-US" dirty="0" err="1"/>
              <a:t>var</a:t>
            </a:r>
            <a:r>
              <a:rPr lang="en-US" dirty="0"/>
              <a:t>= value;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ADFF-0938-4DDB-8A24-7EB8B6949A5E}"/>
              </a:ext>
            </a:extLst>
          </p:cNvPr>
          <p:cNvSpPr>
            <a:spLocks noGrp="1"/>
          </p:cNvSpPr>
          <p:nvPr>
            <p:ph type="title"/>
          </p:nvPr>
        </p:nvSpPr>
        <p:spPr/>
        <p:txBody>
          <a:bodyPr/>
          <a:lstStyle/>
          <a:p>
            <a:r>
              <a:rPr lang="en-US" dirty="0"/>
              <a:t>Containers/classes</a:t>
            </a:r>
            <a:endParaRPr lang="en-IN" dirty="0"/>
          </a:p>
        </p:txBody>
      </p:sp>
      <p:sp>
        <p:nvSpPr>
          <p:cNvPr id="3" name="Content Placeholder 2">
            <a:extLst>
              <a:ext uri="{FF2B5EF4-FFF2-40B4-BE49-F238E27FC236}">
                <a16:creationId xmlns:a16="http://schemas.microsoft.com/office/drawing/2014/main" id="{DDB30580-F20E-4455-B026-63E3A9741718}"/>
              </a:ext>
            </a:extLst>
          </p:cNvPr>
          <p:cNvSpPr>
            <a:spLocks noGrp="1"/>
          </p:cNvSpPr>
          <p:nvPr>
            <p:ph idx="1"/>
          </p:nvPr>
        </p:nvSpPr>
        <p:spPr/>
        <p:txBody>
          <a:bodyPr>
            <a:normAutofit/>
          </a:bodyPr>
          <a:lstStyle/>
          <a:p>
            <a:pPr fontAlgn="base"/>
            <a:r>
              <a:rPr lang="en-US" sz="2100" dirty="0">
                <a:latin typeface="Nunito" pitchFamily="2" charset="0"/>
              </a:rPr>
              <a:t>It is a object which holds the data of certain types.</a:t>
            </a:r>
          </a:p>
          <a:p>
            <a:pPr fontAlgn="base"/>
            <a:r>
              <a:rPr lang="en-US" sz="2100" b="0" i="0" dirty="0">
                <a:effectLst/>
                <a:latin typeface="Nunito" pitchFamily="2" charset="0"/>
              </a:rPr>
              <a:t>The container manages the storage space for its elements and provides member functions to access them, either directly or through iterators.</a:t>
            </a:r>
          </a:p>
          <a:p>
            <a:pPr fontAlgn="base"/>
            <a:r>
              <a:rPr lang="en-US" sz="2100" dirty="0">
                <a:latin typeface="Nunito" pitchFamily="2" charset="0"/>
              </a:rPr>
              <a:t>Sequence Container :- </a:t>
            </a:r>
          </a:p>
          <a:p>
            <a:pPr lvl="1" fontAlgn="base"/>
            <a:r>
              <a:rPr lang="en-US" sz="1700" dirty="0">
                <a:latin typeface="Nunito" pitchFamily="2" charset="0"/>
              </a:rPr>
              <a:t>Array (Static Contiguous Memory)</a:t>
            </a:r>
          </a:p>
          <a:p>
            <a:pPr lvl="1" fontAlgn="base"/>
            <a:r>
              <a:rPr lang="en-US" sz="1700" dirty="0">
                <a:latin typeface="Nunito" pitchFamily="2" charset="0"/>
              </a:rPr>
              <a:t>Vector (Dynamic Contiguous Memory)</a:t>
            </a:r>
          </a:p>
          <a:p>
            <a:pPr lvl="1" fontAlgn="base"/>
            <a:r>
              <a:rPr lang="en-US" sz="1700" dirty="0">
                <a:latin typeface="Nunito" pitchFamily="2" charset="0"/>
              </a:rPr>
              <a:t>Set</a:t>
            </a:r>
          </a:p>
          <a:p>
            <a:pPr lvl="1" fontAlgn="base"/>
            <a:r>
              <a:rPr lang="en-US" sz="1700" dirty="0">
                <a:latin typeface="Nunito" pitchFamily="2" charset="0"/>
              </a:rPr>
              <a:t>List (Doubly linked List)</a:t>
            </a:r>
          </a:p>
          <a:p>
            <a:pPr lvl="1" fontAlgn="base"/>
            <a:r>
              <a:rPr lang="en-US" sz="1700" dirty="0">
                <a:latin typeface="Nunito" pitchFamily="2" charset="0"/>
              </a:rPr>
              <a:t>Forward-list</a:t>
            </a:r>
          </a:p>
          <a:p>
            <a:pPr lvl="1" fontAlgn="base"/>
            <a:r>
              <a:rPr lang="en-US" sz="1700" dirty="0">
                <a:latin typeface="Nunito" pitchFamily="2" charset="0"/>
              </a:rPr>
              <a:t>De-que</a:t>
            </a:r>
            <a:endParaRPr lang="en-IN" sz="1700" dirty="0">
              <a:latin typeface="Nunito" pitchFamily="2" charset="0"/>
            </a:endParaRPr>
          </a:p>
        </p:txBody>
      </p:sp>
    </p:spTree>
    <p:extLst>
      <p:ext uri="{BB962C8B-B14F-4D97-AF65-F5344CB8AC3E}">
        <p14:creationId xmlns:p14="http://schemas.microsoft.com/office/powerpoint/2010/main" val="1155740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E985-4343-47E5-B9CE-CD6313FEFD33}"/>
              </a:ext>
            </a:extLst>
          </p:cNvPr>
          <p:cNvSpPr>
            <a:spLocks noGrp="1"/>
          </p:cNvSpPr>
          <p:nvPr>
            <p:ph type="title"/>
          </p:nvPr>
        </p:nvSpPr>
        <p:spPr/>
        <p:txBody>
          <a:bodyPr/>
          <a:lstStyle/>
          <a:p>
            <a:r>
              <a:rPr lang="en-US" dirty="0"/>
              <a:t>Preprocessor</a:t>
            </a:r>
            <a:endParaRPr lang="en-IN" dirty="0"/>
          </a:p>
        </p:txBody>
      </p:sp>
      <p:sp>
        <p:nvSpPr>
          <p:cNvPr id="3" name="Content Placeholder 2">
            <a:extLst>
              <a:ext uri="{FF2B5EF4-FFF2-40B4-BE49-F238E27FC236}">
                <a16:creationId xmlns:a16="http://schemas.microsoft.com/office/drawing/2014/main" id="{C8B3CF43-CCA0-4F2A-ADEB-66925900A487}"/>
              </a:ext>
            </a:extLst>
          </p:cNvPr>
          <p:cNvSpPr>
            <a:spLocks noGrp="1"/>
          </p:cNvSpPr>
          <p:nvPr>
            <p:ph idx="1"/>
          </p:nvPr>
        </p:nvSpPr>
        <p:spPr/>
        <p:txBody>
          <a:bodyPr/>
          <a:lstStyle/>
          <a:p>
            <a:r>
              <a:rPr lang="en-US"/>
              <a:t>Same as in C</a:t>
            </a:r>
            <a:endParaRPr lang="en-IN"/>
          </a:p>
        </p:txBody>
      </p:sp>
    </p:spTree>
    <p:extLst>
      <p:ext uri="{BB962C8B-B14F-4D97-AF65-F5344CB8AC3E}">
        <p14:creationId xmlns:p14="http://schemas.microsoft.com/office/powerpoint/2010/main" val="1102671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F14A-B409-4592-B275-514CC5C8E5AA}"/>
              </a:ext>
            </a:extLst>
          </p:cNvPr>
          <p:cNvSpPr>
            <a:spLocks noGrp="1"/>
          </p:cNvSpPr>
          <p:nvPr>
            <p:ph type="title"/>
          </p:nvPr>
        </p:nvSpPr>
        <p:spPr/>
        <p:txBody>
          <a:bodyPr/>
          <a:lstStyle/>
          <a:p>
            <a:r>
              <a:rPr lang="en-IN" dirty="0">
                <a:latin typeface="Nunito" pitchFamily="2" charset="0"/>
              </a:rPr>
              <a:t>Namespace</a:t>
            </a:r>
          </a:p>
        </p:txBody>
      </p:sp>
      <p:sp>
        <p:nvSpPr>
          <p:cNvPr id="3" name="Content Placeholder 2">
            <a:extLst>
              <a:ext uri="{FF2B5EF4-FFF2-40B4-BE49-F238E27FC236}">
                <a16:creationId xmlns:a16="http://schemas.microsoft.com/office/drawing/2014/main" id="{27FF3650-A17F-4B4C-A5D4-35A9BC27C175}"/>
              </a:ext>
            </a:extLst>
          </p:cNvPr>
          <p:cNvSpPr>
            <a:spLocks noGrp="1"/>
          </p:cNvSpPr>
          <p:nvPr>
            <p:ph idx="1"/>
          </p:nvPr>
        </p:nvSpPr>
        <p:spPr/>
        <p:txBody>
          <a:bodyPr>
            <a:normAutofit/>
          </a:bodyPr>
          <a:lstStyle/>
          <a:p>
            <a:r>
              <a:rPr lang="en-IN" sz="2200" dirty="0">
                <a:latin typeface="Nunito" pitchFamily="2" charset="0"/>
              </a:rPr>
              <a:t>They provide the extra space such that we can declare </a:t>
            </a:r>
            <a:r>
              <a:rPr lang="en-IN" sz="2200" dirty="0" err="1">
                <a:latin typeface="Nunito" pitchFamily="2" charset="0"/>
              </a:rPr>
              <a:t>variable,function</a:t>
            </a:r>
            <a:r>
              <a:rPr lang="en-IN" sz="2200" dirty="0">
                <a:latin typeface="Nunito" pitchFamily="2" charset="0"/>
              </a:rPr>
              <a:t> and class (could be of same name)</a:t>
            </a:r>
          </a:p>
          <a:p>
            <a:r>
              <a:rPr lang="en-IN" sz="2200" dirty="0">
                <a:latin typeface="Nunito" pitchFamily="2" charset="0"/>
              </a:rPr>
              <a:t>Basically provide different space (large scope)</a:t>
            </a:r>
          </a:p>
          <a:p>
            <a:r>
              <a:rPr lang="en-IN" sz="2200" dirty="0">
                <a:latin typeface="Nunito" pitchFamily="2" charset="0"/>
              </a:rPr>
              <a:t>Namespace doesn’t have specifiers (</a:t>
            </a:r>
            <a:r>
              <a:rPr lang="en-IN" sz="2200">
                <a:latin typeface="Nunito" pitchFamily="2" charset="0"/>
              </a:rPr>
              <a:t>public private )</a:t>
            </a:r>
            <a:endParaRPr lang="en-IN" sz="2200" dirty="0">
              <a:latin typeface="Nunito" pitchFamily="2" charset="0"/>
            </a:endParaRPr>
          </a:p>
        </p:txBody>
      </p:sp>
    </p:spTree>
    <p:extLst>
      <p:ext uri="{BB962C8B-B14F-4D97-AF65-F5344CB8AC3E}">
        <p14:creationId xmlns:p14="http://schemas.microsoft.com/office/powerpoint/2010/main" val="345179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Mutable Class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Thread_local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All like in 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Bool</a:t>
            </a:r>
            <a:endParaRPr lang="en-US" dirty="0"/>
          </a:p>
          <a:p>
            <a:r>
              <a:rPr lang="en-US" dirty="0"/>
              <a:t>Wide character (</a:t>
            </a:r>
            <a:r>
              <a:rPr lang="en-US" dirty="0" err="1"/>
              <a:t>wchar_t</a:t>
            </a:r>
            <a:r>
              <a:rPr lang="en-US" dirty="0"/>
              <a:t> – 2 or 4)bytes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3357</TotalTime>
  <Words>2713</Words>
  <Application>Microsoft Office PowerPoint</Application>
  <PresentationFormat>On-screen Show (4:3)</PresentationFormat>
  <Paragraphs>324</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Nunito</vt:lpstr>
      <vt:lpstr>Wingdings</vt:lpstr>
      <vt:lpstr>Office Theme</vt:lpstr>
      <vt:lpstr>Shree Ganeshay Namh</vt:lpstr>
      <vt:lpstr>PowerPoint Presentation</vt:lpstr>
      <vt:lpstr>PowerPoint Presentation</vt:lpstr>
      <vt:lpstr>PowerPoint Presentation</vt:lpstr>
      <vt:lpstr>Storage Class</vt:lpstr>
      <vt:lpstr>Mutable Class</vt:lpstr>
      <vt:lpstr>Thread_local</vt:lpstr>
      <vt:lpstr>PowerPoint Presentation</vt:lpstr>
      <vt:lpstr>PowerPoint Presentation</vt:lpstr>
      <vt:lpstr>Data Types</vt:lpstr>
      <vt:lpstr> </vt:lpstr>
      <vt:lpstr>&lt;limits.h&gt;</vt:lpstr>
      <vt:lpstr>Type-castinng</vt:lpstr>
      <vt:lpstr>Literals</vt:lpstr>
      <vt:lpstr>Int Literal</vt:lpstr>
      <vt:lpstr>practice</vt:lpstr>
      <vt:lpstr>Integer Promotion</vt:lpstr>
      <vt:lpstr>i/o Function</vt:lpstr>
      <vt:lpstr>PowerPoint Presentation</vt:lpstr>
      <vt:lpstr>Cin,cout,cerr,clog</vt:lpstr>
      <vt:lpstr>PowerPoint Presentation</vt:lpstr>
      <vt:lpstr>Overloading</vt:lpstr>
      <vt:lpstr>function</vt:lpstr>
      <vt:lpstr>Lambda expression</vt:lpstr>
      <vt:lpstr>Pointers</vt:lpstr>
      <vt:lpstr>Refrences</vt:lpstr>
      <vt:lpstr>* vs &amp;</vt:lpstr>
      <vt:lpstr>Pass by * vs &amp;</vt:lpstr>
      <vt:lpstr>Arrays</vt:lpstr>
      <vt:lpstr>String</vt:lpstr>
      <vt:lpstr>PowerPoint Presentation</vt:lpstr>
      <vt:lpstr>String function</vt:lpstr>
      <vt:lpstr>PowerPoint Presentation</vt:lpstr>
      <vt:lpstr>Struct in C vs C++</vt:lpstr>
      <vt:lpstr>Structures</vt:lpstr>
      <vt:lpstr>Enumerators</vt:lpstr>
      <vt:lpstr>Exception Handling</vt:lpstr>
      <vt:lpstr>File Handling</vt:lpstr>
      <vt:lpstr>Classes</vt:lpstr>
      <vt:lpstr>PowerPoint Presentation</vt:lpstr>
      <vt:lpstr>PowerPoint Presentation</vt:lpstr>
      <vt:lpstr>Mode ios::</vt:lpstr>
      <vt:lpstr>tellg and tellp()</vt:lpstr>
      <vt:lpstr>Templates</vt:lpstr>
      <vt:lpstr>How Templates works??</vt:lpstr>
      <vt:lpstr>PowerPoint Presentation</vt:lpstr>
      <vt:lpstr>Template Specialization</vt:lpstr>
      <vt:lpstr>Using Keyword</vt:lpstr>
      <vt:lpstr>Standard Template Library</vt:lpstr>
      <vt:lpstr>Containers/classes</vt:lpstr>
      <vt:lpstr>Preprocessor</vt:lpstr>
      <vt:lpstr>Namespace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Satya Prakash</cp:lastModifiedBy>
  <cp:revision>135</cp:revision>
  <dcterms:created xsi:type="dcterms:W3CDTF">2006-08-16T00:00:00Z</dcterms:created>
  <dcterms:modified xsi:type="dcterms:W3CDTF">2024-02-09T13:02:22Z</dcterms:modified>
</cp:coreProperties>
</file>