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Alfa Slab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96863C-84E0-4806-8FCD-767E4EF05037}">
  <a:tblStyle styleId="{6196863C-84E0-4806-8FCD-767E4EF05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bold.fntdata"/><Relationship Id="rId14" Type="http://schemas.openxmlformats.org/officeDocument/2006/relationships/slide" Target="slides/slide8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1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a1dae3d91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a1dae3d9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2c4d1005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2c4d1005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2c4d1005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2c4d1005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2c4d1005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2c4d1005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c4d100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c4d100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2c4d100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2c4d100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2c4d100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2c4d100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c4d100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c4d100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2c4d100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2c4d100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c4d100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c4d100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2c4d100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2c4d100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1dae3d9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1dae3d9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2c4d100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2c4d100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2c4d1005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2c4d1005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2c4d1005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2c4d1005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2c4d1005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2c4d1005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2c4d1005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2c4d1005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2c4d1005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2c4d1005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2c4d100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2c4d100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2c4d1005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2c4d1005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2c4d1005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2c4d1005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2c4d1005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2c4d1005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1dae3d9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1dae3d9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1dae3d91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1dae3d91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2c4d10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2c4d10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2c4d1005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2c4d1005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c4d100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c4d100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2c4d1005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2c4d1005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2c4d1005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2c4d1005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69525"/>
            <a:ext cx="8624100" cy="16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59"/>
              <a:t>Happiness Prediction: A Statistical Learning Approach</a:t>
            </a:r>
            <a:endParaRPr sz="3459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63450" y="3350000"/>
            <a:ext cx="8520600" cy="16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By:</a:t>
            </a:r>
            <a:endParaRPr b="1" sz="2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Rabin Nepal (U00901360)</a:t>
            </a:r>
            <a:endParaRPr b="1" sz="2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Dec. 6, 2023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9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Exploratory Analysis (2023)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437" y="902075"/>
            <a:ext cx="6491027" cy="40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8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Exploratory Analysis (2023)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75" y="846850"/>
            <a:ext cx="6436199" cy="38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6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Exploratory Analysis (2023)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425" y="833000"/>
            <a:ext cx="6590150" cy="39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Statistical Analysis (2015 to 2023)</a:t>
            </a:r>
            <a:endParaRPr/>
          </a:p>
        </p:txBody>
      </p:sp>
      <p:graphicFrame>
        <p:nvGraphicFramePr>
          <p:cNvPr id="132" name="Google Shape;132;p25"/>
          <p:cNvGraphicFramePr/>
          <p:nvPr/>
        </p:nvGraphicFramePr>
        <p:xfrm>
          <a:off x="390513" y="127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{6196863C-84E0-4806-8FCD-767E4EF05037}</a:tableStyleId>
              </a:tblPr>
              <a:tblGrid>
                <a:gridCol w="1006700"/>
                <a:gridCol w="1119100"/>
                <a:gridCol w="962875"/>
                <a:gridCol w="885900"/>
                <a:gridCol w="1244575"/>
                <a:gridCol w="973625"/>
                <a:gridCol w="1147600"/>
                <a:gridCol w="1101400"/>
              </a:tblGrid>
              <a:tr h="129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Happiness 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GDP</a:t>
                      </a:r>
                      <a:r>
                        <a:rPr b="1" lang="en-GB"/>
                        <a:t> per Capita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(10000$)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Social Support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Life Expectancy</a:t>
                      </a:r>
                      <a:br>
                        <a:rPr b="1" lang="en-GB"/>
                      </a:br>
                      <a:r>
                        <a:rPr b="1" lang="en-GB"/>
                        <a:t>(Years)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Freedom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Generosity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Corruption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2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Mean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Minimum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br>
                        <a:rPr lang="en-GB"/>
                      </a:br>
                      <a:r>
                        <a:rPr lang="en-GB"/>
                        <a:t>0.015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br>
                        <a:rPr lang="en-GB"/>
                      </a:br>
                      <a:r>
                        <a:rPr lang="en-GB"/>
                        <a:t>0.064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br>
                        <a:rPr lang="en-GB"/>
                      </a:br>
                      <a:r>
                        <a:rPr lang="en-GB"/>
                        <a:t>0.0055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br>
                        <a:rPr lang="en-GB"/>
                      </a:br>
                      <a:r>
                        <a:rPr lang="en-GB"/>
                        <a:t>0.0058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-0.30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br>
                        <a:rPr lang="en-GB"/>
                      </a:br>
                      <a:r>
                        <a:rPr lang="en-GB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Maximum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10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r>
              <a:rPr lang="en-GB"/>
              <a:t> - Linear Regression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831450"/>
            <a:ext cx="3983100" cy="4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All predictors are statistically significant.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Adjusted R2 (Train): 0.62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MSE (Train) :  0.36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MSE (Test) :    0.41</a:t>
            </a:r>
            <a:endParaRPr sz="2000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00" y="831450"/>
            <a:ext cx="4544400" cy="3845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10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 Linear Regression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0" y="802200"/>
            <a:ext cx="6875999" cy="41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5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 Lasso Regression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384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coefficients seems to be penalized the most for GDP and Life Expectancy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MSE (Train) :  0.45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MSE (Test) :    0.51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Optimum lambda (using 20 fold CV) : 0.00024</a:t>
            </a:r>
            <a:endParaRPr sz="200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900" y="1063025"/>
            <a:ext cx="4682699" cy="333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23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 Ridge Regression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coefficients for GDP and Life Expectancy seems to be penalized the most (more than lasso)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MSE (Train) :  0.44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MSE (Test) :    0.53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Optimum lambda (using 20 fold CV) : 0.055</a:t>
            </a:r>
            <a:endParaRPr sz="2000"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800" y="956063"/>
            <a:ext cx="4590599" cy="380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19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endParaRPr/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484663" y="14179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{6196863C-84E0-4806-8FCD-767E4EF05037}</a:tableStyleId>
              </a:tblPr>
              <a:tblGrid>
                <a:gridCol w="3286525"/>
                <a:gridCol w="2163250"/>
                <a:gridCol w="2724900"/>
              </a:tblGrid>
              <a:tr h="4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Models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Train 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Test 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Linear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Lasso Regression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(</a:t>
                      </a:r>
                      <a:r>
                        <a:rPr b="1" lang="en-GB"/>
                        <a:t>𝛌</a:t>
                      </a:r>
                      <a:r>
                        <a:rPr b="1" lang="en-GB"/>
                        <a:t> =0.000246)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Ridge Regression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(𝛌 = 0.0556)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000FF"/>
                          </a:solidFill>
                        </a:rPr>
                        <a:t>KNN (N = 9)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0.16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0.26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 and Future Work</a:t>
            </a:r>
            <a:r>
              <a:rPr lang="en-GB"/>
              <a:t> 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Discussion:</a:t>
            </a:r>
            <a:endParaRPr b="1" sz="19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Significant multicollinearity exists among the predictors.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Overall, KNN model performed the best with the lowest test MSE of  0.26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Performance of Linear Regression Model and Lasso Regression Model was similar.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However, performance of Ridge Regression was worse among all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GDP and Life Expectancy </a:t>
            </a:r>
            <a:r>
              <a:rPr lang="en-GB" sz="1500"/>
              <a:t>(among all 6 predictors) appear to be the most important factors affecting happiness score.</a:t>
            </a:r>
            <a:endParaRPr sz="15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Future Work:</a:t>
            </a:r>
            <a:endParaRPr b="1" sz="19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Study how influencing factors have changed over the years.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Explore the regional aspect of happiness.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Personalized models with individual preferences to predict happiness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Statement and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Discussion and 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Appendix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4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 https://worldhappiness.report/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[2] https://www.statlearning.com/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[3</a:t>
            </a:r>
            <a:r>
              <a:rPr lang="en-GB"/>
              <a:t>] https://www.andreaperlato.com/mlpost/deal-multicollinearity-with-lasso-regression/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b="0" l="3139" r="3148" t="0"/>
          <a:stretch/>
        </p:blipFill>
        <p:spPr>
          <a:xfrm>
            <a:off x="311700" y="3396025"/>
            <a:ext cx="7508426" cy="18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7725"/>
            <a:ext cx="8389700" cy="23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63" y="1380900"/>
            <a:ext cx="8370475" cy="31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sp>
        <p:nvSpPr>
          <p:cNvPr id="201" name="Google Shape;201;p36"/>
          <p:cNvSpPr txBox="1"/>
          <p:nvPr/>
        </p:nvSpPr>
        <p:spPr>
          <a:xfrm>
            <a:off x="661950" y="1200725"/>
            <a:ext cx="71583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All Column Names available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Country, Happiness Score,Standard error of ladder score, upperwhisker, lowerwhisker, GDP per Capita, Social Support, LifeExpectancy, Freedom, Generosity, Corruption, Ladder score in Dystopia, Explained by: Log GDP per capita ,Explained by: Social support, Explained by: Healthy life expectancy, Explained by: Freedom to make life choices, Explained by: Generosity, Explained by: Perceptions of corruption, Dystopia + residual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22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Exploratory Analysis (2023)</a:t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575" y="1187050"/>
            <a:ext cx="5430250" cy="33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008900" cy="354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31275"/>
            <a:ext cx="4338877" cy="40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75" y="952849"/>
            <a:ext cx="4094076" cy="385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300" y="952850"/>
            <a:ext cx="4576474" cy="40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00" y="1017725"/>
            <a:ext cx="3970099" cy="394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850" y="1109225"/>
            <a:ext cx="3786899" cy="37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7250"/>
            <a:ext cx="4310299" cy="342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/>
        </p:nvSpPr>
        <p:spPr>
          <a:xfrm>
            <a:off x="1092975" y="4549825"/>
            <a:ext cx="24321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Ridge (ƛ =0.055)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700" y="1127238"/>
            <a:ext cx="4096327" cy="342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 txBox="1"/>
          <p:nvPr/>
        </p:nvSpPr>
        <p:spPr>
          <a:xfrm>
            <a:off x="5863550" y="4549825"/>
            <a:ext cx="20181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Lasso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(ƛ = 0.0024)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and Motivation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What is Happiness?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Oxford Dictionary: the state of being pleasurable contentment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Something abstract and subjective and hard to define and even harder to quantify but easy to experience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Motivation - Why Happiness?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Studying about </a:t>
            </a:r>
            <a:r>
              <a:rPr lang="en-GB" sz="1900"/>
              <a:t>happiness sheds lights on practical ways to improve lives.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Can help develop tools to promote a happier life for individuals and society as a whole.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Happiness drives us all.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and Objective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Problem Statement:</a:t>
            </a:r>
            <a:endParaRPr b="1" sz="21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Predicting happiness: complex and challenging.</a:t>
            </a:r>
            <a:endParaRPr sz="17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Accurately predicting happiness remains a significant challenge due to its complex and multifaceted nature.</a:t>
            </a:r>
            <a:endParaRPr sz="17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Project Objectives:</a:t>
            </a:r>
            <a:endParaRPr b="1" sz="21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GB" sz="1700"/>
              <a:t>Identify Key Factors: </a:t>
            </a:r>
            <a:r>
              <a:rPr lang="en-GB" sz="1700"/>
              <a:t>Uncover influential factors affecting happiness levels.</a:t>
            </a:r>
            <a:endParaRPr sz="17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GB" sz="1700"/>
              <a:t>Happiness Prediction:</a:t>
            </a:r>
            <a:r>
              <a:rPr lang="en-GB" sz="1700"/>
              <a:t> Develop a model to predict happiness scores based on diverse factors.</a:t>
            </a:r>
            <a:endParaRPr sz="17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GB" sz="1700"/>
              <a:t>Promote Well-being:</a:t>
            </a:r>
            <a:r>
              <a:rPr lang="en-GB" sz="1700"/>
              <a:t> Use data-driven insights to enhance well-being and satisfaction.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/>
              <a:t>Overall, this project will be able to look into different factors affecting happiness, and train a model to predict a happiness score.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7710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Dataset: World Happiness Report (An Overview)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World Happiness Report (WHR) Dataset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Comprehensive compilation of happiness levels across different countries.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Yearly report prepared by Sustainable Development Solutions Network (SDSN) using data from Gallup World Poll (subjective).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Covers over 150 countries, and includes data on various factors considered to contribute to happiness, such as income, social support, life expectancy, freedom, generosity, etc.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Data Available since 2012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Why not other dataset?</a:t>
            </a:r>
            <a:endParaRPr sz="19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WHR Dataset is global (all countries) , comprehensive and accessible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Clean Up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Dataset used for this study : 2015 to 2023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Number of variables ranged from 9 to 21, but all the years has 8 variables in common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Common columns among all year data:</a:t>
            </a:r>
            <a:endParaRPr sz="20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("Country", "Happiness.Score", "GDP.per.Capita", "Social.Support", "Life.Expectancy"," Freedom",  "Generosity",  "Corruption")</a:t>
            </a:r>
            <a:endParaRPr b="1" sz="16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All the variables except “Country” are numerical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Dataset was filtered by the common columns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NA values were filtered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Later rbind(), scaled and Train-Test Split (9:1)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Exploratory Analysis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5625"/>
            <a:ext cx="4462049" cy="3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675" y="1323875"/>
            <a:ext cx="3987025" cy="34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9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Exploratory Analysis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700" y="1116063"/>
            <a:ext cx="4665899" cy="34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25" y="1200725"/>
            <a:ext cx="4204074" cy="329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575" y="554350"/>
            <a:ext cx="6832042" cy="422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3025"/>
            <a:ext cx="4018158" cy="431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Exploratory Analysis (2023)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