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794238" cy="30267275"/>
  <p:notesSz cx="6858000" cy="9144000"/>
  <p:defaultTextStyle>
    <a:defPPr>
      <a:defRPr lang="en-US"/>
    </a:defPPr>
    <a:lvl1pPr marL="0" algn="l" defTabSz="4174876" rtl="0" eaLnBrk="1" latinLnBrk="0" hangingPunct="1">
      <a:defRPr sz="8200" kern="1200">
        <a:solidFill>
          <a:schemeClr val="tx1"/>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582" y="1656"/>
      </p:cViewPr>
      <p:guideLst>
        <p:guide orient="horz" pos="9533"/>
        <p:guide pos="1347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3" cy="6487846"/>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87438" indent="0" algn="ctr">
              <a:buNone/>
              <a:defRPr>
                <a:solidFill>
                  <a:schemeClr val="tx1">
                    <a:tint val="75000"/>
                  </a:schemeClr>
                </a:solidFill>
              </a:defRPr>
            </a:lvl2pPr>
            <a:lvl3pPr marL="4174876" indent="0" algn="ctr">
              <a:buNone/>
              <a:defRPr>
                <a:solidFill>
                  <a:schemeClr val="tx1">
                    <a:tint val="75000"/>
                  </a:schemeClr>
                </a:solidFill>
              </a:defRPr>
            </a:lvl3pPr>
            <a:lvl4pPr marL="6262314" indent="0" algn="ctr">
              <a:buNone/>
              <a:defRPr>
                <a:solidFill>
                  <a:schemeClr val="tx1">
                    <a:tint val="75000"/>
                  </a:schemeClr>
                </a:solidFill>
              </a:defRPr>
            </a:lvl4pPr>
            <a:lvl5pPr marL="8349752" indent="0" algn="ctr">
              <a:buNone/>
              <a:defRPr>
                <a:solidFill>
                  <a:schemeClr val="tx1">
                    <a:tint val="75000"/>
                  </a:schemeClr>
                </a:solidFill>
              </a:defRPr>
            </a:lvl5pPr>
            <a:lvl6pPr marL="10437190" indent="0" algn="ctr">
              <a:buNone/>
              <a:defRPr>
                <a:solidFill>
                  <a:schemeClr val="tx1">
                    <a:tint val="75000"/>
                  </a:schemeClr>
                </a:solidFill>
              </a:defRPr>
            </a:lvl6pPr>
            <a:lvl7pPr marL="12524628" indent="0" algn="ctr">
              <a:buNone/>
              <a:defRPr>
                <a:solidFill>
                  <a:schemeClr val="tx1">
                    <a:tint val="75000"/>
                  </a:schemeClr>
                </a:solidFill>
              </a:defRPr>
            </a:lvl7pPr>
            <a:lvl8pPr marL="14612066" indent="0" algn="ctr">
              <a:buNone/>
              <a:defRPr>
                <a:solidFill>
                  <a:schemeClr val="tx1">
                    <a:tint val="75000"/>
                  </a:schemeClr>
                </a:solidFill>
              </a:defRPr>
            </a:lvl8pPr>
            <a:lvl9pPr marL="1669950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E78E2C-A8AF-4C18-A649-4EFA65574FE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412502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78E2C-A8AF-4C18-A649-4EFA65574FE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19100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98747" y="7566819"/>
            <a:ext cx="31872792" cy="1611452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80371" y="7566819"/>
            <a:ext cx="94905138" cy="1611452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78E2C-A8AF-4C18-A649-4EFA65574FE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95310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78E2C-A8AF-4C18-A649-4EFA65574FE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137369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0" y="19449530"/>
            <a:ext cx="36375103" cy="6011417"/>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380450" y="12828565"/>
            <a:ext cx="36375103" cy="6620964"/>
          </a:xfrm>
        </p:spPr>
        <p:txBody>
          <a:bodyPr anchor="b"/>
          <a:lstStyle>
            <a:lvl1pPr marL="0" indent="0">
              <a:buNone/>
              <a:defRPr sz="9100">
                <a:solidFill>
                  <a:schemeClr val="tx1">
                    <a:tint val="75000"/>
                  </a:schemeClr>
                </a:solidFill>
              </a:defRPr>
            </a:lvl1pPr>
            <a:lvl2pPr marL="2087438" indent="0">
              <a:buNone/>
              <a:defRPr sz="8200">
                <a:solidFill>
                  <a:schemeClr val="tx1">
                    <a:tint val="75000"/>
                  </a:schemeClr>
                </a:solidFill>
              </a:defRPr>
            </a:lvl2pPr>
            <a:lvl3pPr marL="4174876" indent="0">
              <a:buNone/>
              <a:defRPr sz="7300">
                <a:solidFill>
                  <a:schemeClr val="tx1">
                    <a:tint val="75000"/>
                  </a:schemeClr>
                </a:solidFill>
              </a:defRPr>
            </a:lvl3pPr>
            <a:lvl4pPr marL="6262314" indent="0">
              <a:buNone/>
              <a:defRPr sz="6400">
                <a:solidFill>
                  <a:schemeClr val="tx1">
                    <a:tint val="75000"/>
                  </a:schemeClr>
                </a:solidFill>
              </a:defRPr>
            </a:lvl4pPr>
            <a:lvl5pPr marL="8349752" indent="0">
              <a:buNone/>
              <a:defRPr sz="6400">
                <a:solidFill>
                  <a:schemeClr val="tx1">
                    <a:tint val="75000"/>
                  </a:schemeClr>
                </a:solidFill>
              </a:defRPr>
            </a:lvl5pPr>
            <a:lvl6pPr marL="10437190" indent="0">
              <a:buNone/>
              <a:defRPr sz="6400">
                <a:solidFill>
                  <a:schemeClr val="tx1">
                    <a:tint val="75000"/>
                  </a:schemeClr>
                </a:solidFill>
              </a:defRPr>
            </a:lvl6pPr>
            <a:lvl7pPr marL="12524628" indent="0">
              <a:buNone/>
              <a:defRPr sz="6400">
                <a:solidFill>
                  <a:schemeClr val="tx1">
                    <a:tint val="75000"/>
                  </a:schemeClr>
                </a:solidFill>
              </a:defRPr>
            </a:lvl7pPr>
            <a:lvl8pPr marL="14612066" indent="0">
              <a:buNone/>
              <a:defRPr sz="6400">
                <a:solidFill>
                  <a:schemeClr val="tx1">
                    <a:tint val="75000"/>
                  </a:schemeClr>
                </a:solidFill>
              </a:defRPr>
            </a:lvl8pPr>
            <a:lvl9pPr marL="16699504"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78E2C-A8AF-4C18-A649-4EFA65574FE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182674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80369" y="44069715"/>
            <a:ext cx="63388965" cy="12464232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182571" y="44069715"/>
            <a:ext cx="63388965" cy="12464232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E78E2C-A8AF-4C18-A649-4EFA65574FE8}"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146258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9712" y="1212095"/>
            <a:ext cx="38514815" cy="504454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3" y="6775107"/>
            <a:ext cx="18908221" cy="2823543"/>
          </a:xfrm>
        </p:spPr>
        <p:txBody>
          <a:bodyPr anchor="b"/>
          <a:lstStyle>
            <a:lvl1pPr marL="0" indent="0">
              <a:buNone/>
              <a:defRPr sz="11000" b="1"/>
            </a:lvl1pPr>
            <a:lvl2pPr marL="2087438" indent="0">
              <a:buNone/>
              <a:defRPr sz="9100" b="1"/>
            </a:lvl2pPr>
            <a:lvl3pPr marL="4174876" indent="0">
              <a:buNone/>
              <a:defRPr sz="8200" b="1"/>
            </a:lvl3pPr>
            <a:lvl4pPr marL="6262314" indent="0">
              <a:buNone/>
              <a:defRPr sz="7300" b="1"/>
            </a:lvl4pPr>
            <a:lvl5pPr marL="8349752" indent="0">
              <a:buNone/>
              <a:defRPr sz="7300" b="1"/>
            </a:lvl5pPr>
            <a:lvl6pPr marL="10437190" indent="0">
              <a:buNone/>
              <a:defRPr sz="7300" b="1"/>
            </a:lvl6pPr>
            <a:lvl7pPr marL="12524628" indent="0">
              <a:buNone/>
              <a:defRPr sz="7300" b="1"/>
            </a:lvl7pPr>
            <a:lvl8pPr marL="14612066" indent="0">
              <a:buNone/>
              <a:defRPr sz="7300" b="1"/>
            </a:lvl8pPr>
            <a:lvl9pPr marL="16699504"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9713" y="9598650"/>
            <a:ext cx="18908221" cy="17438717"/>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1" y="6775107"/>
            <a:ext cx="18915648" cy="2823543"/>
          </a:xfrm>
        </p:spPr>
        <p:txBody>
          <a:bodyPr anchor="b"/>
          <a:lstStyle>
            <a:lvl1pPr marL="0" indent="0">
              <a:buNone/>
              <a:defRPr sz="11000" b="1"/>
            </a:lvl1pPr>
            <a:lvl2pPr marL="2087438" indent="0">
              <a:buNone/>
              <a:defRPr sz="9100" b="1"/>
            </a:lvl2pPr>
            <a:lvl3pPr marL="4174876" indent="0">
              <a:buNone/>
              <a:defRPr sz="8200" b="1"/>
            </a:lvl3pPr>
            <a:lvl4pPr marL="6262314" indent="0">
              <a:buNone/>
              <a:defRPr sz="7300" b="1"/>
            </a:lvl4pPr>
            <a:lvl5pPr marL="8349752" indent="0">
              <a:buNone/>
              <a:defRPr sz="7300" b="1"/>
            </a:lvl5pPr>
            <a:lvl6pPr marL="10437190" indent="0">
              <a:buNone/>
              <a:defRPr sz="7300" b="1"/>
            </a:lvl6pPr>
            <a:lvl7pPr marL="12524628" indent="0">
              <a:buNone/>
              <a:defRPr sz="7300" b="1"/>
            </a:lvl7pPr>
            <a:lvl8pPr marL="14612066" indent="0">
              <a:buNone/>
              <a:defRPr sz="7300" b="1"/>
            </a:lvl8pPr>
            <a:lvl9pPr marL="16699504"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38881" y="9598650"/>
            <a:ext cx="18915648" cy="17438717"/>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E78E2C-A8AF-4C18-A649-4EFA65574FE8}" type="datetimeFigureOut">
              <a:rPr lang="en-US" smtClean="0"/>
              <a:pPr/>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172743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E78E2C-A8AF-4C18-A649-4EFA65574FE8}" type="datetimeFigureOut">
              <a:rPr lang="en-US" smtClean="0"/>
              <a:pPr/>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405467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78E2C-A8AF-4C18-A649-4EFA65574FE8}" type="datetimeFigureOut">
              <a:rPr lang="en-US" smtClean="0"/>
              <a:pPr/>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336735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4" y="1205086"/>
            <a:ext cx="14079010" cy="5128622"/>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731359" y="1205089"/>
            <a:ext cx="23923167" cy="25832281"/>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4" y="6333710"/>
            <a:ext cx="14079010" cy="20703659"/>
          </a:xfrm>
        </p:spPr>
        <p:txBody>
          <a:bodyPr/>
          <a:lstStyle>
            <a:lvl1pPr marL="0" indent="0">
              <a:buNone/>
              <a:defRPr sz="6400"/>
            </a:lvl1pPr>
            <a:lvl2pPr marL="2087438" indent="0">
              <a:buNone/>
              <a:defRPr sz="5500"/>
            </a:lvl2pPr>
            <a:lvl3pPr marL="4174876" indent="0">
              <a:buNone/>
              <a:defRPr sz="4600"/>
            </a:lvl3pPr>
            <a:lvl4pPr marL="6262314" indent="0">
              <a:buNone/>
              <a:defRPr sz="4100"/>
            </a:lvl4pPr>
            <a:lvl5pPr marL="8349752" indent="0">
              <a:buNone/>
              <a:defRPr sz="4100"/>
            </a:lvl5pPr>
            <a:lvl6pPr marL="10437190" indent="0">
              <a:buNone/>
              <a:defRPr sz="4100"/>
            </a:lvl6pPr>
            <a:lvl7pPr marL="12524628" indent="0">
              <a:buNone/>
              <a:defRPr sz="4100"/>
            </a:lvl7pPr>
            <a:lvl8pPr marL="14612066" indent="0">
              <a:buNone/>
              <a:defRPr sz="4100"/>
            </a:lvl8pPr>
            <a:lvl9pPr marL="16699504"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78E2C-A8AF-4C18-A649-4EFA65574FE8}"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8651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1" y="21187093"/>
            <a:ext cx="25676543" cy="2501256"/>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387971" y="2704437"/>
            <a:ext cx="25676543" cy="18160365"/>
          </a:xfrm>
        </p:spPr>
        <p:txBody>
          <a:bodyPr/>
          <a:lstStyle>
            <a:lvl1pPr marL="0" indent="0">
              <a:buNone/>
              <a:defRPr sz="14600"/>
            </a:lvl1pPr>
            <a:lvl2pPr marL="2087438" indent="0">
              <a:buNone/>
              <a:defRPr sz="12800"/>
            </a:lvl2pPr>
            <a:lvl3pPr marL="4174876" indent="0">
              <a:buNone/>
              <a:defRPr sz="11000"/>
            </a:lvl3pPr>
            <a:lvl4pPr marL="6262314" indent="0">
              <a:buNone/>
              <a:defRPr sz="9100"/>
            </a:lvl4pPr>
            <a:lvl5pPr marL="8349752" indent="0">
              <a:buNone/>
              <a:defRPr sz="9100"/>
            </a:lvl5pPr>
            <a:lvl6pPr marL="10437190" indent="0">
              <a:buNone/>
              <a:defRPr sz="9100"/>
            </a:lvl6pPr>
            <a:lvl7pPr marL="12524628" indent="0">
              <a:buNone/>
              <a:defRPr sz="9100"/>
            </a:lvl7pPr>
            <a:lvl8pPr marL="14612066" indent="0">
              <a:buNone/>
              <a:defRPr sz="9100"/>
            </a:lvl8pPr>
            <a:lvl9pPr marL="16699504" indent="0">
              <a:buNone/>
              <a:defRPr sz="9100"/>
            </a:lvl9pPr>
          </a:lstStyle>
          <a:p>
            <a:endParaRPr lang="en-US"/>
          </a:p>
        </p:txBody>
      </p:sp>
      <p:sp>
        <p:nvSpPr>
          <p:cNvPr id="4" name="Text Placeholder 3"/>
          <p:cNvSpPr>
            <a:spLocks noGrp="1"/>
          </p:cNvSpPr>
          <p:nvPr>
            <p:ph type="body" sz="half" idx="2"/>
          </p:nvPr>
        </p:nvSpPr>
        <p:spPr>
          <a:xfrm>
            <a:off x="8387971" y="23688349"/>
            <a:ext cx="25676543" cy="3552199"/>
          </a:xfrm>
        </p:spPr>
        <p:txBody>
          <a:bodyPr/>
          <a:lstStyle>
            <a:lvl1pPr marL="0" indent="0">
              <a:buNone/>
              <a:defRPr sz="6400"/>
            </a:lvl1pPr>
            <a:lvl2pPr marL="2087438" indent="0">
              <a:buNone/>
              <a:defRPr sz="5500"/>
            </a:lvl2pPr>
            <a:lvl3pPr marL="4174876" indent="0">
              <a:buNone/>
              <a:defRPr sz="4600"/>
            </a:lvl3pPr>
            <a:lvl4pPr marL="6262314" indent="0">
              <a:buNone/>
              <a:defRPr sz="4100"/>
            </a:lvl4pPr>
            <a:lvl5pPr marL="8349752" indent="0">
              <a:buNone/>
              <a:defRPr sz="4100"/>
            </a:lvl5pPr>
            <a:lvl6pPr marL="10437190" indent="0">
              <a:buNone/>
              <a:defRPr sz="4100"/>
            </a:lvl6pPr>
            <a:lvl7pPr marL="12524628" indent="0">
              <a:buNone/>
              <a:defRPr sz="4100"/>
            </a:lvl7pPr>
            <a:lvl8pPr marL="14612066" indent="0">
              <a:buNone/>
              <a:defRPr sz="4100"/>
            </a:lvl8pPr>
            <a:lvl9pPr marL="16699504"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78E2C-A8AF-4C18-A649-4EFA65574FE8}"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241123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1212095"/>
            <a:ext cx="38514815" cy="5044546"/>
          </a:xfrm>
          <a:prstGeom prst="rect">
            <a:avLst/>
          </a:prstGeom>
        </p:spPr>
        <p:txBody>
          <a:bodyPr vert="horz" lIns="417488" tIns="208744" rIns="417488" bIns="20874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39712" y="7062367"/>
            <a:ext cx="38514815" cy="19975002"/>
          </a:xfrm>
          <a:prstGeom prst="rect">
            <a:avLst/>
          </a:prstGeom>
        </p:spPr>
        <p:txBody>
          <a:bodyPr vert="horz" lIns="417488" tIns="208744" rIns="417488" bIns="20874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39712" y="28053283"/>
            <a:ext cx="9985322" cy="1611452"/>
          </a:xfrm>
          <a:prstGeom prst="rect">
            <a:avLst/>
          </a:prstGeom>
        </p:spPr>
        <p:txBody>
          <a:bodyPr vert="horz" lIns="417488" tIns="208744" rIns="417488" bIns="208744" rtlCol="0" anchor="ctr"/>
          <a:lstStyle>
            <a:lvl1pPr algn="l">
              <a:defRPr sz="5500">
                <a:solidFill>
                  <a:schemeClr val="tx1">
                    <a:tint val="75000"/>
                  </a:schemeClr>
                </a:solidFill>
              </a:defRPr>
            </a:lvl1pPr>
          </a:lstStyle>
          <a:p>
            <a:fld id="{4DE78E2C-A8AF-4C18-A649-4EFA65574FE8}" type="datetimeFigureOut">
              <a:rPr lang="en-US" smtClean="0"/>
              <a:pPr/>
              <a:t>10/8/2022</a:t>
            </a:fld>
            <a:endParaRPr lang="en-US"/>
          </a:p>
        </p:txBody>
      </p:sp>
      <p:sp>
        <p:nvSpPr>
          <p:cNvPr id="5" name="Footer Placeholder 4"/>
          <p:cNvSpPr>
            <a:spLocks noGrp="1"/>
          </p:cNvSpPr>
          <p:nvPr>
            <p:ph type="ftr" sz="quarter" idx="3"/>
          </p:nvPr>
        </p:nvSpPr>
        <p:spPr>
          <a:xfrm>
            <a:off x="14621365" y="28053283"/>
            <a:ext cx="13551509" cy="1611452"/>
          </a:xfrm>
          <a:prstGeom prst="rect">
            <a:avLst/>
          </a:prstGeom>
        </p:spPr>
        <p:txBody>
          <a:bodyPr vert="horz" lIns="417488" tIns="208744" rIns="417488" bIns="20874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69204" y="28053283"/>
            <a:ext cx="9985322" cy="1611452"/>
          </a:xfrm>
          <a:prstGeom prst="rect">
            <a:avLst/>
          </a:prstGeom>
        </p:spPr>
        <p:txBody>
          <a:bodyPr vert="horz" lIns="417488" tIns="208744" rIns="417488" bIns="208744" rtlCol="0" anchor="ctr"/>
          <a:lstStyle>
            <a:lvl1pPr algn="r">
              <a:defRPr sz="5500">
                <a:solidFill>
                  <a:schemeClr val="tx1">
                    <a:tint val="75000"/>
                  </a:schemeClr>
                </a:solidFill>
              </a:defRPr>
            </a:lvl1pPr>
          </a:lstStyle>
          <a:p>
            <a:fld id="{C732E8A1-8479-404F-B2CC-ED45A6598E4E}" type="slidenum">
              <a:rPr lang="en-US" smtClean="0"/>
              <a:pPr/>
              <a:t>‹#›</a:t>
            </a:fld>
            <a:endParaRPr lang="en-US"/>
          </a:p>
        </p:txBody>
      </p:sp>
    </p:spTree>
    <p:extLst>
      <p:ext uri="{BB962C8B-B14F-4D97-AF65-F5344CB8AC3E}">
        <p14:creationId xmlns:p14="http://schemas.microsoft.com/office/powerpoint/2010/main" xmlns="" val="3472937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876" rtl="0" eaLnBrk="1" latinLnBrk="0" hangingPunct="1">
        <a:spcBef>
          <a:spcPct val="0"/>
        </a:spcBef>
        <a:buNone/>
        <a:defRPr sz="20100" kern="1200">
          <a:solidFill>
            <a:schemeClr val="tx1"/>
          </a:solidFill>
          <a:latin typeface="+mj-lt"/>
          <a:ea typeface="+mj-ea"/>
          <a:cs typeface="+mj-cs"/>
        </a:defRPr>
      </a:lvl1pPr>
    </p:titleStyle>
    <p:bodyStyle>
      <a:lvl1pPr marL="1565579" indent="-1565579" algn="l" defTabSz="4174876"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087" indent="-1304649" algn="l" defTabSz="4174876"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8595" indent="-1043719" algn="l" defTabSz="4174876"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6033" indent="-1043719" algn="l" defTabSz="4174876"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3471" indent="-1043719" algn="l" defTabSz="4174876"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0909" indent="-1043719" algn="l" defTabSz="417487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8347" indent="-1043719" algn="l" defTabSz="417487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5785" indent="-1043719" algn="l" defTabSz="417487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3223" indent="-1043719" algn="l" defTabSz="417487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876" rtl="0" eaLnBrk="1" latinLnBrk="0" hangingPunct="1">
        <a:defRPr sz="8200" kern="1200">
          <a:solidFill>
            <a:schemeClr val="tx1"/>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23568820" y="15438438"/>
            <a:ext cx="11353800" cy="5714999"/>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34808319" y="13533437"/>
            <a:ext cx="7467600" cy="5867400"/>
          </a:xfrm>
          <a:prstGeom prst="rect">
            <a:avLst/>
          </a:prstGeom>
          <a:noFill/>
          <a:extLst>
            <a:ext uri="{909E8E84-426E-40DD-AFC4-6F175D3DCCD1}">
              <a14:hiddenFill xmlns:a14="http://schemas.microsoft.com/office/drawing/2010/main" xmlns="">
                <a:solidFill>
                  <a:srgbClr val="FFFFFF"/>
                </a:solidFill>
              </a14:hiddenFill>
            </a:ext>
          </a:extLst>
        </p:spPr>
      </p:pic>
      <p:pic>
        <p:nvPicPr>
          <p:cNvPr id="197" name="Picture 2" descr="C:\Users\user\Downloads\All-Muscles.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49143" y="18715036"/>
            <a:ext cx="9935902" cy="5715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82" name="Google Shape;132;p21"/>
          <p:cNvGrpSpPr/>
          <p:nvPr/>
        </p:nvGrpSpPr>
        <p:grpSpPr>
          <a:xfrm>
            <a:off x="14727920" y="13805863"/>
            <a:ext cx="7539319" cy="2623174"/>
            <a:chOff x="8185397" y="4467602"/>
            <a:chExt cx="7585274" cy="2759274"/>
          </a:xfrm>
        </p:grpSpPr>
        <p:pic>
          <p:nvPicPr>
            <p:cNvPr id="183" name="Google Shape;133;p21"/>
            <p:cNvPicPr preferRelativeResize="0"/>
            <p:nvPr/>
          </p:nvPicPr>
          <p:blipFill rotWithShape="1">
            <a:blip r:embed="rId5" cstate="print">
              <a:alphaModFix/>
            </a:blip>
            <a:srcRect l="1522" t="-77" r="1382" b="5670"/>
            <a:stretch/>
          </p:blipFill>
          <p:spPr>
            <a:xfrm>
              <a:off x="11984106" y="4467602"/>
              <a:ext cx="3786565" cy="2759274"/>
            </a:xfrm>
            <a:prstGeom prst="rect">
              <a:avLst/>
            </a:prstGeom>
            <a:noFill/>
            <a:ln>
              <a:noFill/>
            </a:ln>
          </p:spPr>
        </p:pic>
        <p:pic>
          <p:nvPicPr>
            <p:cNvPr id="184" name="Google Shape;134;p21"/>
            <p:cNvPicPr preferRelativeResize="0"/>
            <p:nvPr/>
          </p:nvPicPr>
          <p:blipFill rotWithShape="1">
            <a:blip r:embed="rId6" cstate="print">
              <a:alphaModFix/>
            </a:blip>
            <a:srcRect l="5912" t="7452" r="6368" b="6288"/>
            <a:stretch/>
          </p:blipFill>
          <p:spPr>
            <a:xfrm>
              <a:off x="8185397" y="4521084"/>
              <a:ext cx="2187262" cy="2150749"/>
            </a:xfrm>
            <a:prstGeom prst="rect">
              <a:avLst/>
            </a:prstGeom>
            <a:noFill/>
            <a:ln>
              <a:noFill/>
            </a:ln>
          </p:spPr>
        </p:pic>
      </p:grpSp>
      <p:sp>
        <p:nvSpPr>
          <p:cNvPr id="4" name="Rounded Rectangle 3"/>
          <p:cNvSpPr/>
          <p:nvPr/>
        </p:nvSpPr>
        <p:spPr>
          <a:xfrm>
            <a:off x="594519" y="503237"/>
            <a:ext cx="41605200" cy="4267200"/>
          </a:xfrm>
          <a:prstGeom prst="roundRect">
            <a:avLst>
              <a:gd name="adj" fmla="val 24959"/>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0" b="1" dirty="0" smtClean="0">
                <a:latin typeface="Times New Roman" pitchFamily="18" charset="0"/>
                <a:cs typeface="Times New Roman" pitchFamily="18" charset="0"/>
              </a:rPr>
              <a:t>Silent Speech Recognition in Nepali</a:t>
            </a:r>
          </a:p>
          <a:p>
            <a:pPr algn="ctr"/>
            <a:r>
              <a:rPr lang="en-US" sz="4000" b="1" dirty="0" smtClean="0">
                <a:latin typeface="Times New Roman" pitchFamily="18" charset="0"/>
                <a:cs typeface="Times New Roman" pitchFamily="18" charset="0"/>
              </a:rPr>
              <a:t>Rabin Nepal, </a:t>
            </a:r>
            <a:r>
              <a:rPr lang="en-US" sz="4000" b="1" dirty="0" err="1" smtClean="0">
                <a:latin typeface="Times New Roman" pitchFamily="18" charset="0"/>
                <a:cs typeface="Times New Roman" pitchFamily="18" charset="0"/>
              </a:rPr>
              <a:t>Rhimesh</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Lwagun</a:t>
            </a:r>
            <a:r>
              <a:rPr lang="en-US" sz="4000" b="1" dirty="0" smtClean="0">
                <a:latin typeface="Times New Roman" pitchFamily="18" charset="0"/>
                <a:cs typeface="Times New Roman" pitchFamily="18" charset="0"/>
              </a:rPr>
              <a:t>, Sanjay </a:t>
            </a:r>
            <a:r>
              <a:rPr lang="en-US" sz="4000" b="1" dirty="0" err="1" smtClean="0">
                <a:latin typeface="Times New Roman" pitchFamily="18" charset="0"/>
                <a:cs typeface="Times New Roman" pitchFamily="18" charset="0"/>
              </a:rPr>
              <a:t>Rijal</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Upendra</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Subedi</a:t>
            </a:r>
            <a:r>
              <a:rPr lang="en-US" sz="4000" b="1" dirty="0" smtClean="0">
                <a:latin typeface="Times New Roman" pitchFamily="18" charset="0"/>
                <a:cs typeface="Times New Roman" pitchFamily="18" charset="0"/>
              </a:rPr>
              <a:t>, Dinesh </a:t>
            </a:r>
            <a:r>
              <a:rPr lang="en-US" sz="4000" b="1" dirty="0" err="1" smtClean="0">
                <a:latin typeface="Times New Roman" pitchFamily="18" charset="0"/>
                <a:cs typeface="Times New Roman" pitchFamily="18" charset="0"/>
              </a:rPr>
              <a:t>Baniya</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Kshatri</a:t>
            </a:r>
            <a:endParaRPr lang="en-US" sz="4000" b="1" dirty="0" smtClean="0">
              <a:latin typeface="Times New Roman" pitchFamily="18" charset="0"/>
              <a:cs typeface="Times New Roman" pitchFamily="18" charset="0"/>
            </a:endParaRPr>
          </a:p>
          <a:p>
            <a:pPr algn="ctr"/>
            <a:r>
              <a:rPr lang="en-US" sz="4000" b="1" dirty="0" smtClean="0">
                <a:latin typeface="Times New Roman" pitchFamily="18" charset="0"/>
                <a:cs typeface="Times New Roman" pitchFamily="18" charset="0"/>
              </a:rPr>
              <a:t>Department of Electronics and Computer Engineering</a:t>
            </a:r>
          </a:p>
          <a:p>
            <a:pPr algn="ctr"/>
            <a:r>
              <a:rPr lang="en-US" sz="4000" b="1" dirty="0" err="1" smtClean="0">
                <a:latin typeface="Times New Roman" pitchFamily="18" charset="0"/>
                <a:cs typeface="Times New Roman" pitchFamily="18" charset="0"/>
              </a:rPr>
              <a:t>Thapathali</a:t>
            </a:r>
            <a:r>
              <a:rPr lang="en-US" sz="4000" b="1" dirty="0" smtClean="0">
                <a:latin typeface="Times New Roman" pitchFamily="18" charset="0"/>
                <a:cs typeface="Times New Roman" pitchFamily="18" charset="0"/>
              </a:rPr>
              <a:t> Campus, Institute of Engineering, Tribhuvan University, Nepal</a:t>
            </a:r>
            <a:endParaRPr lang="en-US" sz="4000" b="1" dirty="0">
              <a:latin typeface="Times New Roman" pitchFamily="18" charset="0"/>
              <a:cs typeface="Times New Roman" pitchFamily="18" charset="0"/>
            </a:endParaRPr>
          </a:p>
        </p:txBody>
      </p:sp>
      <p:pic>
        <p:nvPicPr>
          <p:cNvPr id="1026" name="Picture 2" descr="C:\Users\user\Desktop\paper\ioegc-logo.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370487" y="541228"/>
            <a:ext cx="3872232" cy="4229209"/>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user\Desktop\paper\tu-logo.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7630197" y="586442"/>
            <a:ext cx="3655122" cy="410079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594519" y="5608637"/>
            <a:ext cx="7162799" cy="9874859"/>
          </a:xfrm>
          <a:prstGeom prst="rect">
            <a:avLst/>
          </a:prstGeom>
          <a:ln w="63500"/>
        </p:spPr>
        <p:style>
          <a:lnRef idx="2">
            <a:schemeClr val="dk1"/>
          </a:lnRef>
          <a:fillRef idx="1">
            <a:schemeClr val="lt1"/>
          </a:fillRef>
          <a:effectRef idx="0">
            <a:schemeClr val="dk1"/>
          </a:effectRef>
          <a:fontRef idx="minor">
            <a:schemeClr val="dk1"/>
          </a:fontRef>
        </p:style>
        <p:txBody>
          <a:bodyPr rtlCol="0" anchor="t"/>
          <a:lstStyle/>
          <a:p>
            <a:pPr algn="just"/>
            <a:endParaRPr lang="en-US" sz="4000" kern="500" dirty="0" smtClean="0">
              <a:latin typeface="Times New Roman" pitchFamily="18" charset="0"/>
              <a:cs typeface="Times New Roman" pitchFamily="18" charset="0"/>
            </a:endParaRPr>
          </a:p>
          <a:p>
            <a:pPr algn="just"/>
            <a:r>
              <a:rPr lang="en-US" sz="4000" spc="-50" dirty="0" smtClean="0">
                <a:latin typeface="Times New Roman" pitchFamily="18" charset="0"/>
                <a:cs typeface="Times New Roman" pitchFamily="18" charset="0"/>
              </a:rPr>
              <a:t>Speech is a convenient way to interact with smart electronic gadgets. However, normal audible speech is predisposed to noisy external environments and subjected to privacy issues. This research work breaks down the human speech process and exploits the bio-signals generated during internal articulation, which is a part of the speech generation process. Sentences uttered silently  by a user are imperceptibly sent to a remote device for seamless human computer interaction.</a:t>
            </a:r>
          </a:p>
        </p:txBody>
      </p:sp>
      <p:sp>
        <p:nvSpPr>
          <p:cNvPr id="6" name="Rounded Rectangle 5"/>
          <p:cNvSpPr/>
          <p:nvPr/>
        </p:nvSpPr>
        <p:spPr>
          <a:xfrm>
            <a:off x="1154238" y="5075237"/>
            <a:ext cx="6043195" cy="1030504"/>
          </a:xfrm>
          <a:prstGeom prst="roundRect">
            <a:avLst/>
          </a:prstGeom>
          <a:ln w="38100" cmpd="sng">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INTRODUCTION</a:t>
            </a:r>
            <a:endParaRPr lang="en-US" sz="5400" b="1" dirty="0"/>
          </a:p>
        </p:txBody>
      </p:sp>
      <p:sp>
        <p:nvSpPr>
          <p:cNvPr id="12" name="Rectangle 11"/>
          <p:cNvSpPr/>
          <p:nvPr/>
        </p:nvSpPr>
        <p:spPr>
          <a:xfrm>
            <a:off x="594358" y="16324020"/>
            <a:ext cx="7162959" cy="3153017"/>
          </a:xfrm>
          <a:prstGeom prst="rect">
            <a:avLst/>
          </a:prstGeom>
          <a:ln w="63500">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just"/>
            <a:endParaRPr lang="en-US" sz="4000" dirty="0" smtClean="0">
              <a:latin typeface="Times New Roman" pitchFamily="18" charset="0"/>
              <a:cs typeface="Times New Roman" pitchFamily="18" charset="0"/>
            </a:endParaRPr>
          </a:p>
          <a:p>
            <a:pPr algn="just"/>
            <a:r>
              <a:rPr lang="en-US" sz="4000" spc="-100" dirty="0" smtClean="0">
                <a:latin typeface="Times New Roman" pitchFamily="18" charset="0"/>
                <a:cs typeface="Times New Roman" pitchFamily="18" charset="0"/>
              </a:rPr>
              <a:t>To process and analyze bio-signals from speech articulator muscles for recognizing silently uttered Nepali sentences</a:t>
            </a:r>
          </a:p>
        </p:txBody>
      </p:sp>
      <p:sp>
        <p:nvSpPr>
          <p:cNvPr id="13" name="Rounded Rectangle 12"/>
          <p:cNvSpPr/>
          <p:nvPr/>
        </p:nvSpPr>
        <p:spPr>
          <a:xfrm>
            <a:off x="975519" y="15819437"/>
            <a:ext cx="6477000" cy="1030504"/>
          </a:xfrm>
          <a:prstGeom prst="roundRect">
            <a:avLst/>
          </a:prstGeom>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OBJECTIVE</a:t>
            </a:r>
            <a:endParaRPr lang="en-US" sz="5400" b="1" dirty="0"/>
          </a:p>
        </p:txBody>
      </p:sp>
      <p:sp>
        <p:nvSpPr>
          <p:cNvPr id="14" name="Rectangle 13"/>
          <p:cNvSpPr/>
          <p:nvPr/>
        </p:nvSpPr>
        <p:spPr>
          <a:xfrm>
            <a:off x="608173" y="20161942"/>
            <a:ext cx="7149144" cy="9231633"/>
          </a:xfrm>
          <a:prstGeom prst="rect">
            <a:avLst/>
          </a:prstGeom>
          <a:ln w="63500">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just"/>
            <a:endParaRPr lang="en-US" sz="4000" dirty="0" smtClean="0">
              <a:latin typeface="Times New Roman" pitchFamily="18" charset="0"/>
              <a:cs typeface="Times New Roman" pitchFamily="18" charset="0"/>
            </a:endParaRPr>
          </a:p>
          <a:p>
            <a:pPr marL="571500" indent="-571500" algn="just">
              <a:buFont typeface="Wingdings" pitchFamily="2" charset="2"/>
              <a:buChar char="§"/>
            </a:pPr>
            <a:r>
              <a:rPr lang="en-US" sz="4000" spc="-100" dirty="0" smtClean="0">
                <a:latin typeface="Times New Roman" pitchFamily="18" charset="0"/>
                <a:cs typeface="Times New Roman" pitchFamily="18" charset="0"/>
              </a:rPr>
              <a:t>Selected muscles around the face and the neck region formed recording sites for bio-signals</a:t>
            </a:r>
            <a:endParaRPr lang="en-US" sz="4000" spc="-100" dirty="0">
              <a:latin typeface="Times New Roman" pitchFamily="18" charset="0"/>
              <a:cs typeface="Times New Roman" pitchFamily="18" charset="0"/>
            </a:endParaRPr>
          </a:p>
          <a:p>
            <a:pPr marL="571500" indent="-571500" algn="just">
              <a:buFont typeface="Wingdings" pitchFamily="2" charset="2"/>
              <a:buChar char="§"/>
            </a:pPr>
            <a:r>
              <a:rPr lang="en-US" sz="4000" spc="-100" dirty="0" smtClean="0">
                <a:latin typeface="Times New Roman" pitchFamily="18" charset="0"/>
                <a:cs typeface="Times New Roman" pitchFamily="18" charset="0"/>
              </a:rPr>
              <a:t>The sites were gel coated to reduce impedance between  skin and electrode</a:t>
            </a:r>
          </a:p>
          <a:p>
            <a:pPr marL="571500" indent="-571500" algn="just">
              <a:buFont typeface="Wingdings" pitchFamily="2" charset="2"/>
              <a:buChar char="§"/>
            </a:pPr>
            <a:r>
              <a:rPr lang="en-US" sz="4000" spc="-100" dirty="0" smtClean="0">
                <a:latin typeface="Times New Roman" pitchFamily="18" charset="0"/>
                <a:cs typeface="Times New Roman" pitchFamily="18" charset="0"/>
              </a:rPr>
              <a:t>Signals recorded from articulator network were normalized and filtered to remove line noise and ECG artifacts</a:t>
            </a:r>
          </a:p>
          <a:p>
            <a:pPr marL="571500" indent="-571500" algn="just">
              <a:buFont typeface="Wingdings" pitchFamily="2" charset="2"/>
              <a:buChar char="§"/>
            </a:pPr>
            <a:r>
              <a:rPr lang="en-US" sz="4000" spc="-100" dirty="0" smtClean="0">
                <a:latin typeface="Times New Roman" pitchFamily="18" charset="0"/>
                <a:cs typeface="Times New Roman" pitchFamily="18" charset="0"/>
              </a:rPr>
              <a:t>Short-time Fourier transform provided the optimum features required to train a </a:t>
            </a:r>
            <a:r>
              <a:rPr lang="en-US" sz="4000" spc="-100" dirty="0" err="1" smtClean="0">
                <a:latin typeface="Times New Roman" pitchFamily="18" charset="0"/>
                <a:cs typeface="Times New Roman" pitchFamily="18" charset="0"/>
              </a:rPr>
              <a:t>convolutional</a:t>
            </a:r>
            <a:r>
              <a:rPr lang="en-US" sz="4000" spc="-100" dirty="0" smtClean="0">
                <a:latin typeface="Times New Roman" pitchFamily="18" charset="0"/>
                <a:cs typeface="Times New Roman" pitchFamily="18" charset="0"/>
              </a:rPr>
              <a:t> neural network</a:t>
            </a:r>
            <a:endParaRPr lang="en-US" sz="4000" spc="-50" dirty="0" smtClean="0">
              <a:latin typeface="Times New Roman" pitchFamily="18" charset="0"/>
              <a:cs typeface="Times New Roman" pitchFamily="18" charset="0"/>
            </a:endParaRPr>
          </a:p>
        </p:txBody>
      </p:sp>
      <p:sp>
        <p:nvSpPr>
          <p:cNvPr id="15" name="Rounded Rectangle 14"/>
          <p:cNvSpPr/>
          <p:nvPr/>
        </p:nvSpPr>
        <p:spPr>
          <a:xfrm>
            <a:off x="1161147" y="19692188"/>
            <a:ext cx="6043195" cy="1033272"/>
          </a:xfrm>
          <a:prstGeom prst="roundRect">
            <a:avLst/>
          </a:prstGeom>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METHODOLOGY</a:t>
            </a:r>
            <a:endParaRPr lang="en-US" sz="5400" b="1" dirty="0"/>
          </a:p>
        </p:txBody>
      </p:sp>
      <p:pic>
        <p:nvPicPr>
          <p:cNvPr id="16" name="Google Shape;195;p28"/>
          <p:cNvPicPr preferRelativeResize="0"/>
          <p:nvPr/>
        </p:nvPicPr>
        <p:blipFill rotWithShape="1">
          <a:blip r:embed="rId9" cstate="print">
            <a:alphaModFix/>
          </a:blip>
          <a:srcRect/>
          <a:stretch/>
        </p:blipFill>
        <p:spPr>
          <a:xfrm flipH="1">
            <a:off x="10114588" y="6666809"/>
            <a:ext cx="2601627" cy="2302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7" name="Elbow Connector 16"/>
          <p:cNvCxnSpPr>
            <a:stCxn id="16" idx="3"/>
            <a:endCxn id="18" idx="1"/>
          </p:cNvCxnSpPr>
          <p:nvPr/>
        </p:nvCxnSpPr>
        <p:spPr>
          <a:xfrm rot="10800000" flipH="1" flipV="1">
            <a:off x="10114587" y="7818042"/>
            <a:ext cx="3116341" cy="743695"/>
          </a:xfrm>
          <a:prstGeom prst="bentConnector5">
            <a:avLst>
              <a:gd name="adj1" fmla="val -7336"/>
              <a:gd name="adj2" fmla="val 257095"/>
              <a:gd name="adj3" fmla="val 9174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230929" y="7340524"/>
            <a:ext cx="8735991" cy="2442427"/>
          </a:xfrm>
          <a:prstGeom prst="rect">
            <a:avLst/>
          </a:prstGeom>
          <a:ln w="38100">
            <a:prstDash val="lgDash"/>
          </a:ln>
        </p:spPr>
        <p:style>
          <a:lnRef idx="2">
            <a:schemeClr val="dk1"/>
          </a:lnRef>
          <a:fillRef idx="1">
            <a:schemeClr val="lt1"/>
          </a:fillRef>
          <a:effectRef idx="0">
            <a:schemeClr val="dk1"/>
          </a:effectRef>
          <a:fontRef idx="minor">
            <a:schemeClr val="dk1"/>
          </a:fontRef>
        </p:style>
        <p:txBody>
          <a:bodyPr rtlCol="0" anchor="t"/>
          <a:lstStyle/>
          <a:p>
            <a:r>
              <a:rPr lang="en-US" sz="3200" b="1" dirty="0" smtClean="0">
                <a:latin typeface="Times New Roman" pitchFamily="18" charset="0"/>
                <a:cs typeface="Times New Roman" pitchFamily="18" charset="0"/>
              </a:rPr>
              <a:t>ADS1299                                PIC32MX250F128B</a:t>
            </a:r>
            <a:endParaRPr lang="en-US" sz="3200" b="1" dirty="0">
              <a:latin typeface="Times New Roman" pitchFamily="18" charset="0"/>
              <a:cs typeface="Times New Roman" pitchFamily="18" charset="0"/>
            </a:endParaRPr>
          </a:p>
        </p:txBody>
      </p:sp>
      <p:pic>
        <p:nvPicPr>
          <p:cNvPr id="19" name="Google Shape;226;p28"/>
          <p:cNvPicPr preferRelativeResize="0"/>
          <p:nvPr/>
        </p:nvPicPr>
        <p:blipFill>
          <a:blip r:embed="rId10" cstate="print">
            <a:alphaModFix/>
          </a:blip>
          <a:stretch>
            <a:fillRect/>
          </a:stretch>
        </p:blipFill>
        <p:spPr>
          <a:xfrm>
            <a:off x="21336627" y="10764625"/>
            <a:ext cx="1163693" cy="1244812"/>
          </a:xfrm>
          <a:prstGeom prst="rect">
            <a:avLst/>
          </a:prstGeom>
          <a:noFill/>
          <a:ln>
            <a:noFill/>
          </a:ln>
        </p:spPr>
      </p:pic>
      <p:sp>
        <p:nvSpPr>
          <p:cNvPr id="21" name="TextBox 20"/>
          <p:cNvSpPr txBox="1"/>
          <p:nvPr/>
        </p:nvSpPr>
        <p:spPr>
          <a:xfrm>
            <a:off x="13531642" y="9824463"/>
            <a:ext cx="1984839"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Computer</a:t>
            </a:r>
          </a:p>
        </p:txBody>
      </p:sp>
      <p:sp>
        <p:nvSpPr>
          <p:cNvPr id="27" name="TextBox 26"/>
          <p:cNvSpPr txBox="1"/>
          <p:nvPr/>
        </p:nvSpPr>
        <p:spPr>
          <a:xfrm>
            <a:off x="10182928" y="9198176"/>
            <a:ext cx="30480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Parallel Input</a:t>
            </a:r>
            <a:endParaRPr lang="en-US" sz="3200" b="1" dirty="0">
              <a:latin typeface="Times New Roman" pitchFamily="18" charset="0"/>
              <a:cs typeface="Times New Roman" pitchFamily="18" charset="0"/>
            </a:endParaRPr>
          </a:p>
        </p:txBody>
      </p:sp>
      <p:sp>
        <p:nvSpPr>
          <p:cNvPr id="37" name="Rectangle 36"/>
          <p:cNvSpPr/>
          <p:nvPr/>
        </p:nvSpPr>
        <p:spPr>
          <a:xfrm>
            <a:off x="7985919" y="5608637"/>
            <a:ext cx="14895401" cy="7079315"/>
          </a:xfrm>
          <a:prstGeom prst="rect">
            <a:avLst/>
          </a:prstGeom>
          <a:noFill/>
          <a:ln w="63500">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just"/>
            <a:endParaRPr lang="en-US" sz="3600" dirty="0">
              <a:latin typeface="Times New Roman" pitchFamily="18" charset="0"/>
              <a:cs typeface="Times New Roman" pitchFamily="18" charset="0"/>
            </a:endParaRPr>
          </a:p>
        </p:txBody>
      </p:sp>
      <p:sp>
        <p:nvSpPr>
          <p:cNvPr id="38" name="Rounded Rectangle 37"/>
          <p:cNvSpPr/>
          <p:nvPr/>
        </p:nvSpPr>
        <p:spPr>
          <a:xfrm>
            <a:off x="10957719" y="5075554"/>
            <a:ext cx="8915400" cy="1030504"/>
          </a:xfrm>
          <a:prstGeom prst="roundRect">
            <a:avLst/>
          </a:prstGeom>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SYSTEM BLOCK DIAGRAM</a:t>
            </a:r>
            <a:endParaRPr lang="en-US" sz="5400" b="1" dirty="0"/>
          </a:p>
        </p:txBody>
      </p:sp>
      <p:sp>
        <p:nvSpPr>
          <p:cNvPr id="1034" name="TextBox 1033"/>
          <p:cNvSpPr txBox="1"/>
          <p:nvPr/>
        </p:nvSpPr>
        <p:spPr>
          <a:xfrm>
            <a:off x="8098520" y="5989637"/>
            <a:ext cx="2764795" cy="1569660"/>
          </a:xfrm>
          <a:prstGeom prst="rect">
            <a:avLst/>
          </a:prstGeom>
          <a:noFill/>
        </p:spPr>
        <p:txBody>
          <a:bodyPr wrap="square" rtlCol="0">
            <a:spAutoFit/>
          </a:bodyPr>
          <a:lstStyle/>
          <a:p>
            <a:pPr lvl="0"/>
            <a:r>
              <a:rPr lang="en-US" sz="3200" b="1" i="0" u="none" strike="noStrike" cap="none" dirty="0" smtClean="0">
                <a:solidFill>
                  <a:srgbClr val="000000"/>
                </a:solidFill>
                <a:latin typeface="Times New Roman" pitchFamily="18" charset="0"/>
                <a:ea typeface="Arial"/>
                <a:cs typeface="Times New Roman" pitchFamily="18" charset="0"/>
                <a:sym typeface="Arial"/>
              </a:rPr>
              <a:t>Signals from articulatory muscles</a:t>
            </a:r>
          </a:p>
        </p:txBody>
      </p:sp>
      <p:cxnSp>
        <p:nvCxnSpPr>
          <p:cNvPr id="1042" name="Straight Connector 1041"/>
          <p:cNvCxnSpPr>
            <a:stCxn id="18" idx="0"/>
            <a:endCxn id="18" idx="2"/>
          </p:cNvCxnSpPr>
          <p:nvPr/>
        </p:nvCxnSpPr>
        <p:spPr>
          <a:xfrm>
            <a:off x="17598925" y="7340524"/>
            <a:ext cx="0" cy="2442427"/>
          </a:xfrm>
          <a:prstGeom prst="line">
            <a:avLst/>
          </a:prstGeom>
          <a:ln w="38100">
            <a:prstDash val="lgDash"/>
          </a:ln>
        </p:spPr>
        <p:style>
          <a:lnRef idx="1">
            <a:schemeClr val="dk1"/>
          </a:lnRef>
          <a:fillRef idx="0">
            <a:schemeClr val="dk1"/>
          </a:fillRef>
          <a:effectRef idx="0">
            <a:schemeClr val="dk1"/>
          </a:effectRef>
          <a:fontRef idx="minor">
            <a:schemeClr val="tx1"/>
          </a:fontRef>
        </p:style>
      </p:cxnSp>
      <p:sp>
        <p:nvSpPr>
          <p:cNvPr id="1044" name="Rectangle 1043"/>
          <p:cNvSpPr/>
          <p:nvPr/>
        </p:nvSpPr>
        <p:spPr>
          <a:xfrm>
            <a:off x="13534866" y="8059118"/>
            <a:ext cx="1981200" cy="998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Amplifier</a:t>
            </a:r>
            <a:endParaRPr lang="en-US" sz="3200" b="1" dirty="0">
              <a:latin typeface="Times New Roman" pitchFamily="18" charset="0"/>
              <a:cs typeface="Times New Roman" pitchFamily="18" charset="0"/>
            </a:endParaRPr>
          </a:p>
        </p:txBody>
      </p:sp>
      <p:sp>
        <p:nvSpPr>
          <p:cNvPr id="56" name="Rectangle 55"/>
          <p:cNvSpPr/>
          <p:nvPr/>
        </p:nvSpPr>
        <p:spPr>
          <a:xfrm>
            <a:off x="15857515" y="8059118"/>
            <a:ext cx="1432719" cy="998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ADC</a:t>
            </a:r>
            <a:endParaRPr lang="en-US" sz="3200" b="1" dirty="0">
              <a:latin typeface="Times New Roman" pitchFamily="18" charset="0"/>
              <a:cs typeface="Times New Roman" pitchFamily="18" charset="0"/>
            </a:endParaRPr>
          </a:p>
        </p:txBody>
      </p:sp>
      <p:cxnSp>
        <p:nvCxnSpPr>
          <p:cNvPr id="32" name="Straight Arrow Connector 31"/>
          <p:cNvCxnSpPr>
            <a:stCxn id="18" idx="1"/>
            <a:endCxn id="1044" idx="1"/>
          </p:cNvCxnSpPr>
          <p:nvPr/>
        </p:nvCxnSpPr>
        <p:spPr>
          <a:xfrm flipV="1">
            <a:off x="13230929" y="8558522"/>
            <a:ext cx="303937" cy="32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044" idx="3"/>
            <a:endCxn id="56" idx="1"/>
          </p:cNvCxnSpPr>
          <p:nvPr/>
        </p:nvCxnSpPr>
        <p:spPr>
          <a:xfrm>
            <a:off x="15516066" y="8558522"/>
            <a:ext cx="34144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5" name="Rectangle 74"/>
          <p:cNvSpPr/>
          <p:nvPr/>
        </p:nvSpPr>
        <p:spPr>
          <a:xfrm>
            <a:off x="17968120" y="7941113"/>
            <a:ext cx="1849056" cy="123481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Memory</a:t>
            </a:r>
            <a:endParaRPr lang="en-US" sz="3200" b="1" dirty="0">
              <a:latin typeface="Times New Roman" pitchFamily="18" charset="0"/>
              <a:cs typeface="Times New Roman" pitchFamily="18" charset="0"/>
            </a:endParaRPr>
          </a:p>
        </p:txBody>
      </p:sp>
      <p:sp>
        <p:nvSpPr>
          <p:cNvPr id="76" name="Rectangle 75"/>
          <p:cNvSpPr/>
          <p:nvPr/>
        </p:nvSpPr>
        <p:spPr>
          <a:xfrm>
            <a:off x="20214320" y="8048266"/>
            <a:ext cx="1372113" cy="102050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Serial Buffer</a:t>
            </a:r>
            <a:endParaRPr lang="en-US" sz="3200" b="1" dirty="0">
              <a:latin typeface="Times New Roman" pitchFamily="18" charset="0"/>
              <a:cs typeface="Times New Roman" pitchFamily="18" charset="0"/>
            </a:endParaRPr>
          </a:p>
        </p:txBody>
      </p:sp>
      <p:cxnSp>
        <p:nvCxnSpPr>
          <p:cNvPr id="46" name="Straight Arrow Connector 45"/>
          <p:cNvCxnSpPr>
            <a:stCxn id="56" idx="3"/>
            <a:endCxn id="75" idx="1"/>
          </p:cNvCxnSpPr>
          <p:nvPr/>
        </p:nvCxnSpPr>
        <p:spPr>
          <a:xfrm flipV="1">
            <a:off x="17290234" y="8558521"/>
            <a:ext cx="677886"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5" idx="3"/>
            <a:endCxn id="76" idx="1"/>
          </p:cNvCxnSpPr>
          <p:nvPr/>
        </p:nvCxnSpPr>
        <p:spPr>
          <a:xfrm>
            <a:off x="19817176" y="8558521"/>
            <a:ext cx="39714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Elbow Connector 56"/>
          <p:cNvCxnSpPr/>
          <p:nvPr/>
        </p:nvCxnSpPr>
        <p:spPr>
          <a:xfrm>
            <a:off x="21549519" y="8558521"/>
            <a:ext cx="913887" cy="2828510"/>
          </a:xfrm>
          <a:prstGeom prst="bentConnector3">
            <a:avLst>
              <a:gd name="adj1" fmla="val 125014"/>
            </a:avLst>
          </a:prstGeom>
          <a:ln w="38100">
            <a:solidFill>
              <a:schemeClr val="tx1"/>
            </a:solidFill>
            <a:prstDash val="dashDot"/>
            <a:tailEnd type="arrow"/>
          </a:ln>
        </p:spPr>
        <p:style>
          <a:lnRef idx="1">
            <a:schemeClr val="dk1"/>
          </a:lnRef>
          <a:fillRef idx="0">
            <a:schemeClr val="dk1"/>
          </a:fillRef>
          <a:effectRef idx="0">
            <a:schemeClr val="dk1"/>
          </a:effectRef>
          <a:fontRef idx="minor">
            <a:schemeClr val="tx1"/>
          </a:fontRef>
        </p:style>
      </p:cxnSp>
      <p:sp>
        <p:nvSpPr>
          <p:cNvPr id="95" name="Rectangle 94"/>
          <p:cNvSpPr/>
          <p:nvPr/>
        </p:nvSpPr>
        <p:spPr>
          <a:xfrm>
            <a:off x="8209557" y="10381914"/>
            <a:ext cx="12461964" cy="2008523"/>
          </a:xfrm>
          <a:prstGeom prst="rect">
            <a:avLst/>
          </a:prstGeom>
          <a:ln w="38100">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latin typeface="Times New Roman" pitchFamily="18" charset="0"/>
              <a:cs typeface="Times New Roman" pitchFamily="18" charset="0"/>
            </a:endParaRPr>
          </a:p>
        </p:txBody>
      </p:sp>
      <p:sp>
        <p:nvSpPr>
          <p:cNvPr id="62" name="TextBox 61"/>
          <p:cNvSpPr txBox="1"/>
          <p:nvPr/>
        </p:nvSpPr>
        <p:spPr>
          <a:xfrm>
            <a:off x="16367919" y="6709385"/>
            <a:ext cx="2452916" cy="584775"/>
          </a:xfrm>
          <a:prstGeom prst="rect">
            <a:avLst/>
          </a:prstGeom>
          <a:noFill/>
        </p:spPr>
        <p:txBody>
          <a:bodyPr wrap="none" rtlCol="0">
            <a:spAutoFit/>
          </a:bodyPr>
          <a:lstStyle/>
          <a:p>
            <a:r>
              <a:rPr lang="en-US" sz="3200" b="1" dirty="0" err="1" smtClean="0">
                <a:latin typeface="Times New Roman" pitchFamily="18" charset="0"/>
                <a:cs typeface="Times New Roman" pitchFamily="18" charset="0"/>
              </a:rPr>
              <a:t>Cyton</a:t>
            </a:r>
            <a:r>
              <a:rPr lang="en-US" sz="3200" b="1" dirty="0" smtClean="0">
                <a:latin typeface="Times New Roman" pitchFamily="18" charset="0"/>
                <a:cs typeface="Times New Roman" pitchFamily="18" charset="0"/>
              </a:rPr>
              <a:t> Board</a:t>
            </a:r>
            <a:endParaRPr lang="en-US" sz="3200" b="1" dirty="0">
              <a:latin typeface="Times New Roman" pitchFamily="18" charset="0"/>
              <a:cs typeface="Times New Roman" pitchFamily="18" charset="0"/>
            </a:endParaRPr>
          </a:p>
        </p:txBody>
      </p:sp>
      <p:sp>
        <p:nvSpPr>
          <p:cNvPr id="22" name="Rectangle 21"/>
          <p:cNvSpPr/>
          <p:nvPr/>
        </p:nvSpPr>
        <p:spPr>
          <a:xfrm>
            <a:off x="17320990" y="10911538"/>
            <a:ext cx="2856929" cy="95098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Data Preprocessing</a:t>
            </a:r>
            <a:endParaRPr lang="en-US" sz="3200" b="1" dirty="0">
              <a:latin typeface="Times New Roman" pitchFamily="18" charset="0"/>
              <a:cs typeface="Times New Roman" pitchFamily="18" charset="0"/>
            </a:endParaRPr>
          </a:p>
        </p:txBody>
      </p:sp>
      <p:sp>
        <p:nvSpPr>
          <p:cNvPr id="23" name="Rectangle 22"/>
          <p:cNvSpPr/>
          <p:nvPr/>
        </p:nvSpPr>
        <p:spPr>
          <a:xfrm>
            <a:off x="14477852" y="10911538"/>
            <a:ext cx="2181937" cy="942243"/>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Feature Extraction</a:t>
            </a:r>
            <a:endParaRPr lang="en-US" sz="3200" b="1" dirty="0">
              <a:latin typeface="Times New Roman" pitchFamily="18" charset="0"/>
              <a:cs typeface="Times New Roman" pitchFamily="18" charset="0"/>
            </a:endParaRPr>
          </a:p>
        </p:txBody>
      </p:sp>
      <p:sp>
        <p:nvSpPr>
          <p:cNvPr id="24" name="Rectangle 23"/>
          <p:cNvSpPr/>
          <p:nvPr/>
        </p:nvSpPr>
        <p:spPr>
          <a:xfrm>
            <a:off x="11554410" y="10701231"/>
            <a:ext cx="1828798" cy="13716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Machine Learning Model</a:t>
            </a:r>
            <a:endParaRPr lang="en-US" sz="3200" b="1" dirty="0">
              <a:latin typeface="Times New Roman" pitchFamily="18" charset="0"/>
              <a:cs typeface="Times New Roman" pitchFamily="18" charset="0"/>
            </a:endParaRPr>
          </a:p>
        </p:txBody>
      </p:sp>
      <p:cxnSp>
        <p:nvCxnSpPr>
          <p:cNvPr id="25" name="Straight Arrow Connector 24"/>
          <p:cNvCxnSpPr>
            <a:stCxn id="22" idx="1"/>
            <a:endCxn id="23" idx="3"/>
          </p:cNvCxnSpPr>
          <p:nvPr/>
        </p:nvCxnSpPr>
        <p:spPr>
          <a:xfrm flipH="1" flipV="1">
            <a:off x="16659789" y="11382660"/>
            <a:ext cx="661201" cy="4371"/>
          </a:xfrm>
          <a:prstGeom prst="straightConnector1">
            <a:avLst/>
          </a:prstGeom>
          <a:ln>
            <a:prstDash val="solid"/>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4" idx="1"/>
            <a:endCxn id="167" idx="3"/>
          </p:cNvCxnSpPr>
          <p:nvPr/>
        </p:nvCxnSpPr>
        <p:spPr>
          <a:xfrm flipH="1" flipV="1">
            <a:off x="11079431" y="11382659"/>
            <a:ext cx="474979" cy="43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6" name="Google Shape;142;p22"/>
          <p:cNvPicPr preferRelativeResize="0"/>
          <p:nvPr/>
        </p:nvPicPr>
        <p:blipFill>
          <a:blip r:embed="rId11" cstate="print">
            <a:alphaModFix/>
          </a:blip>
          <a:stretch>
            <a:fillRect/>
          </a:stretch>
        </p:blipFill>
        <p:spPr>
          <a:xfrm>
            <a:off x="8098520" y="13533437"/>
            <a:ext cx="4999045" cy="2772975"/>
          </a:xfrm>
          <a:prstGeom prst="rect">
            <a:avLst/>
          </a:prstGeom>
          <a:noFill/>
          <a:ln>
            <a:noFill/>
          </a:ln>
        </p:spPr>
      </p:pic>
      <p:sp>
        <p:nvSpPr>
          <p:cNvPr id="158" name="Rectangle 157"/>
          <p:cNvSpPr/>
          <p:nvPr/>
        </p:nvSpPr>
        <p:spPr>
          <a:xfrm>
            <a:off x="8000726" y="13368957"/>
            <a:ext cx="14880594" cy="4126880"/>
          </a:xfrm>
          <a:prstGeom prst="rect">
            <a:avLst/>
          </a:prstGeom>
          <a:noFill/>
          <a:ln w="63500">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just"/>
            <a:endParaRPr lang="en-US" sz="3600" dirty="0">
              <a:latin typeface="Times New Roman" pitchFamily="18" charset="0"/>
              <a:cs typeface="Times New Roman" pitchFamily="18" charset="0"/>
            </a:endParaRPr>
          </a:p>
        </p:txBody>
      </p:sp>
      <p:sp>
        <p:nvSpPr>
          <p:cNvPr id="159" name="Rounded Rectangle 158"/>
          <p:cNvSpPr/>
          <p:nvPr/>
        </p:nvSpPr>
        <p:spPr>
          <a:xfrm>
            <a:off x="12329319" y="12980671"/>
            <a:ext cx="6647515" cy="1030504"/>
          </a:xfrm>
          <a:prstGeom prst="roundRect">
            <a:avLst/>
          </a:prstGeom>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INSTRUMENTATION</a:t>
            </a:r>
            <a:endParaRPr lang="en-US" sz="5400" b="1" dirty="0"/>
          </a:p>
        </p:txBody>
      </p:sp>
      <p:sp>
        <p:nvSpPr>
          <p:cNvPr id="167" name="Rectangle 166"/>
          <p:cNvSpPr/>
          <p:nvPr/>
        </p:nvSpPr>
        <p:spPr>
          <a:xfrm>
            <a:off x="8747735" y="10803920"/>
            <a:ext cx="2331696" cy="1157477"/>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Predicted Text</a:t>
            </a:r>
            <a:endParaRPr lang="en-US" sz="3200" b="1" dirty="0">
              <a:latin typeface="Times New Roman" pitchFamily="18" charset="0"/>
              <a:cs typeface="Times New Roman" pitchFamily="18" charset="0"/>
            </a:endParaRPr>
          </a:p>
        </p:txBody>
      </p:sp>
      <p:sp>
        <p:nvSpPr>
          <p:cNvPr id="188" name="TextBox 187"/>
          <p:cNvSpPr txBox="1"/>
          <p:nvPr/>
        </p:nvSpPr>
        <p:spPr>
          <a:xfrm>
            <a:off x="9197074" y="16295508"/>
            <a:ext cx="2736647" cy="1200329"/>
          </a:xfrm>
          <a:prstGeom prst="rect">
            <a:avLst/>
          </a:prstGeom>
          <a:noFill/>
        </p:spPr>
        <p:txBody>
          <a:bodyPr wrap="none" rtlCol="0">
            <a:spAutoFit/>
          </a:bodyPr>
          <a:lstStyle/>
          <a:p>
            <a:pPr marL="457200" indent="-457200" algn="ctr"/>
            <a:r>
              <a:rPr lang="en-US" sz="3600" b="1" dirty="0" err="1" smtClean="0">
                <a:latin typeface="Times New Roman" pitchFamily="18" charset="0"/>
                <a:cs typeface="Times New Roman" pitchFamily="18" charset="0"/>
              </a:rPr>
              <a:t>OpenBCI</a:t>
            </a:r>
            <a:r>
              <a:rPr lang="en-US" sz="3600" b="1" dirty="0" smtClean="0">
                <a:latin typeface="Times New Roman" pitchFamily="18" charset="0"/>
                <a:cs typeface="Times New Roman" pitchFamily="18" charset="0"/>
              </a:rPr>
              <a:t> </a:t>
            </a:r>
          </a:p>
          <a:p>
            <a:pPr marL="457200" indent="-457200" algn="ctr"/>
            <a:r>
              <a:rPr lang="en-US" sz="3600" b="1" dirty="0" err="1" smtClean="0">
                <a:latin typeface="Times New Roman" pitchFamily="18" charset="0"/>
                <a:cs typeface="Times New Roman" pitchFamily="18" charset="0"/>
              </a:rPr>
              <a:t>Cyton</a:t>
            </a:r>
            <a:r>
              <a:rPr lang="en-US" sz="3600" b="1" dirty="0" smtClean="0">
                <a:latin typeface="Times New Roman" pitchFamily="18" charset="0"/>
                <a:cs typeface="Times New Roman" pitchFamily="18" charset="0"/>
              </a:rPr>
              <a:t> Board</a:t>
            </a:r>
            <a:endParaRPr lang="en-US" sz="3600" b="1" dirty="0">
              <a:latin typeface="Times New Roman" pitchFamily="18" charset="0"/>
              <a:cs typeface="Times New Roman" pitchFamily="18" charset="0"/>
            </a:endParaRPr>
          </a:p>
        </p:txBody>
      </p:sp>
      <p:sp>
        <p:nvSpPr>
          <p:cNvPr id="189" name="TextBox 188"/>
          <p:cNvSpPr txBox="1"/>
          <p:nvPr/>
        </p:nvSpPr>
        <p:spPr>
          <a:xfrm>
            <a:off x="14038815" y="16276637"/>
            <a:ext cx="3472104" cy="1200329"/>
          </a:xfrm>
          <a:prstGeom prst="rect">
            <a:avLst/>
          </a:prstGeom>
          <a:noFill/>
        </p:spPr>
        <p:txBody>
          <a:bodyPr wrap="none" rtlCol="0">
            <a:spAutoFit/>
          </a:bodyPr>
          <a:lstStyle/>
          <a:p>
            <a:pPr marL="457200" indent="-457200" algn="ctr"/>
            <a:r>
              <a:rPr lang="en-US" sz="3600" b="1" dirty="0" err="1" smtClean="0">
                <a:latin typeface="Times New Roman" pitchFamily="18" charset="0"/>
                <a:cs typeface="Times New Roman" pitchFamily="18" charset="0"/>
              </a:rPr>
              <a:t>Goldcup</a:t>
            </a:r>
            <a:r>
              <a:rPr lang="en-US" sz="3600" b="1" dirty="0" smtClean="0">
                <a:latin typeface="Times New Roman" pitchFamily="18" charset="0"/>
                <a:cs typeface="Times New Roman" pitchFamily="18" charset="0"/>
              </a:rPr>
              <a:t> </a:t>
            </a:r>
          </a:p>
          <a:p>
            <a:pPr marL="457200" indent="-457200" algn="ctr"/>
            <a:r>
              <a:rPr lang="en-US" sz="3600" b="1" dirty="0" smtClean="0">
                <a:latin typeface="Times New Roman" pitchFamily="18" charset="0"/>
                <a:cs typeface="Times New Roman" pitchFamily="18" charset="0"/>
              </a:rPr>
              <a:t>EMG Electrodes</a:t>
            </a:r>
          </a:p>
        </p:txBody>
      </p:sp>
      <p:sp>
        <p:nvSpPr>
          <p:cNvPr id="195" name="Rectangle 194"/>
          <p:cNvSpPr/>
          <p:nvPr/>
        </p:nvSpPr>
        <p:spPr>
          <a:xfrm>
            <a:off x="7985919" y="18179297"/>
            <a:ext cx="14880594" cy="11214278"/>
          </a:xfrm>
          <a:prstGeom prst="rect">
            <a:avLst/>
          </a:prstGeom>
          <a:noFill/>
          <a:ln w="63500">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just"/>
            <a:endParaRPr lang="en-US" sz="3600" dirty="0">
              <a:latin typeface="Times New Roman" pitchFamily="18" charset="0"/>
              <a:cs typeface="Times New Roman" pitchFamily="18" charset="0"/>
            </a:endParaRPr>
          </a:p>
        </p:txBody>
      </p:sp>
      <p:sp>
        <p:nvSpPr>
          <p:cNvPr id="196" name="Rounded Rectangle 195"/>
          <p:cNvSpPr/>
          <p:nvPr/>
        </p:nvSpPr>
        <p:spPr>
          <a:xfrm>
            <a:off x="10271920" y="17791011"/>
            <a:ext cx="10515599" cy="1030504"/>
          </a:xfrm>
          <a:prstGeom prst="roundRect">
            <a:avLst/>
          </a:prstGeom>
          <a:gradFill>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SPEECH ARTICULATOR  MUSCLES</a:t>
            </a:r>
            <a:endParaRPr lang="en-US" sz="5400" b="1" dirty="0"/>
          </a:p>
        </p:txBody>
      </p:sp>
      <p:graphicFrame>
        <p:nvGraphicFramePr>
          <p:cNvPr id="198" name="Google Shape;235;p29"/>
          <p:cNvGraphicFramePr/>
          <p:nvPr>
            <p:extLst>
              <p:ext uri="{D42A27DB-BD31-4B8C-83A1-F6EECF244321}">
                <p14:modId xmlns:p14="http://schemas.microsoft.com/office/powerpoint/2010/main" xmlns="" val="1144128294"/>
              </p:ext>
            </p:extLst>
          </p:nvPr>
        </p:nvGraphicFramePr>
        <p:xfrm>
          <a:off x="17968119" y="19636457"/>
          <a:ext cx="4724400" cy="9289380"/>
        </p:xfrm>
        <a:graphic>
          <a:graphicData uri="http://schemas.openxmlformats.org/drawingml/2006/table">
            <a:tbl>
              <a:tblPr>
                <a:noFill/>
              </a:tblPr>
              <a:tblGrid>
                <a:gridCol w="1828800"/>
                <a:gridCol w="2895600"/>
              </a:tblGrid>
              <a:tr h="1138473">
                <a:tc>
                  <a:txBody>
                    <a:bodyPr/>
                    <a:lstStyle/>
                    <a:p>
                      <a:pPr marL="0" lvl="0" indent="0" algn="ctr" rtl="0">
                        <a:spcBef>
                          <a:spcPts val="0"/>
                        </a:spcBef>
                        <a:spcAft>
                          <a:spcPts val="0"/>
                        </a:spcAft>
                        <a:buNone/>
                      </a:pPr>
                      <a:r>
                        <a:rPr lang="en-US" sz="3600" b="1" dirty="0">
                          <a:latin typeface="Times New Roman" pitchFamily="18" charset="0"/>
                          <a:cs typeface="Times New Roman" pitchFamily="18" charset="0"/>
                        </a:rPr>
                        <a:t>EMG Channel</a:t>
                      </a:r>
                      <a:endParaRPr sz="3600" b="1"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Muscle</a:t>
                      </a:r>
                    </a:p>
                    <a:p>
                      <a:pPr marL="0" lvl="0" indent="0" algn="ctr" rtl="0">
                        <a:spcBef>
                          <a:spcPts val="0"/>
                        </a:spcBef>
                        <a:spcAft>
                          <a:spcPts val="0"/>
                        </a:spcAft>
                        <a:buNone/>
                      </a:pPr>
                      <a:r>
                        <a:rPr lang="en-US" sz="3600" b="1" dirty="0" smtClean="0">
                          <a:latin typeface="Times New Roman" pitchFamily="18" charset="0"/>
                          <a:cs typeface="Times New Roman" pitchFamily="18" charset="0"/>
                        </a:rPr>
                        <a:t>Name</a:t>
                      </a:r>
                      <a:endParaRPr sz="3600" b="1"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20486">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1.</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dirty="0" err="1">
                          <a:latin typeface="Times New Roman" pitchFamily="18" charset="0"/>
                          <a:cs typeface="Times New Roman" pitchFamily="18" charset="0"/>
                        </a:rPr>
                        <a:t>Levator</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Angulis</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Oris</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20486">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2.</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dirty="0" err="1">
                          <a:latin typeface="Times New Roman" pitchFamily="18" charset="0"/>
                          <a:cs typeface="Times New Roman" pitchFamily="18" charset="0"/>
                        </a:rPr>
                        <a:t>Zygomaticus</a:t>
                      </a:r>
                      <a:r>
                        <a:rPr lang="en-US" sz="3600" dirty="0">
                          <a:latin typeface="Times New Roman" pitchFamily="18" charset="0"/>
                          <a:cs typeface="Times New Roman" pitchFamily="18" charset="0"/>
                        </a:rPr>
                        <a:t> Minor</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20486">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3.</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dirty="0" err="1">
                          <a:latin typeface="Times New Roman" pitchFamily="18" charset="0"/>
                          <a:cs typeface="Times New Roman" pitchFamily="18" charset="0"/>
                        </a:rPr>
                        <a:t>Zygomaticus</a:t>
                      </a:r>
                      <a:r>
                        <a:rPr lang="en-US" sz="3600" dirty="0">
                          <a:latin typeface="Times New Roman" pitchFamily="18" charset="0"/>
                          <a:cs typeface="Times New Roman" pitchFamily="18" charset="0"/>
                        </a:rPr>
                        <a:t> Major</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68037">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4.</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dirty="0">
                          <a:latin typeface="Times New Roman" pitchFamily="18" charset="0"/>
                          <a:cs typeface="Times New Roman" pitchFamily="18" charset="0"/>
                        </a:rPr>
                        <a:t>Orbicularis </a:t>
                      </a:r>
                      <a:r>
                        <a:rPr lang="en-US" sz="3600" dirty="0" err="1">
                          <a:latin typeface="Times New Roman" pitchFamily="18" charset="0"/>
                          <a:cs typeface="Times New Roman" pitchFamily="18" charset="0"/>
                        </a:rPr>
                        <a:t>Oris</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68037">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5.</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dirty="0" err="1">
                          <a:latin typeface="Times New Roman" pitchFamily="18" charset="0"/>
                          <a:cs typeface="Times New Roman" pitchFamily="18" charset="0"/>
                        </a:rPr>
                        <a:t>Omohyoid</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38473">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6.</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dirty="0">
                          <a:latin typeface="Times New Roman" pitchFamily="18" charset="0"/>
                          <a:cs typeface="Times New Roman" pitchFamily="18" charset="0"/>
                        </a:rPr>
                        <a:t>Anterior Belly of Digastric</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68037">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7.</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dirty="0" err="1">
                          <a:latin typeface="Times New Roman" pitchFamily="18" charset="0"/>
                          <a:cs typeface="Times New Roman" pitchFamily="18" charset="0"/>
                        </a:rPr>
                        <a:t>Mylohyoid</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20486">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8.</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3600" dirty="0" smtClean="0">
                          <a:latin typeface="Times New Roman" pitchFamily="18" charset="0"/>
                          <a:cs typeface="Times New Roman" pitchFamily="18" charset="0"/>
                        </a:rPr>
                        <a:t>Depressor</a:t>
                      </a:r>
                      <a:r>
                        <a:rPr lang="en-US" sz="3600" baseline="0" dirty="0" smtClean="0">
                          <a:latin typeface="Times New Roman" pitchFamily="18" charset="0"/>
                          <a:cs typeface="Times New Roman" pitchFamily="18" charset="0"/>
                        </a:rPr>
                        <a:t> </a:t>
                      </a:r>
                      <a:r>
                        <a:rPr lang="en-US" sz="3600" baseline="0" dirty="0" err="1" smtClean="0">
                          <a:latin typeface="Times New Roman" pitchFamily="18" charset="0"/>
                          <a:cs typeface="Times New Roman" pitchFamily="18" charset="0"/>
                        </a:rPr>
                        <a:t>Anguli</a:t>
                      </a:r>
                      <a:r>
                        <a:rPr lang="en-US" sz="3600" baseline="0" dirty="0" smtClean="0">
                          <a:latin typeface="Times New Roman" pitchFamily="18" charset="0"/>
                          <a:cs typeface="Times New Roman" pitchFamily="18" charset="0"/>
                        </a:rPr>
                        <a:t> </a:t>
                      </a:r>
                      <a:r>
                        <a:rPr lang="en-US" sz="3600" baseline="0" dirty="0" err="1" smtClean="0">
                          <a:latin typeface="Times New Roman" pitchFamily="18" charset="0"/>
                          <a:cs typeface="Times New Roman" pitchFamily="18" charset="0"/>
                        </a:rPr>
                        <a:t>Oris</a:t>
                      </a:r>
                      <a:endParaRPr sz="3600" dirty="0">
                        <a:latin typeface="Times New Roman" pitchFamily="18" charset="0"/>
                        <a:cs typeface="Times New Roman" pitchFamily="18" charset="0"/>
                      </a:endParaRPr>
                    </a:p>
                  </a:txBody>
                  <a:tcPr marL="20143" marR="20143" marT="18996" marB="1899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200" name="Picture 6" descr="C:\Users\user\Downloads\final_processed_image (1).jpg"/>
          <p:cNvPicPr>
            <a:picLocks noChangeAspect="1" noChangeArrowheads="1"/>
          </p:cNvPicPr>
          <p:nvPr/>
        </p:nvPicPr>
        <p:blipFill rotWithShape="1">
          <a:blip r:embed="rId12" cstate="print">
            <a:extLst>
              <a:ext uri="{28A0092B-C50C-407E-A947-70E740481C1C}">
                <a14:useLocalDpi xmlns:a14="http://schemas.microsoft.com/office/drawing/2010/main" xmlns="" val="0"/>
              </a:ext>
            </a:extLst>
          </a:blip>
          <a:srcRect r="18215" b="63501"/>
          <a:stretch/>
        </p:blipFill>
        <p:spPr bwMode="auto">
          <a:xfrm>
            <a:off x="23225919" y="6370637"/>
            <a:ext cx="14127167" cy="3170806"/>
          </a:xfrm>
          <a:prstGeom prst="rect">
            <a:avLst/>
          </a:prstGeom>
          <a:noFill/>
          <a:extLst>
            <a:ext uri="{909E8E84-426E-40DD-AFC4-6F175D3DCCD1}">
              <a14:hiddenFill xmlns:a14="http://schemas.microsoft.com/office/drawing/2010/main" xmlns="">
                <a:solidFill>
                  <a:srgbClr val="FFFFFF"/>
                </a:solidFill>
              </a14:hiddenFill>
            </a:ext>
          </a:extLst>
        </p:spPr>
      </p:pic>
      <p:pic>
        <p:nvPicPr>
          <p:cNvPr id="201" name="Picture 200"/>
          <p:cNvPicPr>
            <a:picLocks noChangeAspect="1"/>
          </p:cNvPicPr>
          <p:nvPr/>
        </p:nvPicPr>
        <p:blipFill rotWithShape="1">
          <a:blip r:embed="rId13" cstate="print">
            <a:extLst>
              <a:ext uri="{28A0092B-C50C-407E-A947-70E740481C1C}">
                <a14:useLocalDpi xmlns:a14="http://schemas.microsoft.com/office/drawing/2010/main" xmlns="" val="0"/>
              </a:ext>
            </a:extLst>
          </a:blip>
          <a:srcRect l="2669" t="3488" r="17824" b="2567"/>
          <a:stretch/>
        </p:blipFill>
        <p:spPr>
          <a:xfrm>
            <a:off x="37475319" y="5684837"/>
            <a:ext cx="4431980" cy="4595663"/>
          </a:xfrm>
          <a:prstGeom prst="rect">
            <a:avLst/>
          </a:prstGeom>
        </p:spPr>
      </p:pic>
      <p:cxnSp>
        <p:nvCxnSpPr>
          <p:cNvPr id="162" name="Straight Arrow Connector 161"/>
          <p:cNvCxnSpPr>
            <a:stCxn id="19" idx="1"/>
            <a:endCxn id="95" idx="3"/>
          </p:cNvCxnSpPr>
          <p:nvPr/>
        </p:nvCxnSpPr>
        <p:spPr>
          <a:xfrm flipH="1" flipV="1">
            <a:off x="20671521" y="11386176"/>
            <a:ext cx="665106" cy="855"/>
          </a:xfrm>
          <a:prstGeom prst="straightConnector1">
            <a:avLst/>
          </a:prstGeom>
          <a:ln w="38100">
            <a:prstDash val="dashDot"/>
            <a:tailEnd type="arrow"/>
          </a:ln>
        </p:spPr>
        <p:style>
          <a:lnRef idx="1">
            <a:schemeClr val="dk1"/>
          </a:lnRef>
          <a:fillRef idx="0">
            <a:schemeClr val="dk1"/>
          </a:fillRef>
          <a:effectRef idx="0">
            <a:schemeClr val="dk1"/>
          </a:effectRef>
          <a:fontRef idx="minor">
            <a:schemeClr val="tx1"/>
          </a:fontRef>
        </p:style>
      </p:cxnSp>
      <p:sp>
        <p:nvSpPr>
          <p:cNvPr id="216" name="Rectangle 215"/>
          <p:cNvSpPr/>
          <p:nvPr/>
        </p:nvSpPr>
        <p:spPr>
          <a:xfrm>
            <a:off x="23310188" y="12344475"/>
            <a:ext cx="11498131" cy="317016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571500" indent="-571500" algn="just">
              <a:buFont typeface="Wingdings" pitchFamily="2" charset="2"/>
              <a:buChar char="§"/>
            </a:pPr>
            <a:r>
              <a:rPr lang="en-US" sz="4000" dirty="0" smtClean="0">
                <a:latin typeface="Times New Roman" pitchFamily="18" charset="0"/>
                <a:cs typeface="Times New Roman" pitchFamily="18" charset="0"/>
              </a:rPr>
              <a:t>Raw signal included DC offsets, line noise and ECG artifacts</a:t>
            </a:r>
          </a:p>
          <a:p>
            <a:pPr marL="571500" indent="-571500" algn="just">
              <a:buFont typeface="Wingdings" pitchFamily="2" charset="2"/>
              <a:buChar char="§"/>
            </a:pPr>
            <a:r>
              <a:rPr lang="en-US" sz="4000" dirty="0" smtClean="0">
                <a:latin typeface="Times New Roman" pitchFamily="18" charset="0"/>
                <a:cs typeface="Times New Roman" pitchFamily="18" charset="0"/>
              </a:rPr>
              <a:t>Normalization and notch filtration removed the DC offsets and line noise</a:t>
            </a:r>
          </a:p>
          <a:p>
            <a:pPr marL="571500" indent="-571500" algn="just">
              <a:buFont typeface="Wingdings" pitchFamily="2" charset="2"/>
              <a:buChar char="§"/>
            </a:pPr>
            <a:r>
              <a:rPr lang="en-US" sz="4000" dirty="0" smtClean="0">
                <a:latin typeface="Times New Roman" pitchFamily="18" charset="0"/>
                <a:cs typeface="Times New Roman" pitchFamily="18" charset="0"/>
              </a:rPr>
              <a:t>ECG artifacts were removed via Ricker wavelet</a:t>
            </a:r>
          </a:p>
          <a:p>
            <a:pPr marL="571500" indent="-571500" algn="just">
              <a:buFont typeface="Arial" pitchFamily="34" charset="0"/>
              <a:buChar char="•"/>
            </a:pPr>
            <a:endParaRPr lang="en-US" sz="4000" dirty="0" smtClean="0">
              <a:latin typeface="Times New Roman" pitchFamily="18" charset="0"/>
              <a:cs typeface="Times New Roman" pitchFamily="18" charset="0"/>
            </a:endParaRPr>
          </a:p>
        </p:txBody>
      </p:sp>
      <p:graphicFrame>
        <p:nvGraphicFramePr>
          <p:cNvPr id="166" name="Table 165"/>
          <p:cNvGraphicFramePr>
            <a:graphicFrameLocks noGrp="1"/>
          </p:cNvGraphicFramePr>
          <p:nvPr>
            <p:extLst>
              <p:ext uri="{D42A27DB-BD31-4B8C-83A1-F6EECF244321}">
                <p14:modId xmlns:p14="http://schemas.microsoft.com/office/powerpoint/2010/main" xmlns="" val="1952394093"/>
              </p:ext>
            </p:extLst>
          </p:nvPr>
        </p:nvGraphicFramePr>
        <p:xfrm>
          <a:off x="37512487" y="10333354"/>
          <a:ext cx="4382432" cy="3108960"/>
        </p:xfrm>
        <a:graphic>
          <a:graphicData uri="http://schemas.openxmlformats.org/drawingml/2006/table">
            <a:tbl>
              <a:tblPr firstRow="1" bandRow="1">
                <a:tableStyleId>{2D5ABB26-0587-4C30-8999-92F81FD0307C}</a:tableStyleId>
              </a:tblPr>
              <a:tblGrid>
                <a:gridCol w="1140143"/>
                <a:gridCol w="3242289"/>
              </a:tblGrid>
              <a:tr h="268872">
                <a:tc>
                  <a:txBody>
                    <a:bodyPr/>
                    <a:lstStyle/>
                    <a:p>
                      <a:pPr algn="ctr"/>
                      <a:r>
                        <a:rPr lang="en-US" sz="2800" b="1" dirty="0" smtClean="0">
                          <a:latin typeface="Times New Roman" pitchFamily="18" charset="0"/>
                          <a:cs typeface="Times New Roman" pitchFamily="18" charset="0"/>
                        </a:rPr>
                        <a:t>Label</a:t>
                      </a:r>
                      <a:endParaRPr lang="en-US" sz="28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latin typeface="Times New Roman" pitchFamily="18" charset="0"/>
                          <a:cs typeface="Times New Roman" pitchFamily="18" charset="0"/>
                        </a:rPr>
                        <a:t>Sentences</a:t>
                      </a:r>
                      <a:endParaRPr lang="en-US" sz="28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872">
                <a:tc>
                  <a:txBody>
                    <a:bodyPr/>
                    <a:lstStyle/>
                    <a:p>
                      <a:pPr algn="ctr"/>
                      <a:r>
                        <a:rPr lang="en-US" sz="2800" dirty="0" smtClean="0">
                          <a:latin typeface="Times New Roman" pitchFamily="18" charset="0"/>
                          <a:cs typeface="Times New Roman" pitchFamily="18" charset="0"/>
                        </a:rPr>
                        <a:t>0</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174876" rtl="0" eaLnBrk="1" fontAlgn="auto" latinLnBrk="0" hangingPunct="1">
                        <a:lnSpc>
                          <a:spcPct val="100000"/>
                        </a:lnSpc>
                        <a:spcBef>
                          <a:spcPts val="0"/>
                        </a:spcBef>
                        <a:spcAft>
                          <a:spcPts val="0"/>
                        </a:spcAft>
                        <a:buClrTx/>
                        <a:buSzTx/>
                        <a:buFontTx/>
                        <a:buNone/>
                        <a:tabLst/>
                        <a:defRPr/>
                      </a:pPr>
                      <a:r>
                        <a:rPr lang="hi-IN" sz="2800" dirty="0" smtClean="0">
                          <a:latin typeface="Times New Roman" pitchFamily="18" charset="0"/>
                          <a:cs typeface="Times New Roman" pitchFamily="18" charset="0"/>
                        </a:rPr>
                        <a:t>बत्तिको अवस्था बदल</a:t>
                      </a:r>
                      <a:endParaRPr lang="en-US" sz="2800" dirty="0" smtClean="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872">
                <a:tc>
                  <a:txBody>
                    <a:bodyPr/>
                    <a:lstStyle/>
                    <a:p>
                      <a:pPr algn="ct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i-IN" sz="2800" dirty="0" smtClean="0">
                          <a:latin typeface="Times New Roman" pitchFamily="18" charset="0"/>
                          <a:cs typeface="Times New Roman" pitchFamily="18" charset="0"/>
                        </a:rPr>
                        <a:t>आजको मौसम बताउ</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872">
                <a:tc>
                  <a:txBody>
                    <a:bodyPr/>
                    <a:lstStyle/>
                    <a:p>
                      <a:pPr algn="ct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i-IN" sz="2800" dirty="0" smtClean="0">
                          <a:latin typeface="Times New Roman" pitchFamily="18" charset="0"/>
                          <a:cs typeface="Times New Roman" pitchFamily="18" charset="0"/>
                        </a:rPr>
                        <a:t>'एउटा सङ्गीत बजाउ</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872">
                <a:tc>
                  <a:txBody>
                    <a:bodyPr/>
                    <a:lstStyle/>
                    <a:p>
                      <a:pPr algn="ct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i-IN" sz="2800" dirty="0" smtClean="0">
                          <a:latin typeface="Times New Roman" pitchFamily="18" charset="0"/>
                          <a:cs typeface="Times New Roman" pitchFamily="18" charset="0"/>
                        </a:rPr>
                        <a:t>'पङ्खाको स्थिती बदल</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872">
                <a:tc>
                  <a:txBody>
                    <a:bodyPr/>
                    <a:lstStyle/>
                    <a:p>
                      <a:pPr algn="ct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i-IN" sz="2800" dirty="0" smtClean="0">
                          <a:latin typeface="Times New Roman" pitchFamily="18" charset="0"/>
                          <a:cs typeface="Times New Roman" pitchFamily="18" charset="0"/>
                        </a:rPr>
                        <a:t>अबको समय सुनाउ</a:t>
                      </a:r>
                      <a:endParaRPr lang="en-US" sz="28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8" name="Rectangle 217"/>
          <p:cNvSpPr/>
          <p:nvPr/>
        </p:nvSpPr>
        <p:spPr>
          <a:xfrm>
            <a:off x="23454520" y="21153437"/>
            <a:ext cx="11582400" cy="252087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571500" indent="-571500" algn="just">
              <a:buFont typeface="Wingdings" pitchFamily="2" charset="2"/>
              <a:buChar char="§"/>
            </a:pPr>
            <a:r>
              <a:rPr lang="en-US" sz="4000" dirty="0" smtClean="0">
                <a:latin typeface="Times New Roman" pitchFamily="18" charset="0"/>
                <a:cs typeface="Times New Roman" pitchFamily="18" charset="0"/>
              </a:rPr>
              <a:t>The CNN model consisted of 2 convolution, 2 max pooling layers and 4 dense layers</a:t>
            </a:r>
          </a:p>
          <a:p>
            <a:pPr marL="571500" indent="-571500" algn="just">
              <a:buFont typeface="Wingdings" pitchFamily="2" charset="2"/>
              <a:buChar char="§"/>
            </a:pPr>
            <a:r>
              <a:rPr lang="en-US" sz="4000" dirty="0" smtClean="0">
                <a:latin typeface="Times New Roman" pitchFamily="18" charset="0"/>
                <a:cs typeface="Times New Roman" pitchFamily="18" charset="0"/>
              </a:rPr>
              <a:t>Accuracy of about 80% in the training dataset and 74.75% in the testing dataset was achieved </a:t>
            </a:r>
            <a:endParaRPr lang="en-US" sz="4000" dirty="0">
              <a:latin typeface="Times New Roman" pitchFamily="18" charset="0"/>
              <a:cs typeface="Times New Roman" pitchFamily="18" charset="0"/>
            </a:endParaRPr>
          </a:p>
        </p:txBody>
      </p:sp>
      <p:sp>
        <p:nvSpPr>
          <p:cNvPr id="223" name="Rectangle 222"/>
          <p:cNvSpPr/>
          <p:nvPr/>
        </p:nvSpPr>
        <p:spPr>
          <a:xfrm>
            <a:off x="23149719" y="24712012"/>
            <a:ext cx="9670332" cy="4681563"/>
          </a:xfrm>
          <a:prstGeom prst="rect">
            <a:avLst/>
          </a:prstGeom>
          <a:noFill/>
          <a:ln w="63500">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just"/>
            <a:endParaRPr lang="en-US" sz="4000" spc="-100" dirty="0" smtClean="0">
              <a:latin typeface="Times New Roman" pitchFamily="18" charset="0"/>
              <a:cs typeface="Times New Roman" pitchFamily="18" charset="0"/>
            </a:endParaRPr>
          </a:p>
          <a:p>
            <a:pPr marL="571500" indent="-571500" algn="just">
              <a:buFont typeface="Wingdings" pitchFamily="2" charset="2"/>
              <a:buChar char="§"/>
            </a:pPr>
            <a:r>
              <a:rPr lang="en-US" sz="4000" spc="-100" dirty="0" smtClean="0">
                <a:latin typeface="Times New Roman" pitchFamily="18" charset="0"/>
                <a:cs typeface="Times New Roman" pitchFamily="18" charset="0"/>
              </a:rPr>
              <a:t>Explore other machine learning models that perform better  with time series inputs</a:t>
            </a:r>
          </a:p>
          <a:p>
            <a:pPr marL="571500" indent="-571500" algn="just">
              <a:buFont typeface="Wingdings" pitchFamily="2" charset="2"/>
              <a:buChar char="§"/>
            </a:pPr>
            <a:r>
              <a:rPr lang="en-US" sz="4000" spc="-100" dirty="0" smtClean="0">
                <a:latin typeface="Times New Roman" pitchFamily="18" charset="0"/>
                <a:cs typeface="Times New Roman" pitchFamily="18" charset="0"/>
              </a:rPr>
              <a:t>Consider the accuracy and consistency in electrode placement during dataset creation</a:t>
            </a:r>
          </a:p>
          <a:p>
            <a:pPr marL="571500" indent="-571500" algn="just">
              <a:buFont typeface="Wingdings" pitchFamily="2" charset="2"/>
              <a:buChar char="§"/>
            </a:pPr>
            <a:r>
              <a:rPr lang="en-US" sz="4000" spc="-100" dirty="0" smtClean="0">
                <a:latin typeface="Times New Roman" pitchFamily="18" charset="0"/>
                <a:cs typeface="Times New Roman" pitchFamily="18" charset="0"/>
              </a:rPr>
              <a:t>Take into account muscle fatigue during long sessions of silent speech recordings</a:t>
            </a:r>
          </a:p>
        </p:txBody>
      </p:sp>
      <p:pic>
        <p:nvPicPr>
          <p:cNvPr id="66" name="Picture 4" descr="C:\Users\user\Downloads\electrode_placement.png"/>
          <p:cNvPicPr>
            <a:picLocks noChangeAspect="1" noChangeArrowheads="1"/>
          </p:cNvPicPr>
          <p:nvPr/>
        </p:nvPicPr>
        <p:blipFill>
          <a:blip r:embed="rId14" cstate="print">
            <a:extLst>
              <a:ext uri="{28A0092B-C50C-407E-A947-70E740481C1C}">
                <a14:useLocalDpi xmlns:a14="http://schemas.microsoft.com/office/drawing/2010/main" xmlns="" val="0"/>
              </a:ext>
            </a:extLst>
          </a:blip>
          <a:stretch>
            <a:fillRect/>
          </a:stretch>
        </p:blipFill>
        <p:spPr bwMode="auto">
          <a:xfrm>
            <a:off x="8149143" y="24550219"/>
            <a:ext cx="9666576" cy="46804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 name="Straight Arrow Connector 2"/>
          <p:cNvCxnSpPr>
            <a:stCxn id="23" idx="1"/>
            <a:endCxn id="24" idx="3"/>
          </p:cNvCxnSpPr>
          <p:nvPr/>
        </p:nvCxnSpPr>
        <p:spPr>
          <a:xfrm flipH="1">
            <a:off x="13383208" y="11382660"/>
            <a:ext cx="1094644" cy="4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19343878" y="16352837"/>
            <a:ext cx="2540375" cy="1200329"/>
          </a:xfrm>
          <a:prstGeom prst="rect">
            <a:avLst/>
          </a:prstGeom>
          <a:noFill/>
        </p:spPr>
        <p:txBody>
          <a:bodyPr wrap="none" rtlCol="0">
            <a:spAutoFit/>
          </a:bodyPr>
          <a:lstStyle/>
          <a:p>
            <a:pPr marL="457200" indent="-457200" algn="ctr"/>
            <a:r>
              <a:rPr lang="en-US" sz="3600" b="1" dirty="0" smtClean="0">
                <a:latin typeface="Times New Roman" pitchFamily="18" charset="0"/>
                <a:cs typeface="Times New Roman" pitchFamily="18" charset="0"/>
              </a:rPr>
              <a:t>Electrolyte</a:t>
            </a:r>
          </a:p>
          <a:p>
            <a:pPr marL="457200" indent="-457200" algn="ctr"/>
            <a:r>
              <a:rPr lang="en-US" sz="3600" b="1" dirty="0" smtClean="0">
                <a:latin typeface="Times New Roman" pitchFamily="18" charset="0"/>
                <a:cs typeface="Times New Roman" pitchFamily="18" charset="0"/>
              </a:rPr>
              <a:t>Ten20 Paste</a:t>
            </a:r>
          </a:p>
        </p:txBody>
      </p:sp>
      <p:cxnSp>
        <p:nvCxnSpPr>
          <p:cNvPr id="31" name="Straight Arrow Connector 30"/>
          <p:cNvCxnSpPr>
            <a:stCxn id="95" idx="3"/>
            <a:endCxn id="22" idx="3"/>
          </p:cNvCxnSpPr>
          <p:nvPr/>
        </p:nvCxnSpPr>
        <p:spPr>
          <a:xfrm flipH="1">
            <a:off x="20177919" y="11386176"/>
            <a:ext cx="493602" cy="8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37" name="Picture 3"/>
          <p:cNvPicPr>
            <a:picLocks noChangeAspect="1" noChangeArrowheads="1"/>
          </p:cNvPicPr>
          <p:nvPr/>
        </p:nvPicPr>
        <p:blipFill>
          <a:blip r:embed="rId15" cstate="print">
            <a:extLst>
              <a:ext uri="{28A0092B-C50C-407E-A947-70E740481C1C}">
                <a14:useLocalDpi xmlns:a14="http://schemas.microsoft.com/office/drawing/2010/main" xmlns="" val="0"/>
              </a:ext>
            </a:extLst>
          </a:blip>
          <a:stretch>
            <a:fillRect/>
          </a:stretch>
        </p:blipFill>
        <p:spPr bwMode="auto">
          <a:xfrm>
            <a:off x="35113119" y="19400837"/>
            <a:ext cx="6879913" cy="4462904"/>
          </a:xfrm>
          <a:prstGeom prst="rect">
            <a:avLst/>
          </a:prstGeom>
          <a:noFill/>
          <a:extLst>
            <a:ext uri="{909E8E84-426E-40DD-AFC4-6F175D3DCCD1}">
              <a14:hiddenFill xmlns:a14="http://schemas.microsoft.com/office/drawing/2010/main" xmlns="">
                <a:solidFill>
                  <a:srgbClr val="FFFFFF"/>
                </a:solidFill>
              </a14:hiddenFill>
            </a:ext>
          </a:extLst>
        </p:spPr>
      </p:pic>
      <p:sp>
        <p:nvSpPr>
          <p:cNvPr id="212" name="Rectangle 211"/>
          <p:cNvSpPr/>
          <p:nvPr/>
        </p:nvSpPr>
        <p:spPr>
          <a:xfrm>
            <a:off x="23149719" y="5590490"/>
            <a:ext cx="18911734" cy="18382348"/>
          </a:xfrm>
          <a:prstGeom prst="rect">
            <a:avLst/>
          </a:prstGeom>
          <a:noFill/>
          <a:ln w="63500">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just"/>
            <a:endParaRPr lang="en-US" sz="3600" dirty="0">
              <a:latin typeface="Times New Roman" pitchFamily="18" charset="0"/>
              <a:cs typeface="Times New Roman" pitchFamily="18" charset="0"/>
            </a:endParaRPr>
          </a:p>
        </p:txBody>
      </p:sp>
      <p:sp>
        <p:nvSpPr>
          <p:cNvPr id="219" name="Rounded Rectangle 218"/>
          <p:cNvSpPr/>
          <p:nvPr/>
        </p:nvSpPr>
        <p:spPr>
          <a:xfrm>
            <a:off x="28483719" y="5075237"/>
            <a:ext cx="7696199" cy="1030504"/>
          </a:xfrm>
          <a:prstGeom prst="roundRect">
            <a:avLst/>
          </a:prstGeom>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FINDINGS AND ANALYSIS</a:t>
            </a:r>
            <a:endParaRPr lang="en-US" sz="5400" b="1" dirty="0"/>
          </a:p>
        </p:txBody>
      </p:sp>
      <p:pic>
        <p:nvPicPr>
          <p:cNvPr id="97" name="Picture 6" descr="C:\Users\user\Downloads\final_processed_image (1).jpg"/>
          <p:cNvPicPr>
            <a:picLocks noChangeAspect="1" noChangeArrowheads="1"/>
          </p:cNvPicPr>
          <p:nvPr/>
        </p:nvPicPr>
        <p:blipFill rotWithShape="1">
          <a:blip r:embed="rId12" cstate="print">
            <a:extLst>
              <a:ext uri="{28A0092B-C50C-407E-A947-70E740481C1C}">
                <a14:useLocalDpi xmlns:a14="http://schemas.microsoft.com/office/drawing/2010/main" xmlns="" val="0"/>
              </a:ext>
            </a:extLst>
          </a:blip>
          <a:srcRect t="68172" r="18215"/>
          <a:stretch/>
        </p:blipFill>
        <p:spPr bwMode="auto">
          <a:xfrm>
            <a:off x="23195752" y="9694521"/>
            <a:ext cx="14127167" cy="2619716"/>
          </a:xfrm>
          <a:prstGeom prst="rect">
            <a:avLst/>
          </a:prstGeom>
          <a:noFill/>
          <a:extLst>
            <a:ext uri="{909E8E84-426E-40DD-AFC4-6F175D3DCCD1}">
              <a14:hiddenFill xmlns:a14="http://schemas.microsoft.com/office/drawing/2010/main" xmlns="">
                <a:solidFill>
                  <a:srgbClr val="FFFFFF"/>
                </a:solidFill>
              </a14:hiddenFill>
            </a:ext>
          </a:extLst>
        </p:spPr>
      </p:pic>
      <p:sp>
        <p:nvSpPr>
          <p:cNvPr id="98" name="Rectangle 97"/>
          <p:cNvSpPr/>
          <p:nvPr/>
        </p:nvSpPr>
        <p:spPr>
          <a:xfrm>
            <a:off x="33139305" y="24681884"/>
            <a:ext cx="8922148" cy="4681563"/>
          </a:xfrm>
          <a:prstGeom prst="rect">
            <a:avLst/>
          </a:prstGeom>
          <a:noFill/>
          <a:ln w="63500">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just"/>
            <a:endParaRPr lang="en-US" sz="4000" spc="-100" dirty="0" smtClean="0">
              <a:latin typeface="Times New Roman" pitchFamily="18" charset="0"/>
              <a:cs typeface="Times New Roman" pitchFamily="18" charset="0"/>
            </a:endParaRPr>
          </a:p>
          <a:p>
            <a:pPr marL="571500" indent="-571500" algn="just">
              <a:buFont typeface="Wingdings" pitchFamily="2" charset="2"/>
              <a:buChar char="§"/>
            </a:pPr>
            <a:r>
              <a:rPr lang="en-US" sz="4000" spc="-100" dirty="0" smtClean="0">
                <a:latin typeface="Times New Roman" pitchFamily="18" charset="0"/>
                <a:cs typeface="Times New Roman" pitchFamily="18" charset="0"/>
              </a:rPr>
              <a:t>Silent speech recognition by decoding neuromuscular signals is feasible with a permissible error rate</a:t>
            </a:r>
          </a:p>
          <a:p>
            <a:pPr marL="571500" indent="-571500" algn="just">
              <a:buFont typeface="Wingdings" pitchFamily="2" charset="2"/>
              <a:buChar char="§"/>
            </a:pPr>
            <a:r>
              <a:rPr lang="en-US" sz="4000" spc="-100" dirty="0" smtClean="0">
                <a:latin typeface="Times New Roman" pitchFamily="18" charset="0"/>
                <a:cs typeface="Times New Roman" pitchFamily="18" charset="0"/>
              </a:rPr>
              <a:t>System performance greatly depends upon electrode arrangement, utterance rate and the quality of the training dataset</a:t>
            </a:r>
          </a:p>
        </p:txBody>
      </p:sp>
      <p:sp>
        <p:nvSpPr>
          <p:cNvPr id="222" name="Rounded Rectangle 221"/>
          <p:cNvSpPr/>
          <p:nvPr/>
        </p:nvSpPr>
        <p:spPr>
          <a:xfrm>
            <a:off x="24661127" y="24272632"/>
            <a:ext cx="6647515" cy="1010251"/>
          </a:xfrm>
          <a:prstGeom prst="roundRect">
            <a:avLst/>
          </a:prstGeom>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RECOMMENDATIONS</a:t>
            </a:r>
            <a:endParaRPr lang="en-US" sz="5400" b="1" dirty="0"/>
          </a:p>
        </p:txBody>
      </p:sp>
      <p:sp>
        <p:nvSpPr>
          <p:cNvPr id="224" name="Rounded Rectangle 223"/>
          <p:cNvSpPr/>
          <p:nvPr/>
        </p:nvSpPr>
        <p:spPr>
          <a:xfrm>
            <a:off x="34672578" y="24233591"/>
            <a:ext cx="5855602" cy="1033272"/>
          </a:xfrm>
          <a:prstGeom prst="roundRect">
            <a:avLst/>
          </a:prstGeom>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400" b="1" dirty="0" smtClean="0"/>
              <a:t>CONCLUSION</a:t>
            </a:r>
            <a:endParaRPr lang="en-US" sz="5400" b="1" dirty="0"/>
          </a:p>
        </p:txBody>
      </p:sp>
    </p:spTree>
    <p:extLst>
      <p:ext uri="{BB962C8B-B14F-4D97-AF65-F5344CB8AC3E}">
        <p14:creationId xmlns:p14="http://schemas.microsoft.com/office/powerpoint/2010/main" xmlns="" val="3211827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2178</TotalTime>
  <Words>423</Words>
  <Application>Microsoft Office PowerPoint</Application>
  <PresentationFormat>Custom</PresentationFormat>
  <Paragraphs>84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84</cp:revision>
  <dcterms:created xsi:type="dcterms:W3CDTF">2022-10-02T08:06:36Z</dcterms:created>
  <dcterms:modified xsi:type="dcterms:W3CDTF">2022-10-08T17:15:13Z</dcterms:modified>
</cp:coreProperties>
</file>