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5c3b2cc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e5c3b2cca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25ce123a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25ce123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25ce123a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25ce123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2003531" y="1254917"/>
            <a:ext cx="7714445" cy="176440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latin typeface="Calibri"/>
                <a:ea typeface="Calibri"/>
                <a:cs typeface="Calibri"/>
                <a:sym typeface="Calibri"/>
              </a:rPr>
              <a:t>Documentation</a:t>
            </a:r>
            <a:br>
              <a:rPr lang="en-US">
                <a:latin typeface="Calibri"/>
                <a:ea typeface="Calibri"/>
                <a:cs typeface="Calibri"/>
                <a:sym typeface="Calibri"/>
              </a:rPr>
            </a:br>
            <a:endParaRPr>
              <a:latin typeface="Calibri"/>
              <a:ea typeface="Calibri"/>
              <a:cs typeface="Calibri"/>
              <a:sym typeface="Calibri"/>
            </a:endParaRPr>
          </a:p>
        </p:txBody>
      </p:sp>
      <p:sp>
        <p:nvSpPr>
          <p:cNvPr id="85" name="Google Shape;85;p13"/>
          <p:cNvSpPr txBox="1"/>
          <p:nvPr>
            <p:ph idx="1" type="subTitle"/>
          </p:nvPr>
        </p:nvSpPr>
        <p:spPr>
          <a:xfrm>
            <a:off x="1524000" y="2431606"/>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000"/>
              <a:buNone/>
            </a:pPr>
            <a:r>
              <a:rPr lang="en-US" sz="3000"/>
              <a:t>Application for analyzing basketball players. </a:t>
            </a:r>
            <a:endParaRPr sz="3000"/>
          </a:p>
        </p:txBody>
      </p:sp>
      <p:pic>
        <p:nvPicPr>
          <p:cNvPr id="86" name="Google Shape;86;p13"/>
          <p:cNvPicPr preferRelativeResize="0"/>
          <p:nvPr/>
        </p:nvPicPr>
        <p:blipFill rotWithShape="1">
          <a:blip r:embed="rId3">
            <a:alphaModFix/>
          </a:blip>
          <a:srcRect b="0" l="0" r="0" t="0"/>
          <a:stretch/>
        </p:blipFill>
        <p:spPr>
          <a:xfrm>
            <a:off x="10197507" y="117476"/>
            <a:ext cx="1655762" cy="1655762"/>
          </a:xfrm>
          <a:prstGeom prst="rect">
            <a:avLst/>
          </a:prstGeom>
          <a:noFill/>
          <a:ln>
            <a:noFill/>
          </a:ln>
        </p:spPr>
      </p:pic>
      <p:sp>
        <p:nvSpPr>
          <p:cNvPr id="87" name="Google Shape;87;p13"/>
          <p:cNvSpPr txBox="1"/>
          <p:nvPr/>
        </p:nvSpPr>
        <p:spPr>
          <a:xfrm>
            <a:off x="7607808" y="5388106"/>
            <a:ext cx="424546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Made by: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Polishchuk Alexander 232-2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Ivanov Alexey 232-2</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ph idx="1" type="body"/>
          </p:nvPr>
        </p:nvPicPr>
        <p:blipFill rotWithShape="1">
          <a:blip r:embed="rId3">
            <a:alphaModFix/>
          </a:blip>
          <a:srcRect b="0" l="0" r="0" t="0"/>
          <a:stretch/>
        </p:blipFill>
        <p:spPr>
          <a:xfrm>
            <a:off x="-1" y="-1"/>
            <a:ext cx="10913425" cy="3071813"/>
          </a:xfrm>
          <a:prstGeom prst="rect">
            <a:avLst/>
          </a:prstGeom>
          <a:noFill/>
          <a:ln>
            <a:noFill/>
          </a:ln>
        </p:spPr>
      </p:pic>
      <p:sp>
        <p:nvSpPr>
          <p:cNvPr id="146" name="Google Shape;146;p22"/>
          <p:cNvSpPr txBox="1"/>
          <p:nvPr/>
        </p:nvSpPr>
        <p:spPr>
          <a:xfrm>
            <a:off x="-1" y="4143374"/>
            <a:ext cx="1054417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Function uploadDataset which takes file and add it to table</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1" y="2057401"/>
            <a:ext cx="860107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Function for opening dialog window with data analysis</a:t>
            </a:r>
            <a:endParaRPr sz="1400">
              <a:solidFill>
                <a:schemeClr val="dk1"/>
              </a:solidFill>
              <a:latin typeface="Calibri"/>
              <a:ea typeface="Calibri"/>
              <a:cs typeface="Calibri"/>
              <a:sym typeface="Calibri"/>
            </a:endParaRPr>
          </a:p>
        </p:txBody>
      </p:sp>
      <p:sp>
        <p:nvSpPr>
          <p:cNvPr id="152" name="Google Shape;152;p23"/>
          <p:cNvSpPr txBox="1"/>
          <p:nvPr/>
        </p:nvSpPr>
        <p:spPr>
          <a:xfrm>
            <a:off x="5264943" y="4943895"/>
            <a:ext cx="66722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Constructor/Destructor: Declares the constructor (explicit Dialog(QWidget *parent = nullptr)) and destructor (~Dialog()) for the Dialog class.</a:t>
            </a:r>
            <a:endParaRPr sz="1400">
              <a:solidFill>
                <a:schemeClr val="dk1"/>
              </a:solidFill>
              <a:latin typeface="Calibri"/>
              <a:ea typeface="Calibri"/>
              <a:cs typeface="Calibri"/>
              <a:sym typeface="Calibri"/>
            </a:endParaRPr>
          </a:p>
        </p:txBody>
      </p:sp>
      <p:pic>
        <p:nvPicPr>
          <p:cNvPr id="153" name="Google Shape;153;p23"/>
          <p:cNvPicPr preferRelativeResize="0"/>
          <p:nvPr/>
        </p:nvPicPr>
        <p:blipFill>
          <a:blip r:embed="rId3">
            <a:alphaModFix/>
          </a:blip>
          <a:stretch>
            <a:fillRect/>
          </a:stretch>
        </p:blipFill>
        <p:spPr>
          <a:xfrm>
            <a:off x="152400" y="152400"/>
            <a:ext cx="7318294" cy="1752601"/>
          </a:xfrm>
          <a:prstGeom prst="rect">
            <a:avLst/>
          </a:prstGeom>
          <a:noFill/>
          <a:ln>
            <a:noFill/>
          </a:ln>
        </p:spPr>
      </p:pic>
      <p:pic>
        <p:nvPicPr>
          <p:cNvPr id="154" name="Google Shape;154;p23"/>
          <p:cNvPicPr preferRelativeResize="0"/>
          <p:nvPr/>
        </p:nvPicPr>
        <p:blipFill>
          <a:blip r:embed="rId4">
            <a:alphaModFix/>
          </a:blip>
          <a:stretch>
            <a:fillRect/>
          </a:stretch>
        </p:blipFill>
        <p:spPr>
          <a:xfrm>
            <a:off x="152400" y="2517578"/>
            <a:ext cx="4856696" cy="41880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0" y="5398786"/>
            <a:ext cx="7529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Initialize the base Qdialog class with parent, create the ui object, and set up the UI.</a:t>
            </a:r>
            <a:endParaRPr sz="1400">
              <a:solidFill>
                <a:schemeClr val="dk1"/>
              </a:solidFill>
              <a:latin typeface="Calibri"/>
              <a:ea typeface="Calibri"/>
              <a:cs typeface="Calibri"/>
              <a:sym typeface="Calibri"/>
            </a:endParaRPr>
          </a:p>
        </p:txBody>
      </p:sp>
      <p:pic>
        <p:nvPicPr>
          <p:cNvPr id="160" name="Google Shape;160;p24"/>
          <p:cNvPicPr preferRelativeResize="0"/>
          <p:nvPr/>
        </p:nvPicPr>
        <p:blipFill>
          <a:blip r:embed="rId3">
            <a:alphaModFix/>
          </a:blip>
          <a:stretch>
            <a:fillRect/>
          </a:stretch>
        </p:blipFill>
        <p:spPr>
          <a:xfrm>
            <a:off x="0" y="0"/>
            <a:ext cx="5843299" cy="5303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nvSpPr>
        <p:spPr>
          <a:xfrm>
            <a:off x="0" y="3738891"/>
            <a:ext cx="93440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mainwindow.h: Header for the MainWindow class.</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QApplication: Provides the application object.</a:t>
            </a:r>
            <a:endParaRPr sz="1400">
              <a:solidFill>
                <a:schemeClr val="dk1"/>
              </a:solidFill>
              <a:latin typeface="Calibri"/>
              <a:ea typeface="Calibri"/>
              <a:cs typeface="Calibri"/>
              <a:sym typeface="Calibri"/>
            </a:endParaRPr>
          </a:p>
        </p:txBody>
      </p:sp>
      <p:pic>
        <p:nvPicPr>
          <p:cNvPr id="166" name="Google Shape;166;p25"/>
          <p:cNvPicPr preferRelativeResize="0"/>
          <p:nvPr/>
        </p:nvPicPr>
        <p:blipFill>
          <a:blip r:embed="rId3">
            <a:alphaModFix/>
          </a:blip>
          <a:stretch>
            <a:fillRect/>
          </a:stretch>
        </p:blipFill>
        <p:spPr>
          <a:xfrm>
            <a:off x="0" y="0"/>
            <a:ext cx="5523363" cy="34340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nvSpPr>
        <p:spPr>
          <a:xfrm>
            <a:off x="0" y="5701491"/>
            <a:ext cx="9344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Added structure player and perc_stat_of_player, which used for additional tables and graphics, also easy to add players or delete them</a:t>
            </a:r>
            <a:endParaRPr sz="1400">
              <a:solidFill>
                <a:schemeClr val="dk1"/>
              </a:solidFill>
              <a:latin typeface="Calibri"/>
              <a:ea typeface="Calibri"/>
              <a:cs typeface="Calibri"/>
              <a:sym typeface="Calibri"/>
            </a:endParaRPr>
          </a:p>
        </p:txBody>
      </p:sp>
      <p:pic>
        <p:nvPicPr>
          <p:cNvPr id="172" name="Google Shape;172;p26"/>
          <p:cNvPicPr preferRelativeResize="0"/>
          <p:nvPr/>
        </p:nvPicPr>
        <p:blipFill>
          <a:blip r:embed="rId3">
            <a:alphaModFix/>
          </a:blip>
          <a:stretch>
            <a:fillRect/>
          </a:stretch>
        </p:blipFill>
        <p:spPr>
          <a:xfrm>
            <a:off x="152400" y="152400"/>
            <a:ext cx="3455647" cy="5396691"/>
          </a:xfrm>
          <a:prstGeom prst="rect">
            <a:avLst/>
          </a:prstGeom>
          <a:noFill/>
          <a:ln>
            <a:noFill/>
          </a:ln>
        </p:spPr>
      </p:pic>
      <p:pic>
        <p:nvPicPr>
          <p:cNvPr id="173" name="Google Shape;173;p26"/>
          <p:cNvPicPr preferRelativeResize="0"/>
          <p:nvPr/>
        </p:nvPicPr>
        <p:blipFill>
          <a:blip r:embed="rId4">
            <a:alphaModFix/>
          </a:blip>
          <a:stretch>
            <a:fillRect/>
          </a:stretch>
        </p:blipFill>
        <p:spPr>
          <a:xfrm>
            <a:off x="3760447" y="152400"/>
            <a:ext cx="5035127" cy="53966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832882" y="23653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Main window</a:t>
            </a:r>
            <a:endParaRPr/>
          </a:p>
        </p:txBody>
      </p:sp>
      <p:pic>
        <p:nvPicPr>
          <p:cNvPr id="179" name="Google Shape;179;p27"/>
          <p:cNvPicPr preferRelativeResize="0"/>
          <p:nvPr>
            <p:ph idx="1" type="body"/>
          </p:nvPr>
        </p:nvPicPr>
        <p:blipFill rotWithShape="1">
          <a:blip r:embed="rId3">
            <a:alphaModFix/>
          </a:blip>
          <a:srcRect b="0" l="0" r="0" t="0"/>
          <a:stretch/>
        </p:blipFill>
        <p:spPr>
          <a:xfrm>
            <a:off x="3101317" y="1812583"/>
            <a:ext cx="5989365" cy="46802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727989" y="34448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Uploading dataset</a:t>
            </a:r>
            <a:endParaRPr/>
          </a:p>
        </p:txBody>
      </p:sp>
      <p:pic>
        <p:nvPicPr>
          <p:cNvPr id="185" name="Google Shape;185;p28"/>
          <p:cNvPicPr preferRelativeResize="0"/>
          <p:nvPr>
            <p:ph idx="1" type="body"/>
          </p:nvPr>
        </p:nvPicPr>
        <p:blipFill rotWithShape="1">
          <a:blip r:embed="rId3">
            <a:alphaModFix/>
          </a:blip>
          <a:srcRect b="0" l="0" r="0" t="0"/>
          <a:stretch/>
        </p:blipFill>
        <p:spPr>
          <a:xfrm>
            <a:off x="3206210" y="1929296"/>
            <a:ext cx="5779579" cy="45635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544948" y="26511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Adding a player</a:t>
            </a:r>
            <a:endParaRPr/>
          </a:p>
        </p:txBody>
      </p:sp>
      <p:pic>
        <p:nvPicPr>
          <p:cNvPr id="191" name="Google Shape;191;p29"/>
          <p:cNvPicPr preferRelativeResize="0"/>
          <p:nvPr>
            <p:ph idx="1" type="body"/>
          </p:nvPr>
        </p:nvPicPr>
        <p:blipFill rotWithShape="1">
          <a:blip r:embed="rId3">
            <a:alphaModFix/>
          </a:blip>
          <a:srcRect b="0" l="0" r="0" t="0"/>
          <a:stretch/>
        </p:blipFill>
        <p:spPr>
          <a:xfrm>
            <a:off x="2849249" y="1825625"/>
            <a:ext cx="5953499" cy="466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852863" y="2508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Deleting players</a:t>
            </a:r>
            <a:endParaRPr/>
          </a:p>
        </p:txBody>
      </p:sp>
      <p:pic>
        <p:nvPicPr>
          <p:cNvPr id="197" name="Google Shape;197;p30"/>
          <p:cNvPicPr preferRelativeResize="0"/>
          <p:nvPr>
            <p:ph idx="1" type="body"/>
          </p:nvPr>
        </p:nvPicPr>
        <p:blipFill rotWithShape="1">
          <a:blip r:embed="rId3">
            <a:alphaModFix/>
          </a:blip>
          <a:srcRect b="0" l="0" r="0" t="0"/>
          <a:stretch/>
        </p:blipFill>
        <p:spPr>
          <a:xfrm>
            <a:off x="0" y="1877456"/>
            <a:ext cx="5514975" cy="4980544"/>
          </a:xfrm>
          <a:prstGeom prst="rect">
            <a:avLst/>
          </a:prstGeom>
          <a:noFill/>
          <a:ln>
            <a:noFill/>
          </a:ln>
        </p:spPr>
      </p:pic>
      <p:pic>
        <p:nvPicPr>
          <p:cNvPr id="198" name="Google Shape;198;p30"/>
          <p:cNvPicPr preferRelativeResize="0"/>
          <p:nvPr/>
        </p:nvPicPr>
        <p:blipFill rotWithShape="1">
          <a:blip r:embed="rId4">
            <a:alphaModFix/>
          </a:blip>
          <a:srcRect b="0" l="0" r="0" t="0"/>
          <a:stretch/>
        </p:blipFill>
        <p:spPr>
          <a:xfrm>
            <a:off x="5985906" y="1877456"/>
            <a:ext cx="6206094" cy="49805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Dialog window</a:t>
            </a:r>
            <a:endParaRPr/>
          </a:p>
        </p:txBody>
      </p:sp>
      <p:pic>
        <p:nvPicPr>
          <p:cNvPr id="204" name="Google Shape;204;p31"/>
          <p:cNvPicPr preferRelativeResize="0"/>
          <p:nvPr/>
        </p:nvPicPr>
        <p:blipFill>
          <a:blip r:embed="rId3">
            <a:alphaModFix/>
          </a:blip>
          <a:stretch>
            <a:fillRect/>
          </a:stretch>
        </p:blipFill>
        <p:spPr>
          <a:xfrm>
            <a:off x="2980675" y="1790975"/>
            <a:ext cx="6001309" cy="486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34163" y="365126"/>
            <a:ext cx="3287233" cy="6449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Problem</a:t>
            </a:r>
            <a:r>
              <a:rPr lang="en-US" sz="2400"/>
              <a:t> </a:t>
            </a:r>
            <a:r>
              <a:rPr lang="en-US" sz="2400">
                <a:latin typeface="Calibri"/>
                <a:ea typeface="Calibri"/>
                <a:cs typeface="Calibri"/>
                <a:sym typeface="Calibri"/>
              </a:rPr>
              <a:t>statement</a:t>
            </a:r>
            <a:r>
              <a:rPr lang="en-US" sz="2400">
                <a:solidFill>
                  <a:srgbClr val="8DA9DB"/>
                </a:solidFill>
                <a:latin typeface="Calibri"/>
                <a:ea typeface="Calibri"/>
                <a:cs typeface="Calibri"/>
                <a:sym typeface="Calibri"/>
              </a:rPr>
              <a:t>.</a:t>
            </a:r>
            <a:endParaRPr sz="2400">
              <a:solidFill>
                <a:srgbClr val="8DA9DB"/>
              </a:solidFill>
              <a:latin typeface="Calibri"/>
              <a:ea typeface="Calibri"/>
              <a:cs typeface="Calibri"/>
              <a:sym typeface="Calibri"/>
            </a:endParaRPr>
          </a:p>
        </p:txBody>
      </p:sp>
      <p:sp>
        <p:nvSpPr>
          <p:cNvPr id="93" name="Google Shape;93;p14"/>
          <p:cNvSpPr txBox="1"/>
          <p:nvPr>
            <p:ph idx="1" type="body"/>
          </p:nvPr>
        </p:nvSpPr>
        <p:spPr>
          <a:xfrm>
            <a:off x="434163" y="1010094"/>
            <a:ext cx="10515600" cy="6449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The main idea of a project is to create an application for easy analyzing of players in basketball team. Application allows users add and delete players from table, also they can upload already existing dataset. And the main functionality is presented by data analysis of game metrics.  </a:t>
            </a:r>
            <a:endParaRPr sz="1400"/>
          </a:p>
        </p:txBody>
      </p:sp>
      <p:sp>
        <p:nvSpPr>
          <p:cNvPr id="94" name="Google Shape;94;p14"/>
          <p:cNvSpPr txBox="1"/>
          <p:nvPr/>
        </p:nvSpPr>
        <p:spPr>
          <a:xfrm>
            <a:off x="434163" y="1655062"/>
            <a:ext cx="34130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Implementation details.</a:t>
            </a:r>
            <a:endParaRPr sz="2400">
              <a:solidFill>
                <a:schemeClr val="dk1"/>
              </a:solidFill>
              <a:latin typeface="Calibri"/>
              <a:ea typeface="Calibri"/>
              <a:cs typeface="Calibri"/>
              <a:sym typeface="Calibri"/>
            </a:endParaRPr>
          </a:p>
        </p:txBody>
      </p:sp>
      <p:pic>
        <p:nvPicPr>
          <p:cNvPr id="95" name="Google Shape;95;p14"/>
          <p:cNvPicPr preferRelativeResize="0"/>
          <p:nvPr/>
        </p:nvPicPr>
        <p:blipFill rotWithShape="1">
          <a:blip r:embed="rId3">
            <a:alphaModFix/>
          </a:blip>
          <a:srcRect b="0" l="0" r="0" t="0"/>
          <a:stretch/>
        </p:blipFill>
        <p:spPr>
          <a:xfrm>
            <a:off x="434163" y="2300030"/>
            <a:ext cx="9004300" cy="2675236"/>
          </a:xfrm>
          <a:prstGeom prst="rect">
            <a:avLst/>
          </a:prstGeom>
          <a:noFill/>
          <a:ln>
            <a:noFill/>
          </a:ln>
        </p:spPr>
      </p:pic>
      <p:sp>
        <p:nvSpPr>
          <p:cNvPr id="96" name="Google Shape;96;p14"/>
          <p:cNvSpPr txBox="1"/>
          <p:nvPr/>
        </p:nvSpPr>
        <p:spPr>
          <a:xfrm>
            <a:off x="434163" y="5249861"/>
            <a:ext cx="105156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Calss MainWindow is a class inheriting from QMainWindow</a:t>
            </a:r>
            <a:endParaRPr sz="1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Additional table</a:t>
            </a:r>
            <a:endParaRPr/>
          </a:p>
        </p:txBody>
      </p:sp>
      <p:pic>
        <p:nvPicPr>
          <p:cNvPr id="210" name="Google Shape;210;p32"/>
          <p:cNvPicPr preferRelativeResize="0"/>
          <p:nvPr/>
        </p:nvPicPr>
        <p:blipFill>
          <a:blip r:embed="rId3">
            <a:alphaModFix/>
          </a:blip>
          <a:stretch>
            <a:fillRect/>
          </a:stretch>
        </p:blipFill>
        <p:spPr>
          <a:xfrm>
            <a:off x="3596900" y="1519975"/>
            <a:ext cx="4535925" cy="533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200025" y="35083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Results</a:t>
            </a:r>
            <a:endParaRPr sz="2400">
              <a:latin typeface="Calibri"/>
              <a:ea typeface="Calibri"/>
              <a:cs typeface="Calibri"/>
              <a:sym typeface="Calibri"/>
            </a:endParaRPr>
          </a:p>
        </p:txBody>
      </p:sp>
      <p:sp>
        <p:nvSpPr>
          <p:cNvPr id="216" name="Google Shape;216;p33"/>
          <p:cNvSpPr txBox="1"/>
          <p:nvPr>
            <p:ph idx="1" type="body"/>
          </p:nvPr>
        </p:nvSpPr>
        <p:spPr>
          <a:xfrm>
            <a:off x="200025" y="125333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The application includes functionalities for viewing, adding, deleting, uploading, and analyzing player data through an interactive user interface.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57163" y="4119564"/>
            <a:ext cx="10515600" cy="8953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Calibri"/>
              <a:buNone/>
            </a:pPr>
            <a:r>
              <a:rPr lang="en-US" sz="1400"/>
              <a:t>Private slots:  Methods that will be connected to signals: addPlayer(), deletePlayer(), uploadDataset(), openDataAnalysis().</a:t>
            </a:r>
            <a:br>
              <a:rPr lang="en-US" sz="1400"/>
            </a:br>
            <a:r>
              <a:rPr lang="en-US" sz="1400"/>
              <a:t>Private Members: Pointers to the UI components: tableWidget, addButton, deleteButton, uploadButton, dataAnalysisButton, toolBar.</a:t>
            </a:r>
            <a:br>
              <a:rPr lang="en-US" sz="1400"/>
            </a:br>
            <a:r>
              <a:rPr lang="en-US" sz="1400"/>
              <a:t>Functions to read from and write to a CSV file (readCSV, writeCSV).</a:t>
            </a:r>
            <a:endParaRPr sz="1400"/>
          </a:p>
        </p:txBody>
      </p:sp>
      <p:pic>
        <p:nvPicPr>
          <p:cNvPr id="102" name="Google Shape;102;p15"/>
          <p:cNvPicPr preferRelativeResize="0"/>
          <p:nvPr>
            <p:ph idx="1" type="body"/>
          </p:nvPr>
        </p:nvPicPr>
        <p:blipFill rotWithShape="1">
          <a:blip r:embed="rId3">
            <a:alphaModFix/>
          </a:blip>
          <a:srcRect b="0" l="0" r="0" t="0"/>
          <a:stretch/>
        </p:blipFill>
        <p:spPr>
          <a:xfrm>
            <a:off x="270824" y="165893"/>
            <a:ext cx="7158676" cy="3593940"/>
          </a:xfrm>
          <a:prstGeom prst="rect">
            <a:avLst/>
          </a:prstGeom>
          <a:noFill/>
          <a:ln>
            <a:noFill/>
          </a:ln>
        </p:spPr>
      </p:pic>
      <p:sp>
        <p:nvSpPr>
          <p:cNvPr id="103" name="Google Shape;103;p15"/>
          <p:cNvSpPr txBox="1"/>
          <p:nvPr/>
        </p:nvSpPr>
        <p:spPr>
          <a:xfrm>
            <a:off x="385763" y="16589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102837" y="4100513"/>
            <a:ext cx="1109856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Includes of headers mainwindow and dialog. Also Qt modules was included</a:t>
            </a:r>
            <a:br>
              <a:rPr lang="en-US" sz="1400">
                <a:solidFill>
                  <a:schemeClr val="dk1"/>
                </a:solidFill>
                <a:latin typeface="Calibri"/>
                <a:ea typeface="Calibri"/>
                <a:cs typeface="Calibri"/>
                <a:sym typeface="Calibri"/>
              </a:rPr>
            </a:b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Initialize the base QMainWindow class with parent, create the ui object, and set up the UI.</a:t>
            </a:r>
            <a:endParaRPr sz="1400">
              <a:solidFill>
                <a:schemeClr val="dk1"/>
              </a:solidFill>
              <a:latin typeface="Calibri"/>
              <a:ea typeface="Calibri"/>
              <a:cs typeface="Calibri"/>
              <a:sym typeface="Calibri"/>
            </a:endParaRPr>
          </a:p>
        </p:txBody>
      </p:sp>
      <p:pic>
        <p:nvPicPr>
          <p:cNvPr id="109" name="Google Shape;109;p16"/>
          <p:cNvPicPr preferRelativeResize="0"/>
          <p:nvPr/>
        </p:nvPicPr>
        <p:blipFill>
          <a:blip r:embed="rId3">
            <a:alphaModFix/>
          </a:blip>
          <a:stretch>
            <a:fillRect/>
          </a:stretch>
        </p:blipFill>
        <p:spPr>
          <a:xfrm>
            <a:off x="152400" y="152400"/>
            <a:ext cx="7461535" cy="37957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152394" y="1674950"/>
            <a:ext cx="107586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Initialization of a QTableWidget with some parameters. </a:t>
            </a:r>
            <a:br>
              <a:rPr lang="en-US" sz="1400">
                <a:solidFill>
                  <a:schemeClr val="dk1"/>
                </a:solidFill>
                <a:latin typeface="Calibri"/>
                <a:ea typeface="Calibri"/>
                <a:cs typeface="Calibri"/>
                <a:sym typeface="Calibri"/>
              </a:rPr>
            </a:b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pic>
        <p:nvPicPr>
          <p:cNvPr id="115" name="Google Shape;115;p17"/>
          <p:cNvPicPr preferRelativeResize="0"/>
          <p:nvPr/>
        </p:nvPicPr>
        <p:blipFill>
          <a:blip r:embed="rId3">
            <a:alphaModFix/>
          </a:blip>
          <a:stretch>
            <a:fillRect/>
          </a:stretch>
        </p:blipFill>
        <p:spPr>
          <a:xfrm>
            <a:off x="152400" y="152400"/>
            <a:ext cx="11887201" cy="1352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0" y="4986337"/>
            <a:ext cx="1118711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Creating new ToolBar in MainWindow. Then we need to create buttons: “addButton”, “deleteButton”, “uploadButton”, “dataAnalysisButton” and set their texts, also we need to add them to toolbar. Then we need to connect the clicked signal to button.</a:t>
            </a:r>
            <a:endParaRPr sz="1400">
              <a:solidFill>
                <a:schemeClr val="dk1"/>
              </a:solidFill>
              <a:latin typeface="Calibri"/>
              <a:ea typeface="Calibri"/>
              <a:cs typeface="Calibri"/>
              <a:sym typeface="Calibri"/>
            </a:endParaRPr>
          </a:p>
        </p:txBody>
      </p:sp>
      <p:pic>
        <p:nvPicPr>
          <p:cNvPr id="121" name="Google Shape;121;p18"/>
          <p:cNvPicPr preferRelativeResize="0"/>
          <p:nvPr/>
        </p:nvPicPr>
        <p:blipFill>
          <a:blip r:embed="rId3">
            <a:alphaModFix/>
          </a:blip>
          <a:stretch>
            <a:fillRect/>
          </a:stretch>
        </p:blipFill>
        <p:spPr>
          <a:xfrm>
            <a:off x="152400" y="152400"/>
            <a:ext cx="10315445" cy="46815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52388" y="5402700"/>
            <a:ext cx="12087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Then we are needed to read our file and write to TableWiget</a:t>
            </a:r>
            <a:endParaRPr sz="1400">
              <a:solidFill>
                <a:schemeClr val="dk1"/>
              </a:solidFill>
              <a:latin typeface="Calibri"/>
              <a:ea typeface="Calibri"/>
              <a:cs typeface="Calibri"/>
              <a:sym typeface="Calibri"/>
            </a:endParaRPr>
          </a:p>
        </p:txBody>
      </p:sp>
      <p:pic>
        <p:nvPicPr>
          <p:cNvPr id="127" name="Google Shape;127;p19"/>
          <p:cNvPicPr preferRelativeResize="0"/>
          <p:nvPr/>
        </p:nvPicPr>
        <p:blipFill>
          <a:blip r:embed="rId3">
            <a:alphaModFix/>
          </a:blip>
          <a:stretch>
            <a:fillRect/>
          </a:stretch>
        </p:blipFill>
        <p:spPr>
          <a:xfrm>
            <a:off x="0" y="0"/>
            <a:ext cx="4767252" cy="5360525"/>
          </a:xfrm>
          <a:prstGeom prst="rect">
            <a:avLst/>
          </a:prstGeom>
          <a:noFill/>
          <a:ln>
            <a:noFill/>
          </a:ln>
        </p:spPr>
      </p:pic>
      <p:pic>
        <p:nvPicPr>
          <p:cNvPr id="128" name="Google Shape;128;p19"/>
          <p:cNvPicPr preferRelativeResize="0"/>
          <p:nvPr/>
        </p:nvPicPr>
        <p:blipFill>
          <a:blip r:embed="rId4">
            <a:alphaModFix/>
          </a:blip>
          <a:stretch>
            <a:fillRect/>
          </a:stretch>
        </p:blipFill>
        <p:spPr>
          <a:xfrm>
            <a:off x="4767250" y="0"/>
            <a:ext cx="7424750" cy="27072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152400" y="5942351"/>
            <a:ext cx="9801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Function addPlayer which add player to table if user wants to add it manually</a:t>
            </a:r>
            <a:endParaRPr sz="1400">
              <a:solidFill>
                <a:schemeClr val="dk1"/>
              </a:solidFill>
              <a:latin typeface="Calibri"/>
              <a:ea typeface="Calibri"/>
              <a:cs typeface="Calibri"/>
              <a:sym typeface="Calibri"/>
            </a:endParaRPr>
          </a:p>
        </p:txBody>
      </p:sp>
      <p:pic>
        <p:nvPicPr>
          <p:cNvPr id="134" name="Google Shape;134;p20"/>
          <p:cNvPicPr preferRelativeResize="0"/>
          <p:nvPr/>
        </p:nvPicPr>
        <p:blipFill>
          <a:blip r:embed="rId3">
            <a:alphaModFix/>
          </a:blip>
          <a:stretch>
            <a:fillRect/>
          </a:stretch>
        </p:blipFill>
        <p:spPr>
          <a:xfrm>
            <a:off x="152400" y="152400"/>
            <a:ext cx="6674500" cy="5711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0" y="4786312"/>
            <a:ext cx="109728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Function deletePlayer which removing selected player from dataset, and answers “No player selected” if user has not selected it.</a:t>
            </a:r>
            <a:endParaRPr sz="1400">
              <a:solidFill>
                <a:schemeClr val="dk1"/>
              </a:solidFill>
              <a:latin typeface="Calibri"/>
              <a:ea typeface="Calibri"/>
              <a:cs typeface="Calibri"/>
              <a:sym typeface="Calibri"/>
            </a:endParaRPr>
          </a:p>
        </p:txBody>
      </p:sp>
      <p:pic>
        <p:nvPicPr>
          <p:cNvPr id="140" name="Google Shape;140;p21"/>
          <p:cNvPicPr preferRelativeResize="0"/>
          <p:nvPr/>
        </p:nvPicPr>
        <p:blipFill>
          <a:blip r:embed="rId3">
            <a:alphaModFix/>
          </a:blip>
          <a:stretch>
            <a:fillRect/>
          </a:stretch>
        </p:blipFill>
        <p:spPr>
          <a:xfrm>
            <a:off x="152400" y="152400"/>
            <a:ext cx="11887197" cy="38821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