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jiuTj6yhsBWrEBqh77VughtSli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43713AC-C22C-456F-B3FC-477625A12D0E}">
  <a:tblStyle styleId="{A43713AC-C22C-456F-B3FC-477625A12D0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It is important to have a good and accurate understanding of what a variable is and how they work, particularly when you are just starting your programming journey.  Variables are a simple concept but easy to misunderstand, so first we will talk about what a variable is not. Then we will talk about what a variable is and how we use them in programs.</a:t>
            </a:r>
            <a:endParaRPr/>
          </a:p>
        </p:txBody>
      </p:sp>
      <p:sp>
        <p:nvSpPr>
          <p:cNvPr id="100" name="Google Shape;10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 let’s talk about what a variable is not.  It is not a value. Its not data. Is it a name associated with data?  Well that’s only half the story.</a:t>
            </a:r>
            <a:endParaRPr/>
          </a:p>
        </p:txBody>
      </p:sp>
      <p:sp>
        <p:nvSpPr>
          <p:cNvPr id="107" name="Google Shape;10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Watch the following and be prepared to ask answer questions about what you see</a:t>
            </a:r>
            <a:endParaRPr/>
          </a:p>
        </p:txBody>
      </p:sp>
      <p:sp>
        <p:nvSpPr>
          <p:cNvPr id="114" name="Google Shape;11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 lets think about what we know about this reservation.  </a:t>
            </a:r>
            <a:endParaRPr/>
          </a:p>
          <a:p>
            <a:pPr indent="0" lvl="0" marL="0" rtl="0" algn="l">
              <a:spcBef>
                <a:spcPts val="0"/>
              </a:spcBef>
              <a:spcAft>
                <a:spcPts val="0"/>
              </a:spcAft>
              <a:buNone/>
            </a:pPr>
            <a:r>
              <a:rPr b="1" lang="en-US"/>
              <a:t>QUESTION 1:</a:t>
            </a:r>
            <a:r>
              <a:rPr lang="en-US"/>
              <a:t> Which two people will be eating dinner?  </a:t>
            </a:r>
            <a:r>
              <a:rPr b="1" i="1" lang="en-US"/>
              <a:t>---elicit responses from students.  One answer to anticipate: “the Smiths”  If a student gives this answer.  You should respond: “Good!  That’s a fair assumption, does that get us any closer to identifying who these people are?”---  </a:t>
            </a:r>
            <a:r>
              <a:rPr lang="en-US"/>
              <a:t>-CLICK FOR NEXT ANIMATION- The answer is we don’t know, because a variable is not a value.  This is important… In programming terms, a variable is not a value!  We only know that they are people and they share a very common name with many other people, so we can’t identify who these people are. But we do know the last name they use, we might call this a datatype!  </a:t>
            </a:r>
            <a:endParaRPr/>
          </a:p>
          <a:p>
            <a:pPr indent="0" lvl="0" marL="0" rtl="0" algn="l">
              <a:spcBef>
                <a:spcPts val="0"/>
              </a:spcBef>
              <a:spcAft>
                <a:spcPts val="0"/>
              </a:spcAft>
              <a:buNone/>
            </a:pPr>
            <a:r>
              <a:rPr b="1" lang="en-US"/>
              <a:t>QUESTION 2:</a:t>
            </a:r>
            <a:r>
              <a:rPr lang="en-US"/>
              <a:t> How big is the reserved table?  </a:t>
            </a:r>
            <a:r>
              <a:rPr b="1" i="1" lang="en-US"/>
              <a:t>---elicit responses from students--- </a:t>
            </a:r>
            <a:r>
              <a:rPr lang="en-US"/>
              <a:t>A table capable of seating two people. Depending on what language you are using the translator or compiler needs to determine how much space in memory to reserve for the various values it might receive.</a:t>
            </a:r>
            <a:endParaRPr/>
          </a:p>
          <a:p>
            <a:pPr indent="0" lvl="0" marL="0" rtl="0" algn="l">
              <a:spcBef>
                <a:spcPts val="0"/>
              </a:spcBef>
              <a:spcAft>
                <a:spcPts val="0"/>
              </a:spcAft>
              <a:buNone/>
            </a:pPr>
            <a:r>
              <a:rPr b="1" lang="en-US"/>
              <a:t>QUESTION 3:</a:t>
            </a:r>
            <a:r>
              <a:rPr lang="en-US"/>
              <a:t> How will the diners claim their table? </a:t>
            </a:r>
            <a:r>
              <a:rPr b="1" i="1" lang="en-US"/>
              <a:t>---elicit response from students--- </a:t>
            </a:r>
            <a:r>
              <a:rPr lang="en-US"/>
              <a:t>The name “Smith” is attached to the reservation so the the diners can identify which table is the one they reserved.  In the machine the program will store a reference or memory address of the variable, but programmers need a better way to reference the variables they want to use, so we assign common name for like “myInt” for convenience.</a:t>
            </a:r>
            <a:endParaRPr/>
          </a:p>
          <a:p>
            <a:pPr indent="0" lvl="0" marL="0" rtl="0" algn="l">
              <a:spcBef>
                <a:spcPts val="0"/>
              </a:spcBef>
              <a:spcAft>
                <a:spcPts val="0"/>
              </a:spcAft>
              <a:buNone/>
            </a:pPr>
            <a:r>
              <a:t/>
            </a:r>
            <a:endParaRPr/>
          </a:p>
        </p:txBody>
      </p:sp>
      <p:sp>
        <p:nvSpPr>
          <p:cNvPr id="129" name="Google Shape;12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Now we are ready to discuss what a variable is.  A variable is a space in memory reserved to hold values a of certain type.  This space in memory has a name so we can refer to it later in the code.  We can assign a value to a variable using an assignment operator.  We can assign a different value to that space in memory any time we want; however the variable name stays in the same place and has the same name.</a:t>
            </a:r>
            <a:endParaRPr/>
          </a:p>
        </p:txBody>
      </p:sp>
      <p:sp>
        <p:nvSpPr>
          <p:cNvPr id="139" name="Google Shape;13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non-typed variable does not require the programmer to state the type of data that the variable stores.  Scripted languages like Python use translators to read one line of code at a time while running the program.  This translator can determine what type of data is being assigned to the variable and requisition the necessary space in memory to store the values assigned to the variable.  It is important here to note the terminology programmers use here.  The two horizontal lines used here is refer to as an assignment operator.  We can also use an equivalency operator --some time called a comparator– to test whether two variables have the same value.  Often the equivalency operator is denoted by two equal signs: ==.</a:t>
            </a:r>
            <a:endParaRPr/>
          </a:p>
        </p:txBody>
      </p:sp>
      <p:sp>
        <p:nvSpPr>
          <p:cNvPr id="146" name="Google Shape;14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scripted language uses a translator to read English-based code line by line and convert it into machine code in real time while running the program. So if we can think of a scripted language reading a book line by line following the instructions while running the code, a compiled language has already read and memorized the entire book before the program even starts.  A complied language converts the English-based code into a bytecode which can then be executed.  Since a compiled language must convert the code into bytecode before running the program, the compiler needs to know how much memory to allocate for each variable.  Therefore, the programmer must explicitly state the type of data each variable will hold, because datatypes require different amount of memory.</a:t>
            </a:r>
            <a:endParaRPr/>
          </a:p>
        </p:txBody>
      </p:sp>
      <p:sp>
        <p:nvSpPr>
          <p:cNvPr id="164" name="Google Shape;16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Variables can be used to store and refer to many different types of data and/or data objects. Some of the most common datatypes are listed here.</a:t>
            </a:r>
            <a:endParaRPr/>
          </a:p>
        </p:txBody>
      </p:sp>
      <p:sp>
        <p:nvSpPr>
          <p:cNvPr id="172" name="Google Shape;17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pic>
        <p:nvPicPr>
          <p:cNvPr descr="A picture containing room, toy&#10;&#10;Description automatically generated" id="16" name="Google Shape;16;p13"/>
          <p:cNvPicPr preferRelativeResize="0"/>
          <p:nvPr/>
        </p:nvPicPr>
        <p:blipFill rotWithShape="1">
          <a:blip r:embed="rId2">
            <a:alphaModFix/>
          </a:blip>
          <a:srcRect b="0" l="1618" r="0" t="0"/>
          <a:stretch/>
        </p:blipFill>
        <p:spPr>
          <a:xfrm flipH="1">
            <a:off x="0" y="-112796"/>
            <a:ext cx="12192000" cy="6970796"/>
          </a:xfrm>
          <a:prstGeom prst="rect">
            <a:avLst/>
          </a:prstGeom>
          <a:noFill/>
          <a:ln>
            <a:noFill/>
          </a:ln>
        </p:spPr>
      </p:pic>
      <p:sp>
        <p:nvSpPr>
          <p:cNvPr id="17" name="Google Shape;17;p13"/>
          <p:cNvSpPr txBox="1"/>
          <p:nvPr>
            <p:ph idx="1" type="subTitle"/>
          </p:nvPr>
        </p:nvSpPr>
        <p:spPr>
          <a:xfrm>
            <a:off x="1620252" y="518318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FB7F03"/>
              </a:buClr>
              <a:buSzPts val="4000"/>
              <a:buNone/>
              <a:defRPr b="1" sz="4000">
                <a:solidFill>
                  <a:srgbClr val="FB7F03"/>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18" name="Google Shape;18;p13"/>
          <p:cNvCxnSpPr/>
          <p:nvPr/>
        </p:nvCxnSpPr>
        <p:spPr>
          <a:xfrm>
            <a:off x="914400" y="5177178"/>
            <a:ext cx="10363200" cy="0"/>
          </a:xfrm>
          <a:prstGeom prst="straightConnector1">
            <a:avLst/>
          </a:prstGeom>
          <a:noFill/>
          <a:ln cap="flat" cmpd="sng" w="57150">
            <a:solidFill>
              <a:srgbClr val="FB7F03"/>
            </a:solidFill>
            <a:prstDash val="solid"/>
            <a:miter lim="800000"/>
            <a:headEnd len="sm" w="sm" type="none"/>
            <a:tailEnd len="sm" w="sm" type="none"/>
          </a:ln>
        </p:spPr>
      </p:cxnSp>
      <p:sp>
        <p:nvSpPr>
          <p:cNvPr id="19" name="Google Shape;19;p13"/>
          <p:cNvSpPr txBox="1"/>
          <p:nvPr/>
        </p:nvSpPr>
        <p:spPr>
          <a:xfrm>
            <a:off x="9512490" y="378031"/>
            <a:ext cx="265970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rgbClr val="FB7F03"/>
                </a:solidFill>
                <a:latin typeface="Arial"/>
                <a:ea typeface="Arial"/>
                <a:cs typeface="Arial"/>
                <a:sym typeface="Arial"/>
              </a:rPr>
              <a:t>BotDev()</a:t>
            </a:r>
            <a:endParaRPr/>
          </a:p>
        </p:txBody>
      </p:sp>
      <p:sp>
        <p:nvSpPr>
          <p:cNvPr id="20" name="Google Shape;20;p13"/>
          <p:cNvSpPr txBox="1"/>
          <p:nvPr>
            <p:ph type="ctrTitle"/>
          </p:nvPr>
        </p:nvSpPr>
        <p:spPr>
          <a:xfrm>
            <a:off x="914400" y="2789578"/>
            <a:ext cx="103632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rgbClr val="FB7F03"/>
              </a:buClr>
              <a:buSzPts val="12000"/>
              <a:buFont typeface="Arial"/>
              <a:buNone/>
              <a:defRPr b="1" sz="12000">
                <a:solidFill>
                  <a:srgbClr val="FB7F0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1" name="Google Shape;21;p13"/>
          <p:cNvPicPr preferRelativeResize="0"/>
          <p:nvPr/>
        </p:nvPicPr>
        <p:blipFill rotWithShape="1">
          <a:blip r:embed="rId3">
            <a:alphaModFix/>
          </a:blip>
          <a:srcRect b="0" l="79" r="79" t="0"/>
          <a:stretch/>
        </p:blipFill>
        <p:spPr>
          <a:xfrm>
            <a:off x="8261684" y="-120315"/>
            <a:ext cx="1578506" cy="1371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9" name="Shape 79"/>
        <p:cNvGrpSpPr/>
        <p:nvPr/>
      </p:nvGrpSpPr>
      <p:grpSpPr>
        <a:xfrm>
          <a:off x="0" y="0"/>
          <a:ext cx="0" cy="0"/>
          <a:chOff x="0" y="0"/>
          <a:chExt cx="0" cy="0"/>
        </a:xfrm>
      </p:grpSpPr>
      <p:sp>
        <p:nvSpPr>
          <p:cNvPr id="80" name="Google Shape;80;p22"/>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2"/>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3"/>
          <p:cNvSpPr txBox="1"/>
          <p:nvPr>
            <p:ph type="title"/>
          </p:nvPr>
        </p:nvSpPr>
        <p:spPr>
          <a:xfrm rot="5400000">
            <a:off x="7133433"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3"/>
          <p:cNvSpPr txBox="1"/>
          <p:nvPr>
            <p:ph idx="1" type="body"/>
          </p:nvPr>
        </p:nvSpPr>
        <p:spPr>
          <a:xfrm rot="5400000">
            <a:off x="1799433"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3"/>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14"/>
          <p:cNvSpPr/>
          <p:nvPr/>
        </p:nvSpPr>
        <p:spPr>
          <a:xfrm>
            <a:off x="0" y="0"/>
            <a:ext cx="1238250" cy="6858000"/>
          </a:xfrm>
          <a:prstGeom prst="rect">
            <a:avLst/>
          </a:prstGeom>
          <a:gradFill>
            <a:gsLst>
              <a:gs pos="0">
                <a:srgbClr val="0C0C0C"/>
              </a:gs>
              <a:gs pos="50000">
                <a:srgbClr val="262626"/>
              </a:gs>
              <a:gs pos="99000">
                <a:srgbClr val="3F3F3F"/>
              </a:gs>
              <a:gs pos="100000">
                <a:srgbClr val="3F3F3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 name="Google Shape;24;p14"/>
          <p:cNvPicPr preferRelativeResize="0"/>
          <p:nvPr/>
        </p:nvPicPr>
        <p:blipFill rotWithShape="1">
          <a:blip r:embed="rId2">
            <a:alphaModFix/>
          </a:blip>
          <a:srcRect b="0" l="0" r="0" t="0"/>
          <a:stretch/>
        </p:blipFill>
        <p:spPr>
          <a:xfrm flipH="1">
            <a:off x="1222375" y="0"/>
            <a:ext cx="10969625" cy="6858000"/>
          </a:xfrm>
          <a:prstGeom prst="rect">
            <a:avLst/>
          </a:prstGeom>
          <a:solidFill>
            <a:schemeClr val="lt1"/>
          </a:solidFill>
          <a:ln>
            <a:noFill/>
          </a:ln>
        </p:spPr>
      </p:pic>
      <p:sp>
        <p:nvSpPr>
          <p:cNvPr id="25" name="Google Shape;25;p14"/>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B7F03"/>
              </a:buClr>
              <a:buSzPts val="4400"/>
              <a:buFont typeface="Arial"/>
              <a:buNone/>
              <a:defRPr>
                <a:solidFill>
                  <a:srgbClr val="FB7F0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4"/>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FB7F03"/>
              </a:buClr>
              <a:buSzPts val="2800"/>
              <a:buChar char="•"/>
              <a:defRPr>
                <a:solidFill>
                  <a:srgbClr val="FB7F03"/>
                </a:solidFill>
                <a:latin typeface="Arial"/>
                <a:ea typeface="Arial"/>
                <a:cs typeface="Arial"/>
                <a:sym typeface="Arial"/>
              </a:defRPr>
            </a:lvl1pPr>
            <a:lvl2pPr indent="-381000" lvl="1" marL="914400" algn="l">
              <a:lnSpc>
                <a:spcPct val="90000"/>
              </a:lnSpc>
              <a:spcBef>
                <a:spcPts val="500"/>
              </a:spcBef>
              <a:spcAft>
                <a:spcPts val="0"/>
              </a:spcAft>
              <a:buClr>
                <a:srgbClr val="FB7F03"/>
              </a:buClr>
              <a:buSzPts val="2400"/>
              <a:buChar char="•"/>
              <a:defRPr>
                <a:solidFill>
                  <a:srgbClr val="FB7F03"/>
                </a:solidFill>
                <a:latin typeface="Arial"/>
                <a:ea typeface="Arial"/>
                <a:cs typeface="Arial"/>
                <a:sym typeface="Arial"/>
              </a:defRPr>
            </a:lvl2pPr>
            <a:lvl3pPr indent="-355600" lvl="2" marL="1371600" algn="l">
              <a:lnSpc>
                <a:spcPct val="90000"/>
              </a:lnSpc>
              <a:spcBef>
                <a:spcPts val="500"/>
              </a:spcBef>
              <a:spcAft>
                <a:spcPts val="0"/>
              </a:spcAft>
              <a:buClr>
                <a:srgbClr val="FB7F03"/>
              </a:buClr>
              <a:buSzPts val="2000"/>
              <a:buChar char="•"/>
              <a:defRPr>
                <a:solidFill>
                  <a:srgbClr val="FB7F03"/>
                </a:solidFill>
                <a:latin typeface="Arial"/>
                <a:ea typeface="Arial"/>
                <a:cs typeface="Arial"/>
                <a:sym typeface="Arial"/>
              </a:defRPr>
            </a:lvl3pPr>
            <a:lvl4pPr indent="-342900" lvl="3" marL="1828800" algn="l">
              <a:lnSpc>
                <a:spcPct val="90000"/>
              </a:lnSpc>
              <a:spcBef>
                <a:spcPts val="500"/>
              </a:spcBef>
              <a:spcAft>
                <a:spcPts val="0"/>
              </a:spcAft>
              <a:buClr>
                <a:srgbClr val="FB7F03"/>
              </a:buClr>
              <a:buSzPts val="1800"/>
              <a:buChar char="•"/>
              <a:defRPr>
                <a:solidFill>
                  <a:srgbClr val="FB7F03"/>
                </a:solidFill>
                <a:latin typeface="Arial"/>
                <a:ea typeface="Arial"/>
                <a:cs typeface="Arial"/>
                <a:sym typeface="Arial"/>
              </a:defRPr>
            </a:lvl4pPr>
            <a:lvl5pPr indent="-342900" lvl="4" marL="2286000" algn="l">
              <a:lnSpc>
                <a:spcPct val="90000"/>
              </a:lnSpc>
              <a:spcBef>
                <a:spcPts val="500"/>
              </a:spcBef>
              <a:spcAft>
                <a:spcPts val="0"/>
              </a:spcAft>
              <a:buClr>
                <a:srgbClr val="FB7F03"/>
              </a:buClr>
              <a:buSzPts val="1800"/>
              <a:buChar char="•"/>
              <a:defRPr>
                <a:solidFill>
                  <a:srgbClr val="FB7F03"/>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4"/>
          <p:cNvSpPr txBox="1"/>
          <p:nvPr/>
        </p:nvSpPr>
        <p:spPr>
          <a:xfrm rot="-5400000">
            <a:off x="-1159843" y="2196582"/>
            <a:ext cx="3903633"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rgbClr val="FB7F03"/>
                </a:solidFill>
                <a:latin typeface="Arial"/>
                <a:ea typeface="Arial"/>
                <a:cs typeface="Arial"/>
                <a:sym typeface="Arial"/>
              </a:rPr>
              <a:t>BotDev()</a:t>
            </a:r>
            <a:endParaRPr/>
          </a:p>
        </p:txBody>
      </p:sp>
      <p:sp>
        <p:nvSpPr>
          <p:cNvPr id="28" name="Google Shape;28;p14"/>
          <p:cNvSpPr txBox="1"/>
          <p:nvPr/>
        </p:nvSpPr>
        <p:spPr>
          <a:xfrm>
            <a:off x="10138119" y="6420408"/>
            <a:ext cx="1987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B7F03"/>
                </a:solidFill>
                <a:latin typeface="Calibri"/>
                <a:ea typeface="Calibri"/>
                <a:cs typeface="Calibri"/>
                <a:sym typeface="Calibri"/>
              </a:rPr>
              <a:t>Image By: Flash112</a:t>
            </a:r>
            <a:endParaRPr/>
          </a:p>
        </p:txBody>
      </p:sp>
      <p:pic>
        <p:nvPicPr>
          <p:cNvPr id="29" name="Google Shape;29;p14"/>
          <p:cNvPicPr preferRelativeResize="0"/>
          <p:nvPr/>
        </p:nvPicPr>
        <p:blipFill rotWithShape="1">
          <a:blip r:embed="rId3">
            <a:alphaModFix/>
          </a:blip>
          <a:srcRect b="0" l="79" r="79" t="0"/>
          <a:stretch/>
        </p:blipFill>
        <p:spPr>
          <a:xfrm rot="-5400000">
            <a:off x="-235717" y="4312319"/>
            <a:ext cx="1841590" cy="1600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15"/>
          <p:cNvSpPr txBox="1"/>
          <p:nvPr>
            <p:ph type="title"/>
          </p:nvPr>
        </p:nvSpPr>
        <p:spPr>
          <a:xfrm>
            <a:off x="831851" y="1709742"/>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5"/>
          <p:cNvSpPr txBox="1"/>
          <p:nvPr>
            <p:ph idx="1" type="body"/>
          </p:nvPr>
        </p:nvSpPr>
        <p:spPr>
          <a:xfrm>
            <a:off x="831851" y="4589467"/>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5"/>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16"/>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17"/>
          <p:cNvSpPr txBox="1"/>
          <p:nvPr>
            <p:ph type="title"/>
          </p:nvPr>
        </p:nvSpPr>
        <p:spPr>
          <a:xfrm>
            <a:off x="839788"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7"/>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7"/>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7"/>
          <p:cNvSpPr txBox="1"/>
          <p:nvPr>
            <p:ph idx="3" type="body"/>
          </p:nvPr>
        </p:nvSpPr>
        <p:spPr>
          <a:xfrm>
            <a:off x="6172202"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7"/>
          <p:cNvSpPr txBox="1"/>
          <p:nvPr>
            <p:ph idx="4" type="body"/>
          </p:nvPr>
        </p:nvSpPr>
        <p:spPr>
          <a:xfrm>
            <a:off x="6172202"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7"/>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pic>
        <p:nvPicPr>
          <p:cNvPr descr="A rocky beach next to a body of water&#10;&#10;Description automatically generated" id="53" name="Google Shape;53;p18"/>
          <p:cNvPicPr preferRelativeResize="0"/>
          <p:nvPr/>
        </p:nvPicPr>
        <p:blipFill rotWithShape="1">
          <a:blip r:embed="rId2">
            <a:alphaModFix/>
          </a:blip>
          <a:srcRect b="0" l="0" r="0" t="17521"/>
          <a:stretch/>
        </p:blipFill>
        <p:spPr>
          <a:xfrm>
            <a:off x="0" y="1"/>
            <a:ext cx="12192001" cy="6857999"/>
          </a:xfrm>
          <a:prstGeom prst="rect">
            <a:avLst/>
          </a:prstGeom>
          <a:solidFill>
            <a:srgbClr val="262626"/>
          </a:solidFill>
          <a:ln>
            <a:noFill/>
          </a:ln>
        </p:spPr>
      </p:pic>
      <p:sp>
        <p:nvSpPr>
          <p:cNvPr id="54" name="Google Shape;54;p18"/>
          <p:cNvSpPr/>
          <p:nvPr/>
        </p:nvSpPr>
        <p:spPr>
          <a:xfrm>
            <a:off x="1" y="1"/>
            <a:ext cx="12192000" cy="6858000"/>
          </a:xfrm>
          <a:prstGeom prst="rect">
            <a:avLst/>
          </a:prstGeom>
          <a:solidFill>
            <a:srgbClr val="7F7F7F">
              <a:alpha val="6196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55" name="Google Shape;55;p18"/>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B7F03"/>
              </a:buClr>
              <a:buSzPts val="6000"/>
              <a:buFont typeface="Arial"/>
              <a:buNone/>
              <a:defRPr b="1" sz="6000">
                <a:solidFill>
                  <a:srgbClr val="FB7F0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18"/>
          <p:cNvSpPr txBox="1"/>
          <p:nvPr/>
        </p:nvSpPr>
        <p:spPr>
          <a:xfrm>
            <a:off x="8288368" y="5266245"/>
            <a:ext cx="3903633"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rgbClr val="FB7F03"/>
                </a:solidFill>
                <a:latin typeface="Arial"/>
                <a:ea typeface="Arial"/>
                <a:cs typeface="Arial"/>
                <a:sym typeface="Arial"/>
              </a:rPr>
              <a:t>BotDev()</a:t>
            </a:r>
            <a:endParaRPr/>
          </a:p>
        </p:txBody>
      </p:sp>
      <p:pic>
        <p:nvPicPr>
          <p:cNvPr id="60" name="Google Shape;60;p18"/>
          <p:cNvPicPr preferRelativeResize="0"/>
          <p:nvPr/>
        </p:nvPicPr>
        <p:blipFill rotWithShape="1">
          <a:blip r:embed="rId3">
            <a:alphaModFix/>
          </a:blip>
          <a:srcRect b="0" l="0" r="0" t="0"/>
          <a:stretch/>
        </p:blipFill>
        <p:spPr>
          <a:xfrm>
            <a:off x="6857999" y="4768853"/>
            <a:ext cx="1828800" cy="1587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19"/>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txBox="1"/>
          <p:nvPr>
            <p:ph idx="1" type="body"/>
          </p:nvPr>
        </p:nvSpPr>
        <p:spPr>
          <a:xfrm>
            <a:off x="5183188" y="987429"/>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2" name="Shape 72"/>
        <p:cNvGrpSpPr/>
        <p:nvPr/>
      </p:nvGrpSpPr>
      <p:grpSpPr>
        <a:xfrm>
          <a:off x="0" y="0"/>
          <a:ext cx="0" cy="0"/>
          <a:chOff x="0" y="0"/>
          <a:chExt cx="0" cy="0"/>
        </a:xfrm>
      </p:grpSpPr>
      <p:sp>
        <p:nvSpPr>
          <p:cNvPr id="73" name="Google Shape;73;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p:nvPr>
            <p:ph idx="2" type="pic"/>
          </p:nvPr>
        </p:nvSpPr>
        <p:spPr>
          <a:xfrm>
            <a:off x="5183188" y="987429"/>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5" name="Google Shape;75;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21"/>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
          <p:cNvSpPr txBox="1"/>
          <p:nvPr>
            <p:ph type="ctrTitle"/>
          </p:nvPr>
        </p:nvSpPr>
        <p:spPr>
          <a:xfrm>
            <a:off x="914400" y="2789578"/>
            <a:ext cx="103632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B7F03"/>
              </a:buClr>
              <a:buSzPts val="12000"/>
              <a:buFont typeface="Arial"/>
              <a:buNone/>
            </a:pPr>
            <a:r>
              <a:rPr lang="en-US"/>
              <a:t>Variables</a:t>
            </a:r>
            <a:endParaRPr/>
          </a:p>
        </p:txBody>
      </p:sp>
      <p:sp>
        <p:nvSpPr>
          <p:cNvPr id="96" name="Google Shape;96;p1"/>
          <p:cNvSpPr txBox="1"/>
          <p:nvPr>
            <p:ph idx="1" type="subTitle"/>
          </p:nvPr>
        </p:nvSpPr>
        <p:spPr>
          <a:xfrm>
            <a:off x="1620252" y="518318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B7F03"/>
              </a:buClr>
              <a:buSzPts val="3600"/>
              <a:buNone/>
            </a:pPr>
            <a:r>
              <a:rPr lang="en-US" sz="3600"/>
              <a:t>Where Data Goes To Hang Out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0"/>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Check Progress</a:t>
            </a:r>
            <a:endParaRPr/>
          </a:p>
        </p:txBody>
      </p:sp>
      <p:sp>
        <p:nvSpPr>
          <p:cNvPr id="181" name="Google Shape;181;p10"/>
          <p:cNvSpPr txBox="1"/>
          <p:nvPr>
            <p:ph idx="1" type="body"/>
          </p:nvPr>
        </p:nvSpPr>
        <p:spPr>
          <a:xfrm>
            <a:off x="1622424" y="1825625"/>
            <a:ext cx="4692651" cy="67468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B7F03"/>
              </a:buClr>
              <a:buSzPts val="2800"/>
              <a:buChar char="•"/>
            </a:pPr>
            <a:r>
              <a:rPr lang="en-US"/>
              <a:t>What is a variable?</a:t>
            </a:r>
            <a:endParaRPr/>
          </a:p>
        </p:txBody>
      </p:sp>
      <p:sp>
        <p:nvSpPr>
          <p:cNvPr id="182" name="Google Shape;182;p10"/>
          <p:cNvSpPr txBox="1"/>
          <p:nvPr/>
        </p:nvSpPr>
        <p:spPr>
          <a:xfrm>
            <a:off x="3156740" y="2997194"/>
            <a:ext cx="8830473" cy="97472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FB7F03"/>
              </a:buClr>
              <a:buSzPts val="2800"/>
              <a:buFont typeface="Arial"/>
              <a:buChar char="•"/>
            </a:pPr>
            <a:r>
              <a:rPr lang="en-US" sz="2800">
                <a:solidFill>
                  <a:srgbClr val="FB7F03"/>
                </a:solidFill>
                <a:latin typeface="Arial"/>
                <a:ea typeface="Arial"/>
                <a:cs typeface="Arial"/>
                <a:sym typeface="Arial"/>
              </a:rPr>
              <a:t>What’s the difference between a scripted language and compiled language?</a:t>
            </a:r>
            <a:endParaRPr/>
          </a:p>
        </p:txBody>
      </p:sp>
      <p:sp>
        <p:nvSpPr>
          <p:cNvPr id="183" name="Google Shape;183;p10"/>
          <p:cNvSpPr txBox="1"/>
          <p:nvPr/>
        </p:nvSpPr>
        <p:spPr>
          <a:xfrm>
            <a:off x="4860924" y="4625970"/>
            <a:ext cx="7126289" cy="67468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FB7F03"/>
              </a:buClr>
              <a:buSzPts val="2590"/>
              <a:buFont typeface="Arial"/>
              <a:buChar char="•"/>
            </a:pPr>
            <a:r>
              <a:rPr lang="en-US" sz="2590">
                <a:solidFill>
                  <a:srgbClr val="FB7F03"/>
                </a:solidFill>
                <a:latin typeface="Arial"/>
                <a:ea typeface="Arial"/>
                <a:cs typeface="Arial"/>
                <a:sym typeface="Arial"/>
              </a:rPr>
              <a:t>What are the parts of a variable?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Let’s try some variables</a:t>
            </a:r>
            <a:endParaRPr/>
          </a:p>
        </p:txBody>
      </p:sp>
      <p:sp>
        <p:nvSpPr>
          <p:cNvPr id="189" name="Google Shape;189;p11"/>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FB7F03"/>
              </a:buClr>
              <a:buSzPts val="2800"/>
              <a:buChar char="•"/>
            </a:pPr>
            <a:r>
              <a:rPr lang="en-US"/>
              <a:t>Open the VariableExercise.py program in Thonny on your STEMBot</a:t>
            </a:r>
            <a:endParaRPr/>
          </a:p>
          <a:p>
            <a:pPr indent="-228600" lvl="0" marL="228600" rtl="0" algn="l">
              <a:lnSpc>
                <a:spcPct val="80000"/>
              </a:lnSpc>
              <a:spcBef>
                <a:spcPts val="1000"/>
              </a:spcBef>
              <a:spcAft>
                <a:spcPts val="0"/>
              </a:spcAft>
              <a:buClr>
                <a:srgbClr val="FB7F03"/>
              </a:buClr>
              <a:buSzPts val="2800"/>
              <a:buChar char="•"/>
            </a:pPr>
            <a:r>
              <a:rPr lang="en-US"/>
              <a:t>Scroll down and locate four variables named leg_1, turn_degrees, turn_direction, and leg_2</a:t>
            </a:r>
            <a:endParaRPr/>
          </a:p>
          <a:p>
            <a:pPr indent="-228600" lvl="0" marL="228600" rtl="0" algn="l">
              <a:lnSpc>
                <a:spcPct val="80000"/>
              </a:lnSpc>
              <a:spcBef>
                <a:spcPts val="1000"/>
              </a:spcBef>
              <a:spcAft>
                <a:spcPts val="0"/>
              </a:spcAft>
              <a:buClr>
                <a:srgbClr val="FB7F03"/>
              </a:buClr>
              <a:buSzPts val="2800"/>
              <a:buChar char="•"/>
            </a:pPr>
            <a:r>
              <a:rPr lang="en-US"/>
              <a:t>Flip a coin out in front the STEMBot</a:t>
            </a:r>
            <a:endParaRPr/>
          </a:p>
          <a:p>
            <a:pPr indent="-228600" lvl="0" marL="228600" rtl="0" algn="l">
              <a:lnSpc>
                <a:spcPct val="80000"/>
              </a:lnSpc>
              <a:spcBef>
                <a:spcPts val="1000"/>
              </a:spcBef>
              <a:spcAft>
                <a:spcPts val="0"/>
              </a:spcAft>
              <a:buClr>
                <a:srgbClr val="FB7F03"/>
              </a:buClr>
              <a:buSzPts val="2800"/>
              <a:buChar char="•"/>
            </a:pPr>
            <a:r>
              <a:rPr lang="en-US"/>
              <a:t>Determine a path to reach the coin.</a:t>
            </a:r>
            <a:endParaRPr/>
          </a:p>
          <a:p>
            <a:pPr indent="-228600" lvl="1" marL="685800" rtl="0" algn="l">
              <a:lnSpc>
                <a:spcPct val="80000"/>
              </a:lnSpc>
              <a:spcBef>
                <a:spcPts val="500"/>
              </a:spcBef>
              <a:spcAft>
                <a:spcPts val="0"/>
              </a:spcAft>
              <a:buClr>
                <a:srgbClr val="FB7F03"/>
              </a:buClr>
              <a:buSzPts val="2400"/>
              <a:buChar char="•"/>
            </a:pPr>
            <a:r>
              <a:rPr lang="en-US"/>
              <a:t>move forward a certain length</a:t>
            </a:r>
            <a:endParaRPr/>
          </a:p>
          <a:p>
            <a:pPr indent="-228600" lvl="1" marL="685800" rtl="0" algn="l">
              <a:lnSpc>
                <a:spcPct val="80000"/>
              </a:lnSpc>
              <a:spcBef>
                <a:spcPts val="500"/>
              </a:spcBef>
              <a:spcAft>
                <a:spcPts val="0"/>
              </a:spcAft>
              <a:buClr>
                <a:srgbClr val="FB7F03"/>
              </a:buClr>
              <a:buSzPts val="2400"/>
              <a:buChar char="•"/>
            </a:pPr>
            <a:r>
              <a:rPr lang="en-US"/>
              <a:t>set the direction of the turn</a:t>
            </a:r>
            <a:endParaRPr/>
          </a:p>
          <a:p>
            <a:pPr indent="-228600" lvl="1" marL="685800" rtl="0" algn="l">
              <a:lnSpc>
                <a:spcPct val="80000"/>
              </a:lnSpc>
              <a:spcBef>
                <a:spcPts val="500"/>
              </a:spcBef>
              <a:spcAft>
                <a:spcPts val="0"/>
              </a:spcAft>
              <a:buClr>
                <a:srgbClr val="FB7F03"/>
              </a:buClr>
              <a:buSzPts val="2400"/>
              <a:buChar char="•"/>
            </a:pPr>
            <a:r>
              <a:rPr lang="en-US"/>
              <a:t>turn a number of degrees</a:t>
            </a:r>
            <a:endParaRPr/>
          </a:p>
          <a:p>
            <a:pPr indent="-228600" lvl="1" marL="685800" rtl="0" algn="l">
              <a:lnSpc>
                <a:spcPct val="80000"/>
              </a:lnSpc>
              <a:spcBef>
                <a:spcPts val="500"/>
              </a:spcBef>
              <a:spcAft>
                <a:spcPts val="0"/>
              </a:spcAft>
              <a:buClr>
                <a:srgbClr val="FB7F03"/>
              </a:buClr>
              <a:buSzPts val="2400"/>
              <a:buChar char="•"/>
            </a:pPr>
            <a:r>
              <a:rPr lang="en-US"/>
              <a:t>move forward to the coin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Outline</a:t>
            </a:r>
            <a:endParaRPr/>
          </a:p>
        </p:txBody>
      </p:sp>
      <p:sp>
        <p:nvSpPr>
          <p:cNvPr id="103" name="Google Shape;103;p2"/>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B7F03"/>
              </a:buClr>
              <a:buSzPts val="2800"/>
              <a:buChar char="•"/>
            </a:pPr>
            <a:r>
              <a:rPr lang="en-US"/>
              <a:t>What a variable is not?</a:t>
            </a:r>
            <a:endParaRPr/>
          </a:p>
          <a:p>
            <a:pPr indent="-228600" lvl="0" marL="228600" rtl="0" algn="l">
              <a:lnSpc>
                <a:spcPct val="90000"/>
              </a:lnSpc>
              <a:spcBef>
                <a:spcPts val="1000"/>
              </a:spcBef>
              <a:spcAft>
                <a:spcPts val="0"/>
              </a:spcAft>
              <a:buClr>
                <a:srgbClr val="FB7F03"/>
              </a:buClr>
              <a:buSzPts val="2800"/>
              <a:buChar char="•"/>
            </a:pPr>
            <a:r>
              <a:rPr lang="en-US"/>
              <a:t>Variable analogy</a:t>
            </a:r>
            <a:endParaRPr/>
          </a:p>
          <a:p>
            <a:pPr indent="-228600" lvl="0" marL="228600" rtl="0" algn="l">
              <a:lnSpc>
                <a:spcPct val="90000"/>
              </a:lnSpc>
              <a:spcBef>
                <a:spcPts val="1000"/>
              </a:spcBef>
              <a:spcAft>
                <a:spcPts val="0"/>
              </a:spcAft>
              <a:buClr>
                <a:srgbClr val="FB7F03"/>
              </a:buClr>
              <a:buSzPts val="2800"/>
              <a:buChar char="•"/>
            </a:pPr>
            <a:r>
              <a:rPr lang="en-US"/>
              <a:t>What a variable is.</a:t>
            </a:r>
            <a:endParaRPr/>
          </a:p>
          <a:p>
            <a:pPr indent="-228600" lvl="0" marL="228600" rtl="0" algn="l">
              <a:lnSpc>
                <a:spcPct val="90000"/>
              </a:lnSpc>
              <a:spcBef>
                <a:spcPts val="1000"/>
              </a:spcBef>
              <a:spcAft>
                <a:spcPts val="0"/>
              </a:spcAft>
              <a:buClr>
                <a:srgbClr val="FB7F03"/>
              </a:buClr>
              <a:buSzPts val="2800"/>
              <a:buChar char="•"/>
            </a:pPr>
            <a:r>
              <a:rPr lang="en-US"/>
              <a:t>How do we use them?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3"/>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What a Variable is not!</a:t>
            </a:r>
            <a:endParaRPr/>
          </a:p>
        </p:txBody>
      </p:sp>
      <p:sp>
        <p:nvSpPr>
          <p:cNvPr id="110" name="Google Shape;110;p3"/>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B7F03"/>
              </a:buClr>
              <a:buSzPts val="2800"/>
              <a:buChar char="•"/>
            </a:pPr>
            <a:r>
              <a:rPr lang="en-US"/>
              <a:t>A value that can change?  …Nope</a:t>
            </a:r>
            <a:endParaRPr/>
          </a:p>
          <a:p>
            <a:pPr indent="-50800" lvl="0" marL="228600" rtl="0" algn="l">
              <a:lnSpc>
                <a:spcPct val="90000"/>
              </a:lnSpc>
              <a:spcBef>
                <a:spcPts val="1000"/>
              </a:spcBef>
              <a:spcAft>
                <a:spcPts val="0"/>
              </a:spcAft>
              <a:buClr>
                <a:srgbClr val="FB7F03"/>
              </a:buClr>
              <a:buSzPts val="2800"/>
              <a:buNone/>
            </a:pPr>
            <a:r>
              <a:t/>
            </a:r>
            <a:endParaRPr/>
          </a:p>
          <a:p>
            <a:pPr indent="-228600" lvl="0" marL="228600" rtl="0" algn="l">
              <a:lnSpc>
                <a:spcPct val="90000"/>
              </a:lnSpc>
              <a:spcBef>
                <a:spcPts val="1000"/>
              </a:spcBef>
              <a:spcAft>
                <a:spcPts val="0"/>
              </a:spcAft>
              <a:buClr>
                <a:srgbClr val="FB7F03"/>
              </a:buClr>
              <a:buSzPts val="2800"/>
              <a:buChar char="•"/>
            </a:pPr>
            <a:r>
              <a:rPr lang="en-US"/>
              <a:t>Some data? …Nope</a:t>
            </a:r>
            <a:endParaRPr/>
          </a:p>
          <a:p>
            <a:pPr indent="-50800" lvl="0" marL="228600" rtl="0" algn="l">
              <a:lnSpc>
                <a:spcPct val="90000"/>
              </a:lnSpc>
              <a:spcBef>
                <a:spcPts val="1000"/>
              </a:spcBef>
              <a:spcAft>
                <a:spcPts val="0"/>
              </a:spcAft>
              <a:buClr>
                <a:srgbClr val="FB7F03"/>
              </a:buClr>
              <a:buSzPts val="2800"/>
              <a:buNone/>
            </a:pPr>
            <a:r>
              <a:t/>
            </a:r>
            <a:endParaRPr/>
          </a:p>
          <a:p>
            <a:pPr indent="-228600" lvl="0" marL="228600" rtl="0" algn="l">
              <a:lnSpc>
                <a:spcPct val="90000"/>
              </a:lnSpc>
              <a:spcBef>
                <a:spcPts val="1000"/>
              </a:spcBef>
              <a:spcAft>
                <a:spcPts val="0"/>
              </a:spcAft>
              <a:buClr>
                <a:srgbClr val="FB7F03"/>
              </a:buClr>
              <a:buSzPts val="2800"/>
              <a:buChar char="•"/>
            </a:pPr>
            <a:r>
              <a:rPr lang="en-US"/>
              <a:t>A name associated with data? …Not really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4"/>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Consider this</a:t>
            </a:r>
            <a:endParaRPr/>
          </a:p>
        </p:txBody>
      </p:sp>
      <p:sp>
        <p:nvSpPr>
          <p:cNvPr id="117" name="Google Shape;117;p4"/>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B7F03"/>
              </a:buClr>
              <a:buSzPts val="2800"/>
              <a:buChar char="•"/>
            </a:pPr>
            <a:r>
              <a:rPr lang="en-US"/>
              <a:t>Be ready to answer questions!</a:t>
            </a:r>
            <a:endParaRPr/>
          </a:p>
        </p:txBody>
      </p:sp>
      <p:pic>
        <p:nvPicPr>
          <p:cNvPr id="118" name="Google Shape;118;p4"/>
          <p:cNvPicPr preferRelativeResize="0"/>
          <p:nvPr/>
        </p:nvPicPr>
        <p:blipFill rotWithShape="1">
          <a:blip r:embed="rId3">
            <a:alphaModFix/>
          </a:blip>
          <a:srcRect b="0" l="56251" r="0" t="0"/>
          <a:stretch/>
        </p:blipFill>
        <p:spPr>
          <a:xfrm flipH="1" rot="-4200">
            <a:off x="4172016" y="3413147"/>
            <a:ext cx="1274399" cy="2792479"/>
          </a:xfrm>
          <a:prstGeom prst="rect">
            <a:avLst/>
          </a:prstGeom>
          <a:noFill/>
          <a:ln>
            <a:noFill/>
          </a:ln>
        </p:spPr>
      </p:pic>
      <p:pic>
        <p:nvPicPr>
          <p:cNvPr id="119" name="Google Shape;119;p4"/>
          <p:cNvPicPr preferRelativeResize="0"/>
          <p:nvPr/>
        </p:nvPicPr>
        <p:blipFill rotWithShape="1">
          <a:blip r:embed="rId3">
            <a:alphaModFix/>
          </a:blip>
          <a:srcRect b="0" l="0" r="68520" t="0"/>
          <a:stretch/>
        </p:blipFill>
        <p:spPr>
          <a:xfrm rot="35400">
            <a:off x="9675829" y="2354156"/>
            <a:ext cx="942929" cy="3360836"/>
          </a:xfrm>
          <a:prstGeom prst="rect">
            <a:avLst/>
          </a:prstGeom>
          <a:noFill/>
          <a:ln>
            <a:noFill/>
          </a:ln>
        </p:spPr>
      </p:pic>
      <p:sp>
        <p:nvSpPr>
          <p:cNvPr id="120" name="Google Shape;120;p4"/>
          <p:cNvSpPr/>
          <p:nvPr/>
        </p:nvSpPr>
        <p:spPr>
          <a:xfrm rot="-468192">
            <a:off x="5450419" y="3417742"/>
            <a:ext cx="4993751" cy="549000"/>
          </a:xfrm>
          <a:custGeom>
            <a:rect b="b" l="l" r="r" t="t"/>
            <a:pathLst>
              <a:path extrusionOk="0" h="1525" w="8383">
                <a:moveTo>
                  <a:pt x="0" y="254"/>
                </a:moveTo>
                <a:cubicBezTo>
                  <a:pt x="4572" y="1524"/>
                  <a:pt x="8382" y="0"/>
                  <a:pt x="8382" y="0"/>
                </a:cubicBezTo>
              </a:path>
            </a:pathLst>
          </a:cu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258552" y="2628899"/>
            <a:ext cx="3028205" cy="766843"/>
          </a:xfrm>
          <a:prstGeom prst="wedgeEllipseCallout">
            <a:avLst>
              <a:gd fmla="val -55109" name="adj1"/>
              <a:gd fmla="val 64538" name="adj2"/>
            </a:avLst>
          </a:prstGeom>
          <a:solidFill>
            <a:schemeClr val="lt1"/>
          </a:solidFill>
          <a:ln cap="flat" cmpd="sng" w="12700">
            <a:solidFill>
              <a:srgbClr val="31538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I’d like to make a reservation for two</a:t>
            </a:r>
            <a:endParaRPr sz="2000">
              <a:solidFill>
                <a:srgbClr val="000000"/>
              </a:solidFill>
              <a:latin typeface="Calibri"/>
              <a:ea typeface="Calibri"/>
              <a:cs typeface="Calibri"/>
              <a:sym typeface="Calibri"/>
            </a:endParaRPr>
          </a:p>
        </p:txBody>
      </p:sp>
      <p:sp>
        <p:nvSpPr>
          <p:cNvPr id="122" name="Google Shape;122;p4"/>
          <p:cNvSpPr/>
          <p:nvPr/>
        </p:nvSpPr>
        <p:spPr>
          <a:xfrm>
            <a:off x="8900384" y="683755"/>
            <a:ext cx="2843941" cy="1074403"/>
          </a:xfrm>
          <a:prstGeom prst="wedgeEllipseCallout">
            <a:avLst>
              <a:gd fmla="val -3381" name="adj1"/>
              <a:gd fmla="val 109735" name="adj2"/>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What name should I make the reservation under?</a:t>
            </a:r>
            <a:endParaRPr sz="2000">
              <a:solidFill>
                <a:srgbClr val="000000"/>
              </a:solidFill>
              <a:latin typeface="Calibri"/>
              <a:ea typeface="Calibri"/>
              <a:cs typeface="Calibri"/>
              <a:sym typeface="Calibri"/>
            </a:endParaRPr>
          </a:p>
        </p:txBody>
      </p:sp>
      <p:sp>
        <p:nvSpPr>
          <p:cNvPr id="123" name="Google Shape;123;p4"/>
          <p:cNvSpPr txBox="1"/>
          <p:nvPr/>
        </p:nvSpPr>
        <p:spPr>
          <a:xfrm>
            <a:off x="5901349" y="4978475"/>
            <a:ext cx="2270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B7F03"/>
                </a:solidFill>
                <a:latin typeface="Calibri"/>
                <a:ea typeface="Calibri"/>
                <a:cs typeface="Calibri"/>
                <a:sym typeface="Calibri"/>
              </a:rPr>
              <a:t>TableForTwo</a:t>
            </a:r>
            <a:endParaRPr b="1" sz="2800">
              <a:solidFill>
                <a:srgbClr val="FB7F03"/>
              </a:solidFill>
              <a:latin typeface="Calibri"/>
              <a:ea typeface="Calibri"/>
              <a:cs typeface="Calibri"/>
              <a:sym typeface="Calibri"/>
            </a:endParaRPr>
          </a:p>
        </p:txBody>
      </p:sp>
      <p:sp>
        <p:nvSpPr>
          <p:cNvPr id="124" name="Google Shape;124;p4"/>
          <p:cNvSpPr txBox="1"/>
          <p:nvPr/>
        </p:nvSpPr>
        <p:spPr>
          <a:xfrm>
            <a:off x="8176555" y="4978473"/>
            <a:ext cx="102463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B7F03"/>
                </a:solidFill>
                <a:latin typeface="Calibri"/>
                <a:ea typeface="Calibri"/>
                <a:cs typeface="Calibri"/>
                <a:sym typeface="Calibri"/>
              </a:rPr>
              <a:t>smith</a:t>
            </a:r>
            <a:endParaRPr/>
          </a:p>
        </p:txBody>
      </p:sp>
      <p:sp>
        <p:nvSpPr>
          <p:cNvPr id="125" name="Google Shape;125;p4"/>
          <p:cNvSpPr/>
          <p:nvPr/>
        </p:nvSpPr>
        <p:spPr>
          <a:xfrm>
            <a:off x="4485035" y="2372325"/>
            <a:ext cx="951235" cy="539064"/>
          </a:xfrm>
          <a:prstGeom prst="wedgeEllipseCallout">
            <a:avLst>
              <a:gd fmla="val -10161" name="adj1"/>
              <a:gd fmla="val 143053" name="adj2"/>
            </a:avLst>
          </a:prstGeom>
          <a:solidFill>
            <a:schemeClr val="lt1"/>
          </a:solidFill>
          <a:ln cap="flat" cmpd="sng" w="12700">
            <a:solidFill>
              <a:srgbClr val="31538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US" sz="1600">
                <a:solidFill>
                  <a:srgbClr val="000000"/>
                </a:solidFill>
                <a:latin typeface="Calibri"/>
                <a:ea typeface="Calibri"/>
                <a:cs typeface="Calibri"/>
                <a:sym typeface="Calibri"/>
              </a:rPr>
              <a:t>Smith</a:t>
            </a:r>
            <a:endParaRPr sz="2000">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12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3000"/>
                                  </p:stCondLst>
                                  <p:childTnLst>
                                    <p:set>
                                      <p:cBhvr>
                                        <p:cTn dur="1" fill="hold">
                                          <p:stCondLst>
                                            <p:cond delay="0"/>
                                          </p:stCondLst>
                                        </p:cTn>
                                        <p:tgtEl>
                                          <p:spTgt spid="122"/>
                                        </p:tgtEl>
                                        <p:attrNameLst>
                                          <p:attrName>style.visibility</p:attrName>
                                        </p:attrNameLst>
                                      </p:cBhvr>
                                      <p:to>
                                        <p:strVal val="visible"/>
                                      </p:to>
                                    </p:set>
                                  </p:childTnLst>
                                </p:cTn>
                              </p:par>
                            </p:childTnLst>
                          </p:cTn>
                        </p:par>
                        <p:par>
                          <p:cTn fill="hold">
                            <p:stCondLst>
                              <p:cond delay="2"/>
                            </p:stCondLst>
                            <p:childTnLst>
                              <p:par>
                                <p:cTn fill="hold" nodeType="afterEffect" presetClass="exit" presetID="1" presetSubtype="0">
                                  <p:stCondLst>
                                    <p:cond delay="0"/>
                                  </p:stCondLst>
                                  <p:childTnLst>
                                    <p:set>
                                      <p:cBhvr>
                                        <p:cTn dur="1" fill="hold">
                                          <p:stCondLst>
                                            <p:cond delay="1"/>
                                          </p:stCondLst>
                                        </p:cTn>
                                        <p:tgtEl>
                                          <p:spTgt spid="121"/>
                                        </p:tgtEl>
                                        <p:attrNameLst>
                                          <p:attrName>style.visibility</p:attrName>
                                        </p:attrNameLst>
                                      </p:cBhvr>
                                      <p:to>
                                        <p:strVal val="hidden"/>
                                      </p:to>
                                    </p:set>
                                  </p:childTnLst>
                                </p:cTn>
                              </p:par>
                            </p:childTnLst>
                          </p:cTn>
                        </p:par>
                        <p:par>
                          <p:cTn fill="hold">
                            <p:stCondLst>
                              <p:cond delay="3"/>
                            </p:stCondLst>
                            <p:childTnLst>
                              <p:par>
                                <p:cTn fill="hold" nodeType="afterEffect" presetClass="entr" presetID="1" presetSubtype="0">
                                  <p:stCondLst>
                                    <p:cond delay="3000"/>
                                  </p:stCondLst>
                                  <p:childTnLst>
                                    <p:set>
                                      <p:cBhvr>
                                        <p:cTn dur="1" fill="hold">
                                          <p:stCondLst>
                                            <p:cond delay="0"/>
                                          </p:stCondLst>
                                        </p:cTn>
                                        <p:tgtEl>
                                          <p:spTgt spid="125"/>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100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5"/>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Riddle me this!</a:t>
            </a:r>
            <a:endParaRPr/>
          </a:p>
        </p:txBody>
      </p:sp>
      <p:sp>
        <p:nvSpPr>
          <p:cNvPr id="132" name="Google Shape;132;p5"/>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B7F03"/>
              </a:buClr>
              <a:buSzPts val="2800"/>
              <a:buChar char="•"/>
            </a:pPr>
            <a:r>
              <a:rPr lang="en-US"/>
              <a:t>Which two people will be eating dinner?</a:t>
            </a:r>
            <a:endParaRPr/>
          </a:p>
          <a:p>
            <a:pPr indent="-50800" lvl="0" marL="228600" rtl="0" algn="l">
              <a:lnSpc>
                <a:spcPct val="90000"/>
              </a:lnSpc>
              <a:spcBef>
                <a:spcPts val="1000"/>
              </a:spcBef>
              <a:spcAft>
                <a:spcPts val="0"/>
              </a:spcAft>
              <a:buClr>
                <a:srgbClr val="FB7F03"/>
              </a:buClr>
              <a:buSzPts val="2800"/>
              <a:buNone/>
            </a:pPr>
            <a:r>
              <a:t/>
            </a:r>
            <a:endParaRPr/>
          </a:p>
          <a:p>
            <a:pPr indent="-50800" lvl="0" marL="228600" rtl="0" algn="l">
              <a:lnSpc>
                <a:spcPct val="90000"/>
              </a:lnSpc>
              <a:spcBef>
                <a:spcPts val="1000"/>
              </a:spcBef>
              <a:spcAft>
                <a:spcPts val="0"/>
              </a:spcAft>
              <a:buClr>
                <a:srgbClr val="FB7F03"/>
              </a:buClr>
              <a:buSzPts val="2800"/>
              <a:buNone/>
            </a:pPr>
            <a:r>
              <a:t/>
            </a:r>
            <a:endParaRPr/>
          </a:p>
          <a:p>
            <a:pPr indent="-228600" lvl="0" marL="228600" rtl="0" algn="l">
              <a:lnSpc>
                <a:spcPct val="90000"/>
              </a:lnSpc>
              <a:spcBef>
                <a:spcPts val="1000"/>
              </a:spcBef>
              <a:spcAft>
                <a:spcPts val="0"/>
              </a:spcAft>
              <a:buClr>
                <a:srgbClr val="FB7F03"/>
              </a:buClr>
              <a:buSzPts val="2800"/>
              <a:buChar char="•"/>
            </a:pPr>
            <a:r>
              <a:rPr lang="en-US"/>
              <a:t>How big is the reserved table?</a:t>
            </a:r>
            <a:endParaRPr/>
          </a:p>
          <a:p>
            <a:pPr indent="-50800" lvl="0" marL="228600" rtl="0" algn="l">
              <a:lnSpc>
                <a:spcPct val="90000"/>
              </a:lnSpc>
              <a:spcBef>
                <a:spcPts val="1000"/>
              </a:spcBef>
              <a:spcAft>
                <a:spcPts val="0"/>
              </a:spcAft>
              <a:buClr>
                <a:srgbClr val="FB7F03"/>
              </a:buClr>
              <a:buSzPts val="2800"/>
              <a:buNone/>
            </a:pPr>
            <a:r>
              <a:t/>
            </a:r>
            <a:endParaRPr/>
          </a:p>
          <a:p>
            <a:pPr indent="-50800" lvl="0" marL="228600" rtl="0" algn="l">
              <a:lnSpc>
                <a:spcPct val="90000"/>
              </a:lnSpc>
              <a:spcBef>
                <a:spcPts val="1000"/>
              </a:spcBef>
              <a:spcAft>
                <a:spcPts val="0"/>
              </a:spcAft>
              <a:buClr>
                <a:srgbClr val="FB7F03"/>
              </a:buClr>
              <a:buSzPts val="2800"/>
              <a:buNone/>
            </a:pPr>
            <a:r>
              <a:t/>
            </a:r>
            <a:endParaRPr/>
          </a:p>
          <a:p>
            <a:pPr indent="-228600" lvl="0" marL="228600" rtl="0" algn="l">
              <a:lnSpc>
                <a:spcPct val="90000"/>
              </a:lnSpc>
              <a:spcBef>
                <a:spcPts val="1000"/>
              </a:spcBef>
              <a:spcAft>
                <a:spcPts val="0"/>
              </a:spcAft>
              <a:buClr>
                <a:srgbClr val="FB7F03"/>
              </a:buClr>
              <a:buSzPts val="2800"/>
              <a:buChar char="•"/>
            </a:pPr>
            <a:r>
              <a:rPr lang="en-US"/>
              <a:t>How will the diners claim their table?</a:t>
            </a:r>
            <a:endParaRPr/>
          </a:p>
          <a:p>
            <a:pPr indent="-50800" lvl="0" marL="228600" rtl="0" algn="l">
              <a:lnSpc>
                <a:spcPct val="90000"/>
              </a:lnSpc>
              <a:spcBef>
                <a:spcPts val="1000"/>
              </a:spcBef>
              <a:spcAft>
                <a:spcPts val="0"/>
              </a:spcAft>
              <a:buClr>
                <a:srgbClr val="FB7F03"/>
              </a:buClr>
              <a:buSzPts val="2800"/>
              <a:buNone/>
            </a:pPr>
            <a:r>
              <a:t/>
            </a:r>
            <a:endParaRPr/>
          </a:p>
          <a:p>
            <a:pPr indent="-50800" lvl="0" marL="228600" rtl="0" algn="l">
              <a:lnSpc>
                <a:spcPct val="90000"/>
              </a:lnSpc>
              <a:spcBef>
                <a:spcPts val="1000"/>
              </a:spcBef>
              <a:spcAft>
                <a:spcPts val="0"/>
              </a:spcAft>
              <a:buClr>
                <a:srgbClr val="FB7F03"/>
              </a:buClr>
              <a:buSzPts val="2800"/>
              <a:buNone/>
            </a:pPr>
            <a:r>
              <a:t/>
            </a:r>
            <a:endParaRPr/>
          </a:p>
        </p:txBody>
      </p:sp>
      <p:sp>
        <p:nvSpPr>
          <p:cNvPr id="133" name="Google Shape;133;p5"/>
          <p:cNvSpPr txBox="1"/>
          <p:nvPr/>
        </p:nvSpPr>
        <p:spPr>
          <a:xfrm>
            <a:off x="4007271" y="2628900"/>
            <a:ext cx="4961679" cy="461665"/>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B7F03"/>
                </a:solidFill>
                <a:latin typeface="Calibri"/>
                <a:ea typeface="Calibri"/>
                <a:cs typeface="Calibri"/>
                <a:sym typeface="Calibri"/>
              </a:rPr>
              <a:t>Don’t know: A variable is not a value!</a:t>
            </a:r>
            <a:endParaRPr/>
          </a:p>
        </p:txBody>
      </p:sp>
      <p:sp>
        <p:nvSpPr>
          <p:cNvPr id="134" name="Google Shape;134;p5"/>
          <p:cNvSpPr txBox="1"/>
          <p:nvPr/>
        </p:nvSpPr>
        <p:spPr>
          <a:xfrm>
            <a:off x="2445721" y="4144967"/>
            <a:ext cx="8084777" cy="461665"/>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B7F03"/>
                </a:solidFill>
                <a:latin typeface="Calibri"/>
                <a:ea typeface="Calibri"/>
                <a:cs typeface="Calibri"/>
                <a:sym typeface="Calibri"/>
              </a:rPr>
              <a:t>A table for two: A variable needs to know the size of the data!</a:t>
            </a:r>
            <a:endParaRPr/>
          </a:p>
        </p:txBody>
      </p:sp>
      <p:sp>
        <p:nvSpPr>
          <p:cNvPr id="135" name="Google Shape;135;p5"/>
          <p:cNvSpPr txBox="1"/>
          <p:nvPr/>
        </p:nvSpPr>
        <p:spPr>
          <a:xfrm>
            <a:off x="2123677" y="5589594"/>
            <a:ext cx="8728864" cy="461665"/>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B7F03"/>
                </a:solidFill>
                <a:latin typeface="Calibri"/>
                <a:ea typeface="Calibri"/>
                <a:cs typeface="Calibri"/>
                <a:sym typeface="Calibri"/>
              </a:rPr>
              <a:t>smith: A variable needs a label or identifier so you can reference 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6"/>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So What Is A Variable</a:t>
            </a:r>
            <a:endParaRPr/>
          </a:p>
        </p:txBody>
      </p:sp>
      <p:sp>
        <p:nvSpPr>
          <p:cNvPr id="142" name="Google Shape;142;p6"/>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B7F03"/>
              </a:buClr>
              <a:buSzPts val="2590"/>
              <a:buNone/>
            </a:pPr>
            <a:r>
              <a:rPr lang="en-US" sz="2590"/>
              <a:t>A Variable is a space in memory reserved to hold values of a certain type, with a name so it can be referred to later in programming.</a:t>
            </a:r>
            <a:endParaRPr/>
          </a:p>
          <a:p>
            <a:pPr indent="0" lvl="0" marL="0" rtl="0" algn="l">
              <a:lnSpc>
                <a:spcPct val="90000"/>
              </a:lnSpc>
              <a:spcBef>
                <a:spcPts val="1000"/>
              </a:spcBef>
              <a:spcAft>
                <a:spcPts val="0"/>
              </a:spcAft>
              <a:buClr>
                <a:srgbClr val="FB7F03"/>
              </a:buClr>
              <a:buSzPts val="2590"/>
              <a:buNone/>
            </a:pPr>
            <a:r>
              <a:t/>
            </a:r>
            <a:endParaRPr sz="2590"/>
          </a:p>
          <a:p>
            <a:pPr indent="0" lvl="0" marL="0" rtl="0" algn="l">
              <a:lnSpc>
                <a:spcPct val="90000"/>
              </a:lnSpc>
              <a:spcBef>
                <a:spcPts val="1000"/>
              </a:spcBef>
              <a:spcAft>
                <a:spcPts val="0"/>
              </a:spcAft>
              <a:buClr>
                <a:srgbClr val="FB7F03"/>
              </a:buClr>
              <a:buSzPts val="2590"/>
              <a:buNone/>
            </a:pPr>
            <a:r>
              <a:rPr lang="en-US" sz="2590"/>
              <a:t>We can assign a value to a variable using an assignment operator.</a:t>
            </a:r>
            <a:endParaRPr/>
          </a:p>
          <a:p>
            <a:pPr indent="0" lvl="0" marL="0" rtl="0" algn="l">
              <a:lnSpc>
                <a:spcPct val="90000"/>
              </a:lnSpc>
              <a:spcBef>
                <a:spcPts val="1000"/>
              </a:spcBef>
              <a:spcAft>
                <a:spcPts val="0"/>
              </a:spcAft>
              <a:buClr>
                <a:srgbClr val="FB7F03"/>
              </a:buClr>
              <a:buSzPts val="2590"/>
              <a:buNone/>
            </a:pPr>
            <a:r>
              <a:t/>
            </a:r>
            <a:endParaRPr sz="2590"/>
          </a:p>
          <a:p>
            <a:pPr indent="0" lvl="0" marL="0" rtl="0" algn="l">
              <a:lnSpc>
                <a:spcPct val="90000"/>
              </a:lnSpc>
              <a:spcBef>
                <a:spcPts val="1000"/>
              </a:spcBef>
              <a:spcAft>
                <a:spcPts val="0"/>
              </a:spcAft>
              <a:buClr>
                <a:srgbClr val="FB7F03"/>
              </a:buClr>
              <a:buSzPts val="2590"/>
              <a:buNone/>
            </a:pPr>
            <a:r>
              <a:rPr lang="en-US" sz="2590"/>
              <a:t>We may re-assign a different value any time we want, but the variable stays in the same place with the same name.</a:t>
            </a:r>
            <a:endParaRPr/>
          </a:p>
          <a:p>
            <a:pPr indent="0" lvl="0" marL="0" rtl="0" algn="l">
              <a:lnSpc>
                <a:spcPct val="90000"/>
              </a:lnSpc>
              <a:spcBef>
                <a:spcPts val="1000"/>
              </a:spcBef>
              <a:spcAft>
                <a:spcPts val="0"/>
              </a:spcAft>
              <a:buClr>
                <a:srgbClr val="FB7F03"/>
              </a:buClr>
              <a:buSzPts val="2590"/>
              <a:buNone/>
            </a:pPr>
            <a:r>
              <a:t/>
            </a:r>
            <a:endParaRPr sz="2590"/>
          </a:p>
          <a:p>
            <a:pPr indent="0" lvl="0" marL="0" rtl="0" algn="l">
              <a:lnSpc>
                <a:spcPct val="90000"/>
              </a:lnSpc>
              <a:spcBef>
                <a:spcPts val="1000"/>
              </a:spcBef>
              <a:spcAft>
                <a:spcPts val="0"/>
              </a:spcAft>
              <a:buClr>
                <a:srgbClr val="FB7F03"/>
              </a:buClr>
              <a:buSzPts val="2590"/>
              <a:buNone/>
            </a:pPr>
            <a:r>
              <a:t/>
            </a:r>
            <a:endParaRPr sz="259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7"/>
          <p:cNvSpPr txBox="1"/>
          <p:nvPr>
            <p:ph idx="1" type="body"/>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B7F03"/>
              </a:buClr>
              <a:buSzPts val="2800"/>
              <a:buChar char="•"/>
            </a:pPr>
            <a:r>
              <a:rPr lang="en-US"/>
              <a:t>Python is a </a:t>
            </a:r>
            <a:r>
              <a:rPr b="1" i="1" lang="en-US"/>
              <a:t>scripted</a:t>
            </a:r>
            <a:r>
              <a:rPr lang="en-US"/>
              <a:t>, non-typed language</a:t>
            </a:r>
            <a:endParaRPr/>
          </a:p>
          <a:p>
            <a:pPr indent="-228600" lvl="0" marL="228600" rtl="0" algn="l">
              <a:lnSpc>
                <a:spcPct val="90000"/>
              </a:lnSpc>
              <a:spcBef>
                <a:spcPts val="1000"/>
              </a:spcBef>
              <a:spcAft>
                <a:spcPts val="0"/>
              </a:spcAft>
              <a:buClr>
                <a:srgbClr val="FB7F03"/>
              </a:buClr>
              <a:buSzPts val="2800"/>
              <a:buChar char="•"/>
            </a:pPr>
            <a:r>
              <a:rPr lang="en-US"/>
              <a:t>Datatype is determined when the translator reads it</a:t>
            </a:r>
            <a:endParaRPr/>
          </a:p>
        </p:txBody>
      </p:sp>
      <p:sp>
        <p:nvSpPr>
          <p:cNvPr id="149" name="Google Shape;149;p7"/>
          <p:cNvSpPr/>
          <p:nvPr/>
        </p:nvSpPr>
        <p:spPr>
          <a:xfrm>
            <a:off x="3280567" y="3471863"/>
            <a:ext cx="6415087" cy="27051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7"/>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B7F03"/>
              </a:buClr>
              <a:buSzPts val="4400"/>
              <a:buFont typeface="Arial"/>
              <a:buNone/>
            </a:pPr>
            <a:r>
              <a:rPr lang="en-US"/>
              <a:t>A Non-Typed Variable (Python)</a:t>
            </a:r>
            <a:endParaRPr/>
          </a:p>
        </p:txBody>
      </p:sp>
      <p:pic>
        <p:nvPicPr>
          <p:cNvPr id="151" name="Google Shape;151;p7"/>
          <p:cNvPicPr preferRelativeResize="0"/>
          <p:nvPr/>
        </p:nvPicPr>
        <p:blipFill rotWithShape="1">
          <a:blip r:embed="rId3">
            <a:alphaModFix/>
          </a:blip>
          <a:srcRect b="0" l="0" r="0" t="0"/>
          <a:stretch/>
        </p:blipFill>
        <p:spPr>
          <a:xfrm>
            <a:off x="5286374" y="4957763"/>
            <a:ext cx="2414588" cy="999140"/>
          </a:xfrm>
          <a:prstGeom prst="rect">
            <a:avLst/>
          </a:prstGeom>
          <a:noFill/>
          <a:ln>
            <a:noFill/>
          </a:ln>
        </p:spPr>
      </p:pic>
      <p:sp>
        <p:nvSpPr>
          <p:cNvPr id="152" name="Google Shape;152;p7"/>
          <p:cNvSpPr/>
          <p:nvPr/>
        </p:nvSpPr>
        <p:spPr>
          <a:xfrm rot="5400000">
            <a:off x="6643693" y="4989592"/>
            <a:ext cx="115886" cy="350694"/>
          </a:xfrm>
          <a:prstGeom prst="leftBrace">
            <a:avLst>
              <a:gd fmla="val 8333" name="adj1"/>
              <a:gd fmla="val 50000" name="adj2"/>
            </a:avLst>
          </a:prstGeom>
          <a:noFill/>
          <a:ln cap="flat" cmpd="sng" w="317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7"/>
          <p:cNvSpPr/>
          <p:nvPr/>
        </p:nvSpPr>
        <p:spPr>
          <a:xfrm rot="5400000">
            <a:off x="5853117" y="4818472"/>
            <a:ext cx="115886" cy="683403"/>
          </a:xfrm>
          <a:prstGeom prst="leftBrace">
            <a:avLst>
              <a:gd fmla="val 8333" name="adj1"/>
              <a:gd fmla="val 50000" name="adj2"/>
            </a:avLst>
          </a:prstGeom>
          <a:noFill/>
          <a:ln cap="flat" cmpd="sng" w="317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7"/>
          <p:cNvSpPr/>
          <p:nvPr/>
        </p:nvSpPr>
        <p:spPr>
          <a:xfrm rot="5400000">
            <a:off x="7177093" y="4980059"/>
            <a:ext cx="115886" cy="350694"/>
          </a:xfrm>
          <a:prstGeom prst="leftBrace">
            <a:avLst>
              <a:gd fmla="val 8333" name="adj1"/>
              <a:gd fmla="val 50000" name="adj2"/>
            </a:avLst>
          </a:prstGeom>
          <a:noFill/>
          <a:ln cap="flat" cmpd="sng" w="317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5" name="Google Shape;155;p7"/>
          <p:cNvCxnSpPr>
            <a:stCxn id="153" idx="1"/>
            <a:endCxn id="156" idx="2"/>
          </p:cNvCxnSpPr>
          <p:nvPr/>
        </p:nvCxnSpPr>
        <p:spPr>
          <a:xfrm rot="10800000">
            <a:off x="4400860" y="4355230"/>
            <a:ext cx="1510200" cy="747000"/>
          </a:xfrm>
          <a:prstGeom prst="straightConnector1">
            <a:avLst/>
          </a:prstGeom>
          <a:noFill/>
          <a:ln cap="flat" cmpd="sng" w="28575">
            <a:solidFill>
              <a:schemeClr val="dk1"/>
            </a:solidFill>
            <a:prstDash val="solid"/>
            <a:miter lim="800000"/>
            <a:headEnd len="sm" w="sm" type="none"/>
            <a:tailEnd len="sm" w="sm" type="none"/>
          </a:ln>
        </p:spPr>
      </p:cxnSp>
      <p:sp>
        <p:nvSpPr>
          <p:cNvPr id="156" name="Google Shape;156;p7"/>
          <p:cNvSpPr txBox="1"/>
          <p:nvPr/>
        </p:nvSpPr>
        <p:spPr>
          <a:xfrm>
            <a:off x="3515700" y="3955025"/>
            <a:ext cx="17706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u="sng">
                <a:solidFill>
                  <a:schemeClr val="dk1"/>
                </a:solidFill>
                <a:latin typeface="Calibri"/>
                <a:ea typeface="Calibri"/>
                <a:cs typeface="Calibri"/>
                <a:sym typeface="Calibri"/>
              </a:rPr>
              <a:t>Variable Name</a:t>
            </a:r>
            <a:endParaRPr/>
          </a:p>
        </p:txBody>
      </p:sp>
      <p:sp>
        <p:nvSpPr>
          <p:cNvPr id="157" name="Google Shape;157;p7"/>
          <p:cNvSpPr txBox="1"/>
          <p:nvPr/>
        </p:nvSpPr>
        <p:spPr>
          <a:xfrm>
            <a:off x="5427275" y="3956600"/>
            <a:ext cx="25296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u="sng">
                <a:solidFill>
                  <a:schemeClr val="dk1"/>
                </a:solidFill>
                <a:latin typeface="Calibri"/>
                <a:ea typeface="Calibri"/>
                <a:cs typeface="Calibri"/>
                <a:sym typeface="Calibri"/>
              </a:rPr>
              <a:t>Assignment Operator</a:t>
            </a:r>
            <a:endParaRPr/>
          </a:p>
        </p:txBody>
      </p:sp>
      <p:sp>
        <p:nvSpPr>
          <p:cNvPr id="158" name="Google Shape;158;p7"/>
          <p:cNvSpPr txBox="1"/>
          <p:nvPr/>
        </p:nvSpPr>
        <p:spPr>
          <a:xfrm>
            <a:off x="8238347" y="3950250"/>
            <a:ext cx="9480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u="sng">
                <a:solidFill>
                  <a:schemeClr val="dk1"/>
                </a:solidFill>
                <a:latin typeface="Calibri"/>
                <a:ea typeface="Calibri"/>
                <a:cs typeface="Calibri"/>
                <a:sym typeface="Calibri"/>
              </a:rPr>
              <a:t>Value</a:t>
            </a:r>
            <a:endParaRPr/>
          </a:p>
        </p:txBody>
      </p:sp>
      <p:cxnSp>
        <p:nvCxnSpPr>
          <p:cNvPr id="159" name="Google Shape;159;p7"/>
          <p:cNvCxnSpPr>
            <a:stCxn id="152" idx="1"/>
            <a:endCxn id="157" idx="2"/>
          </p:cNvCxnSpPr>
          <p:nvPr/>
        </p:nvCxnSpPr>
        <p:spPr>
          <a:xfrm rot="10800000">
            <a:off x="6692036" y="4356696"/>
            <a:ext cx="9600" cy="750300"/>
          </a:xfrm>
          <a:prstGeom prst="straightConnector1">
            <a:avLst/>
          </a:prstGeom>
          <a:noFill/>
          <a:ln cap="flat" cmpd="sng" w="28575">
            <a:solidFill>
              <a:schemeClr val="dk1"/>
            </a:solidFill>
            <a:prstDash val="solid"/>
            <a:miter lim="800000"/>
            <a:headEnd len="sm" w="sm" type="none"/>
            <a:tailEnd len="sm" w="sm" type="none"/>
          </a:ln>
        </p:spPr>
      </p:cxnSp>
      <p:cxnSp>
        <p:nvCxnSpPr>
          <p:cNvPr id="160" name="Google Shape;160;p7"/>
          <p:cNvCxnSpPr>
            <a:stCxn id="154" idx="1"/>
            <a:endCxn id="158" idx="2"/>
          </p:cNvCxnSpPr>
          <p:nvPr/>
        </p:nvCxnSpPr>
        <p:spPr>
          <a:xfrm flipH="1" rot="10800000">
            <a:off x="7235036" y="4350463"/>
            <a:ext cx="1477200" cy="747000"/>
          </a:xfrm>
          <a:prstGeom prst="straightConnector1">
            <a:avLst/>
          </a:prstGeom>
          <a:noFill/>
          <a:ln cap="flat" cmpd="sng" w="28575">
            <a:solidFill>
              <a:schemeClr val="dk1"/>
            </a:solidFill>
            <a:prstDash val="solid"/>
            <a:miter lim="800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8"/>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B7F03"/>
              </a:buClr>
              <a:buSzPts val="4400"/>
              <a:buFont typeface="Arial"/>
              <a:buNone/>
            </a:pPr>
            <a:r>
              <a:rPr lang="en-US"/>
              <a:t>A Typed Variable (Java)</a:t>
            </a:r>
            <a:endParaRPr/>
          </a:p>
        </p:txBody>
      </p:sp>
      <p:sp>
        <p:nvSpPr>
          <p:cNvPr id="167" name="Google Shape;167;p8"/>
          <p:cNvSpPr txBox="1"/>
          <p:nvPr/>
        </p:nvSpPr>
        <p:spPr>
          <a:xfrm>
            <a:off x="1622424" y="1825625"/>
            <a:ext cx="9731376" cy="4351338"/>
          </a:xfrm>
          <a:prstGeom prst="rect">
            <a:avLst/>
          </a:prstGeom>
          <a:solidFill>
            <a:srgbClr val="0C0C0C">
              <a:alpha val="74901"/>
            </a:srgbClr>
          </a:solid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FB7F03"/>
              </a:buClr>
              <a:buSzPts val="2800"/>
              <a:buFont typeface="Arial"/>
              <a:buChar char="•"/>
            </a:pPr>
            <a:r>
              <a:rPr lang="en-US" sz="2800">
                <a:solidFill>
                  <a:srgbClr val="FB7F03"/>
                </a:solidFill>
                <a:latin typeface="Arial"/>
                <a:ea typeface="Arial"/>
                <a:cs typeface="Arial"/>
                <a:sym typeface="Arial"/>
              </a:rPr>
              <a:t>Java is a Compiled, Type Language</a:t>
            </a:r>
            <a:endParaRPr/>
          </a:p>
          <a:p>
            <a:pPr indent="-228600" lvl="0" marL="228600" marR="0" rtl="0" algn="l">
              <a:lnSpc>
                <a:spcPct val="90000"/>
              </a:lnSpc>
              <a:spcBef>
                <a:spcPts val="1000"/>
              </a:spcBef>
              <a:spcAft>
                <a:spcPts val="0"/>
              </a:spcAft>
              <a:buClr>
                <a:srgbClr val="FB7F03"/>
              </a:buClr>
              <a:buSzPts val="2800"/>
              <a:buFont typeface="Arial"/>
              <a:buChar char="•"/>
            </a:pPr>
            <a:r>
              <a:rPr lang="en-US" sz="2800">
                <a:solidFill>
                  <a:srgbClr val="FB7F03"/>
                </a:solidFill>
                <a:latin typeface="Arial"/>
                <a:ea typeface="Arial"/>
                <a:cs typeface="Arial"/>
                <a:sym typeface="Arial"/>
              </a:rPr>
              <a:t>Datatype must be declared explicitly</a:t>
            </a:r>
            <a:endParaRPr/>
          </a:p>
        </p:txBody>
      </p:sp>
      <p:pic>
        <p:nvPicPr>
          <p:cNvPr id="168" name="Google Shape;168;p8"/>
          <p:cNvPicPr preferRelativeResize="0"/>
          <p:nvPr>
            <p:ph idx="1" type="body"/>
          </p:nvPr>
        </p:nvPicPr>
        <p:blipFill rotWithShape="1">
          <a:blip r:embed="rId3">
            <a:alphaModFix/>
          </a:blip>
          <a:srcRect b="0" l="0" r="0" t="0"/>
          <a:stretch/>
        </p:blipFill>
        <p:spPr>
          <a:xfrm>
            <a:off x="3301565" y="3028949"/>
            <a:ext cx="6373092" cy="3505201"/>
          </a:xfrm>
          <a:prstGeom prst="rect">
            <a:avLst/>
          </a:prstGeom>
          <a:solidFill>
            <a:srgbClr val="0C0C0C">
              <a:alpha val="74901"/>
            </a:srgbClr>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9"/>
          <p:cNvSpPr txBox="1"/>
          <p:nvPr>
            <p:ph type="title"/>
          </p:nvPr>
        </p:nvSpPr>
        <p:spPr>
          <a:xfrm>
            <a:off x="1622424" y="365129"/>
            <a:ext cx="973137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B7F03"/>
              </a:buClr>
              <a:buSzPts val="4400"/>
              <a:buFont typeface="Arial"/>
              <a:buNone/>
            </a:pPr>
            <a:r>
              <a:rPr lang="en-US"/>
              <a:t>Variable Datatypes</a:t>
            </a:r>
            <a:endParaRPr/>
          </a:p>
        </p:txBody>
      </p:sp>
      <p:graphicFrame>
        <p:nvGraphicFramePr>
          <p:cNvPr id="175" name="Google Shape;175;p9"/>
          <p:cNvGraphicFramePr/>
          <p:nvPr/>
        </p:nvGraphicFramePr>
        <p:xfrm>
          <a:off x="1622425" y="1825625"/>
          <a:ext cx="3000000" cy="3000000"/>
        </p:xfrm>
        <a:graphic>
          <a:graphicData uri="http://schemas.openxmlformats.org/drawingml/2006/table">
            <a:tbl>
              <a:tblPr bandRow="1" firstRow="1">
                <a:noFill/>
                <a:tableStyleId>{A43713AC-C22C-456F-B3FC-477625A12D0E}</a:tableStyleId>
              </a:tblPr>
              <a:tblGrid>
                <a:gridCol w="2432850"/>
                <a:gridCol w="2432850"/>
                <a:gridCol w="2432850"/>
                <a:gridCol w="2432850"/>
              </a:tblGrid>
              <a:tr h="370850">
                <a:tc>
                  <a:txBody>
                    <a:bodyPr/>
                    <a:lstStyle/>
                    <a:p>
                      <a:pPr indent="0" lvl="0" marL="0" marR="0" rtl="0" algn="l">
                        <a:spcBef>
                          <a:spcPts val="0"/>
                        </a:spcBef>
                        <a:spcAft>
                          <a:spcPts val="0"/>
                        </a:spcAft>
                        <a:buNone/>
                      </a:pPr>
                      <a:r>
                        <a:rPr lang="en-US" sz="1800" u="none" cap="none" strike="noStrike"/>
                        <a:t>Declaration</a:t>
                      </a:r>
                      <a:endParaRPr/>
                    </a:p>
                  </a:txBody>
                  <a:tcPr marT="45725" marB="45725" marR="91450" marL="91450"/>
                </a:tc>
                <a:tc>
                  <a:txBody>
                    <a:bodyPr/>
                    <a:lstStyle/>
                    <a:p>
                      <a:pPr indent="0" lvl="0" marL="0" marR="0" rtl="0" algn="l">
                        <a:spcBef>
                          <a:spcPts val="0"/>
                        </a:spcBef>
                        <a:spcAft>
                          <a:spcPts val="0"/>
                        </a:spcAft>
                        <a:buNone/>
                      </a:pPr>
                      <a:r>
                        <a:rPr lang="en-US" sz="1800"/>
                        <a:t>Common Name</a:t>
                      </a:r>
                      <a:endParaRPr/>
                    </a:p>
                  </a:txBody>
                  <a:tcPr marT="45725" marB="45725" marR="91450" marL="91450"/>
                </a:tc>
                <a:tc>
                  <a:txBody>
                    <a:bodyPr/>
                    <a:lstStyle/>
                    <a:p>
                      <a:pPr indent="0" lvl="0" marL="0" marR="0" rtl="0" algn="l">
                        <a:spcBef>
                          <a:spcPts val="0"/>
                        </a:spcBef>
                        <a:spcAft>
                          <a:spcPts val="0"/>
                        </a:spcAft>
                        <a:buNone/>
                      </a:pPr>
                      <a:r>
                        <a:rPr lang="en-US" sz="1800"/>
                        <a:t>Example</a:t>
                      </a:r>
                      <a:endParaRPr/>
                    </a:p>
                  </a:txBody>
                  <a:tcPr marT="45725" marB="45725" marR="91450" marL="91450"/>
                </a:tc>
                <a:tc>
                  <a:txBody>
                    <a:bodyPr/>
                    <a:lstStyle/>
                    <a:p>
                      <a:pPr indent="0" lvl="0" marL="0" marR="0" rtl="0" algn="l">
                        <a:spcBef>
                          <a:spcPts val="0"/>
                        </a:spcBef>
                        <a:spcAft>
                          <a:spcPts val="0"/>
                        </a:spcAft>
                        <a:buNone/>
                      </a:pPr>
                      <a:r>
                        <a:rPr lang="en-US" sz="1800"/>
                        <a:t>Data Size</a:t>
                      </a:r>
                      <a:endParaRPr/>
                    </a:p>
                  </a:txBody>
                  <a:tcPr marT="45725" marB="45725" marR="91450" marL="91450"/>
                </a:tc>
              </a:tr>
              <a:tr h="370850">
                <a:tc>
                  <a:txBody>
                    <a:bodyPr/>
                    <a:lstStyle/>
                    <a:p>
                      <a:pPr indent="0" lvl="0" marL="0" marR="0" rtl="0" algn="l">
                        <a:spcBef>
                          <a:spcPts val="0"/>
                        </a:spcBef>
                        <a:spcAft>
                          <a:spcPts val="0"/>
                        </a:spcAft>
                        <a:buNone/>
                      </a:pPr>
                      <a:r>
                        <a:rPr lang="en-US" sz="1800"/>
                        <a:t>int</a:t>
                      </a:r>
                      <a:endParaRPr sz="1800"/>
                    </a:p>
                  </a:txBody>
                  <a:tcPr marT="45725" marB="45725" marR="91450" marL="91450"/>
                </a:tc>
                <a:tc>
                  <a:txBody>
                    <a:bodyPr/>
                    <a:lstStyle/>
                    <a:p>
                      <a:pPr indent="0" lvl="0" marL="0" marR="0" rtl="0" algn="l">
                        <a:spcBef>
                          <a:spcPts val="0"/>
                        </a:spcBef>
                        <a:spcAft>
                          <a:spcPts val="0"/>
                        </a:spcAft>
                        <a:buNone/>
                      </a:pPr>
                      <a:r>
                        <a:rPr lang="en-US" sz="1800"/>
                        <a:t>Integer</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4 Bytes</a:t>
                      </a:r>
                      <a:endParaRPr/>
                    </a:p>
                  </a:txBody>
                  <a:tcPr marT="45725" marB="45725" marR="91450" marL="91450"/>
                </a:tc>
              </a:tr>
              <a:tr h="370850">
                <a:tc>
                  <a:txBody>
                    <a:bodyPr/>
                    <a:lstStyle/>
                    <a:p>
                      <a:pPr indent="0" lvl="0" marL="0" marR="0" rtl="0" algn="l">
                        <a:spcBef>
                          <a:spcPts val="0"/>
                        </a:spcBef>
                        <a:spcAft>
                          <a:spcPts val="0"/>
                        </a:spcAft>
                        <a:buNone/>
                      </a:pPr>
                      <a:r>
                        <a:rPr lang="en-US" sz="1800"/>
                        <a:t>char</a:t>
                      </a:r>
                      <a:endParaRPr/>
                    </a:p>
                  </a:txBody>
                  <a:tcPr marT="45725" marB="45725" marR="91450" marL="91450"/>
                </a:tc>
                <a:tc>
                  <a:txBody>
                    <a:bodyPr/>
                    <a:lstStyle/>
                    <a:p>
                      <a:pPr indent="0" lvl="0" marL="0" marR="0" rtl="0" algn="l">
                        <a:spcBef>
                          <a:spcPts val="0"/>
                        </a:spcBef>
                        <a:spcAft>
                          <a:spcPts val="0"/>
                        </a:spcAft>
                        <a:buNone/>
                      </a:pPr>
                      <a:r>
                        <a:rPr lang="en-US" sz="1800"/>
                        <a:t>Character</a:t>
                      </a:r>
                      <a:endParaRPr/>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2 Bytes</a:t>
                      </a:r>
                      <a:endParaRPr/>
                    </a:p>
                  </a:txBody>
                  <a:tcPr marT="45725" marB="45725" marR="91450" marL="91450"/>
                </a:tc>
              </a:tr>
              <a:tr h="370850">
                <a:tc>
                  <a:txBody>
                    <a:bodyPr/>
                    <a:lstStyle/>
                    <a:p>
                      <a:pPr indent="0" lvl="0" marL="0" marR="0" rtl="0" algn="l">
                        <a:spcBef>
                          <a:spcPts val="0"/>
                        </a:spcBef>
                        <a:spcAft>
                          <a:spcPts val="0"/>
                        </a:spcAft>
                        <a:buNone/>
                      </a:pPr>
                      <a:r>
                        <a:rPr lang="en-US" sz="1800"/>
                        <a:t>String</a:t>
                      </a:r>
                      <a:endParaRPr/>
                    </a:p>
                  </a:txBody>
                  <a:tcPr marT="45725" marB="45725" marR="91450" marL="91450"/>
                </a:tc>
                <a:tc>
                  <a:txBody>
                    <a:bodyPr/>
                    <a:lstStyle/>
                    <a:p>
                      <a:pPr indent="0" lvl="0" marL="0" marR="0" rtl="0" algn="l">
                        <a:spcBef>
                          <a:spcPts val="0"/>
                        </a:spcBef>
                        <a:spcAft>
                          <a:spcPts val="0"/>
                        </a:spcAft>
                        <a:buNone/>
                      </a:pPr>
                      <a:r>
                        <a:rPr lang="en-US" sz="1800"/>
                        <a:t>String of Characters</a:t>
                      </a:r>
                      <a:endParaRPr/>
                    </a:p>
                  </a:txBody>
                  <a:tcPr marT="45725" marB="45725" marR="91450" marL="91450"/>
                </a:tc>
                <a:tc>
                  <a:txBody>
                    <a:bodyPr/>
                    <a:lstStyle/>
                    <a:p>
                      <a:pPr indent="0" lvl="0" marL="0" marR="0" rtl="0" algn="l">
                        <a:spcBef>
                          <a:spcPts val="0"/>
                        </a:spcBef>
                        <a:spcAft>
                          <a:spcPts val="0"/>
                        </a:spcAft>
                        <a:buNone/>
                      </a:pPr>
                      <a:r>
                        <a:rPr lang="en-US" sz="1800"/>
                        <a:t>“abcdef”</a:t>
                      </a:r>
                      <a:endParaRPr/>
                    </a:p>
                  </a:txBody>
                  <a:tcPr marT="45725" marB="45725" marR="91450" marL="91450"/>
                </a:tc>
                <a:tc>
                  <a:txBody>
                    <a:bodyPr/>
                    <a:lstStyle/>
                    <a:p>
                      <a:pPr indent="0" lvl="0" marL="0" marR="0" rtl="0" algn="l">
                        <a:spcBef>
                          <a:spcPts val="0"/>
                        </a:spcBef>
                        <a:spcAft>
                          <a:spcPts val="0"/>
                        </a:spcAft>
                        <a:buNone/>
                      </a:pPr>
                      <a:r>
                        <a:rPr lang="en-US" sz="1800"/>
                        <a:t>Uses Dynamic Memory </a:t>
                      </a:r>
                      <a:endParaRPr/>
                    </a:p>
                  </a:txBody>
                  <a:tcPr marT="45725" marB="45725" marR="91450" marL="91450"/>
                </a:tc>
              </a:tr>
              <a:tr h="370850">
                <a:tc>
                  <a:txBody>
                    <a:bodyPr/>
                    <a:lstStyle/>
                    <a:p>
                      <a:pPr indent="0" lvl="0" marL="0" marR="0" rtl="0" algn="l">
                        <a:spcBef>
                          <a:spcPts val="0"/>
                        </a:spcBef>
                        <a:spcAft>
                          <a:spcPts val="0"/>
                        </a:spcAft>
                        <a:buNone/>
                      </a:pPr>
                      <a:r>
                        <a:rPr lang="en-US" sz="1800"/>
                        <a:t>boolean</a:t>
                      </a:r>
                      <a:endParaRPr sz="1800"/>
                    </a:p>
                  </a:txBody>
                  <a:tcPr marT="45725" marB="45725" marR="91450" marL="91450"/>
                </a:tc>
                <a:tc>
                  <a:txBody>
                    <a:bodyPr/>
                    <a:lstStyle/>
                    <a:p>
                      <a:pPr indent="0" lvl="0" marL="0" marR="0" rtl="0" algn="l">
                        <a:spcBef>
                          <a:spcPts val="0"/>
                        </a:spcBef>
                        <a:spcAft>
                          <a:spcPts val="0"/>
                        </a:spcAft>
                        <a:buNone/>
                      </a:pPr>
                      <a:r>
                        <a:rPr lang="en-US" sz="1800"/>
                        <a:t>True or False</a:t>
                      </a:r>
                      <a:endParaRPr/>
                    </a:p>
                  </a:txBody>
                  <a:tcPr marT="45725" marB="45725" marR="91450" marL="91450"/>
                </a:tc>
                <a:tc>
                  <a:txBody>
                    <a:bodyPr/>
                    <a:lstStyle/>
                    <a:p>
                      <a:pPr indent="0" lvl="0" marL="0" marR="0" rtl="0" algn="l">
                        <a:spcBef>
                          <a:spcPts val="0"/>
                        </a:spcBef>
                        <a:spcAft>
                          <a:spcPts val="0"/>
                        </a:spcAft>
                        <a:buNone/>
                      </a:pPr>
                      <a:r>
                        <a:rPr lang="en-US" sz="1800"/>
                        <a:t>true</a:t>
                      </a:r>
                      <a:endParaRPr/>
                    </a:p>
                  </a:txBody>
                  <a:tcPr marT="45725" marB="45725" marR="91450" marL="91450"/>
                </a:tc>
                <a:tc>
                  <a:txBody>
                    <a:bodyPr/>
                    <a:lstStyle/>
                    <a:p>
                      <a:pPr indent="0" lvl="0" marL="0" marR="0" rtl="0" algn="l">
                        <a:spcBef>
                          <a:spcPts val="0"/>
                        </a:spcBef>
                        <a:spcAft>
                          <a:spcPts val="0"/>
                        </a:spcAft>
                        <a:buNone/>
                      </a:pPr>
                      <a:r>
                        <a:rPr lang="en-US" sz="1800"/>
                        <a:t>1 Byte</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2020-02-08T15:26:41Z</dcterms:created>
  <dc:creator>mark blair</dc:creator>
</cp:coreProperties>
</file>