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gVu1uknPgtN9F6vrYjVsU/y7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Loops are one of the most common programming structures.  Loops perform an repetitive operations that can be run a specified number of time or until a condition is false.  In this presentation we will why and how to use loops in programs, different types of loops and how to write them.</a:t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room, toy&#10;&#10;Description automatically generated" id="16" name="Google Shape;16;p13"/>
          <p:cNvPicPr preferRelativeResize="0"/>
          <p:nvPr/>
        </p:nvPicPr>
        <p:blipFill rotWithShape="1">
          <a:blip r:embed="rId2">
            <a:alphaModFix/>
          </a:blip>
          <a:srcRect b="0" l="1618" r="0" t="0"/>
          <a:stretch/>
        </p:blipFill>
        <p:spPr>
          <a:xfrm flipH="1">
            <a:off x="0" y="-112796"/>
            <a:ext cx="12192000" cy="6970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620252" y="518318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4000"/>
              <a:buNone/>
              <a:defRPr b="1" sz="4000"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13"/>
          <p:cNvCxnSpPr/>
          <p:nvPr/>
        </p:nvCxnSpPr>
        <p:spPr>
          <a:xfrm>
            <a:off x="914400" y="5177178"/>
            <a:ext cx="10363200" cy="0"/>
          </a:xfrm>
          <a:prstGeom prst="straightConnector1">
            <a:avLst/>
          </a:prstGeom>
          <a:noFill/>
          <a:ln cap="flat" cmpd="sng" w="57150">
            <a:solidFill>
              <a:srgbClr val="FB7F0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3"/>
          <p:cNvSpPr txBox="1"/>
          <p:nvPr/>
        </p:nvSpPr>
        <p:spPr>
          <a:xfrm>
            <a:off x="9512490" y="378031"/>
            <a:ext cx="26597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rPr>
              <a:t>BotDev()</a:t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914400" y="2789578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12000"/>
              <a:buFont typeface="Arial"/>
              <a:buNone/>
              <a:defRPr b="1" sz="12000"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3">
            <a:alphaModFix/>
          </a:blip>
          <a:srcRect b="0" l="79" r="79" t="0"/>
          <a:stretch/>
        </p:blipFill>
        <p:spPr>
          <a:xfrm>
            <a:off x="8261684" y="-120315"/>
            <a:ext cx="1578506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0"/>
            <a:ext cx="1238250" cy="6858000"/>
          </a:xfrm>
          <a:prstGeom prst="rect">
            <a:avLst/>
          </a:prstGeom>
          <a:gradFill>
            <a:gsLst>
              <a:gs pos="0">
                <a:srgbClr val="0C0C0C"/>
              </a:gs>
              <a:gs pos="50000">
                <a:srgbClr val="262626"/>
              </a:gs>
              <a:gs pos="99000">
                <a:srgbClr val="3F3F3F"/>
              </a:gs>
              <a:gs pos="100000">
                <a:srgbClr val="3F3F3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222375" y="0"/>
            <a:ext cx="1096962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5" name="Google Shape;25;p14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  <a:defRPr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  <a:defRPr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  <a:defRPr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000"/>
              <a:buChar char="•"/>
              <a:defRPr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1800"/>
              <a:buChar char="•"/>
              <a:defRPr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1800"/>
              <a:buChar char="•"/>
              <a:defRPr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4"/>
          <p:cNvSpPr txBox="1"/>
          <p:nvPr/>
        </p:nvSpPr>
        <p:spPr>
          <a:xfrm rot="-5400000">
            <a:off x="-1159843" y="2196582"/>
            <a:ext cx="39036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rPr>
              <a:t>BotDev()</a:t>
            </a:r>
            <a:endParaRPr/>
          </a:p>
        </p:txBody>
      </p:sp>
      <p:sp>
        <p:nvSpPr>
          <p:cNvPr id="28" name="Google Shape;28;p14"/>
          <p:cNvSpPr txBox="1"/>
          <p:nvPr/>
        </p:nvSpPr>
        <p:spPr>
          <a:xfrm>
            <a:off x="10138119" y="6420408"/>
            <a:ext cx="1987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B7F03"/>
                </a:solidFill>
                <a:latin typeface="Calibri"/>
                <a:ea typeface="Calibri"/>
                <a:cs typeface="Calibri"/>
                <a:sym typeface="Calibri"/>
              </a:rPr>
              <a:t>Image By: Flash112</a:t>
            </a:r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3">
            <a:alphaModFix/>
          </a:blip>
          <a:srcRect b="0" l="79" r="79" t="0"/>
          <a:stretch/>
        </p:blipFill>
        <p:spPr>
          <a:xfrm rot="-5400000">
            <a:off x="-235717" y="4312319"/>
            <a:ext cx="184159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rocky beach next to a body of water&#10;&#10;Description automatically generated"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17521"/>
          <a:stretch/>
        </p:blipFill>
        <p:spPr>
          <a:xfrm>
            <a:off x="0" y="1"/>
            <a:ext cx="12192001" cy="6857999"/>
          </a:xfrm>
          <a:prstGeom prst="rect">
            <a:avLst/>
          </a:prstGeom>
          <a:solidFill>
            <a:srgbClr val="262626"/>
          </a:solidFill>
          <a:ln>
            <a:noFill/>
          </a:ln>
        </p:spPr>
      </p:pic>
      <p:sp>
        <p:nvSpPr>
          <p:cNvPr id="54" name="Google Shape;54;p18"/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7F7F7F">
              <a:alpha val="6196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6000"/>
              <a:buFont typeface="Arial"/>
              <a:buNone/>
              <a:defRPr b="1" sz="6000"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8"/>
          <p:cNvSpPr txBox="1"/>
          <p:nvPr/>
        </p:nvSpPr>
        <p:spPr>
          <a:xfrm>
            <a:off x="8288368" y="5266245"/>
            <a:ext cx="39036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B7F03"/>
                </a:solidFill>
                <a:latin typeface="Arial"/>
                <a:ea typeface="Arial"/>
                <a:cs typeface="Arial"/>
                <a:sym typeface="Arial"/>
              </a:rPr>
              <a:t>BotDev()</a:t>
            </a:r>
            <a:endParaRPr/>
          </a:p>
        </p:txBody>
      </p:sp>
      <p:pic>
        <p:nvPicPr>
          <p:cNvPr id="60" name="Google Shape;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9" y="4768853"/>
            <a:ext cx="1828800" cy="15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914400" y="2789578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12000"/>
              <a:buFont typeface="Arial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620252" y="518318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3600"/>
              <a:buNone/>
            </a:pPr>
            <a:r>
              <a:rPr lang="en-US" sz="3600"/>
              <a:t>When Computers Have Deja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Some loop commands </a:t>
            </a:r>
            <a:endParaRPr/>
          </a:p>
        </p:txBody>
      </p:sp>
      <p:sp>
        <p:nvSpPr>
          <p:cNvPr id="202" name="Google Shape;202;p10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break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breaks out of (terminates) the current closest enclosing loop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pass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goes to the top of the closest enclosing loop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continue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does nothing at all.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08" name="Google Shape;208;p11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Programming structures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Why Loops?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Repetition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Types of Loops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How to write them in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Examples in other programming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Program Structures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3200"/>
              <a:buChar char="•"/>
            </a:pPr>
            <a:r>
              <a:rPr lang="en-US" sz="3200"/>
              <a:t>Perform logical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3200"/>
              <a:buChar char="•"/>
            </a:pPr>
            <a:r>
              <a:rPr lang="en-US" sz="3200"/>
              <a:t>Shift control between program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3200"/>
              <a:buChar char="•"/>
            </a:pPr>
            <a:r>
              <a:rPr lang="en-US" sz="3200"/>
              <a:t>Perform repetitive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3200"/>
              <a:buChar char="•"/>
            </a:pPr>
            <a:r>
              <a:rPr lang="en-US" sz="3200"/>
              <a:t>Respond to user interaction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3200"/>
              <a:buChar char="•"/>
            </a:pPr>
            <a:r>
              <a:rPr lang="en-US" sz="3200"/>
              <a:t>Provide data organization for storage and retrieval.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3200"/>
              <a:buChar char="•"/>
            </a:pPr>
            <a:r>
              <a:rPr lang="en-US" sz="3200"/>
              <a:t>Much, much, more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Why do we use Loops?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Move through an ordered collection of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Mapping, moving through a digital representation of a physical environment.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Repetition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Performing some action multiple times.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B7F03"/>
              </a:buClr>
              <a:buSzPts val="2400"/>
              <a:buChar char="•"/>
            </a:pPr>
            <a:r>
              <a:rPr lang="en-US"/>
              <a:t>Continually check sensor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6257932" y="2071707"/>
            <a:ext cx="1228725" cy="32861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>
            <a:off x="6311720" y="3214702"/>
            <a:ext cx="1117785" cy="1114425"/>
            <a:chOff x="6043613" y="2286000"/>
            <a:chExt cx="1117785" cy="1114425"/>
          </a:xfrm>
        </p:grpSpPr>
        <p:sp>
          <p:nvSpPr>
            <p:cNvPr id="127" name="Google Shape;127;p5"/>
            <p:cNvSpPr/>
            <p:nvPr/>
          </p:nvSpPr>
          <p:spPr>
            <a:xfrm>
              <a:off x="6043613" y="2286000"/>
              <a:ext cx="1114425" cy="1114425"/>
            </a:xfrm>
            <a:prstGeom prst="diamond">
              <a:avLst/>
            </a:prstGeom>
            <a:solidFill>
              <a:schemeClr val="lt1"/>
            </a:solidFill>
            <a:ln cap="flat" cmpd="sng" w="381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6072189" y="2638189"/>
              <a:ext cx="10892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condition</a:t>
              </a:r>
              <a:endParaRPr/>
            </a:p>
          </p:txBody>
        </p:sp>
      </p:grpSp>
      <p:cxnSp>
        <p:nvCxnSpPr>
          <p:cNvPr id="129" name="Google Shape;129;p5"/>
          <p:cNvCxnSpPr>
            <a:stCxn id="125" idx="2"/>
            <a:endCxn id="127" idx="0"/>
          </p:cNvCxnSpPr>
          <p:nvPr/>
        </p:nvCxnSpPr>
        <p:spPr>
          <a:xfrm flipH="1">
            <a:off x="6868995" y="2400319"/>
            <a:ext cx="3300" cy="8145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5"/>
          <p:cNvSpPr/>
          <p:nvPr/>
        </p:nvSpPr>
        <p:spPr>
          <a:xfrm>
            <a:off x="4004752" y="3613956"/>
            <a:ext cx="839235" cy="32861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cxnSp>
        <p:nvCxnSpPr>
          <p:cNvPr id="131" name="Google Shape;131;p5"/>
          <p:cNvCxnSpPr>
            <a:stCxn id="128" idx="1"/>
            <a:endCxn id="130" idx="3"/>
          </p:cNvCxnSpPr>
          <p:nvPr/>
        </p:nvCxnSpPr>
        <p:spPr>
          <a:xfrm flipH="1">
            <a:off x="4843896" y="3751557"/>
            <a:ext cx="1496400" cy="267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5"/>
          <p:cNvCxnSpPr>
            <a:stCxn id="127" idx="2"/>
            <a:endCxn id="133" idx="0"/>
          </p:cNvCxnSpPr>
          <p:nvPr/>
        </p:nvCxnSpPr>
        <p:spPr>
          <a:xfrm>
            <a:off x="6868932" y="4329127"/>
            <a:ext cx="1800" cy="10779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5"/>
          <p:cNvSpPr/>
          <p:nvPr/>
        </p:nvSpPr>
        <p:spPr>
          <a:xfrm>
            <a:off x="5912648" y="5407030"/>
            <a:ext cx="1915927" cy="477046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doSomething()</a:t>
            </a:r>
            <a:endParaRPr/>
          </a:p>
        </p:txBody>
      </p:sp>
      <p:cxnSp>
        <p:nvCxnSpPr>
          <p:cNvPr id="134" name="Google Shape;134;p5"/>
          <p:cNvCxnSpPr>
            <a:stCxn id="133" idx="3"/>
            <a:endCxn id="128" idx="3"/>
          </p:cNvCxnSpPr>
          <p:nvPr/>
        </p:nvCxnSpPr>
        <p:spPr>
          <a:xfrm rot="10800000">
            <a:off x="7429575" y="3751653"/>
            <a:ext cx="399000" cy="1893900"/>
          </a:xfrm>
          <a:prstGeom prst="bentConnector3">
            <a:avLst>
              <a:gd fmla="val -254239" name="adj1"/>
            </a:avLst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 txBox="1"/>
          <p:nvPr/>
        </p:nvSpPr>
        <p:spPr>
          <a:xfrm>
            <a:off x="6897508" y="4572231"/>
            <a:ext cx="7216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278249" y="3295869"/>
            <a:ext cx="784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How do we accomplish this.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for loops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foreach loops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while loops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622424" y="1825625"/>
            <a:ext cx="9731376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rPr lang="en-US"/>
              <a:t>-Indexed!!!-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5929313" y="1690692"/>
            <a:ext cx="5424486" cy="4351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4230" y="3205139"/>
            <a:ext cx="4415307" cy="28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rot="5400000">
            <a:off x="7867668" y="3172161"/>
            <a:ext cx="115886" cy="28983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>
            <a:stCxn id="153" idx="1"/>
            <a:endCxn id="155" idx="2"/>
          </p:cNvCxnSpPr>
          <p:nvPr/>
        </p:nvCxnSpPr>
        <p:spPr>
          <a:xfrm rot="10800000">
            <a:off x="6621211" y="2211833"/>
            <a:ext cx="1304400" cy="104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6244633" y="1811871"/>
            <a:ext cx="7530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7403729" y="1813463"/>
            <a:ext cx="170335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function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9186702" y="1821565"/>
            <a:ext cx="12132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value</a:t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 rot="5400000">
            <a:off x="9044010" y="2931679"/>
            <a:ext cx="115886" cy="75174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5400000">
            <a:off x="9720285" y="3178257"/>
            <a:ext cx="115886" cy="2395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7"/>
          <p:cNvCxnSpPr>
            <a:stCxn id="158" idx="1"/>
            <a:endCxn id="156" idx="2"/>
          </p:cNvCxnSpPr>
          <p:nvPr/>
        </p:nvCxnSpPr>
        <p:spPr>
          <a:xfrm rot="10800000">
            <a:off x="8255353" y="2213707"/>
            <a:ext cx="846600" cy="103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7"/>
          <p:cNvCxnSpPr>
            <a:stCxn id="159" idx="1"/>
            <a:endCxn id="157" idx="2"/>
          </p:cNvCxnSpPr>
          <p:nvPr/>
        </p:nvCxnSpPr>
        <p:spPr>
          <a:xfrm flipH="1" rot="10800000">
            <a:off x="9778228" y="2221579"/>
            <a:ext cx="15000" cy="101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7"/>
          <p:cNvSpPr txBox="1"/>
          <p:nvPr/>
        </p:nvSpPr>
        <p:spPr>
          <a:xfrm>
            <a:off x="10041515" y="2265994"/>
            <a:ext cx="12509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value</a:t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 rot="5400000">
            <a:off x="10056292" y="3194284"/>
            <a:ext cx="115886" cy="2395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7"/>
          <p:cNvCxnSpPr>
            <a:stCxn id="163" idx="1"/>
            <a:endCxn id="162" idx="2"/>
          </p:cNvCxnSpPr>
          <p:nvPr/>
        </p:nvCxnSpPr>
        <p:spPr>
          <a:xfrm flipH="1" rot="10800000">
            <a:off x="10114235" y="2666005"/>
            <a:ext cx="552600" cy="590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1622424" y="1825625"/>
            <a:ext cx="3463742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rPr lang="en-US"/>
              <a:t>-Not Indexed!-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for each thing in this group of things… dosomething!</a:t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5072064" y="1825625"/>
            <a:ext cx="7067560" cy="5030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foreach loop</a:t>
            </a:r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820" y="2830609"/>
            <a:ext cx="4633124" cy="386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 rot="5400000">
            <a:off x="6867543" y="3341755"/>
            <a:ext cx="115886" cy="35069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8"/>
          <p:cNvCxnSpPr>
            <a:stCxn id="174" idx="1"/>
            <a:endCxn id="176" idx="2"/>
          </p:cNvCxnSpPr>
          <p:nvPr/>
        </p:nvCxnSpPr>
        <p:spPr>
          <a:xfrm rot="10800000">
            <a:off x="6068686" y="2430459"/>
            <a:ext cx="856800" cy="102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8"/>
          <p:cNvSpPr txBox="1"/>
          <p:nvPr/>
        </p:nvSpPr>
        <p:spPr>
          <a:xfrm>
            <a:off x="5551393" y="2030445"/>
            <a:ext cx="10343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7175139" y="2013486"/>
            <a:ext cx="7344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in???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10840560" y="2851243"/>
            <a:ext cx="11972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 rot="5400000">
            <a:off x="7300929" y="3373523"/>
            <a:ext cx="115886" cy="2395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 rot="5400000">
            <a:off x="7962922" y="3043239"/>
            <a:ext cx="115886" cy="9096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8"/>
          <p:cNvCxnSpPr>
            <a:stCxn id="179" idx="1"/>
            <a:endCxn id="177" idx="2"/>
          </p:cNvCxnSpPr>
          <p:nvPr/>
        </p:nvCxnSpPr>
        <p:spPr>
          <a:xfrm flipH="1" rot="10800000">
            <a:off x="7358872" y="2413545"/>
            <a:ext cx="183600" cy="102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8"/>
          <p:cNvCxnSpPr>
            <a:stCxn id="180" idx="1"/>
            <a:endCxn id="178" idx="1"/>
          </p:cNvCxnSpPr>
          <p:nvPr/>
        </p:nvCxnSpPr>
        <p:spPr>
          <a:xfrm flipH="1" rot="10800000">
            <a:off x="8020865" y="3205200"/>
            <a:ext cx="2819700" cy="234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8"/>
          <p:cNvSpPr/>
          <p:nvPr/>
        </p:nvSpPr>
        <p:spPr>
          <a:xfrm rot="10800000">
            <a:off x="10158444" y="2927204"/>
            <a:ext cx="115886" cy="21775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8"/>
          <p:cNvCxnSpPr>
            <a:stCxn id="183" idx="1"/>
            <a:endCxn id="178" idx="1"/>
          </p:cNvCxnSpPr>
          <p:nvPr/>
        </p:nvCxnSpPr>
        <p:spPr>
          <a:xfrm>
            <a:off x="10274330" y="3036081"/>
            <a:ext cx="566100" cy="16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1622424" y="1825625"/>
            <a:ext cx="3463742" cy="4351338"/>
          </a:xfrm>
          <a:prstGeom prst="rect">
            <a:avLst/>
          </a:prstGeom>
          <a:solidFill>
            <a:srgbClr val="0C0C0C">
              <a:alpha val="7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rPr lang="en-US"/>
              <a:t>-Not Indexed!-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repeats an action until a condition is false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B7F03"/>
              </a:buClr>
              <a:buSzPts val="2800"/>
              <a:buChar char="•"/>
            </a:pPr>
            <a:r>
              <a:rPr lang="en-US"/>
              <a:t>can used else for final action</a:t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5072064" y="1825625"/>
            <a:ext cx="7067560" cy="5030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1622424" y="365129"/>
            <a:ext cx="97313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F03"/>
              </a:buClr>
              <a:buSzPts val="4400"/>
              <a:buFont typeface="Arial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166" y="2436195"/>
            <a:ext cx="7015234" cy="43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 txBox="1"/>
          <p:nvPr/>
        </p:nvSpPr>
        <p:spPr>
          <a:xfrm>
            <a:off x="6603634" y="1942046"/>
            <a:ext cx="1170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 rot="5400000">
            <a:off x="6872310" y="2688789"/>
            <a:ext cx="115886" cy="75174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17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9"/>
          <p:cNvCxnSpPr>
            <a:stCxn id="195" idx="1"/>
            <a:endCxn id="194" idx="2"/>
          </p:cNvCxnSpPr>
          <p:nvPr/>
        </p:nvCxnSpPr>
        <p:spPr>
          <a:xfrm flipH="1" rot="10800000">
            <a:off x="6930253" y="2342218"/>
            <a:ext cx="258300" cy="66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2020-02-08T15:26:41Z</dcterms:created>
  <dc:creator>mark blair</dc:creator>
</cp:coreProperties>
</file>