
<file path=[Content_Types].xml><?xml version="1.0" encoding="utf-8"?>
<Types xmlns="http://schemas.openxmlformats.org/package/2006/content-types">
  <Default ContentType="image/jpeg" Extension="jpg"/>
  <Default ContentType="image/png" Extension="png"/>
  <Default ContentType="application/vnd.openxmlformats-package.relationships+xml" Extension="rels"/>
  <Default ContentType="application/xml" Extension="xml"/>
  <Override ContentType="application/binary" PartName="/ppt/metadata"/>
  <Override ContentType="application/vnd.openxmlformats-officedocument.presentationml.notesMaster+xml" PartName="/ppt/notesMasters/notesMaster1.xml"/>
  <Override ContentType="application/vnd.openxmlformats-officedocument.presentationml.notesSlide+xml" PartName="/ppt/notesSlides/notesSlide10.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13.xml"/>
  <Override ContentType="application/vnd.openxmlformats-officedocument.presentationml.notesSlide+xml" PartName="/ppt/notesSlides/notesSlide14.xml"/>
  <Override ContentType="application/vnd.openxmlformats-officedocument.presentationml.notesSlide+xml" PartName="/ppt/notesSlides/notesSlide15.xml"/>
  <Override ContentType="application/vnd.openxmlformats-officedocument.presentationml.notesSlide+xml" PartName="/ppt/notesSlides/notesSlide16.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presProps+xml" PartName="/ppt/presProps.xml"/>
  <Override ContentType="application/vnd.openxmlformats-officedocument.presentationml.presentation.main+xml" PartName="/ppt/presentation.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theme+xml" PartName="/ppt/theme/theme1.xml"/>
  <Override ContentType="application/vnd.openxmlformats-officedocument.theme+xml" PartName="/ppt/theme/theme2.xml"/>
  <Override ContentType="application/vnd.openxmlformats-package.core-properties+xml" PartName="/docProps/core.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1" roundtripDataSignature="AMtx7mjv9f0lBQM5AKGxTGkI3wM/VrYDx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10" Type="http://schemas.openxmlformats.org/officeDocument/2006/relationships/slide" Target="slides/slide6.xml"/><Relationship Id="rId21" Type="http://customschemas.google.com/relationships/presentationmetadata" Target="meta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 name="Google Shape;9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3" name="Google Shape;213;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The Raspberry Pi pins can be easily set up and used.  Simply provision a specific pin as an input or output pin.  Then you can set them as high or low.  In the example on this slide, GPIO pin 5 is set to output, it is then turn off and the program waits (or sleep3) for 30 milliseconds.  Then it turns on and waits for 50 milliseconds before turning off again.</a:t>
            </a:r>
            <a:endParaRPr/>
          </a:p>
        </p:txBody>
      </p:sp>
      <p:sp>
        <p:nvSpPr>
          <p:cNvPr id="214" name="Google Shape;214;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2" name="Google Shape;232;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Since these signals have two states: HIGH and LOW, they are easily used to send digital communications.  When a pin is set to HIGH (5 volts) it translates into a 1 and when the pin is set to LOW (0 volt) it translates to a 0.  Therefore, by turning the pin on and off very quickly you can send a bit stream that is received as binary code.  These streams can do more then turn components on and off, they can send data, transmitting complex communications.</a:t>
            </a:r>
            <a:endParaRPr/>
          </a:p>
        </p:txBody>
      </p:sp>
      <p:sp>
        <p:nvSpPr>
          <p:cNvPr id="233" name="Google Shape;233;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Google Shape;240;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1" name="Google Shape;241;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Since you can send complex communications, you can transmit an address of a target component and send complex instructions.  I2C is a multi-master, multi-slave, serial communication.  It uses two pins, the SDA is the serial data pin and pin #3 on the Raspberry Pi.  This pin sends the data streams.  The second pin is the SCL or serial clock pin and pin #5 on the Raspberry Pi.  The serial clock synchronizes the master and the slave.  When the SDA sends a data packet it sends the address of the component that should receive it. </a:t>
            </a:r>
            <a:endParaRPr/>
          </a:p>
        </p:txBody>
      </p:sp>
      <p:sp>
        <p:nvSpPr>
          <p:cNvPr id="242" name="Google Shape;242;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Google Shape;248;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9" name="Google Shape;249;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The Serial Peripheral Interface is a single master, multi-slave full duplex, serial bus.  It has separate lines for the master (MOSI) and slave (MISO) to send data.  Therefore, both can send data at the same time.  A third pin, the slave select (SS) pin, is used to identify the component component that should listen to the communication.  All components are connected to the same MOSI and MISO wires and receive the bitstream, but only the components whose SS is set to HIGH will listen and obey the instructions sent in the bitstream.  Each additional component on the SPI protocol requires only one more pin for the SS.  SPI also uses a serial clock pin (SCLK) to synchronize all the components.</a:t>
            </a:r>
            <a:endParaRPr/>
          </a:p>
        </p:txBody>
      </p:sp>
      <p:sp>
        <p:nvSpPr>
          <p:cNvPr id="250" name="Google Shape;250;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Google Shape;256;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7" name="Google Shape;257;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The Universal Asynchronous Receive Transmit protocol does not use a serial clock and only requires two pins for communication.  Like other protocols, it has a header in its data packets that identifies the component it is sending the packet to.  The UART protocol converts parallel communications with multiple components into serial communication to send data back and forth.</a:t>
            </a:r>
            <a:endParaRPr/>
          </a:p>
        </p:txBody>
      </p:sp>
      <p:sp>
        <p:nvSpPr>
          <p:cNvPr id="258" name="Google Shape;258;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Google Shape;264;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5" name="Google Shape;265;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Google Shape;270;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1" name="Google Shape;271;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 name="Google Shape;99;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6" name="Google Shape;106;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lang="en-US" sz="1200" strike="noStrike">
                <a:solidFill>
                  <a:srgbClr val="000000"/>
                </a:solidFill>
                <a:latin typeface="Arial"/>
                <a:ea typeface="Arial"/>
                <a:cs typeface="Arial"/>
                <a:sym typeface="Arial"/>
              </a:rPr>
              <a:t>At it core robotics is about building systems composed of controllers and modules such as sensors and motors.  Central to this concept is the communication between components.  At the machine level this communication is accomplished with bit streams.  Bit streams move on output stream of one component to an input stream of another.  The instructions we encapsulate in programming is compiled down into 1s and 0s so it can be transmitted by modulating the frequency of electrical pulses.  </a:t>
            </a:r>
            <a:endParaRPr/>
          </a:p>
          <a:p>
            <a:pPr indent="0" lvl="0" marL="0" rtl="0" algn="l">
              <a:spcBef>
                <a:spcPts val="0"/>
              </a:spcBef>
              <a:spcAft>
                <a:spcPts val="0"/>
              </a:spcAft>
              <a:buNone/>
            </a:pPr>
            <a:r>
              <a:t/>
            </a:r>
            <a:endParaRPr/>
          </a:p>
        </p:txBody>
      </p:sp>
      <p:sp>
        <p:nvSpPr>
          <p:cNvPr id="107" name="Google Shape;107;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8" name="Google Shape;118;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But how do we write programs to talk to those components to get them to perform tasks and/or read the data they send back to the controller/CPU.  We need to identify the components we want to send specific commands to and we need to be able to identify the data from specific components.  There are a couple solutions to this problems.</a:t>
            </a:r>
            <a:endParaRPr/>
          </a:p>
        </p:txBody>
      </p:sp>
      <p:sp>
        <p:nvSpPr>
          <p:cNvPr id="119" name="Google Shape;119;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2" name="Google Shape;142;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The first solution is to have a direct wire to the component.  This way we don’t need to ask which component is on the other end or identify who is sending the signal.  We simply use the line to send a command in our program.  The lines are attached to input or output pins which carry the signal to or from components.</a:t>
            </a:r>
            <a:endParaRPr/>
          </a:p>
        </p:txBody>
      </p:sp>
      <p:sp>
        <p:nvSpPr>
          <p:cNvPr id="143" name="Google Shape;143;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2" name="Google Shape;162;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The second solution is to use an identifier such as an address or an identifier signal to specify which component we want to talk to.  Conceptually, all components can hear the instructions but only the component we identify will listen and obey those instructions.  So how does all this work?  What’s the difference between solution one and two.  Why do we use one solution and not the other?  Well, we have a limited number of input/output pins on a Raspberry Pi, so we can only connect a limited number of components. The strategies differ the most by where the bus that directs the signals is located, either on the micro-controller (or computer) or on the component itself.</a:t>
            </a:r>
            <a:endParaRPr/>
          </a:p>
        </p:txBody>
      </p:sp>
      <p:sp>
        <p:nvSpPr>
          <p:cNvPr id="163" name="Google Shape;163;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3" name="Google Shape;183;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Think of a computer bus like a traffic director for electrical signals.  Sometimes we lose sight that at the machine level all programs have to activate mechanisms.  A bus is a systems directs and switches the electrically conducting paths along which data is transmitted.  A bus takes in an address and sends the signal to the target component.</a:t>
            </a:r>
            <a:endParaRPr/>
          </a:p>
        </p:txBody>
      </p:sp>
      <p:sp>
        <p:nvSpPr>
          <p:cNvPr id="184" name="Google Shape;184;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1" name="Google Shape;191;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The Raspberry Pi has 26 General Purpose Input/Output Pins, 10 of which have alternative functions.  Each Pin has an address.  There are several Pin Mapping systems that makes it easier to access these pins in programs.  The board pin mapping allows you to access various pins by their position on the Raspberry Pi starting from the left pin furthest from the the ethernet and usb ports, left to right down to the right pin closest to the ethernet and usb ports.  BCM uses the Broadcom SOC channel numbers.  WiringPi addressing was programmed to provide a standard set of mappings and functions for multiple languages.  Pins with alternative functions include pins capable of ustilizing I2C, SPI, and UART protocols.</a:t>
            </a:r>
            <a:endParaRPr/>
          </a:p>
        </p:txBody>
      </p:sp>
      <p:sp>
        <p:nvSpPr>
          <p:cNvPr id="192" name="Google Shape;192;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9" name="Google Shape;199;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At the most basic level of all computing is an electrical signal that can only do two things, turn on and turn off.  This is the foundation of a digital signal.  In computing terms a HIGH signal is on and a LOW signal is off, normally applying 5v or 3.3v electrical current to a wire, fiberoptic, or copper/aluminum trace on a microchip.  </a:t>
            </a:r>
            <a:endParaRPr/>
          </a:p>
        </p:txBody>
      </p:sp>
      <p:sp>
        <p:nvSpPr>
          <p:cNvPr id="200" name="Google Shape;200;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5" name="Shape 15"/>
        <p:cNvGrpSpPr/>
        <p:nvPr/>
      </p:nvGrpSpPr>
      <p:grpSpPr>
        <a:xfrm>
          <a:off x="0" y="0"/>
          <a:ext cx="0" cy="0"/>
          <a:chOff x="0" y="0"/>
          <a:chExt cx="0" cy="0"/>
        </a:xfrm>
      </p:grpSpPr>
      <p:pic>
        <p:nvPicPr>
          <p:cNvPr descr="A picture containing room, toy&#10;&#10;Description automatically generated" id="16" name="Google Shape;16;p18"/>
          <p:cNvPicPr preferRelativeResize="0"/>
          <p:nvPr/>
        </p:nvPicPr>
        <p:blipFill rotWithShape="1">
          <a:blip r:embed="rId2">
            <a:alphaModFix/>
          </a:blip>
          <a:srcRect b="0" l="1618" r="0" t="0"/>
          <a:stretch/>
        </p:blipFill>
        <p:spPr>
          <a:xfrm flipH="1">
            <a:off x="0" y="-112796"/>
            <a:ext cx="12192000" cy="6970796"/>
          </a:xfrm>
          <a:prstGeom prst="rect">
            <a:avLst/>
          </a:prstGeom>
          <a:noFill/>
          <a:ln>
            <a:noFill/>
          </a:ln>
        </p:spPr>
      </p:pic>
      <p:sp>
        <p:nvSpPr>
          <p:cNvPr id="17" name="Google Shape;17;p18"/>
          <p:cNvSpPr txBox="1"/>
          <p:nvPr>
            <p:ph idx="1" type="subTitle"/>
          </p:nvPr>
        </p:nvSpPr>
        <p:spPr>
          <a:xfrm>
            <a:off x="1620252" y="518318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rgbClr val="FB7F03"/>
              </a:buClr>
              <a:buSzPts val="4000"/>
              <a:buNone/>
              <a:defRPr b="1" sz="4000">
                <a:solidFill>
                  <a:srgbClr val="FB7F03"/>
                </a:solidFill>
                <a:latin typeface="Arial"/>
                <a:ea typeface="Arial"/>
                <a:cs typeface="Arial"/>
                <a:sym typeface="Aria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cxnSp>
        <p:nvCxnSpPr>
          <p:cNvPr id="18" name="Google Shape;18;p18"/>
          <p:cNvCxnSpPr/>
          <p:nvPr/>
        </p:nvCxnSpPr>
        <p:spPr>
          <a:xfrm>
            <a:off x="914400" y="5177178"/>
            <a:ext cx="10363200" cy="0"/>
          </a:xfrm>
          <a:prstGeom prst="straightConnector1">
            <a:avLst/>
          </a:prstGeom>
          <a:noFill/>
          <a:ln cap="flat" cmpd="sng" w="57150">
            <a:solidFill>
              <a:srgbClr val="FB7F03"/>
            </a:solidFill>
            <a:prstDash val="solid"/>
            <a:miter lim="800000"/>
            <a:headEnd len="sm" w="sm" type="none"/>
            <a:tailEnd len="sm" w="sm" type="none"/>
          </a:ln>
        </p:spPr>
      </p:cxnSp>
      <p:sp>
        <p:nvSpPr>
          <p:cNvPr id="19" name="Google Shape;19;p18"/>
          <p:cNvSpPr txBox="1"/>
          <p:nvPr/>
        </p:nvSpPr>
        <p:spPr>
          <a:xfrm>
            <a:off x="9512490" y="378031"/>
            <a:ext cx="2659702"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4000" u="none" cap="none" strike="noStrike">
                <a:solidFill>
                  <a:srgbClr val="FB7F03"/>
                </a:solidFill>
                <a:latin typeface="Arial"/>
                <a:ea typeface="Arial"/>
                <a:cs typeface="Arial"/>
                <a:sym typeface="Arial"/>
              </a:rPr>
              <a:t>BotDev()</a:t>
            </a:r>
            <a:endParaRPr/>
          </a:p>
        </p:txBody>
      </p:sp>
      <p:sp>
        <p:nvSpPr>
          <p:cNvPr id="20" name="Google Shape;20;p18"/>
          <p:cNvSpPr txBox="1"/>
          <p:nvPr>
            <p:ph type="ctrTitle"/>
          </p:nvPr>
        </p:nvSpPr>
        <p:spPr>
          <a:xfrm>
            <a:off x="914400" y="2789578"/>
            <a:ext cx="103632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rgbClr val="FB7F03"/>
              </a:buClr>
              <a:buSzPts val="12000"/>
              <a:buFont typeface="Arial"/>
              <a:buNone/>
              <a:defRPr b="1" sz="12000">
                <a:solidFill>
                  <a:srgbClr val="FB7F03"/>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21" name="Google Shape;21;p18"/>
          <p:cNvPicPr preferRelativeResize="0"/>
          <p:nvPr/>
        </p:nvPicPr>
        <p:blipFill rotWithShape="1">
          <a:blip r:embed="rId3">
            <a:alphaModFix/>
          </a:blip>
          <a:srcRect b="0" l="79" r="79" t="0"/>
          <a:stretch/>
        </p:blipFill>
        <p:spPr>
          <a:xfrm>
            <a:off x="8261684" y="-120315"/>
            <a:ext cx="1578506" cy="13716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9" name="Shape 79"/>
        <p:cNvGrpSpPr/>
        <p:nvPr/>
      </p:nvGrpSpPr>
      <p:grpSpPr>
        <a:xfrm>
          <a:off x="0" y="0"/>
          <a:ext cx="0" cy="0"/>
          <a:chOff x="0" y="0"/>
          <a:chExt cx="0" cy="0"/>
        </a:xfrm>
      </p:grpSpPr>
      <p:sp>
        <p:nvSpPr>
          <p:cNvPr id="80" name="Google Shape;80;p27"/>
          <p:cNvSpPr txBox="1"/>
          <p:nvPr>
            <p:ph type="title"/>
          </p:nvPr>
        </p:nvSpPr>
        <p:spPr>
          <a:xfrm>
            <a:off x="838200" y="365129"/>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27"/>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2" name="Google Shape;82;p27"/>
          <p:cNvSpPr txBox="1"/>
          <p:nvPr>
            <p:ph idx="10" type="dt"/>
          </p:nvPr>
        </p:nvSpPr>
        <p:spPr>
          <a:xfrm>
            <a:off x="838200" y="6356354"/>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7"/>
          <p:cNvSpPr txBox="1"/>
          <p:nvPr>
            <p:ph idx="11" type="ftr"/>
          </p:nvPr>
        </p:nvSpPr>
        <p:spPr>
          <a:xfrm>
            <a:off x="4038600" y="6356354"/>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27"/>
          <p:cNvSpPr txBox="1"/>
          <p:nvPr>
            <p:ph idx="12" type="sldNum"/>
          </p:nvPr>
        </p:nvSpPr>
        <p:spPr>
          <a:xfrm>
            <a:off x="8610600" y="6356354"/>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85" name="Shape 85"/>
        <p:cNvGrpSpPr/>
        <p:nvPr/>
      </p:nvGrpSpPr>
      <p:grpSpPr>
        <a:xfrm>
          <a:off x="0" y="0"/>
          <a:ext cx="0" cy="0"/>
          <a:chOff x="0" y="0"/>
          <a:chExt cx="0" cy="0"/>
        </a:xfrm>
      </p:grpSpPr>
      <p:sp>
        <p:nvSpPr>
          <p:cNvPr id="86" name="Google Shape;86;p28"/>
          <p:cNvSpPr txBox="1"/>
          <p:nvPr>
            <p:ph type="title"/>
          </p:nvPr>
        </p:nvSpPr>
        <p:spPr>
          <a:xfrm rot="5400000">
            <a:off x="7133433"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7" name="Google Shape;87;p28"/>
          <p:cNvSpPr txBox="1"/>
          <p:nvPr>
            <p:ph idx="1" type="body"/>
          </p:nvPr>
        </p:nvSpPr>
        <p:spPr>
          <a:xfrm rot="5400000">
            <a:off x="1799433"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8" name="Google Shape;88;p28"/>
          <p:cNvSpPr txBox="1"/>
          <p:nvPr>
            <p:ph idx="10" type="dt"/>
          </p:nvPr>
        </p:nvSpPr>
        <p:spPr>
          <a:xfrm>
            <a:off x="838200" y="6356354"/>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28"/>
          <p:cNvSpPr txBox="1"/>
          <p:nvPr>
            <p:ph idx="11" type="ftr"/>
          </p:nvPr>
        </p:nvSpPr>
        <p:spPr>
          <a:xfrm>
            <a:off x="4038600" y="6356354"/>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28"/>
          <p:cNvSpPr txBox="1"/>
          <p:nvPr>
            <p:ph idx="12" type="sldNum"/>
          </p:nvPr>
        </p:nvSpPr>
        <p:spPr>
          <a:xfrm>
            <a:off x="8610600" y="6356354"/>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2" name="Shape 22"/>
        <p:cNvGrpSpPr/>
        <p:nvPr/>
      </p:nvGrpSpPr>
      <p:grpSpPr>
        <a:xfrm>
          <a:off x="0" y="0"/>
          <a:ext cx="0" cy="0"/>
          <a:chOff x="0" y="0"/>
          <a:chExt cx="0" cy="0"/>
        </a:xfrm>
      </p:grpSpPr>
      <p:sp>
        <p:nvSpPr>
          <p:cNvPr id="23" name="Google Shape;23;p19"/>
          <p:cNvSpPr/>
          <p:nvPr/>
        </p:nvSpPr>
        <p:spPr>
          <a:xfrm>
            <a:off x="0" y="0"/>
            <a:ext cx="1238250" cy="6858000"/>
          </a:xfrm>
          <a:prstGeom prst="rect">
            <a:avLst/>
          </a:prstGeom>
          <a:gradFill>
            <a:gsLst>
              <a:gs pos="0">
                <a:srgbClr val="0C0C0C"/>
              </a:gs>
              <a:gs pos="50000">
                <a:srgbClr val="262626"/>
              </a:gs>
              <a:gs pos="99000">
                <a:srgbClr val="3F3F3F"/>
              </a:gs>
              <a:gs pos="100000">
                <a:srgbClr val="3F3F3F"/>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24" name="Google Shape;24;p19"/>
          <p:cNvPicPr preferRelativeResize="0"/>
          <p:nvPr/>
        </p:nvPicPr>
        <p:blipFill rotWithShape="1">
          <a:blip r:embed="rId2">
            <a:alphaModFix/>
          </a:blip>
          <a:srcRect b="0" l="0" r="0" t="0"/>
          <a:stretch/>
        </p:blipFill>
        <p:spPr>
          <a:xfrm flipH="1">
            <a:off x="1222375" y="0"/>
            <a:ext cx="10969625" cy="6858000"/>
          </a:xfrm>
          <a:prstGeom prst="rect">
            <a:avLst/>
          </a:prstGeom>
          <a:solidFill>
            <a:schemeClr val="lt1"/>
          </a:solidFill>
          <a:ln>
            <a:noFill/>
          </a:ln>
        </p:spPr>
      </p:pic>
      <p:sp>
        <p:nvSpPr>
          <p:cNvPr id="25" name="Google Shape;25;p19"/>
          <p:cNvSpPr txBox="1"/>
          <p:nvPr>
            <p:ph type="title"/>
          </p:nvPr>
        </p:nvSpPr>
        <p:spPr>
          <a:xfrm>
            <a:off x="1622424" y="365129"/>
            <a:ext cx="9731375"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FB7F03"/>
              </a:buClr>
              <a:buSzPts val="4400"/>
              <a:buFont typeface="Arial"/>
              <a:buNone/>
              <a:defRPr>
                <a:solidFill>
                  <a:srgbClr val="FB7F03"/>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19"/>
          <p:cNvSpPr txBox="1"/>
          <p:nvPr>
            <p:ph idx="1" type="body"/>
          </p:nvPr>
        </p:nvSpPr>
        <p:spPr>
          <a:xfrm>
            <a:off x="1622424" y="1825625"/>
            <a:ext cx="9731376" cy="4351338"/>
          </a:xfrm>
          <a:prstGeom prst="rect">
            <a:avLst/>
          </a:prstGeom>
          <a:solidFill>
            <a:srgbClr val="0C0C0C">
              <a:alpha val="74901"/>
            </a:srgbClr>
          </a:solid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Clr>
                <a:srgbClr val="FB7F03"/>
              </a:buClr>
              <a:buSzPts val="2800"/>
              <a:buChar char="•"/>
              <a:defRPr>
                <a:solidFill>
                  <a:srgbClr val="FB7F03"/>
                </a:solidFill>
                <a:latin typeface="Arial"/>
                <a:ea typeface="Arial"/>
                <a:cs typeface="Arial"/>
                <a:sym typeface="Arial"/>
              </a:defRPr>
            </a:lvl1pPr>
            <a:lvl2pPr indent="-381000" lvl="1" marL="914400" algn="l">
              <a:lnSpc>
                <a:spcPct val="90000"/>
              </a:lnSpc>
              <a:spcBef>
                <a:spcPts val="500"/>
              </a:spcBef>
              <a:spcAft>
                <a:spcPts val="0"/>
              </a:spcAft>
              <a:buClr>
                <a:srgbClr val="FB7F03"/>
              </a:buClr>
              <a:buSzPts val="2400"/>
              <a:buChar char="•"/>
              <a:defRPr>
                <a:solidFill>
                  <a:srgbClr val="FB7F03"/>
                </a:solidFill>
                <a:latin typeface="Arial"/>
                <a:ea typeface="Arial"/>
                <a:cs typeface="Arial"/>
                <a:sym typeface="Arial"/>
              </a:defRPr>
            </a:lvl2pPr>
            <a:lvl3pPr indent="-355600" lvl="2" marL="1371600" algn="l">
              <a:lnSpc>
                <a:spcPct val="90000"/>
              </a:lnSpc>
              <a:spcBef>
                <a:spcPts val="500"/>
              </a:spcBef>
              <a:spcAft>
                <a:spcPts val="0"/>
              </a:spcAft>
              <a:buClr>
                <a:srgbClr val="FB7F03"/>
              </a:buClr>
              <a:buSzPts val="2000"/>
              <a:buChar char="•"/>
              <a:defRPr>
                <a:solidFill>
                  <a:srgbClr val="FB7F03"/>
                </a:solidFill>
                <a:latin typeface="Arial"/>
                <a:ea typeface="Arial"/>
                <a:cs typeface="Arial"/>
                <a:sym typeface="Arial"/>
              </a:defRPr>
            </a:lvl3pPr>
            <a:lvl4pPr indent="-342900" lvl="3" marL="1828800" algn="l">
              <a:lnSpc>
                <a:spcPct val="90000"/>
              </a:lnSpc>
              <a:spcBef>
                <a:spcPts val="500"/>
              </a:spcBef>
              <a:spcAft>
                <a:spcPts val="0"/>
              </a:spcAft>
              <a:buClr>
                <a:srgbClr val="FB7F03"/>
              </a:buClr>
              <a:buSzPts val="1800"/>
              <a:buChar char="•"/>
              <a:defRPr>
                <a:solidFill>
                  <a:srgbClr val="FB7F03"/>
                </a:solidFill>
                <a:latin typeface="Arial"/>
                <a:ea typeface="Arial"/>
                <a:cs typeface="Arial"/>
                <a:sym typeface="Arial"/>
              </a:defRPr>
            </a:lvl4pPr>
            <a:lvl5pPr indent="-342900" lvl="4" marL="2286000" algn="l">
              <a:lnSpc>
                <a:spcPct val="90000"/>
              </a:lnSpc>
              <a:spcBef>
                <a:spcPts val="500"/>
              </a:spcBef>
              <a:spcAft>
                <a:spcPts val="0"/>
              </a:spcAft>
              <a:buClr>
                <a:srgbClr val="FB7F03"/>
              </a:buClr>
              <a:buSzPts val="1800"/>
              <a:buChar char="•"/>
              <a:defRPr>
                <a:solidFill>
                  <a:srgbClr val="FB7F03"/>
                </a:solidFill>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7" name="Google Shape;27;p19"/>
          <p:cNvSpPr txBox="1"/>
          <p:nvPr/>
        </p:nvSpPr>
        <p:spPr>
          <a:xfrm rot="-5400000">
            <a:off x="-1159843" y="2196582"/>
            <a:ext cx="3903633" cy="10156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6000">
                <a:solidFill>
                  <a:srgbClr val="FB7F03"/>
                </a:solidFill>
                <a:latin typeface="Arial"/>
                <a:ea typeface="Arial"/>
                <a:cs typeface="Arial"/>
                <a:sym typeface="Arial"/>
              </a:rPr>
              <a:t>BotDev()</a:t>
            </a:r>
            <a:endParaRPr/>
          </a:p>
        </p:txBody>
      </p:sp>
      <p:sp>
        <p:nvSpPr>
          <p:cNvPr id="28" name="Google Shape;28;p19"/>
          <p:cNvSpPr txBox="1"/>
          <p:nvPr/>
        </p:nvSpPr>
        <p:spPr>
          <a:xfrm>
            <a:off x="10138119" y="6420408"/>
            <a:ext cx="198708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FB7F03"/>
                </a:solidFill>
                <a:latin typeface="Calibri"/>
                <a:ea typeface="Calibri"/>
                <a:cs typeface="Calibri"/>
                <a:sym typeface="Calibri"/>
              </a:rPr>
              <a:t>Image By: Flash112</a:t>
            </a:r>
            <a:endParaRPr/>
          </a:p>
        </p:txBody>
      </p:sp>
      <p:pic>
        <p:nvPicPr>
          <p:cNvPr id="29" name="Google Shape;29;p19"/>
          <p:cNvPicPr preferRelativeResize="0"/>
          <p:nvPr/>
        </p:nvPicPr>
        <p:blipFill rotWithShape="1">
          <a:blip r:embed="rId3">
            <a:alphaModFix/>
          </a:blip>
          <a:srcRect b="0" l="79" r="79" t="0"/>
          <a:stretch/>
        </p:blipFill>
        <p:spPr>
          <a:xfrm rot="-5400000">
            <a:off x="-235717" y="4312319"/>
            <a:ext cx="1841590" cy="16002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30" name="Shape 30"/>
        <p:cNvGrpSpPr/>
        <p:nvPr/>
      </p:nvGrpSpPr>
      <p:grpSpPr>
        <a:xfrm>
          <a:off x="0" y="0"/>
          <a:ext cx="0" cy="0"/>
          <a:chOff x="0" y="0"/>
          <a:chExt cx="0" cy="0"/>
        </a:xfrm>
      </p:grpSpPr>
      <p:sp>
        <p:nvSpPr>
          <p:cNvPr id="31" name="Google Shape;31;p20"/>
          <p:cNvSpPr txBox="1"/>
          <p:nvPr>
            <p:ph type="title"/>
          </p:nvPr>
        </p:nvSpPr>
        <p:spPr>
          <a:xfrm>
            <a:off x="831851" y="1709742"/>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20"/>
          <p:cNvSpPr txBox="1"/>
          <p:nvPr>
            <p:ph idx="1" type="body"/>
          </p:nvPr>
        </p:nvSpPr>
        <p:spPr>
          <a:xfrm>
            <a:off x="831851" y="4589467"/>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sz="2400">
                <a:solidFill>
                  <a:schemeClr val="dk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3" name="Google Shape;33;p20"/>
          <p:cNvSpPr txBox="1"/>
          <p:nvPr>
            <p:ph idx="10" type="dt"/>
          </p:nvPr>
        </p:nvSpPr>
        <p:spPr>
          <a:xfrm>
            <a:off x="838200" y="6356354"/>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0"/>
          <p:cNvSpPr txBox="1"/>
          <p:nvPr>
            <p:ph idx="11" type="ftr"/>
          </p:nvPr>
        </p:nvSpPr>
        <p:spPr>
          <a:xfrm>
            <a:off x="4038600" y="6356354"/>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0"/>
          <p:cNvSpPr txBox="1"/>
          <p:nvPr>
            <p:ph idx="12" type="sldNum"/>
          </p:nvPr>
        </p:nvSpPr>
        <p:spPr>
          <a:xfrm>
            <a:off x="8610600" y="6356354"/>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6" name="Shape 36"/>
        <p:cNvGrpSpPr/>
        <p:nvPr/>
      </p:nvGrpSpPr>
      <p:grpSpPr>
        <a:xfrm>
          <a:off x="0" y="0"/>
          <a:ext cx="0" cy="0"/>
          <a:chOff x="0" y="0"/>
          <a:chExt cx="0" cy="0"/>
        </a:xfrm>
      </p:grpSpPr>
      <p:sp>
        <p:nvSpPr>
          <p:cNvPr id="37" name="Google Shape;37;p21"/>
          <p:cNvSpPr txBox="1"/>
          <p:nvPr>
            <p:ph type="title"/>
          </p:nvPr>
        </p:nvSpPr>
        <p:spPr>
          <a:xfrm>
            <a:off x="838200" y="365129"/>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21"/>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 name="Google Shape;39;p21"/>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21"/>
          <p:cNvSpPr txBox="1"/>
          <p:nvPr>
            <p:ph idx="10" type="dt"/>
          </p:nvPr>
        </p:nvSpPr>
        <p:spPr>
          <a:xfrm>
            <a:off x="838200" y="6356354"/>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21"/>
          <p:cNvSpPr txBox="1"/>
          <p:nvPr>
            <p:ph idx="11" type="ftr"/>
          </p:nvPr>
        </p:nvSpPr>
        <p:spPr>
          <a:xfrm>
            <a:off x="4038600" y="6356354"/>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21"/>
          <p:cNvSpPr txBox="1"/>
          <p:nvPr>
            <p:ph idx="12" type="sldNum"/>
          </p:nvPr>
        </p:nvSpPr>
        <p:spPr>
          <a:xfrm>
            <a:off x="8610600" y="6356354"/>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3" name="Shape 43"/>
        <p:cNvGrpSpPr/>
        <p:nvPr/>
      </p:nvGrpSpPr>
      <p:grpSpPr>
        <a:xfrm>
          <a:off x="0" y="0"/>
          <a:ext cx="0" cy="0"/>
          <a:chOff x="0" y="0"/>
          <a:chExt cx="0" cy="0"/>
        </a:xfrm>
      </p:grpSpPr>
      <p:sp>
        <p:nvSpPr>
          <p:cNvPr id="44" name="Google Shape;44;p22"/>
          <p:cNvSpPr txBox="1"/>
          <p:nvPr>
            <p:ph type="title"/>
          </p:nvPr>
        </p:nvSpPr>
        <p:spPr>
          <a:xfrm>
            <a:off x="839788" y="365129"/>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22"/>
          <p:cNvSpPr txBox="1"/>
          <p:nvPr>
            <p:ph idx="1" type="body"/>
          </p:nvPr>
        </p:nvSpPr>
        <p:spPr>
          <a:xfrm>
            <a:off x="839789"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6" name="Google Shape;46;p22"/>
          <p:cNvSpPr txBox="1"/>
          <p:nvPr>
            <p:ph idx="2" type="body"/>
          </p:nvPr>
        </p:nvSpPr>
        <p:spPr>
          <a:xfrm>
            <a:off x="839789"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 name="Google Shape;47;p22"/>
          <p:cNvSpPr txBox="1"/>
          <p:nvPr>
            <p:ph idx="3" type="body"/>
          </p:nvPr>
        </p:nvSpPr>
        <p:spPr>
          <a:xfrm>
            <a:off x="6172202"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8" name="Google Shape;48;p22"/>
          <p:cNvSpPr txBox="1"/>
          <p:nvPr>
            <p:ph idx="4" type="body"/>
          </p:nvPr>
        </p:nvSpPr>
        <p:spPr>
          <a:xfrm>
            <a:off x="6172202"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22"/>
          <p:cNvSpPr txBox="1"/>
          <p:nvPr>
            <p:ph idx="10" type="dt"/>
          </p:nvPr>
        </p:nvSpPr>
        <p:spPr>
          <a:xfrm>
            <a:off x="838200" y="6356354"/>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22"/>
          <p:cNvSpPr txBox="1"/>
          <p:nvPr>
            <p:ph idx="11" type="ftr"/>
          </p:nvPr>
        </p:nvSpPr>
        <p:spPr>
          <a:xfrm>
            <a:off x="4038600" y="6356354"/>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22"/>
          <p:cNvSpPr txBox="1"/>
          <p:nvPr>
            <p:ph idx="12" type="sldNum"/>
          </p:nvPr>
        </p:nvSpPr>
        <p:spPr>
          <a:xfrm>
            <a:off x="8610600" y="6356354"/>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2" name="Shape 52"/>
        <p:cNvGrpSpPr/>
        <p:nvPr/>
      </p:nvGrpSpPr>
      <p:grpSpPr>
        <a:xfrm>
          <a:off x="0" y="0"/>
          <a:ext cx="0" cy="0"/>
          <a:chOff x="0" y="0"/>
          <a:chExt cx="0" cy="0"/>
        </a:xfrm>
      </p:grpSpPr>
      <p:pic>
        <p:nvPicPr>
          <p:cNvPr descr="A rocky beach next to a body of water&#10;&#10;Description automatically generated" id="53" name="Google Shape;53;p23"/>
          <p:cNvPicPr preferRelativeResize="0"/>
          <p:nvPr/>
        </p:nvPicPr>
        <p:blipFill rotWithShape="1">
          <a:blip r:embed="rId2">
            <a:alphaModFix/>
          </a:blip>
          <a:srcRect b="0" l="0" r="0" t="17521"/>
          <a:stretch/>
        </p:blipFill>
        <p:spPr>
          <a:xfrm>
            <a:off x="0" y="1"/>
            <a:ext cx="12192001" cy="6857999"/>
          </a:xfrm>
          <a:prstGeom prst="rect">
            <a:avLst/>
          </a:prstGeom>
          <a:solidFill>
            <a:srgbClr val="262626"/>
          </a:solidFill>
          <a:ln>
            <a:noFill/>
          </a:ln>
        </p:spPr>
      </p:pic>
      <p:sp>
        <p:nvSpPr>
          <p:cNvPr id="54" name="Google Shape;54;p23"/>
          <p:cNvSpPr/>
          <p:nvPr/>
        </p:nvSpPr>
        <p:spPr>
          <a:xfrm>
            <a:off x="1" y="1"/>
            <a:ext cx="12192000" cy="6858000"/>
          </a:xfrm>
          <a:prstGeom prst="rect">
            <a:avLst/>
          </a:prstGeom>
          <a:solidFill>
            <a:srgbClr val="7F7F7F">
              <a:alpha val="61960"/>
            </a:srgbClr>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sp>
        <p:nvSpPr>
          <p:cNvPr id="55" name="Google Shape;55;p23"/>
          <p:cNvSpPr txBox="1"/>
          <p:nvPr>
            <p:ph type="title"/>
          </p:nvPr>
        </p:nvSpPr>
        <p:spPr>
          <a:xfrm>
            <a:off x="838200" y="365129"/>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rgbClr val="FB7F03"/>
              </a:buClr>
              <a:buSzPts val="6000"/>
              <a:buFont typeface="Arial"/>
              <a:buNone/>
              <a:defRPr b="1" sz="6000">
                <a:solidFill>
                  <a:srgbClr val="FB7F03"/>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3"/>
          <p:cNvSpPr txBox="1"/>
          <p:nvPr>
            <p:ph idx="10" type="dt"/>
          </p:nvPr>
        </p:nvSpPr>
        <p:spPr>
          <a:xfrm>
            <a:off x="838200" y="6356354"/>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3"/>
          <p:cNvSpPr txBox="1"/>
          <p:nvPr>
            <p:ph idx="11" type="ftr"/>
          </p:nvPr>
        </p:nvSpPr>
        <p:spPr>
          <a:xfrm>
            <a:off x="4038600" y="6356354"/>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23"/>
          <p:cNvSpPr txBox="1"/>
          <p:nvPr>
            <p:ph idx="12" type="sldNum"/>
          </p:nvPr>
        </p:nvSpPr>
        <p:spPr>
          <a:xfrm>
            <a:off x="8610600" y="6356354"/>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59" name="Google Shape;59;p23"/>
          <p:cNvSpPr txBox="1"/>
          <p:nvPr/>
        </p:nvSpPr>
        <p:spPr>
          <a:xfrm>
            <a:off x="8288368" y="5266245"/>
            <a:ext cx="3903633" cy="10156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6000">
                <a:solidFill>
                  <a:srgbClr val="FB7F03"/>
                </a:solidFill>
                <a:latin typeface="Arial"/>
                <a:ea typeface="Arial"/>
                <a:cs typeface="Arial"/>
                <a:sym typeface="Arial"/>
              </a:rPr>
              <a:t>BotDev()</a:t>
            </a:r>
            <a:endParaRPr/>
          </a:p>
        </p:txBody>
      </p:sp>
      <p:pic>
        <p:nvPicPr>
          <p:cNvPr id="60" name="Google Shape;60;p23"/>
          <p:cNvPicPr preferRelativeResize="0"/>
          <p:nvPr/>
        </p:nvPicPr>
        <p:blipFill rotWithShape="1">
          <a:blip r:embed="rId3">
            <a:alphaModFix/>
          </a:blip>
          <a:srcRect b="0" l="0" r="0" t="0"/>
          <a:stretch/>
        </p:blipFill>
        <p:spPr>
          <a:xfrm>
            <a:off x="6857999" y="4768853"/>
            <a:ext cx="1828800" cy="15875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1" name="Shape 61"/>
        <p:cNvGrpSpPr/>
        <p:nvPr/>
      </p:nvGrpSpPr>
      <p:grpSpPr>
        <a:xfrm>
          <a:off x="0" y="0"/>
          <a:ext cx="0" cy="0"/>
          <a:chOff x="0" y="0"/>
          <a:chExt cx="0" cy="0"/>
        </a:xfrm>
      </p:grpSpPr>
      <p:sp>
        <p:nvSpPr>
          <p:cNvPr id="62" name="Google Shape;62;p24"/>
          <p:cNvSpPr txBox="1"/>
          <p:nvPr>
            <p:ph idx="10" type="dt"/>
          </p:nvPr>
        </p:nvSpPr>
        <p:spPr>
          <a:xfrm>
            <a:off x="838200" y="6356354"/>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4"/>
          <p:cNvSpPr txBox="1"/>
          <p:nvPr>
            <p:ph idx="11" type="ftr"/>
          </p:nvPr>
        </p:nvSpPr>
        <p:spPr>
          <a:xfrm>
            <a:off x="4038600" y="6356354"/>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4"/>
          <p:cNvSpPr txBox="1"/>
          <p:nvPr>
            <p:ph idx="12" type="sldNum"/>
          </p:nvPr>
        </p:nvSpPr>
        <p:spPr>
          <a:xfrm>
            <a:off x="8610600" y="6356354"/>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65" name="Shape 65"/>
        <p:cNvGrpSpPr/>
        <p:nvPr/>
      </p:nvGrpSpPr>
      <p:grpSpPr>
        <a:xfrm>
          <a:off x="0" y="0"/>
          <a:ext cx="0" cy="0"/>
          <a:chOff x="0" y="0"/>
          <a:chExt cx="0" cy="0"/>
        </a:xfrm>
      </p:grpSpPr>
      <p:sp>
        <p:nvSpPr>
          <p:cNvPr id="66" name="Google Shape;66;p2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25"/>
          <p:cNvSpPr txBox="1"/>
          <p:nvPr>
            <p:ph idx="1" type="body"/>
          </p:nvPr>
        </p:nvSpPr>
        <p:spPr>
          <a:xfrm>
            <a:off x="5183188" y="987429"/>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8" name="Google Shape;68;p25"/>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25"/>
          <p:cNvSpPr txBox="1"/>
          <p:nvPr>
            <p:ph idx="10" type="dt"/>
          </p:nvPr>
        </p:nvSpPr>
        <p:spPr>
          <a:xfrm>
            <a:off x="838200" y="6356354"/>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5"/>
          <p:cNvSpPr txBox="1"/>
          <p:nvPr>
            <p:ph idx="11" type="ftr"/>
          </p:nvPr>
        </p:nvSpPr>
        <p:spPr>
          <a:xfrm>
            <a:off x="4038600" y="6356354"/>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5"/>
          <p:cNvSpPr txBox="1"/>
          <p:nvPr>
            <p:ph idx="12" type="sldNum"/>
          </p:nvPr>
        </p:nvSpPr>
        <p:spPr>
          <a:xfrm>
            <a:off x="8610600" y="6356354"/>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72" name="Shape 72"/>
        <p:cNvGrpSpPr/>
        <p:nvPr/>
      </p:nvGrpSpPr>
      <p:grpSpPr>
        <a:xfrm>
          <a:off x="0" y="0"/>
          <a:ext cx="0" cy="0"/>
          <a:chOff x="0" y="0"/>
          <a:chExt cx="0" cy="0"/>
        </a:xfrm>
      </p:grpSpPr>
      <p:sp>
        <p:nvSpPr>
          <p:cNvPr id="73" name="Google Shape;73;p2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26"/>
          <p:cNvSpPr/>
          <p:nvPr>
            <p:ph idx="2" type="pic"/>
          </p:nvPr>
        </p:nvSpPr>
        <p:spPr>
          <a:xfrm>
            <a:off x="5183188" y="987429"/>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75" name="Google Shape;75;p26"/>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6" name="Google Shape;76;p26"/>
          <p:cNvSpPr txBox="1"/>
          <p:nvPr>
            <p:ph idx="10" type="dt"/>
          </p:nvPr>
        </p:nvSpPr>
        <p:spPr>
          <a:xfrm>
            <a:off x="838200" y="6356354"/>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6"/>
          <p:cNvSpPr txBox="1"/>
          <p:nvPr>
            <p:ph idx="11" type="ftr"/>
          </p:nvPr>
        </p:nvSpPr>
        <p:spPr>
          <a:xfrm>
            <a:off x="4038600" y="6356354"/>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6"/>
          <p:cNvSpPr txBox="1"/>
          <p:nvPr>
            <p:ph idx="12" type="sldNum"/>
          </p:nvPr>
        </p:nvSpPr>
        <p:spPr>
          <a:xfrm>
            <a:off x="8610600" y="6356354"/>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7"/>
          <p:cNvSpPr txBox="1"/>
          <p:nvPr>
            <p:ph type="title"/>
          </p:nvPr>
        </p:nvSpPr>
        <p:spPr>
          <a:xfrm>
            <a:off x="838200" y="365129"/>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7"/>
          <p:cNvSpPr txBox="1"/>
          <p:nvPr>
            <p:ph idx="10" type="dt"/>
          </p:nvPr>
        </p:nvSpPr>
        <p:spPr>
          <a:xfrm>
            <a:off x="838200" y="6356354"/>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7"/>
          <p:cNvSpPr txBox="1"/>
          <p:nvPr>
            <p:ph idx="11" type="ftr"/>
          </p:nvPr>
        </p:nvSpPr>
        <p:spPr>
          <a:xfrm>
            <a:off x="4038600" y="6356354"/>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7"/>
          <p:cNvSpPr txBox="1"/>
          <p:nvPr>
            <p:ph idx="12" type="sldNum"/>
          </p:nvPr>
        </p:nvSpPr>
        <p:spPr>
          <a:xfrm>
            <a:off x="8610600" y="6356354"/>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0.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0.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4.png"/><Relationship Id="rId4" Type="http://schemas.openxmlformats.org/officeDocument/2006/relationships/image" Target="../media/image9.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2.png"/><Relationship Id="rId4" Type="http://schemas.openxmlformats.org/officeDocument/2006/relationships/image" Target="../media/image14.png"/><Relationship Id="rId5" Type="http://schemas.openxmlformats.org/officeDocument/2006/relationships/image" Target="../media/image9.png"/><Relationship Id="rId6" Type="http://schemas.openxmlformats.org/officeDocument/2006/relationships/image" Target="../media/image7.png"/><Relationship Id="rId7"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
          <p:cNvSpPr txBox="1"/>
          <p:nvPr>
            <p:ph type="ctrTitle"/>
          </p:nvPr>
        </p:nvSpPr>
        <p:spPr>
          <a:xfrm>
            <a:off x="914400" y="2789578"/>
            <a:ext cx="10363200" cy="23876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rgbClr val="FB7F03"/>
              </a:buClr>
              <a:buSzPts val="8800"/>
              <a:buFont typeface="Arial"/>
              <a:buNone/>
            </a:pPr>
            <a:r>
              <a:rPr lang="en-US" sz="8800"/>
              <a:t>Intro to:</a:t>
            </a:r>
            <a:br>
              <a:rPr lang="en-US" sz="8800"/>
            </a:br>
            <a:r>
              <a:rPr lang="en-US" sz="8800"/>
              <a:t>GPIO Comms</a:t>
            </a:r>
            <a:endParaRPr sz="8800"/>
          </a:p>
        </p:txBody>
      </p:sp>
      <p:sp>
        <p:nvSpPr>
          <p:cNvPr id="96" name="Google Shape;96;p1"/>
          <p:cNvSpPr txBox="1"/>
          <p:nvPr>
            <p:ph idx="1" type="subTitle"/>
          </p:nvPr>
        </p:nvSpPr>
        <p:spPr>
          <a:xfrm>
            <a:off x="1620252" y="518318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rgbClr val="FB7F03"/>
              </a:buClr>
              <a:buSzPts val="4000"/>
              <a:buNone/>
            </a:pPr>
            <a:r>
              <a:rPr lang="en-US"/>
              <a:t>Communicating with Components and Communication Protocols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10"/>
          <p:cNvSpPr txBox="1"/>
          <p:nvPr>
            <p:ph type="title"/>
          </p:nvPr>
        </p:nvSpPr>
        <p:spPr>
          <a:xfrm>
            <a:off x="1622424" y="365129"/>
            <a:ext cx="9731375"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B7F03"/>
              </a:buClr>
              <a:buSzPts val="4400"/>
              <a:buFont typeface="Arial"/>
              <a:buNone/>
            </a:pPr>
            <a:r>
              <a:rPr lang="en-US"/>
              <a:t>GPIO example in Python</a:t>
            </a:r>
            <a:endParaRPr/>
          </a:p>
        </p:txBody>
      </p:sp>
      <p:sp>
        <p:nvSpPr>
          <p:cNvPr id="217" name="Google Shape;217;p10"/>
          <p:cNvSpPr txBox="1"/>
          <p:nvPr>
            <p:ph idx="1" type="body"/>
          </p:nvPr>
        </p:nvSpPr>
        <p:spPr>
          <a:xfrm>
            <a:off x="1622424" y="1825625"/>
            <a:ext cx="9731376" cy="4351338"/>
          </a:xfrm>
          <a:prstGeom prst="rect">
            <a:avLst/>
          </a:prstGeom>
          <a:solidFill>
            <a:srgbClr val="0C0C0C">
              <a:alpha val="74901"/>
            </a:srgbClr>
          </a:solid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FB7F03"/>
              </a:buClr>
              <a:buSzPts val="2800"/>
              <a:buNone/>
            </a:pPr>
            <a:r>
              <a:rPr lang="en-US"/>
              <a:t>GPIO.setup(5, GPIO.OUT)</a:t>
            </a:r>
            <a:endParaRPr/>
          </a:p>
          <a:p>
            <a:pPr indent="0" lvl="0" marL="0" rtl="0" algn="l">
              <a:lnSpc>
                <a:spcPct val="90000"/>
              </a:lnSpc>
              <a:spcBef>
                <a:spcPts val="1000"/>
              </a:spcBef>
              <a:spcAft>
                <a:spcPts val="0"/>
              </a:spcAft>
              <a:buClr>
                <a:srgbClr val="FB7F03"/>
              </a:buClr>
              <a:buSzPts val="2800"/>
              <a:buNone/>
            </a:pPr>
            <a:r>
              <a:rPr lang="en-US"/>
              <a:t>GPIO.output(5, GPIO.LOW)</a:t>
            </a:r>
            <a:endParaRPr/>
          </a:p>
          <a:p>
            <a:pPr indent="0" lvl="0" marL="0" rtl="0" algn="l">
              <a:lnSpc>
                <a:spcPct val="90000"/>
              </a:lnSpc>
              <a:spcBef>
                <a:spcPts val="1000"/>
              </a:spcBef>
              <a:spcAft>
                <a:spcPts val="0"/>
              </a:spcAft>
              <a:buClr>
                <a:srgbClr val="FB7F03"/>
              </a:buClr>
              <a:buSzPts val="2800"/>
              <a:buNone/>
            </a:pPr>
            <a:r>
              <a:rPr lang="en-US"/>
              <a:t>sleep(30)</a:t>
            </a:r>
            <a:endParaRPr/>
          </a:p>
          <a:p>
            <a:pPr indent="0" lvl="0" marL="0" rtl="0" algn="l">
              <a:lnSpc>
                <a:spcPct val="90000"/>
              </a:lnSpc>
              <a:spcBef>
                <a:spcPts val="1000"/>
              </a:spcBef>
              <a:spcAft>
                <a:spcPts val="0"/>
              </a:spcAft>
              <a:buClr>
                <a:srgbClr val="FB7F03"/>
              </a:buClr>
              <a:buSzPts val="2800"/>
              <a:buNone/>
            </a:pPr>
            <a:r>
              <a:rPr lang="en-US"/>
              <a:t>GPIO.output(5, GPIO.HIGH)</a:t>
            </a:r>
            <a:endParaRPr/>
          </a:p>
          <a:p>
            <a:pPr indent="0" lvl="0" marL="0" rtl="0" algn="l">
              <a:lnSpc>
                <a:spcPct val="90000"/>
              </a:lnSpc>
              <a:spcBef>
                <a:spcPts val="1000"/>
              </a:spcBef>
              <a:spcAft>
                <a:spcPts val="0"/>
              </a:spcAft>
              <a:buClr>
                <a:srgbClr val="FB7F03"/>
              </a:buClr>
              <a:buSzPts val="2800"/>
              <a:buNone/>
            </a:pPr>
            <a:r>
              <a:rPr lang="en-US"/>
              <a:t>sleep(50)</a:t>
            </a:r>
            <a:endParaRPr/>
          </a:p>
          <a:p>
            <a:pPr indent="0" lvl="0" marL="0" rtl="0" algn="l">
              <a:lnSpc>
                <a:spcPct val="90000"/>
              </a:lnSpc>
              <a:spcBef>
                <a:spcPts val="1000"/>
              </a:spcBef>
              <a:spcAft>
                <a:spcPts val="0"/>
              </a:spcAft>
              <a:buClr>
                <a:srgbClr val="FB7F03"/>
              </a:buClr>
              <a:buSzPts val="2800"/>
              <a:buNone/>
            </a:pPr>
            <a:r>
              <a:rPr lang="en-US"/>
              <a:t>GPIO.output(5, GPIO.LOW)</a:t>
            </a:r>
            <a:endParaRPr/>
          </a:p>
          <a:p>
            <a:pPr indent="0" lvl="0" marL="0" rtl="0" algn="l">
              <a:lnSpc>
                <a:spcPct val="90000"/>
              </a:lnSpc>
              <a:spcBef>
                <a:spcPts val="1000"/>
              </a:spcBef>
              <a:spcAft>
                <a:spcPts val="0"/>
              </a:spcAft>
              <a:buClr>
                <a:srgbClr val="FB7F03"/>
              </a:buClr>
              <a:buSzPts val="2800"/>
              <a:buNone/>
            </a:pPr>
            <a:r>
              <a:t/>
            </a:r>
            <a:endParaRPr/>
          </a:p>
        </p:txBody>
      </p:sp>
      <p:sp>
        <p:nvSpPr>
          <p:cNvPr id="218" name="Google Shape;218;p10"/>
          <p:cNvSpPr/>
          <p:nvPr/>
        </p:nvSpPr>
        <p:spPr>
          <a:xfrm>
            <a:off x="7334655" y="3891065"/>
            <a:ext cx="4857344" cy="2966936"/>
          </a:xfrm>
          <a:prstGeom prst="rect">
            <a:avLst/>
          </a:prstGeom>
          <a:solidFill>
            <a:schemeClr val="l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219" name="Google Shape;219;p10"/>
          <p:cNvCxnSpPr/>
          <p:nvPr/>
        </p:nvCxnSpPr>
        <p:spPr>
          <a:xfrm flipH="1" rot="10800000">
            <a:off x="8663917" y="4406629"/>
            <a:ext cx="3528083" cy="1"/>
          </a:xfrm>
          <a:prstGeom prst="straightConnector1">
            <a:avLst/>
          </a:prstGeom>
          <a:noFill/>
          <a:ln cap="flat" cmpd="sng" w="9525">
            <a:solidFill>
              <a:schemeClr val="accent1"/>
            </a:solidFill>
            <a:prstDash val="dash"/>
            <a:miter lim="800000"/>
            <a:headEnd len="sm" w="sm" type="none"/>
            <a:tailEnd len="sm" w="sm" type="none"/>
          </a:ln>
        </p:spPr>
      </p:cxnSp>
      <p:cxnSp>
        <p:nvCxnSpPr>
          <p:cNvPr id="220" name="Google Shape;220;p10"/>
          <p:cNvCxnSpPr/>
          <p:nvPr/>
        </p:nvCxnSpPr>
        <p:spPr>
          <a:xfrm>
            <a:off x="8537164" y="6086505"/>
            <a:ext cx="3654836" cy="12740"/>
          </a:xfrm>
          <a:prstGeom prst="straightConnector1">
            <a:avLst/>
          </a:prstGeom>
          <a:noFill/>
          <a:ln cap="flat" cmpd="sng" w="9525">
            <a:solidFill>
              <a:schemeClr val="accent1"/>
            </a:solidFill>
            <a:prstDash val="dash"/>
            <a:miter lim="800000"/>
            <a:headEnd len="sm" w="sm" type="none"/>
            <a:tailEnd len="sm" w="sm" type="none"/>
          </a:ln>
        </p:spPr>
      </p:cxnSp>
      <p:sp>
        <p:nvSpPr>
          <p:cNvPr id="221" name="Google Shape;221;p10"/>
          <p:cNvSpPr txBox="1"/>
          <p:nvPr/>
        </p:nvSpPr>
        <p:spPr>
          <a:xfrm>
            <a:off x="7534803" y="4143801"/>
            <a:ext cx="1024454"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Calibri"/>
                <a:ea typeface="Calibri"/>
                <a:cs typeface="Calibri"/>
                <a:sym typeface="Calibri"/>
              </a:rPr>
              <a:t>HIGH</a:t>
            </a:r>
            <a:endParaRPr/>
          </a:p>
        </p:txBody>
      </p:sp>
      <p:sp>
        <p:nvSpPr>
          <p:cNvPr id="222" name="Google Shape;222;p10"/>
          <p:cNvSpPr txBox="1"/>
          <p:nvPr/>
        </p:nvSpPr>
        <p:spPr>
          <a:xfrm>
            <a:off x="7625387" y="5787291"/>
            <a:ext cx="843287"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Calibri"/>
                <a:ea typeface="Calibri"/>
                <a:cs typeface="Calibri"/>
                <a:sym typeface="Calibri"/>
              </a:rPr>
              <a:t>Low</a:t>
            </a:r>
            <a:endParaRPr/>
          </a:p>
        </p:txBody>
      </p:sp>
      <p:sp>
        <p:nvSpPr>
          <p:cNvPr id="223" name="Google Shape;223;p10"/>
          <p:cNvSpPr/>
          <p:nvPr/>
        </p:nvSpPr>
        <p:spPr>
          <a:xfrm>
            <a:off x="8375774" y="4394263"/>
            <a:ext cx="3135293" cy="1743891"/>
          </a:xfrm>
          <a:custGeom>
            <a:rect b="b" l="l" r="r" t="t"/>
            <a:pathLst>
              <a:path extrusionOk="0" h="1828800" w="3287949">
                <a:moveTo>
                  <a:pt x="0" y="1789889"/>
                </a:moveTo>
                <a:lnTo>
                  <a:pt x="1284051" y="1789889"/>
                </a:lnTo>
                <a:lnTo>
                  <a:pt x="1284051" y="0"/>
                </a:lnTo>
                <a:lnTo>
                  <a:pt x="3268493" y="0"/>
                </a:lnTo>
                <a:lnTo>
                  <a:pt x="3287949" y="1828800"/>
                </a:lnTo>
              </a:path>
            </a:pathLst>
          </a:custGeom>
          <a:noFill/>
          <a:ln cap="flat" cmpd="sng" w="508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4" name="Google Shape;224;p10"/>
          <p:cNvSpPr/>
          <p:nvPr/>
        </p:nvSpPr>
        <p:spPr>
          <a:xfrm rot="5400000">
            <a:off x="8857461" y="5718605"/>
            <a:ext cx="286176" cy="1220756"/>
          </a:xfrm>
          <a:prstGeom prst="rightBrace">
            <a:avLst>
              <a:gd fmla="val 8333" name="adj1"/>
              <a:gd fmla="val 50000" name="adj2"/>
            </a:avLst>
          </a:prstGeom>
          <a:no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25" name="Google Shape;225;p10"/>
          <p:cNvSpPr txBox="1"/>
          <p:nvPr/>
        </p:nvSpPr>
        <p:spPr>
          <a:xfrm>
            <a:off x="8572324" y="6405342"/>
            <a:ext cx="843287"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30 ms</a:t>
            </a:r>
            <a:endParaRPr b="1" sz="2000">
              <a:solidFill>
                <a:schemeClr val="dk1"/>
              </a:solidFill>
              <a:latin typeface="Calibri"/>
              <a:ea typeface="Calibri"/>
              <a:cs typeface="Calibri"/>
              <a:sym typeface="Calibri"/>
            </a:endParaRPr>
          </a:p>
        </p:txBody>
      </p:sp>
      <p:sp>
        <p:nvSpPr>
          <p:cNvPr id="226" name="Google Shape;226;p10"/>
          <p:cNvSpPr/>
          <p:nvPr/>
        </p:nvSpPr>
        <p:spPr>
          <a:xfrm rot="5400000">
            <a:off x="10426862" y="5387865"/>
            <a:ext cx="289418" cy="1878992"/>
          </a:xfrm>
          <a:prstGeom prst="rightBrace">
            <a:avLst>
              <a:gd fmla="val 8333" name="adj1"/>
              <a:gd fmla="val 50000" name="adj2"/>
            </a:avLst>
          </a:prstGeom>
          <a:no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27" name="Google Shape;227;p10"/>
          <p:cNvSpPr txBox="1"/>
          <p:nvPr/>
        </p:nvSpPr>
        <p:spPr>
          <a:xfrm>
            <a:off x="10144969" y="6402099"/>
            <a:ext cx="843287"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50 ms</a:t>
            </a:r>
            <a:endParaRPr b="1" sz="2000">
              <a:solidFill>
                <a:schemeClr val="dk1"/>
              </a:solidFill>
              <a:latin typeface="Calibri"/>
              <a:ea typeface="Calibri"/>
              <a:cs typeface="Calibri"/>
              <a:sym typeface="Calibri"/>
            </a:endParaRPr>
          </a:p>
        </p:txBody>
      </p:sp>
      <p:sp>
        <p:nvSpPr>
          <p:cNvPr id="228" name="Google Shape;228;p10"/>
          <p:cNvSpPr txBox="1"/>
          <p:nvPr/>
        </p:nvSpPr>
        <p:spPr>
          <a:xfrm>
            <a:off x="11782555" y="4143801"/>
            <a:ext cx="401337"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Calibri"/>
                <a:ea typeface="Calibri"/>
                <a:cs typeface="Calibri"/>
                <a:sym typeface="Calibri"/>
              </a:rPr>
              <a:t>1</a:t>
            </a:r>
            <a:endParaRPr/>
          </a:p>
        </p:txBody>
      </p:sp>
      <p:sp>
        <p:nvSpPr>
          <p:cNvPr id="229" name="Google Shape;229;p10"/>
          <p:cNvSpPr txBox="1"/>
          <p:nvPr/>
        </p:nvSpPr>
        <p:spPr>
          <a:xfrm>
            <a:off x="11782554" y="5804141"/>
            <a:ext cx="401337"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Calibri"/>
                <a:ea typeface="Calibri"/>
                <a:cs typeface="Calibri"/>
                <a:sym typeface="Calibri"/>
              </a:rPr>
              <a:t>0</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Google Shape;235;p11"/>
          <p:cNvSpPr txBox="1"/>
          <p:nvPr>
            <p:ph type="title"/>
          </p:nvPr>
        </p:nvSpPr>
        <p:spPr>
          <a:xfrm>
            <a:off x="1622424" y="365129"/>
            <a:ext cx="9731375"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B7F03"/>
              </a:buClr>
              <a:buSzPts val="4400"/>
              <a:buFont typeface="Arial"/>
              <a:buNone/>
            </a:pPr>
            <a:r>
              <a:rPr lang="en-US"/>
              <a:t>Digital Signals</a:t>
            </a:r>
            <a:endParaRPr/>
          </a:p>
        </p:txBody>
      </p:sp>
      <p:sp>
        <p:nvSpPr>
          <p:cNvPr id="236" name="Google Shape;236;p11"/>
          <p:cNvSpPr txBox="1"/>
          <p:nvPr>
            <p:ph idx="1" type="body"/>
          </p:nvPr>
        </p:nvSpPr>
        <p:spPr>
          <a:xfrm>
            <a:off x="1622424" y="1514339"/>
            <a:ext cx="8144145" cy="5139379"/>
          </a:xfrm>
          <a:prstGeom prst="rect">
            <a:avLst/>
          </a:prstGeom>
          <a:solidFill>
            <a:srgbClr val="0C0C0C">
              <a:alpha val="74901"/>
            </a:srgbClr>
          </a:solidFill>
          <a:ln>
            <a:noFill/>
          </a:ln>
        </p:spPr>
        <p:txBody>
          <a:bodyPr anchorCtr="0" anchor="t" bIns="45700" lIns="91425" spcFirstLastPara="1" rIns="91425" wrap="square" tIns="45700">
            <a:normAutofit/>
          </a:bodyPr>
          <a:lstStyle/>
          <a:p>
            <a:pPr indent="-228600" lvl="0" marL="228600" rtl="0" algn="l">
              <a:lnSpc>
                <a:spcPct val="80000"/>
              </a:lnSpc>
              <a:spcBef>
                <a:spcPts val="0"/>
              </a:spcBef>
              <a:spcAft>
                <a:spcPts val="0"/>
              </a:spcAft>
              <a:buClr>
                <a:srgbClr val="FB7F03"/>
              </a:buClr>
              <a:buSzPts val="2590"/>
              <a:buChar char="•"/>
            </a:pPr>
            <a:r>
              <a:rPr lang="en-US" sz="2590"/>
              <a:t>Bit Streams are streams of 1s and 0s</a:t>
            </a:r>
            <a:endParaRPr/>
          </a:p>
          <a:p>
            <a:pPr indent="-64135" lvl="0" marL="228600" rtl="0" algn="l">
              <a:lnSpc>
                <a:spcPct val="80000"/>
              </a:lnSpc>
              <a:spcBef>
                <a:spcPts val="1000"/>
              </a:spcBef>
              <a:spcAft>
                <a:spcPts val="0"/>
              </a:spcAft>
              <a:buClr>
                <a:srgbClr val="FB7F03"/>
              </a:buClr>
              <a:buSzPts val="2590"/>
              <a:buNone/>
            </a:pPr>
            <a:r>
              <a:t/>
            </a:r>
            <a:endParaRPr sz="2590"/>
          </a:p>
          <a:p>
            <a:pPr indent="-228600" lvl="0" marL="228600" rtl="0" algn="l">
              <a:lnSpc>
                <a:spcPct val="80000"/>
              </a:lnSpc>
              <a:spcBef>
                <a:spcPts val="1000"/>
              </a:spcBef>
              <a:spcAft>
                <a:spcPts val="0"/>
              </a:spcAft>
              <a:buClr>
                <a:srgbClr val="FB7F03"/>
              </a:buClr>
              <a:buSzPts val="2590"/>
              <a:buChar char="•"/>
            </a:pPr>
            <a:r>
              <a:rPr lang="en-US" sz="2590"/>
              <a:t>5 Volts = 1</a:t>
            </a:r>
            <a:endParaRPr/>
          </a:p>
          <a:p>
            <a:pPr indent="-64135" lvl="0" marL="228600" rtl="0" algn="l">
              <a:lnSpc>
                <a:spcPct val="80000"/>
              </a:lnSpc>
              <a:spcBef>
                <a:spcPts val="1000"/>
              </a:spcBef>
              <a:spcAft>
                <a:spcPts val="0"/>
              </a:spcAft>
              <a:buClr>
                <a:srgbClr val="FB7F03"/>
              </a:buClr>
              <a:buSzPts val="2590"/>
              <a:buNone/>
            </a:pPr>
            <a:r>
              <a:t/>
            </a:r>
            <a:endParaRPr sz="2590"/>
          </a:p>
          <a:p>
            <a:pPr indent="-228600" lvl="0" marL="228600" rtl="0" algn="l">
              <a:lnSpc>
                <a:spcPct val="80000"/>
              </a:lnSpc>
              <a:spcBef>
                <a:spcPts val="1000"/>
              </a:spcBef>
              <a:spcAft>
                <a:spcPts val="0"/>
              </a:spcAft>
              <a:buClr>
                <a:srgbClr val="FB7F03"/>
              </a:buClr>
              <a:buSzPts val="2590"/>
              <a:buChar char="•"/>
            </a:pPr>
            <a:r>
              <a:rPr lang="en-US" sz="2590"/>
              <a:t>0 Volt = 0</a:t>
            </a:r>
            <a:endParaRPr/>
          </a:p>
          <a:p>
            <a:pPr indent="-64135" lvl="0" marL="228600" rtl="0" algn="l">
              <a:lnSpc>
                <a:spcPct val="80000"/>
              </a:lnSpc>
              <a:spcBef>
                <a:spcPts val="1000"/>
              </a:spcBef>
              <a:spcAft>
                <a:spcPts val="0"/>
              </a:spcAft>
              <a:buClr>
                <a:srgbClr val="FB7F03"/>
              </a:buClr>
              <a:buSzPts val="2590"/>
              <a:buNone/>
            </a:pPr>
            <a:r>
              <a:t/>
            </a:r>
            <a:endParaRPr sz="2590"/>
          </a:p>
          <a:p>
            <a:pPr indent="-228600" lvl="0" marL="228600" rtl="0" algn="l">
              <a:lnSpc>
                <a:spcPct val="80000"/>
              </a:lnSpc>
              <a:spcBef>
                <a:spcPts val="1000"/>
              </a:spcBef>
              <a:spcAft>
                <a:spcPts val="0"/>
              </a:spcAft>
              <a:buClr>
                <a:srgbClr val="FB7F03"/>
              </a:buClr>
              <a:buSzPts val="2590"/>
              <a:buChar char="•"/>
            </a:pPr>
            <a:r>
              <a:rPr lang="en-US" sz="2590"/>
              <a:t>Can use these 5 volt signals to send data over bit streams. </a:t>
            </a:r>
            <a:endParaRPr/>
          </a:p>
          <a:p>
            <a:pPr indent="-64135" lvl="0" marL="228600" rtl="0" algn="l">
              <a:lnSpc>
                <a:spcPct val="80000"/>
              </a:lnSpc>
              <a:spcBef>
                <a:spcPts val="1000"/>
              </a:spcBef>
              <a:spcAft>
                <a:spcPts val="0"/>
              </a:spcAft>
              <a:buClr>
                <a:srgbClr val="FB7F03"/>
              </a:buClr>
              <a:buSzPts val="2590"/>
              <a:buNone/>
            </a:pPr>
            <a:r>
              <a:t/>
            </a:r>
            <a:endParaRPr sz="2590"/>
          </a:p>
          <a:p>
            <a:pPr indent="-64135" lvl="0" marL="228600" rtl="0" algn="l">
              <a:lnSpc>
                <a:spcPct val="80000"/>
              </a:lnSpc>
              <a:spcBef>
                <a:spcPts val="1000"/>
              </a:spcBef>
              <a:spcAft>
                <a:spcPts val="0"/>
              </a:spcAft>
              <a:buClr>
                <a:srgbClr val="FB7F03"/>
              </a:buClr>
              <a:buSzPts val="2590"/>
              <a:buNone/>
            </a:pPr>
            <a:r>
              <a:t/>
            </a:r>
            <a:endParaRPr sz="2590"/>
          </a:p>
          <a:p>
            <a:pPr indent="-228600" lvl="0" marL="228600" rtl="0" algn="l">
              <a:lnSpc>
                <a:spcPct val="80000"/>
              </a:lnSpc>
              <a:spcBef>
                <a:spcPts val="1000"/>
              </a:spcBef>
              <a:spcAft>
                <a:spcPts val="0"/>
              </a:spcAft>
              <a:buClr>
                <a:srgbClr val="FB7F03"/>
              </a:buClr>
              <a:buSzPts val="2590"/>
              <a:buChar char="•"/>
            </a:pPr>
            <a:r>
              <a:rPr lang="en-US" sz="2590"/>
              <a:t>These streams can be used for communication between components and controllers</a:t>
            </a:r>
            <a:endParaRPr/>
          </a:p>
        </p:txBody>
      </p:sp>
      <p:pic>
        <p:nvPicPr>
          <p:cNvPr id="237" name="Google Shape;237;p11"/>
          <p:cNvPicPr preferRelativeResize="0"/>
          <p:nvPr/>
        </p:nvPicPr>
        <p:blipFill rotWithShape="1">
          <a:blip r:embed="rId3">
            <a:alphaModFix/>
          </a:blip>
          <a:srcRect b="0" l="0" r="0" t="0"/>
          <a:stretch/>
        </p:blipFill>
        <p:spPr>
          <a:xfrm>
            <a:off x="4902740" y="2080647"/>
            <a:ext cx="4455267" cy="1867194"/>
          </a:xfrm>
          <a:prstGeom prst="rect">
            <a:avLst/>
          </a:prstGeom>
          <a:noFill/>
          <a:ln>
            <a:noFill/>
          </a:ln>
        </p:spPr>
      </p:pic>
      <p:pic>
        <p:nvPicPr>
          <p:cNvPr id="238" name="Google Shape;238;p11"/>
          <p:cNvPicPr preferRelativeResize="0"/>
          <p:nvPr/>
        </p:nvPicPr>
        <p:blipFill rotWithShape="1">
          <a:blip r:embed="rId4">
            <a:alphaModFix/>
          </a:blip>
          <a:srcRect b="0" l="0" r="0" t="0"/>
          <a:stretch/>
        </p:blipFill>
        <p:spPr>
          <a:xfrm>
            <a:off x="6039252" y="4642203"/>
            <a:ext cx="3318751" cy="97884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Google Shape;244;p12"/>
          <p:cNvSpPr txBox="1"/>
          <p:nvPr>
            <p:ph type="title"/>
          </p:nvPr>
        </p:nvSpPr>
        <p:spPr>
          <a:xfrm>
            <a:off x="1622424" y="365129"/>
            <a:ext cx="9731375"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B7F03"/>
              </a:buClr>
              <a:buSzPts val="4400"/>
              <a:buFont typeface="Arial"/>
              <a:buNone/>
            </a:pPr>
            <a:r>
              <a:rPr lang="en-US"/>
              <a:t>Communication Protocols</a:t>
            </a:r>
            <a:br>
              <a:rPr lang="en-US"/>
            </a:br>
            <a:r>
              <a:rPr lang="en-US"/>
              <a:t>I2C</a:t>
            </a:r>
            <a:endParaRPr/>
          </a:p>
        </p:txBody>
      </p:sp>
      <p:sp>
        <p:nvSpPr>
          <p:cNvPr id="245" name="Google Shape;245;p12"/>
          <p:cNvSpPr txBox="1"/>
          <p:nvPr>
            <p:ph idx="1" type="body"/>
          </p:nvPr>
        </p:nvSpPr>
        <p:spPr>
          <a:xfrm>
            <a:off x="1622424" y="1825625"/>
            <a:ext cx="9731376" cy="4351338"/>
          </a:xfrm>
          <a:prstGeom prst="rect">
            <a:avLst/>
          </a:prstGeom>
          <a:solidFill>
            <a:srgbClr val="0C0C0C">
              <a:alpha val="74901"/>
            </a:srgbClr>
          </a:solid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FB7F03"/>
              </a:buClr>
              <a:buSzPts val="2800"/>
              <a:buChar char="•"/>
            </a:pPr>
            <a:r>
              <a:rPr lang="en-US"/>
              <a:t>I2C: Inter-Integrated Circuit</a:t>
            </a:r>
            <a:endParaRPr/>
          </a:p>
          <a:p>
            <a:pPr indent="-228600" lvl="0" marL="228600" rtl="0" algn="l">
              <a:lnSpc>
                <a:spcPct val="90000"/>
              </a:lnSpc>
              <a:spcBef>
                <a:spcPts val="1000"/>
              </a:spcBef>
              <a:spcAft>
                <a:spcPts val="0"/>
              </a:spcAft>
              <a:buClr>
                <a:srgbClr val="FB7F03"/>
              </a:buClr>
              <a:buSzPts val="2800"/>
              <a:buChar char="•"/>
            </a:pPr>
            <a:r>
              <a:rPr lang="en-US"/>
              <a:t>Multi-Master, Multi-Slave, Packet Switched, Single Ended, Serial Computer Bus </a:t>
            </a:r>
            <a:endParaRPr/>
          </a:p>
          <a:p>
            <a:pPr indent="-50800" lvl="0" marL="228600" rtl="0" algn="l">
              <a:lnSpc>
                <a:spcPct val="90000"/>
              </a:lnSpc>
              <a:spcBef>
                <a:spcPts val="1000"/>
              </a:spcBef>
              <a:spcAft>
                <a:spcPts val="0"/>
              </a:spcAft>
              <a:buClr>
                <a:srgbClr val="FB7F03"/>
              </a:buClr>
              <a:buSzPts val="2800"/>
              <a:buNone/>
            </a:pPr>
            <a:r>
              <a:t/>
            </a:r>
            <a:endParaRPr/>
          </a:p>
          <a:p>
            <a:pPr indent="-228600" lvl="0" marL="228600" rtl="0" algn="l">
              <a:lnSpc>
                <a:spcPct val="90000"/>
              </a:lnSpc>
              <a:spcBef>
                <a:spcPts val="1000"/>
              </a:spcBef>
              <a:spcAft>
                <a:spcPts val="0"/>
              </a:spcAft>
              <a:buClr>
                <a:srgbClr val="FB7F03"/>
              </a:buClr>
              <a:buSzPts val="2800"/>
              <a:buChar char="•"/>
            </a:pPr>
            <a:r>
              <a:rPr lang="en-US"/>
              <a:t>SDA: serial data pin</a:t>
            </a:r>
            <a:endParaRPr/>
          </a:p>
          <a:p>
            <a:pPr indent="-228600" lvl="0" marL="228600" rtl="0" algn="l">
              <a:lnSpc>
                <a:spcPct val="90000"/>
              </a:lnSpc>
              <a:spcBef>
                <a:spcPts val="1000"/>
              </a:spcBef>
              <a:spcAft>
                <a:spcPts val="0"/>
              </a:spcAft>
              <a:buClr>
                <a:srgbClr val="FB7F03"/>
              </a:buClr>
              <a:buSzPts val="2800"/>
              <a:buChar char="•"/>
            </a:pPr>
            <a:r>
              <a:rPr lang="en-US"/>
              <a:t>SCL: serial clock pin</a:t>
            </a:r>
            <a:endParaRPr/>
          </a:p>
          <a:p>
            <a:pPr indent="-50800" lvl="0" marL="228600" rtl="0" algn="l">
              <a:lnSpc>
                <a:spcPct val="90000"/>
              </a:lnSpc>
              <a:spcBef>
                <a:spcPts val="1000"/>
              </a:spcBef>
              <a:spcAft>
                <a:spcPts val="0"/>
              </a:spcAft>
              <a:buClr>
                <a:srgbClr val="FB7F03"/>
              </a:buClr>
              <a:buSzPts val="2800"/>
              <a:buNone/>
            </a:pPr>
            <a:r>
              <a:t/>
            </a:r>
            <a:endParaRPr/>
          </a:p>
          <a:p>
            <a:pPr indent="-228600" lvl="0" marL="228600" rtl="0" algn="l">
              <a:lnSpc>
                <a:spcPct val="90000"/>
              </a:lnSpc>
              <a:spcBef>
                <a:spcPts val="1000"/>
              </a:spcBef>
              <a:spcAft>
                <a:spcPts val="0"/>
              </a:spcAft>
              <a:buClr>
                <a:srgbClr val="FB7F03"/>
              </a:buClr>
              <a:buSzPts val="2800"/>
              <a:buChar char="•"/>
            </a:pPr>
            <a:r>
              <a:rPr lang="en-US"/>
              <a:t>Sends a data packet </a:t>
            </a:r>
            <a:endParaRPr/>
          </a:p>
        </p:txBody>
      </p:sp>
      <p:pic>
        <p:nvPicPr>
          <p:cNvPr id="246" name="Google Shape;246;p12"/>
          <p:cNvPicPr preferRelativeResize="0"/>
          <p:nvPr/>
        </p:nvPicPr>
        <p:blipFill rotWithShape="1">
          <a:blip r:embed="rId3">
            <a:alphaModFix/>
          </a:blip>
          <a:srcRect b="0" l="0" r="0" t="0"/>
          <a:stretch/>
        </p:blipFill>
        <p:spPr>
          <a:xfrm>
            <a:off x="6932826" y="3404681"/>
            <a:ext cx="4154400" cy="249552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Google Shape;252;p13"/>
          <p:cNvSpPr txBox="1"/>
          <p:nvPr>
            <p:ph type="title"/>
          </p:nvPr>
        </p:nvSpPr>
        <p:spPr>
          <a:xfrm>
            <a:off x="1622424" y="365129"/>
            <a:ext cx="9731375"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B7F03"/>
              </a:buClr>
              <a:buSzPts val="4400"/>
              <a:buFont typeface="Arial"/>
              <a:buNone/>
            </a:pPr>
            <a:r>
              <a:rPr lang="en-US"/>
              <a:t>Communication Protocols</a:t>
            </a:r>
            <a:br>
              <a:rPr lang="en-US"/>
            </a:br>
            <a:r>
              <a:rPr lang="en-US"/>
              <a:t>SPI</a:t>
            </a:r>
            <a:endParaRPr/>
          </a:p>
        </p:txBody>
      </p:sp>
      <p:sp>
        <p:nvSpPr>
          <p:cNvPr id="253" name="Google Shape;253;p13"/>
          <p:cNvSpPr txBox="1"/>
          <p:nvPr>
            <p:ph idx="1" type="body"/>
          </p:nvPr>
        </p:nvSpPr>
        <p:spPr>
          <a:xfrm>
            <a:off x="1622424" y="1825625"/>
            <a:ext cx="9731376" cy="4351338"/>
          </a:xfrm>
          <a:prstGeom prst="rect">
            <a:avLst/>
          </a:prstGeom>
          <a:solidFill>
            <a:srgbClr val="0C0C0C">
              <a:alpha val="74901"/>
            </a:srgbClr>
          </a:solidFill>
          <a:ln>
            <a:noFill/>
          </a:ln>
        </p:spPr>
        <p:txBody>
          <a:bodyPr anchorCtr="0" anchor="t" bIns="45700" lIns="91425" spcFirstLastPara="1" rIns="91425" wrap="square" tIns="45700">
            <a:normAutofit/>
          </a:bodyPr>
          <a:lstStyle/>
          <a:p>
            <a:pPr indent="-228600" lvl="0" marL="228600" rtl="0" algn="l">
              <a:lnSpc>
                <a:spcPct val="80000"/>
              </a:lnSpc>
              <a:spcBef>
                <a:spcPts val="0"/>
              </a:spcBef>
              <a:spcAft>
                <a:spcPts val="0"/>
              </a:spcAft>
              <a:buClr>
                <a:srgbClr val="FB7F03"/>
              </a:buClr>
              <a:buSzPts val="2590"/>
              <a:buChar char="•"/>
            </a:pPr>
            <a:r>
              <a:rPr lang="en-US" sz="2590"/>
              <a:t>SPI: Serial Peripheral Interface</a:t>
            </a:r>
            <a:endParaRPr/>
          </a:p>
          <a:p>
            <a:pPr indent="-228600" lvl="0" marL="228600" rtl="0" algn="l">
              <a:lnSpc>
                <a:spcPct val="80000"/>
              </a:lnSpc>
              <a:spcBef>
                <a:spcPts val="1000"/>
              </a:spcBef>
              <a:spcAft>
                <a:spcPts val="0"/>
              </a:spcAft>
              <a:buClr>
                <a:srgbClr val="FB7F03"/>
              </a:buClr>
              <a:buSzPts val="2590"/>
              <a:buChar char="•"/>
            </a:pPr>
            <a:r>
              <a:rPr lang="en-US" sz="2590"/>
              <a:t>Single Master, Multi-Slave, Full Duplex, Serial Computer Bus</a:t>
            </a:r>
            <a:endParaRPr/>
          </a:p>
          <a:p>
            <a:pPr indent="-64135" lvl="0" marL="228600" rtl="0" algn="l">
              <a:lnSpc>
                <a:spcPct val="80000"/>
              </a:lnSpc>
              <a:spcBef>
                <a:spcPts val="1000"/>
              </a:spcBef>
              <a:spcAft>
                <a:spcPts val="0"/>
              </a:spcAft>
              <a:buClr>
                <a:srgbClr val="FB7F03"/>
              </a:buClr>
              <a:buSzPts val="2590"/>
              <a:buNone/>
            </a:pPr>
            <a:r>
              <a:t/>
            </a:r>
            <a:endParaRPr sz="2590"/>
          </a:p>
          <a:p>
            <a:pPr indent="-228600" lvl="0" marL="228600" rtl="0" algn="l">
              <a:lnSpc>
                <a:spcPct val="80000"/>
              </a:lnSpc>
              <a:spcBef>
                <a:spcPts val="1000"/>
              </a:spcBef>
              <a:spcAft>
                <a:spcPts val="0"/>
              </a:spcAft>
              <a:buClr>
                <a:srgbClr val="FB7F03"/>
              </a:buClr>
              <a:buSzPts val="2590"/>
              <a:buChar char="•"/>
            </a:pPr>
            <a:r>
              <a:rPr lang="en-US" sz="2590"/>
              <a:t>MOSI: Master Out, Slave In</a:t>
            </a:r>
            <a:endParaRPr/>
          </a:p>
          <a:p>
            <a:pPr indent="-228600" lvl="0" marL="228600" rtl="0" algn="l">
              <a:lnSpc>
                <a:spcPct val="80000"/>
              </a:lnSpc>
              <a:spcBef>
                <a:spcPts val="1000"/>
              </a:spcBef>
              <a:spcAft>
                <a:spcPts val="0"/>
              </a:spcAft>
              <a:buClr>
                <a:srgbClr val="FB7F03"/>
              </a:buClr>
              <a:buSzPts val="2590"/>
              <a:buChar char="•"/>
            </a:pPr>
            <a:r>
              <a:rPr lang="en-US" sz="2590"/>
              <a:t>MISO: Master In, Slave Out</a:t>
            </a:r>
            <a:endParaRPr/>
          </a:p>
          <a:p>
            <a:pPr indent="-228600" lvl="0" marL="228600" rtl="0" algn="l">
              <a:lnSpc>
                <a:spcPct val="80000"/>
              </a:lnSpc>
              <a:spcBef>
                <a:spcPts val="1000"/>
              </a:spcBef>
              <a:spcAft>
                <a:spcPts val="0"/>
              </a:spcAft>
              <a:buClr>
                <a:srgbClr val="FB7F03"/>
              </a:buClr>
              <a:buSzPts val="2590"/>
              <a:buChar char="•"/>
            </a:pPr>
            <a:r>
              <a:rPr lang="en-US" sz="2590"/>
              <a:t>SLCK: Serial Clock</a:t>
            </a:r>
            <a:endParaRPr/>
          </a:p>
          <a:p>
            <a:pPr indent="-228600" lvl="0" marL="228600" rtl="0" algn="l">
              <a:lnSpc>
                <a:spcPct val="80000"/>
              </a:lnSpc>
              <a:spcBef>
                <a:spcPts val="1000"/>
              </a:spcBef>
              <a:spcAft>
                <a:spcPts val="0"/>
              </a:spcAft>
              <a:buClr>
                <a:srgbClr val="FB7F03"/>
              </a:buClr>
              <a:buSzPts val="2590"/>
              <a:buChar char="•"/>
            </a:pPr>
            <a:r>
              <a:rPr lang="en-US" sz="2590"/>
              <a:t>SS: Slave Select</a:t>
            </a:r>
            <a:endParaRPr/>
          </a:p>
          <a:p>
            <a:pPr indent="-64135" lvl="0" marL="228600" rtl="0" algn="l">
              <a:lnSpc>
                <a:spcPct val="80000"/>
              </a:lnSpc>
              <a:spcBef>
                <a:spcPts val="1000"/>
              </a:spcBef>
              <a:spcAft>
                <a:spcPts val="0"/>
              </a:spcAft>
              <a:buClr>
                <a:srgbClr val="FB7F03"/>
              </a:buClr>
              <a:buSzPts val="2590"/>
              <a:buNone/>
            </a:pPr>
            <a:r>
              <a:t/>
            </a:r>
            <a:endParaRPr sz="2590"/>
          </a:p>
          <a:p>
            <a:pPr indent="-228600" lvl="0" marL="228600" rtl="0" algn="l">
              <a:lnSpc>
                <a:spcPct val="80000"/>
              </a:lnSpc>
              <a:spcBef>
                <a:spcPts val="1000"/>
              </a:spcBef>
              <a:spcAft>
                <a:spcPts val="0"/>
              </a:spcAft>
              <a:buClr>
                <a:srgbClr val="FB7F03"/>
              </a:buClr>
              <a:buSzPts val="2590"/>
              <a:buChar char="•"/>
            </a:pPr>
            <a:r>
              <a:rPr lang="en-US" sz="2590"/>
              <a:t>Simultaneous Communications</a:t>
            </a:r>
            <a:endParaRPr/>
          </a:p>
          <a:p>
            <a:pPr indent="-64135" lvl="0" marL="228600" rtl="0" algn="l">
              <a:lnSpc>
                <a:spcPct val="80000"/>
              </a:lnSpc>
              <a:spcBef>
                <a:spcPts val="1000"/>
              </a:spcBef>
              <a:spcAft>
                <a:spcPts val="0"/>
              </a:spcAft>
              <a:buClr>
                <a:srgbClr val="FB7F03"/>
              </a:buClr>
              <a:buSzPts val="2590"/>
              <a:buNone/>
            </a:pPr>
            <a:r>
              <a:t/>
            </a:r>
            <a:endParaRPr sz="2590"/>
          </a:p>
        </p:txBody>
      </p:sp>
      <p:pic>
        <p:nvPicPr>
          <p:cNvPr id="254" name="Google Shape;254;p13"/>
          <p:cNvPicPr preferRelativeResize="0"/>
          <p:nvPr/>
        </p:nvPicPr>
        <p:blipFill rotWithShape="1">
          <a:blip r:embed="rId3">
            <a:alphaModFix/>
          </a:blip>
          <a:srcRect b="0" l="0" r="0" t="0"/>
          <a:stretch/>
        </p:blipFill>
        <p:spPr>
          <a:xfrm>
            <a:off x="7684851" y="3249038"/>
            <a:ext cx="4402501" cy="3481149"/>
          </a:xfrm>
          <a:prstGeom prst="rect">
            <a:avLst/>
          </a:prstGeom>
          <a:solidFill>
            <a:schemeClr val="lt1"/>
          </a:solid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Google Shape;260;p14"/>
          <p:cNvSpPr txBox="1"/>
          <p:nvPr>
            <p:ph type="title"/>
          </p:nvPr>
        </p:nvSpPr>
        <p:spPr>
          <a:xfrm>
            <a:off x="1622424" y="365129"/>
            <a:ext cx="9731375"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B7F03"/>
              </a:buClr>
              <a:buSzPts val="4400"/>
              <a:buFont typeface="Arial"/>
              <a:buNone/>
            </a:pPr>
            <a:r>
              <a:rPr lang="en-US"/>
              <a:t>Communication Protocols</a:t>
            </a:r>
            <a:br>
              <a:rPr lang="en-US"/>
            </a:br>
            <a:r>
              <a:rPr lang="en-US"/>
              <a:t>UART</a:t>
            </a:r>
            <a:endParaRPr/>
          </a:p>
        </p:txBody>
      </p:sp>
      <p:sp>
        <p:nvSpPr>
          <p:cNvPr id="261" name="Google Shape;261;p14"/>
          <p:cNvSpPr txBox="1"/>
          <p:nvPr>
            <p:ph idx="1" type="body"/>
          </p:nvPr>
        </p:nvSpPr>
        <p:spPr>
          <a:xfrm>
            <a:off x="1622424" y="1825625"/>
            <a:ext cx="9731376" cy="4351338"/>
          </a:xfrm>
          <a:prstGeom prst="rect">
            <a:avLst/>
          </a:prstGeom>
          <a:solidFill>
            <a:srgbClr val="0C0C0C">
              <a:alpha val="74901"/>
            </a:srgbClr>
          </a:solid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FB7F03"/>
              </a:buClr>
              <a:buSzPts val="2800"/>
              <a:buChar char="•"/>
            </a:pPr>
            <a:r>
              <a:rPr lang="en-US"/>
              <a:t>UART: Universal Asynchronous Rx/Tx</a:t>
            </a:r>
            <a:endParaRPr/>
          </a:p>
          <a:p>
            <a:pPr indent="-228600" lvl="0" marL="228600" rtl="0" algn="l">
              <a:lnSpc>
                <a:spcPct val="90000"/>
              </a:lnSpc>
              <a:spcBef>
                <a:spcPts val="1000"/>
              </a:spcBef>
              <a:spcAft>
                <a:spcPts val="0"/>
              </a:spcAft>
              <a:buClr>
                <a:srgbClr val="FB7F03"/>
              </a:buClr>
              <a:buSzPts val="2800"/>
              <a:buChar char="•"/>
            </a:pPr>
            <a:r>
              <a:rPr lang="en-US"/>
              <a:t>A Receiver-Transmitter protocol that uses a bus to go between parallel and serial communication.</a:t>
            </a:r>
            <a:endParaRPr/>
          </a:p>
        </p:txBody>
      </p:sp>
      <p:pic>
        <p:nvPicPr>
          <p:cNvPr id="262" name="Google Shape;262;p14"/>
          <p:cNvPicPr preferRelativeResize="0"/>
          <p:nvPr/>
        </p:nvPicPr>
        <p:blipFill rotWithShape="1">
          <a:blip r:embed="rId3">
            <a:alphaModFix/>
          </a:blip>
          <a:srcRect b="0" l="0" r="0" t="0"/>
          <a:stretch/>
        </p:blipFill>
        <p:spPr>
          <a:xfrm>
            <a:off x="8245164" y="3806130"/>
            <a:ext cx="3759840" cy="285732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 name="Shape 266"/>
        <p:cNvGrpSpPr/>
        <p:nvPr/>
      </p:nvGrpSpPr>
      <p:grpSpPr>
        <a:xfrm>
          <a:off x="0" y="0"/>
          <a:ext cx="0" cy="0"/>
          <a:chOff x="0" y="0"/>
          <a:chExt cx="0" cy="0"/>
        </a:xfrm>
      </p:grpSpPr>
      <p:sp>
        <p:nvSpPr>
          <p:cNvPr id="267" name="Google Shape;267;p15"/>
          <p:cNvSpPr txBox="1"/>
          <p:nvPr>
            <p:ph type="title"/>
          </p:nvPr>
        </p:nvSpPr>
        <p:spPr>
          <a:xfrm>
            <a:off x="1622424" y="365129"/>
            <a:ext cx="9731375"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B7F03"/>
              </a:buClr>
              <a:buSzPts val="4400"/>
              <a:buFont typeface="Arial"/>
              <a:buNone/>
            </a:pPr>
            <a:r>
              <a:rPr lang="en-US"/>
              <a:t>Conclusion</a:t>
            </a:r>
            <a:endParaRPr/>
          </a:p>
        </p:txBody>
      </p:sp>
      <p:sp>
        <p:nvSpPr>
          <p:cNvPr id="268" name="Google Shape;268;p15"/>
          <p:cNvSpPr txBox="1"/>
          <p:nvPr>
            <p:ph idx="1" type="body"/>
          </p:nvPr>
        </p:nvSpPr>
        <p:spPr>
          <a:xfrm>
            <a:off x="1622424" y="1825625"/>
            <a:ext cx="9731376" cy="4351338"/>
          </a:xfrm>
          <a:prstGeom prst="rect">
            <a:avLst/>
          </a:prstGeom>
          <a:solidFill>
            <a:srgbClr val="0C0C0C">
              <a:alpha val="74901"/>
            </a:srgbClr>
          </a:solid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FB7F03"/>
              </a:buClr>
              <a:buSzPts val="2800"/>
              <a:buChar char="•"/>
            </a:pPr>
            <a:r>
              <a:rPr lang="en-US"/>
              <a:t>We can write programs to control external components like sensors and motors.</a:t>
            </a:r>
            <a:endParaRPr/>
          </a:p>
          <a:p>
            <a:pPr indent="-50800" lvl="0" marL="228600" rtl="0" algn="l">
              <a:lnSpc>
                <a:spcPct val="90000"/>
              </a:lnSpc>
              <a:spcBef>
                <a:spcPts val="1000"/>
              </a:spcBef>
              <a:spcAft>
                <a:spcPts val="0"/>
              </a:spcAft>
              <a:buClr>
                <a:srgbClr val="FB7F03"/>
              </a:buClr>
              <a:buSzPts val="2800"/>
              <a:buNone/>
            </a:pPr>
            <a:r>
              <a:t/>
            </a:r>
            <a:endParaRPr/>
          </a:p>
          <a:p>
            <a:pPr indent="-228600" lvl="0" marL="228600" rtl="0" algn="l">
              <a:lnSpc>
                <a:spcPct val="90000"/>
              </a:lnSpc>
              <a:spcBef>
                <a:spcPts val="1000"/>
              </a:spcBef>
              <a:spcAft>
                <a:spcPts val="0"/>
              </a:spcAft>
              <a:buClr>
                <a:srgbClr val="FB7F03"/>
              </a:buClr>
              <a:buSzPts val="2800"/>
              <a:buChar char="•"/>
            </a:pPr>
            <a:r>
              <a:rPr lang="en-US"/>
              <a:t>Buses and addressing allow us to direct communications to the right place.</a:t>
            </a:r>
            <a:endParaRPr/>
          </a:p>
          <a:p>
            <a:pPr indent="-50800" lvl="0" marL="228600" rtl="0" algn="l">
              <a:lnSpc>
                <a:spcPct val="90000"/>
              </a:lnSpc>
              <a:spcBef>
                <a:spcPts val="1000"/>
              </a:spcBef>
              <a:spcAft>
                <a:spcPts val="0"/>
              </a:spcAft>
              <a:buClr>
                <a:srgbClr val="FB7F03"/>
              </a:buClr>
              <a:buSzPts val="2800"/>
              <a:buNone/>
            </a:pPr>
            <a:r>
              <a:t/>
            </a:r>
            <a:endParaRPr/>
          </a:p>
          <a:p>
            <a:pPr indent="-228600" lvl="0" marL="228600" rtl="0" algn="l">
              <a:lnSpc>
                <a:spcPct val="90000"/>
              </a:lnSpc>
              <a:spcBef>
                <a:spcPts val="1000"/>
              </a:spcBef>
              <a:spcAft>
                <a:spcPts val="0"/>
              </a:spcAft>
              <a:buClr>
                <a:srgbClr val="FB7F03"/>
              </a:buClr>
              <a:buSzPts val="2800"/>
              <a:buChar char="•"/>
            </a:pPr>
            <a:r>
              <a:rPr lang="en-US"/>
              <a:t>Data can be sent between controllers and components with bit streams.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2" name="Shape 272"/>
        <p:cNvGrpSpPr/>
        <p:nvPr/>
      </p:nvGrpSpPr>
      <p:grpSpPr>
        <a:xfrm>
          <a:off x="0" y="0"/>
          <a:ext cx="0" cy="0"/>
          <a:chOff x="0" y="0"/>
          <a:chExt cx="0" cy="0"/>
        </a:xfrm>
      </p:grpSpPr>
      <p:sp>
        <p:nvSpPr>
          <p:cNvPr id="273" name="Google Shape;273;p16"/>
          <p:cNvSpPr txBox="1"/>
          <p:nvPr>
            <p:ph type="title"/>
          </p:nvPr>
        </p:nvSpPr>
        <p:spPr>
          <a:xfrm>
            <a:off x="1622424" y="365129"/>
            <a:ext cx="9731375"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B7F03"/>
              </a:buClr>
              <a:buSzPts val="4400"/>
              <a:buFont typeface="Arial"/>
              <a:buNone/>
            </a:pPr>
            <a:r>
              <a:rPr lang="en-US"/>
              <a:t>Questions</a:t>
            </a:r>
            <a:endParaRPr/>
          </a:p>
        </p:txBody>
      </p:sp>
      <p:sp>
        <p:nvSpPr>
          <p:cNvPr id="274" name="Google Shape;274;p16"/>
          <p:cNvSpPr txBox="1"/>
          <p:nvPr>
            <p:ph idx="1" type="body"/>
          </p:nvPr>
        </p:nvSpPr>
        <p:spPr>
          <a:xfrm>
            <a:off x="1622424" y="1825625"/>
            <a:ext cx="9731376" cy="4351338"/>
          </a:xfrm>
          <a:prstGeom prst="rect">
            <a:avLst/>
          </a:prstGeom>
          <a:solidFill>
            <a:srgbClr val="0C0C0C">
              <a:alpha val="74901"/>
            </a:srgbClr>
          </a:solid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rgbClr val="FB7F03"/>
              </a:buClr>
              <a:buSzPts val="28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2"/>
          <p:cNvSpPr txBox="1"/>
          <p:nvPr>
            <p:ph type="title"/>
          </p:nvPr>
        </p:nvSpPr>
        <p:spPr>
          <a:xfrm>
            <a:off x="1622424" y="365129"/>
            <a:ext cx="9731375"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B7F03"/>
              </a:buClr>
              <a:buSzPts val="4400"/>
              <a:buFont typeface="Arial"/>
              <a:buNone/>
            </a:pPr>
            <a:r>
              <a:rPr lang="en-US"/>
              <a:t>Introduction</a:t>
            </a:r>
            <a:endParaRPr/>
          </a:p>
        </p:txBody>
      </p:sp>
      <p:sp>
        <p:nvSpPr>
          <p:cNvPr id="102" name="Google Shape;102;p2"/>
          <p:cNvSpPr txBox="1"/>
          <p:nvPr>
            <p:ph idx="1" type="body"/>
          </p:nvPr>
        </p:nvSpPr>
        <p:spPr>
          <a:xfrm>
            <a:off x="1622424" y="1825625"/>
            <a:ext cx="9731376" cy="4351338"/>
          </a:xfrm>
          <a:prstGeom prst="rect">
            <a:avLst/>
          </a:prstGeom>
          <a:solidFill>
            <a:srgbClr val="0C0C0C">
              <a:alpha val="74901"/>
            </a:srgbClr>
          </a:solid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FB7F03"/>
              </a:buClr>
              <a:buSzPts val="2800"/>
              <a:buChar char="•"/>
            </a:pPr>
            <a:r>
              <a:rPr lang="en-US"/>
              <a:t>GPIO: General Purpose Input Output</a:t>
            </a:r>
            <a:endParaRPr/>
          </a:p>
          <a:p>
            <a:pPr indent="-228600" lvl="0" marL="228600" rtl="0" algn="l">
              <a:lnSpc>
                <a:spcPct val="90000"/>
              </a:lnSpc>
              <a:spcBef>
                <a:spcPts val="1000"/>
              </a:spcBef>
              <a:spcAft>
                <a:spcPts val="0"/>
              </a:spcAft>
              <a:buClr>
                <a:srgbClr val="FB7F03"/>
              </a:buClr>
              <a:buSzPts val="2800"/>
              <a:buChar char="•"/>
            </a:pPr>
            <a:r>
              <a:rPr lang="en-US"/>
              <a:t>Signal vs. Data Transmission</a:t>
            </a:r>
            <a:endParaRPr/>
          </a:p>
          <a:p>
            <a:pPr indent="-228600" lvl="0" marL="228600" rtl="0" algn="l">
              <a:lnSpc>
                <a:spcPct val="90000"/>
              </a:lnSpc>
              <a:spcBef>
                <a:spcPts val="1000"/>
              </a:spcBef>
              <a:spcAft>
                <a:spcPts val="0"/>
              </a:spcAft>
              <a:buClr>
                <a:srgbClr val="FB7F03"/>
              </a:buClr>
              <a:buSzPts val="2800"/>
              <a:buChar char="•"/>
            </a:pPr>
            <a:r>
              <a:rPr lang="en-US"/>
              <a:t>GPIO signals</a:t>
            </a:r>
            <a:endParaRPr/>
          </a:p>
          <a:p>
            <a:pPr indent="-228600" lvl="1" marL="685800" rtl="0" algn="l">
              <a:lnSpc>
                <a:spcPct val="90000"/>
              </a:lnSpc>
              <a:spcBef>
                <a:spcPts val="500"/>
              </a:spcBef>
              <a:spcAft>
                <a:spcPts val="0"/>
              </a:spcAft>
              <a:buClr>
                <a:srgbClr val="FB7F03"/>
              </a:buClr>
              <a:buSzPts val="2400"/>
              <a:buChar char="•"/>
            </a:pPr>
            <a:r>
              <a:rPr lang="en-US"/>
              <a:t>High and Low</a:t>
            </a:r>
            <a:endParaRPr/>
          </a:p>
          <a:p>
            <a:pPr indent="-228600" lvl="1" marL="685800" rtl="0" algn="l">
              <a:lnSpc>
                <a:spcPct val="90000"/>
              </a:lnSpc>
              <a:spcBef>
                <a:spcPts val="500"/>
              </a:spcBef>
              <a:spcAft>
                <a:spcPts val="0"/>
              </a:spcAft>
              <a:buClr>
                <a:srgbClr val="FB7F03"/>
              </a:buClr>
              <a:buSzPts val="2400"/>
              <a:buChar char="•"/>
            </a:pPr>
            <a:r>
              <a:rPr lang="en-US"/>
              <a:t>PWM</a:t>
            </a:r>
            <a:endParaRPr/>
          </a:p>
          <a:p>
            <a:pPr indent="-228600" lvl="0" marL="228600" rtl="0" algn="l">
              <a:lnSpc>
                <a:spcPct val="90000"/>
              </a:lnSpc>
              <a:spcBef>
                <a:spcPts val="1000"/>
              </a:spcBef>
              <a:spcAft>
                <a:spcPts val="0"/>
              </a:spcAft>
              <a:buClr>
                <a:srgbClr val="FB7F03"/>
              </a:buClr>
              <a:buSzPts val="2800"/>
              <a:buChar char="•"/>
            </a:pPr>
            <a:r>
              <a:rPr lang="en-US"/>
              <a:t>I2C</a:t>
            </a:r>
            <a:endParaRPr/>
          </a:p>
          <a:p>
            <a:pPr indent="-228600" lvl="0" marL="228600" rtl="0" algn="l">
              <a:lnSpc>
                <a:spcPct val="90000"/>
              </a:lnSpc>
              <a:spcBef>
                <a:spcPts val="1000"/>
              </a:spcBef>
              <a:spcAft>
                <a:spcPts val="0"/>
              </a:spcAft>
              <a:buClr>
                <a:srgbClr val="FB7F03"/>
              </a:buClr>
              <a:buSzPts val="2800"/>
              <a:buChar char="•"/>
            </a:pPr>
            <a:r>
              <a:rPr lang="en-US"/>
              <a:t>SPI</a:t>
            </a:r>
            <a:endParaRPr/>
          </a:p>
          <a:p>
            <a:pPr indent="-228600" lvl="0" marL="228600" rtl="0" algn="l">
              <a:lnSpc>
                <a:spcPct val="90000"/>
              </a:lnSpc>
              <a:spcBef>
                <a:spcPts val="1000"/>
              </a:spcBef>
              <a:spcAft>
                <a:spcPts val="0"/>
              </a:spcAft>
              <a:buClr>
                <a:srgbClr val="FB7F03"/>
              </a:buClr>
              <a:buSzPts val="2800"/>
              <a:buChar char="•"/>
            </a:pPr>
            <a:r>
              <a:rPr lang="en-US"/>
              <a:t>UART</a:t>
            </a:r>
            <a:endParaRPr/>
          </a:p>
        </p:txBody>
      </p:sp>
      <p:pic>
        <p:nvPicPr>
          <p:cNvPr id="103" name="Google Shape;103;p2"/>
          <p:cNvPicPr preferRelativeResize="0"/>
          <p:nvPr/>
        </p:nvPicPr>
        <p:blipFill rotWithShape="1">
          <a:blip r:embed="rId3">
            <a:alphaModFix/>
          </a:blip>
          <a:srcRect b="8248" l="0" r="0" t="0"/>
          <a:stretch/>
        </p:blipFill>
        <p:spPr>
          <a:xfrm>
            <a:off x="6488111" y="3346316"/>
            <a:ext cx="4597292" cy="261638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3"/>
          <p:cNvSpPr txBox="1"/>
          <p:nvPr>
            <p:ph type="title"/>
          </p:nvPr>
        </p:nvSpPr>
        <p:spPr>
          <a:xfrm>
            <a:off x="1622424" y="365129"/>
            <a:ext cx="9731375"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B7F03"/>
              </a:buClr>
              <a:buSzPts val="4400"/>
              <a:buFont typeface="Arial"/>
              <a:buNone/>
            </a:pPr>
            <a:r>
              <a:rPr lang="en-US"/>
              <a:t>Communication With Components</a:t>
            </a:r>
            <a:endParaRPr/>
          </a:p>
        </p:txBody>
      </p:sp>
      <p:sp>
        <p:nvSpPr>
          <p:cNvPr id="110" name="Google Shape;110;p3"/>
          <p:cNvSpPr txBox="1"/>
          <p:nvPr>
            <p:ph idx="1" type="body"/>
          </p:nvPr>
        </p:nvSpPr>
        <p:spPr>
          <a:xfrm>
            <a:off x="1622424" y="1825625"/>
            <a:ext cx="9731376" cy="4351338"/>
          </a:xfrm>
          <a:prstGeom prst="rect">
            <a:avLst/>
          </a:prstGeom>
          <a:solidFill>
            <a:srgbClr val="0C0C0C">
              <a:alpha val="74901"/>
            </a:srgbClr>
          </a:solid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FB7F03"/>
              </a:buClr>
              <a:buSzPts val="2800"/>
              <a:buChar char="•"/>
            </a:pPr>
            <a:r>
              <a:rPr lang="en-US"/>
              <a:t>The processor needs send signals to components and receive data from them.</a:t>
            </a:r>
            <a:endParaRPr/>
          </a:p>
        </p:txBody>
      </p:sp>
      <p:pic>
        <p:nvPicPr>
          <p:cNvPr id="111" name="Google Shape;111;p3"/>
          <p:cNvPicPr preferRelativeResize="0"/>
          <p:nvPr/>
        </p:nvPicPr>
        <p:blipFill rotWithShape="1">
          <a:blip r:embed="rId3">
            <a:alphaModFix/>
          </a:blip>
          <a:srcRect b="0" l="0" r="0" t="0"/>
          <a:stretch/>
        </p:blipFill>
        <p:spPr>
          <a:xfrm>
            <a:off x="7655668" y="2852149"/>
            <a:ext cx="2857320" cy="3809520"/>
          </a:xfrm>
          <a:prstGeom prst="rect">
            <a:avLst/>
          </a:prstGeom>
          <a:noFill/>
          <a:ln>
            <a:noFill/>
          </a:ln>
        </p:spPr>
      </p:pic>
      <p:pic>
        <p:nvPicPr>
          <p:cNvPr id="112" name="Google Shape;112;p3"/>
          <p:cNvPicPr preferRelativeResize="0"/>
          <p:nvPr/>
        </p:nvPicPr>
        <p:blipFill rotWithShape="1">
          <a:blip r:embed="rId4">
            <a:alphaModFix/>
          </a:blip>
          <a:srcRect b="0" l="0" r="0" t="0"/>
          <a:stretch/>
        </p:blipFill>
        <p:spPr>
          <a:xfrm flipH="1" rot="-25800">
            <a:off x="2447188" y="2664229"/>
            <a:ext cx="3108960" cy="4145400"/>
          </a:xfrm>
          <a:prstGeom prst="rect">
            <a:avLst/>
          </a:prstGeom>
          <a:noFill/>
          <a:ln>
            <a:noFill/>
          </a:ln>
        </p:spPr>
      </p:pic>
      <p:sp>
        <p:nvSpPr>
          <p:cNvPr id="113" name="Google Shape;113;p3"/>
          <p:cNvSpPr txBox="1"/>
          <p:nvPr/>
        </p:nvSpPr>
        <p:spPr>
          <a:xfrm>
            <a:off x="4482625" y="3237350"/>
            <a:ext cx="4519200" cy="3462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solidFill>
                  <a:srgbClr val="FB7F03"/>
                </a:solidFill>
                <a:latin typeface="Arial"/>
                <a:ea typeface="Arial"/>
                <a:cs typeface="Arial"/>
                <a:sym typeface="Arial"/>
              </a:rPr>
              <a:t>010101011  0010011001  1010111000</a:t>
            </a:r>
            <a:endParaRPr/>
          </a:p>
        </p:txBody>
      </p:sp>
      <p:sp>
        <p:nvSpPr>
          <p:cNvPr id="114" name="Google Shape;114;p3"/>
          <p:cNvSpPr txBox="1"/>
          <p:nvPr/>
        </p:nvSpPr>
        <p:spPr>
          <a:xfrm>
            <a:off x="2607696" y="5974353"/>
            <a:ext cx="2787943"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FB7F03"/>
                </a:solidFill>
                <a:latin typeface="Arial"/>
                <a:ea typeface="Arial"/>
                <a:cs typeface="Arial"/>
                <a:sym typeface="Arial"/>
              </a:rPr>
              <a:t>CPU/Controller</a:t>
            </a:r>
            <a:endParaRPr/>
          </a:p>
        </p:txBody>
      </p:sp>
      <p:sp>
        <p:nvSpPr>
          <p:cNvPr id="115" name="Google Shape;115;p3"/>
          <p:cNvSpPr txBox="1"/>
          <p:nvPr/>
        </p:nvSpPr>
        <p:spPr>
          <a:xfrm>
            <a:off x="8155225" y="5957650"/>
            <a:ext cx="22527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FB7F03"/>
                </a:solidFill>
                <a:latin typeface="Arial"/>
                <a:ea typeface="Arial"/>
                <a:cs typeface="Arial"/>
                <a:sym typeface="Arial"/>
              </a:rPr>
              <a:t>Component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4"/>
          <p:cNvSpPr txBox="1"/>
          <p:nvPr>
            <p:ph type="title"/>
          </p:nvPr>
        </p:nvSpPr>
        <p:spPr>
          <a:xfrm>
            <a:off x="1622424" y="365129"/>
            <a:ext cx="9731375"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B7F03"/>
              </a:buClr>
              <a:buSzPts val="4400"/>
              <a:buFont typeface="Arial"/>
              <a:buNone/>
            </a:pPr>
            <a:r>
              <a:rPr lang="en-US"/>
              <a:t>So Many Components</a:t>
            </a:r>
            <a:endParaRPr/>
          </a:p>
        </p:txBody>
      </p:sp>
      <p:sp>
        <p:nvSpPr>
          <p:cNvPr id="122" name="Google Shape;122;p4"/>
          <p:cNvSpPr txBox="1"/>
          <p:nvPr>
            <p:ph idx="1" type="body"/>
          </p:nvPr>
        </p:nvSpPr>
        <p:spPr>
          <a:xfrm>
            <a:off x="1622424" y="1825625"/>
            <a:ext cx="9731376" cy="4351338"/>
          </a:xfrm>
          <a:prstGeom prst="rect">
            <a:avLst/>
          </a:prstGeom>
          <a:solidFill>
            <a:srgbClr val="0C0C0C">
              <a:alpha val="74901"/>
            </a:srgbClr>
          </a:solid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FB7F03"/>
              </a:buClr>
              <a:buSzPts val="2800"/>
              <a:buChar char="•"/>
            </a:pPr>
            <a:r>
              <a:rPr lang="en-US"/>
              <a:t>How do we talk to multiple components?</a:t>
            </a:r>
            <a:endParaRPr/>
          </a:p>
          <a:p>
            <a:pPr indent="-228600" lvl="0" marL="228600" rtl="0" algn="l">
              <a:lnSpc>
                <a:spcPct val="90000"/>
              </a:lnSpc>
              <a:spcBef>
                <a:spcPts val="1000"/>
              </a:spcBef>
              <a:spcAft>
                <a:spcPts val="0"/>
              </a:spcAft>
              <a:buClr>
                <a:srgbClr val="FB7F03"/>
              </a:buClr>
              <a:buSzPts val="2800"/>
              <a:buChar char="•"/>
            </a:pPr>
            <a:r>
              <a:rPr lang="en-US"/>
              <a:t>How do we listen to multiple components?</a:t>
            </a:r>
            <a:endParaRPr/>
          </a:p>
        </p:txBody>
      </p:sp>
      <p:pic>
        <p:nvPicPr>
          <p:cNvPr id="123" name="Google Shape;123;p4"/>
          <p:cNvPicPr preferRelativeResize="0"/>
          <p:nvPr/>
        </p:nvPicPr>
        <p:blipFill rotWithShape="1">
          <a:blip r:embed="rId3">
            <a:alphaModFix/>
          </a:blip>
          <a:srcRect b="0" l="0" r="0" t="0"/>
          <a:stretch/>
        </p:blipFill>
        <p:spPr>
          <a:xfrm flipH="1" rot="-25800">
            <a:off x="2608670" y="4556865"/>
            <a:ext cx="1187280" cy="1582920"/>
          </a:xfrm>
          <a:prstGeom prst="rect">
            <a:avLst/>
          </a:prstGeom>
          <a:noFill/>
          <a:ln>
            <a:noFill/>
          </a:ln>
        </p:spPr>
      </p:pic>
      <p:pic>
        <p:nvPicPr>
          <p:cNvPr id="124" name="Google Shape;124;p4"/>
          <p:cNvPicPr preferRelativeResize="0"/>
          <p:nvPr/>
        </p:nvPicPr>
        <p:blipFill rotWithShape="1">
          <a:blip r:embed="rId3">
            <a:alphaModFix/>
          </a:blip>
          <a:srcRect b="0" l="0" r="0" t="0"/>
          <a:stretch/>
        </p:blipFill>
        <p:spPr>
          <a:xfrm rot="-26400">
            <a:off x="9021710" y="4491705"/>
            <a:ext cx="1208160" cy="1610640"/>
          </a:xfrm>
          <a:prstGeom prst="rect">
            <a:avLst/>
          </a:prstGeom>
          <a:noFill/>
          <a:ln>
            <a:noFill/>
          </a:ln>
        </p:spPr>
      </p:pic>
      <p:pic>
        <p:nvPicPr>
          <p:cNvPr id="125" name="Google Shape;125;p4"/>
          <p:cNvPicPr preferRelativeResize="0"/>
          <p:nvPr/>
        </p:nvPicPr>
        <p:blipFill rotWithShape="1">
          <a:blip r:embed="rId3">
            <a:alphaModFix/>
          </a:blip>
          <a:srcRect b="0" l="0" r="0" t="0"/>
          <a:stretch/>
        </p:blipFill>
        <p:spPr>
          <a:xfrm rot="-26400">
            <a:off x="8229710" y="4492065"/>
            <a:ext cx="1208160" cy="1610640"/>
          </a:xfrm>
          <a:prstGeom prst="rect">
            <a:avLst/>
          </a:prstGeom>
          <a:noFill/>
          <a:ln>
            <a:noFill/>
          </a:ln>
        </p:spPr>
      </p:pic>
      <p:pic>
        <p:nvPicPr>
          <p:cNvPr id="126" name="Google Shape;126;p4"/>
          <p:cNvPicPr preferRelativeResize="0"/>
          <p:nvPr/>
        </p:nvPicPr>
        <p:blipFill rotWithShape="1">
          <a:blip r:embed="rId3">
            <a:alphaModFix/>
          </a:blip>
          <a:srcRect b="0" l="0" r="0" t="0"/>
          <a:stretch/>
        </p:blipFill>
        <p:spPr>
          <a:xfrm rot="-26400">
            <a:off x="7365710" y="4492065"/>
            <a:ext cx="1208160" cy="1610640"/>
          </a:xfrm>
          <a:prstGeom prst="rect">
            <a:avLst/>
          </a:prstGeom>
          <a:noFill/>
          <a:ln>
            <a:noFill/>
          </a:ln>
        </p:spPr>
      </p:pic>
      <p:pic>
        <p:nvPicPr>
          <p:cNvPr id="127" name="Google Shape;127;p4"/>
          <p:cNvPicPr preferRelativeResize="0"/>
          <p:nvPr/>
        </p:nvPicPr>
        <p:blipFill rotWithShape="1">
          <a:blip r:embed="rId3">
            <a:alphaModFix/>
          </a:blip>
          <a:srcRect b="0" l="0" r="0" t="0"/>
          <a:stretch/>
        </p:blipFill>
        <p:spPr>
          <a:xfrm rot="-26400">
            <a:off x="7689710" y="4492065"/>
            <a:ext cx="1208160" cy="1610640"/>
          </a:xfrm>
          <a:prstGeom prst="rect">
            <a:avLst/>
          </a:prstGeom>
          <a:noFill/>
          <a:ln>
            <a:noFill/>
          </a:ln>
        </p:spPr>
      </p:pic>
      <p:pic>
        <p:nvPicPr>
          <p:cNvPr id="128" name="Google Shape;128;p4"/>
          <p:cNvPicPr preferRelativeResize="0"/>
          <p:nvPr/>
        </p:nvPicPr>
        <p:blipFill rotWithShape="1">
          <a:blip r:embed="rId3">
            <a:alphaModFix/>
          </a:blip>
          <a:srcRect b="0" l="0" r="0" t="0"/>
          <a:stretch/>
        </p:blipFill>
        <p:spPr>
          <a:xfrm rot="-26400">
            <a:off x="8589710" y="4492065"/>
            <a:ext cx="1208160" cy="1610640"/>
          </a:xfrm>
          <a:prstGeom prst="rect">
            <a:avLst/>
          </a:prstGeom>
          <a:noFill/>
          <a:ln>
            <a:noFill/>
          </a:ln>
        </p:spPr>
      </p:pic>
      <p:sp>
        <p:nvSpPr>
          <p:cNvPr id="129" name="Google Shape;129;p4"/>
          <p:cNvSpPr txBox="1"/>
          <p:nvPr/>
        </p:nvSpPr>
        <p:spPr>
          <a:xfrm>
            <a:off x="2634230" y="5852145"/>
            <a:ext cx="1188720" cy="34632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solidFill>
                  <a:srgbClr val="000000"/>
                </a:solidFill>
                <a:latin typeface="Arial"/>
                <a:ea typeface="Arial"/>
                <a:cs typeface="Arial"/>
                <a:sym typeface="Arial"/>
              </a:rPr>
              <a:t>Controller</a:t>
            </a:r>
            <a:endParaRPr/>
          </a:p>
        </p:txBody>
      </p:sp>
      <p:sp>
        <p:nvSpPr>
          <p:cNvPr id="130" name="Google Shape;130;p4"/>
          <p:cNvSpPr txBox="1"/>
          <p:nvPr/>
        </p:nvSpPr>
        <p:spPr>
          <a:xfrm>
            <a:off x="8223590" y="5852145"/>
            <a:ext cx="1188720" cy="34632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solidFill>
                  <a:srgbClr val="000000"/>
                </a:solidFill>
                <a:latin typeface="Arial"/>
                <a:ea typeface="Arial"/>
                <a:cs typeface="Arial"/>
                <a:sym typeface="Arial"/>
              </a:rPr>
              <a:t>Modules</a:t>
            </a:r>
            <a:endParaRPr/>
          </a:p>
        </p:txBody>
      </p:sp>
      <p:sp>
        <p:nvSpPr>
          <p:cNvPr id="131" name="Google Shape;131;p4"/>
          <p:cNvSpPr txBox="1"/>
          <p:nvPr/>
        </p:nvSpPr>
        <p:spPr>
          <a:xfrm>
            <a:off x="3678819" y="3330205"/>
            <a:ext cx="1246909" cy="490820"/>
          </a:xfrm>
          <a:prstGeom prst="rect">
            <a:avLst/>
          </a:prstGeom>
          <a:noFill/>
          <a:ln>
            <a:noFill/>
          </a:ln>
        </p:spPr>
        <p:txBody>
          <a:bodyPr anchorCtr="0" anchor="t" bIns="45000" lIns="90000" spcFirstLastPara="1" rIns="90000" wrap="square" tIns="45000">
            <a:noAutofit/>
          </a:bodyPr>
          <a:lstStyle/>
          <a:p>
            <a:pPr indent="0" lvl="0" marL="0" marR="0" rtl="0" algn="ctr">
              <a:spcBef>
                <a:spcPts val="0"/>
              </a:spcBef>
              <a:spcAft>
                <a:spcPts val="0"/>
              </a:spcAft>
              <a:buNone/>
            </a:pPr>
            <a:r>
              <a:rPr b="0" lang="en-US" sz="2400" strike="noStrike">
                <a:solidFill>
                  <a:srgbClr val="FB7F03"/>
                </a:solidFill>
                <a:latin typeface="Arial"/>
                <a:ea typeface="Arial"/>
                <a:cs typeface="Arial"/>
                <a:sym typeface="Arial"/>
              </a:rPr>
              <a:t>output</a:t>
            </a:r>
            <a:endParaRPr/>
          </a:p>
        </p:txBody>
      </p:sp>
      <p:sp>
        <p:nvSpPr>
          <p:cNvPr id="132" name="Google Shape;132;p4"/>
          <p:cNvSpPr txBox="1"/>
          <p:nvPr/>
        </p:nvSpPr>
        <p:spPr>
          <a:xfrm>
            <a:off x="8192630" y="3089505"/>
            <a:ext cx="822960" cy="34632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solidFill>
                  <a:srgbClr val="FB7F03"/>
                </a:solidFill>
                <a:latin typeface="Arial"/>
                <a:ea typeface="Arial"/>
                <a:cs typeface="Arial"/>
                <a:sym typeface="Arial"/>
              </a:rPr>
              <a:t>inputs</a:t>
            </a:r>
            <a:endParaRPr/>
          </a:p>
        </p:txBody>
      </p:sp>
      <p:sp>
        <p:nvSpPr>
          <p:cNvPr id="133" name="Google Shape;133;p4"/>
          <p:cNvSpPr/>
          <p:nvPr/>
        </p:nvSpPr>
        <p:spPr>
          <a:xfrm rot="5400000">
            <a:off x="8421230" y="1874145"/>
            <a:ext cx="365760" cy="3383280"/>
          </a:xfrm>
          <a:custGeom>
            <a:rect b="b" l="l" r="r" t="t"/>
            <a:pathLst>
              <a:path extrusionOk="0" h="9400" w="1018">
                <a:moveTo>
                  <a:pt x="1017" y="0"/>
                </a:moveTo>
                <a:cubicBezTo>
                  <a:pt x="762" y="0"/>
                  <a:pt x="508" y="391"/>
                  <a:pt x="508" y="783"/>
                </a:cubicBezTo>
                <a:lnTo>
                  <a:pt x="508" y="3905"/>
                </a:lnTo>
                <a:cubicBezTo>
                  <a:pt x="508" y="4297"/>
                  <a:pt x="254" y="4688"/>
                  <a:pt x="0" y="4688"/>
                </a:cubicBezTo>
                <a:cubicBezTo>
                  <a:pt x="254" y="4688"/>
                  <a:pt x="508" y="5080"/>
                  <a:pt x="508" y="5472"/>
                </a:cubicBezTo>
                <a:lnTo>
                  <a:pt x="508" y="8615"/>
                </a:lnTo>
                <a:cubicBezTo>
                  <a:pt x="508" y="9007"/>
                  <a:pt x="762" y="9399"/>
                  <a:pt x="1017" y="9399"/>
                </a:cubicBezTo>
              </a:path>
            </a:pathLst>
          </a:custGeom>
          <a:noFill/>
          <a:ln cap="flat" cmpd="sng" w="9525">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4"/>
          <p:cNvSpPr/>
          <p:nvPr/>
        </p:nvSpPr>
        <p:spPr>
          <a:xfrm>
            <a:off x="3258960" y="3840465"/>
            <a:ext cx="2123968" cy="801512"/>
          </a:xfrm>
          <a:prstGeom prst="wedgeEllipseCallout">
            <a:avLst>
              <a:gd fmla="val -39750" name="adj1"/>
              <a:gd fmla="val 56814" name="adj2"/>
            </a:avLst>
          </a:prstGeom>
          <a:solidFill>
            <a:schemeClr val="l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rgbClr val="000000"/>
                </a:solidFill>
                <a:latin typeface="Calibri"/>
                <a:ea typeface="Calibri"/>
                <a:cs typeface="Calibri"/>
                <a:sym typeface="Calibri"/>
              </a:rPr>
              <a:t>What’s your number?</a:t>
            </a:r>
            <a:endParaRPr/>
          </a:p>
        </p:txBody>
      </p:sp>
      <p:sp>
        <p:nvSpPr>
          <p:cNvPr id="135" name="Google Shape;135;p4"/>
          <p:cNvSpPr/>
          <p:nvPr/>
        </p:nvSpPr>
        <p:spPr>
          <a:xfrm>
            <a:off x="6519722" y="4123419"/>
            <a:ext cx="1246909" cy="400756"/>
          </a:xfrm>
          <a:prstGeom prst="wedgeEllipseCallout">
            <a:avLst>
              <a:gd fmla="val 43583" name="adj1"/>
              <a:gd fmla="val 101756" name="adj2"/>
            </a:avLst>
          </a:prstGeom>
          <a:solidFill>
            <a:schemeClr val="l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rgbClr val="000000"/>
                </a:solidFill>
                <a:latin typeface="Calibri"/>
                <a:ea typeface="Calibri"/>
                <a:cs typeface="Calibri"/>
                <a:sym typeface="Calibri"/>
              </a:rPr>
              <a:t>782343</a:t>
            </a:r>
            <a:endParaRPr sz="2000">
              <a:solidFill>
                <a:srgbClr val="000000"/>
              </a:solidFill>
              <a:latin typeface="Calibri"/>
              <a:ea typeface="Calibri"/>
              <a:cs typeface="Calibri"/>
              <a:sym typeface="Calibri"/>
            </a:endParaRPr>
          </a:p>
        </p:txBody>
      </p:sp>
      <p:sp>
        <p:nvSpPr>
          <p:cNvPr id="136" name="Google Shape;136;p4"/>
          <p:cNvSpPr/>
          <p:nvPr/>
        </p:nvSpPr>
        <p:spPr>
          <a:xfrm>
            <a:off x="6872511" y="3762880"/>
            <a:ext cx="1246909" cy="400756"/>
          </a:xfrm>
          <a:prstGeom prst="wedgeEllipseCallout">
            <a:avLst>
              <a:gd fmla="val 48027" name="adj1"/>
              <a:gd fmla="val 202012" name="adj2"/>
            </a:avLst>
          </a:prstGeom>
          <a:solidFill>
            <a:schemeClr val="l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rgbClr val="000000"/>
                </a:solidFill>
                <a:latin typeface="Calibri"/>
                <a:ea typeface="Calibri"/>
                <a:cs typeface="Calibri"/>
                <a:sym typeface="Calibri"/>
              </a:rPr>
              <a:t>55707</a:t>
            </a:r>
            <a:endParaRPr sz="2000">
              <a:solidFill>
                <a:srgbClr val="000000"/>
              </a:solidFill>
              <a:latin typeface="Calibri"/>
              <a:ea typeface="Calibri"/>
              <a:cs typeface="Calibri"/>
              <a:sym typeface="Calibri"/>
            </a:endParaRPr>
          </a:p>
        </p:txBody>
      </p:sp>
      <p:sp>
        <p:nvSpPr>
          <p:cNvPr id="137" name="Google Shape;137;p4"/>
          <p:cNvSpPr/>
          <p:nvPr/>
        </p:nvSpPr>
        <p:spPr>
          <a:xfrm>
            <a:off x="7600088" y="3861099"/>
            <a:ext cx="1246909" cy="400756"/>
          </a:xfrm>
          <a:prstGeom prst="wedgeEllipseCallout">
            <a:avLst>
              <a:gd fmla="val 30250" name="adj1"/>
              <a:gd fmla="val 163984" name="adj2"/>
            </a:avLst>
          </a:prstGeom>
          <a:solidFill>
            <a:schemeClr val="l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rgbClr val="000000"/>
                </a:solidFill>
                <a:latin typeface="Calibri"/>
                <a:ea typeface="Calibri"/>
                <a:cs typeface="Calibri"/>
                <a:sym typeface="Calibri"/>
              </a:rPr>
              <a:t>762343</a:t>
            </a:r>
            <a:endParaRPr sz="2000">
              <a:solidFill>
                <a:srgbClr val="000000"/>
              </a:solidFill>
              <a:latin typeface="Calibri"/>
              <a:ea typeface="Calibri"/>
              <a:cs typeface="Calibri"/>
              <a:sym typeface="Calibri"/>
            </a:endParaRPr>
          </a:p>
        </p:txBody>
      </p:sp>
      <p:sp>
        <p:nvSpPr>
          <p:cNvPr id="138" name="Google Shape;138;p4"/>
          <p:cNvSpPr/>
          <p:nvPr/>
        </p:nvSpPr>
        <p:spPr>
          <a:xfrm>
            <a:off x="7980655" y="3611859"/>
            <a:ext cx="1246909" cy="400756"/>
          </a:xfrm>
          <a:prstGeom prst="wedgeEllipseCallout">
            <a:avLst>
              <a:gd fmla="val 33583" name="adj1"/>
              <a:gd fmla="val 188184" name="adj2"/>
            </a:avLst>
          </a:prstGeom>
          <a:solidFill>
            <a:schemeClr val="l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rgbClr val="000000"/>
                </a:solidFill>
                <a:latin typeface="Calibri"/>
                <a:ea typeface="Calibri"/>
                <a:cs typeface="Calibri"/>
                <a:sym typeface="Calibri"/>
              </a:rPr>
              <a:t>220897</a:t>
            </a:r>
            <a:endParaRPr sz="2000">
              <a:solidFill>
                <a:srgbClr val="000000"/>
              </a:solidFill>
              <a:latin typeface="Calibri"/>
              <a:ea typeface="Calibri"/>
              <a:cs typeface="Calibri"/>
              <a:sym typeface="Calibri"/>
            </a:endParaRPr>
          </a:p>
        </p:txBody>
      </p:sp>
      <p:sp>
        <p:nvSpPr>
          <p:cNvPr id="139" name="Google Shape;139;p4"/>
          <p:cNvSpPr/>
          <p:nvPr/>
        </p:nvSpPr>
        <p:spPr>
          <a:xfrm>
            <a:off x="9049897" y="3677309"/>
            <a:ext cx="1246909" cy="400756"/>
          </a:xfrm>
          <a:prstGeom prst="wedgeEllipseCallout">
            <a:avLst>
              <a:gd fmla="val -17528" name="adj1"/>
              <a:gd fmla="val 174355" name="adj2"/>
            </a:avLst>
          </a:prstGeom>
          <a:solidFill>
            <a:schemeClr val="l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rgbClr val="000000"/>
                </a:solidFill>
                <a:latin typeface="Calibri"/>
                <a:ea typeface="Calibri"/>
                <a:cs typeface="Calibri"/>
                <a:sym typeface="Calibri"/>
              </a:rPr>
              <a:t>778354</a:t>
            </a:r>
            <a:endParaRPr sz="2000">
              <a:solidFill>
                <a:srgbClr val="000000"/>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5"/>
          <p:cNvSpPr txBox="1"/>
          <p:nvPr>
            <p:ph type="title"/>
          </p:nvPr>
        </p:nvSpPr>
        <p:spPr>
          <a:xfrm>
            <a:off x="1622424" y="365129"/>
            <a:ext cx="9731375"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B7F03"/>
              </a:buClr>
              <a:buSzPts val="4400"/>
              <a:buFont typeface="Arial"/>
              <a:buNone/>
            </a:pPr>
            <a:r>
              <a:rPr lang="en-US"/>
              <a:t>Solution One</a:t>
            </a:r>
            <a:endParaRPr/>
          </a:p>
        </p:txBody>
      </p:sp>
      <p:sp>
        <p:nvSpPr>
          <p:cNvPr id="146" name="Google Shape;146;p5"/>
          <p:cNvSpPr txBox="1"/>
          <p:nvPr>
            <p:ph idx="1" type="body"/>
          </p:nvPr>
        </p:nvSpPr>
        <p:spPr>
          <a:xfrm>
            <a:off x="1622424" y="1825625"/>
            <a:ext cx="9731376" cy="4351338"/>
          </a:xfrm>
          <a:prstGeom prst="rect">
            <a:avLst/>
          </a:prstGeom>
          <a:solidFill>
            <a:srgbClr val="0C0C0C">
              <a:alpha val="74901"/>
            </a:srgbClr>
          </a:solid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FB7F03"/>
              </a:buClr>
              <a:buSzPts val="2800"/>
              <a:buChar char="•"/>
            </a:pPr>
            <a:r>
              <a:rPr lang="en-US"/>
              <a:t>Use a dedicated line.</a:t>
            </a:r>
            <a:endParaRPr/>
          </a:p>
        </p:txBody>
      </p:sp>
      <p:sp>
        <p:nvSpPr>
          <p:cNvPr id="147" name="Google Shape;147;p5"/>
          <p:cNvSpPr txBox="1"/>
          <p:nvPr/>
        </p:nvSpPr>
        <p:spPr>
          <a:xfrm>
            <a:off x="3412448" y="5560315"/>
            <a:ext cx="1188720" cy="34632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solidFill>
                  <a:srgbClr val="000000"/>
                </a:solidFill>
                <a:latin typeface="Arial"/>
                <a:ea typeface="Arial"/>
                <a:cs typeface="Arial"/>
                <a:sym typeface="Arial"/>
              </a:rPr>
              <a:t>Controller</a:t>
            </a:r>
            <a:endParaRPr/>
          </a:p>
        </p:txBody>
      </p:sp>
      <p:sp>
        <p:nvSpPr>
          <p:cNvPr id="148" name="Google Shape;148;p5"/>
          <p:cNvSpPr txBox="1"/>
          <p:nvPr/>
        </p:nvSpPr>
        <p:spPr>
          <a:xfrm>
            <a:off x="7921808" y="5560315"/>
            <a:ext cx="1188720" cy="34632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solidFill>
                  <a:srgbClr val="000000"/>
                </a:solidFill>
                <a:latin typeface="Arial"/>
                <a:ea typeface="Arial"/>
                <a:cs typeface="Arial"/>
                <a:sym typeface="Arial"/>
              </a:rPr>
              <a:t>Modules</a:t>
            </a:r>
            <a:endParaRPr/>
          </a:p>
        </p:txBody>
      </p:sp>
      <p:sp>
        <p:nvSpPr>
          <p:cNvPr id="149" name="Google Shape;149;p5"/>
          <p:cNvSpPr txBox="1"/>
          <p:nvPr/>
        </p:nvSpPr>
        <p:spPr>
          <a:xfrm>
            <a:off x="4492217" y="3105040"/>
            <a:ext cx="1359043" cy="367162"/>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lang="en-US" sz="2400" strike="noStrike">
                <a:solidFill>
                  <a:srgbClr val="FB7F03"/>
                </a:solidFill>
                <a:latin typeface="Arial"/>
                <a:ea typeface="Arial"/>
                <a:cs typeface="Arial"/>
                <a:sym typeface="Arial"/>
              </a:rPr>
              <a:t>output</a:t>
            </a:r>
            <a:endParaRPr/>
          </a:p>
        </p:txBody>
      </p:sp>
      <p:sp>
        <p:nvSpPr>
          <p:cNvPr id="150" name="Google Shape;150;p5"/>
          <p:cNvSpPr txBox="1"/>
          <p:nvPr/>
        </p:nvSpPr>
        <p:spPr>
          <a:xfrm>
            <a:off x="6249063" y="2772370"/>
            <a:ext cx="1208038" cy="367162"/>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lang="en-US" sz="2400" strike="noStrike">
                <a:solidFill>
                  <a:srgbClr val="FB7F03"/>
                </a:solidFill>
                <a:latin typeface="Arial"/>
                <a:ea typeface="Arial"/>
                <a:cs typeface="Arial"/>
                <a:sym typeface="Arial"/>
              </a:rPr>
              <a:t>input</a:t>
            </a:r>
            <a:endParaRPr/>
          </a:p>
        </p:txBody>
      </p:sp>
      <p:pic>
        <p:nvPicPr>
          <p:cNvPr id="151" name="Google Shape;151;p5"/>
          <p:cNvPicPr preferRelativeResize="0"/>
          <p:nvPr/>
        </p:nvPicPr>
        <p:blipFill rotWithShape="1">
          <a:blip r:embed="rId3">
            <a:alphaModFix/>
          </a:blip>
          <a:srcRect b="0" l="0" r="0" t="0"/>
          <a:stretch/>
        </p:blipFill>
        <p:spPr>
          <a:xfrm>
            <a:off x="7965008" y="3744115"/>
            <a:ext cx="1157400" cy="1705320"/>
          </a:xfrm>
          <a:prstGeom prst="rect">
            <a:avLst/>
          </a:prstGeom>
          <a:noFill/>
          <a:ln>
            <a:noFill/>
          </a:ln>
        </p:spPr>
      </p:pic>
      <p:pic>
        <p:nvPicPr>
          <p:cNvPr id="152" name="Google Shape;152;p5"/>
          <p:cNvPicPr preferRelativeResize="0"/>
          <p:nvPr/>
        </p:nvPicPr>
        <p:blipFill rotWithShape="1">
          <a:blip r:embed="rId4">
            <a:alphaModFix/>
          </a:blip>
          <a:srcRect b="0" l="0" r="0" t="0"/>
          <a:stretch/>
        </p:blipFill>
        <p:spPr>
          <a:xfrm>
            <a:off x="7416368" y="4609915"/>
            <a:ext cx="984240" cy="1123560"/>
          </a:xfrm>
          <a:prstGeom prst="rect">
            <a:avLst/>
          </a:prstGeom>
          <a:noFill/>
          <a:ln>
            <a:noFill/>
          </a:ln>
        </p:spPr>
      </p:pic>
      <p:pic>
        <p:nvPicPr>
          <p:cNvPr id="153" name="Google Shape;153;p5"/>
          <p:cNvPicPr preferRelativeResize="0"/>
          <p:nvPr/>
        </p:nvPicPr>
        <p:blipFill rotWithShape="1">
          <a:blip r:embed="rId5">
            <a:alphaModFix/>
          </a:blip>
          <a:srcRect b="0" l="0" r="0" t="0"/>
          <a:stretch/>
        </p:blipFill>
        <p:spPr>
          <a:xfrm>
            <a:off x="9074168" y="4190515"/>
            <a:ext cx="1116360" cy="1488240"/>
          </a:xfrm>
          <a:prstGeom prst="rect">
            <a:avLst/>
          </a:prstGeom>
          <a:noFill/>
          <a:ln>
            <a:noFill/>
          </a:ln>
        </p:spPr>
      </p:pic>
      <p:pic>
        <p:nvPicPr>
          <p:cNvPr id="154" name="Google Shape;154;p5"/>
          <p:cNvPicPr preferRelativeResize="0"/>
          <p:nvPr/>
        </p:nvPicPr>
        <p:blipFill rotWithShape="1">
          <a:blip r:embed="rId6">
            <a:alphaModFix/>
          </a:blip>
          <a:srcRect b="0" l="0" r="0" t="0"/>
          <a:stretch/>
        </p:blipFill>
        <p:spPr>
          <a:xfrm rot="-12600">
            <a:off x="8820728" y="4105195"/>
            <a:ext cx="884160" cy="1571760"/>
          </a:xfrm>
          <a:prstGeom prst="rect">
            <a:avLst/>
          </a:prstGeom>
          <a:noFill/>
          <a:ln>
            <a:noFill/>
          </a:ln>
        </p:spPr>
      </p:pic>
      <p:pic>
        <p:nvPicPr>
          <p:cNvPr id="155" name="Google Shape;155;p5"/>
          <p:cNvPicPr preferRelativeResize="0"/>
          <p:nvPr/>
        </p:nvPicPr>
        <p:blipFill rotWithShape="1">
          <a:blip r:embed="rId7">
            <a:alphaModFix/>
          </a:blip>
          <a:srcRect b="0" l="56251" r="0" t="0"/>
          <a:stretch/>
        </p:blipFill>
        <p:spPr>
          <a:xfrm flipH="1" rot="-4200">
            <a:off x="3636008" y="4078195"/>
            <a:ext cx="669600" cy="1884960"/>
          </a:xfrm>
          <a:prstGeom prst="rect">
            <a:avLst/>
          </a:prstGeom>
          <a:noFill/>
          <a:ln>
            <a:noFill/>
          </a:ln>
        </p:spPr>
      </p:pic>
      <p:pic>
        <p:nvPicPr>
          <p:cNvPr id="156" name="Google Shape;156;p5"/>
          <p:cNvPicPr preferRelativeResize="0"/>
          <p:nvPr/>
        </p:nvPicPr>
        <p:blipFill rotWithShape="1">
          <a:blip r:embed="rId7">
            <a:alphaModFix/>
          </a:blip>
          <a:srcRect b="0" l="0" r="68520" t="0"/>
          <a:stretch/>
        </p:blipFill>
        <p:spPr>
          <a:xfrm rot="35400">
            <a:off x="7130888" y="3807475"/>
            <a:ext cx="548640" cy="2146680"/>
          </a:xfrm>
          <a:prstGeom prst="rect">
            <a:avLst/>
          </a:prstGeom>
          <a:noFill/>
          <a:ln>
            <a:noFill/>
          </a:ln>
        </p:spPr>
      </p:pic>
      <p:sp>
        <p:nvSpPr>
          <p:cNvPr id="157" name="Google Shape;157;p5"/>
          <p:cNvSpPr/>
          <p:nvPr/>
        </p:nvSpPr>
        <p:spPr>
          <a:xfrm>
            <a:off x="4307408" y="4260715"/>
            <a:ext cx="3017880" cy="549000"/>
          </a:xfrm>
          <a:custGeom>
            <a:rect b="b" l="l" r="r" t="t"/>
            <a:pathLst>
              <a:path extrusionOk="0" h="1525" w="8383">
                <a:moveTo>
                  <a:pt x="0" y="254"/>
                </a:moveTo>
                <a:cubicBezTo>
                  <a:pt x="4572" y="1524"/>
                  <a:pt x="8382" y="0"/>
                  <a:pt x="8382" y="0"/>
                </a:cubicBezTo>
              </a:path>
            </a:pathLst>
          </a:custGeom>
          <a:noFill/>
          <a:ln cap="flat" cmpd="sng" w="9525">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5"/>
          <p:cNvSpPr/>
          <p:nvPr/>
        </p:nvSpPr>
        <p:spPr>
          <a:xfrm>
            <a:off x="4267653" y="3548635"/>
            <a:ext cx="1768802" cy="641879"/>
          </a:xfrm>
          <a:prstGeom prst="wedgeEllipseCallout">
            <a:avLst>
              <a:gd fmla="val -55109" name="adj1"/>
              <a:gd fmla="val 64538" name="adj2"/>
            </a:avLst>
          </a:prstGeom>
          <a:solidFill>
            <a:schemeClr val="lt1"/>
          </a:solidFill>
          <a:ln cap="flat" cmpd="sng" w="12700">
            <a:solidFill>
              <a:srgbClr val="31538F"/>
            </a:solidFill>
            <a:prstDash val="solid"/>
            <a:miter lim="800000"/>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US" sz="1600">
                <a:solidFill>
                  <a:srgbClr val="000000"/>
                </a:solidFill>
                <a:latin typeface="Calibri"/>
                <a:ea typeface="Calibri"/>
                <a:cs typeface="Calibri"/>
                <a:sym typeface="Calibri"/>
              </a:rPr>
              <a:t>What’s your number</a:t>
            </a:r>
            <a:endParaRPr sz="2000">
              <a:solidFill>
                <a:srgbClr val="000000"/>
              </a:solidFill>
              <a:latin typeface="Calibri"/>
              <a:ea typeface="Calibri"/>
              <a:cs typeface="Calibri"/>
              <a:sym typeface="Calibri"/>
            </a:endParaRPr>
          </a:p>
        </p:txBody>
      </p:sp>
      <p:sp>
        <p:nvSpPr>
          <p:cNvPr id="159" name="Google Shape;159;p5"/>
          <p:cNvSpPr/>
          <p:nvPr/>
        </p:nvSpPr>
        <p:spPr>
          <a:xfrm>
            <a:off x="6224833" y="3275717"/>
            <a:ext cx="1246909" cy="400756"/>
          </a:xfrm>
          <a:prstGeom prst="wedgeEllipseCallout">
            <a:avLst>
              <a:gd fmla="val 35805" name="adj1"/>
              <a:gd fmla="val 101756" name="adj2"/>
            </a:avLst>
          </a:prstGeom>
          <a:solidFill>
            <a:schemeClr val="l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rgbClr val="000000"/>
                </a:solidFill>
                <a:latin typeface="Calibri"/>
                <a:ea typeface="Calibri"/>
                <a:cs typeface="Calibri"/>
                <a:sym typeface="Calibri"/>
              </a:rPr>
              <a:t>782343</a:t>
            </a:r>
            <a:endParaRPr sz="2000">
              <a:solidFill>
                <a:srgbClr val="000000"/>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6"/>
          <p:cNvSpPr txBox="1"/>
          <p:nvPr>
            <p:ph type="title"/>
          </p:nvPr>
        </p:nvSpPr>
        <p:spPr>
          <a:xfrm>
            <a:off x="1622424" y="365129"/>
            <a:ext cx="9731375"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B7F03"/>
              </a:buClr>
              <a:buSzPts val="4400"/>
              <a:buFont typeface="Arial"/>
              <a:buNone/>
            </a:pPr>
            <a:r>
              <a:rPr lang="en-US"/>
              <a:t>Solution Two</a:t>
            </a:r>
            <a:endParaRPr/>
          </a:p>
        </p:txBody>
      </p:sp>
      <p:sp>
        <p:nvSpPr>
          <p:cNvPr id="166" name="Google Shape;166;p6"/>
          <p:cNvSpPr txBox="1"/>
          <p:nvPr>
            <p:ph idx="1" type="body"/>
          </p:nvPr>
        </p:nvSpPr>
        <p:spPr>
          <a:xfrm>
            <a:off x="1622424" y="1825625"/>
            <a:ext cx="9731376" cy="4351338"/>
          </a:xfrm>
          <a:prstGeom prst="rect">
            <a:avLst/>
          </a:prstGeom>
          <a:solidFill>
            <a:srgbClr val="0C0C0C">
              <a:alpha val="74901"/>
            </a:srgbClr>
          </a:solid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FB7F03"/>
              </a:buClr>
              <a:buSzPts val="2800"/>
              <a:buChar char="•"/>
            </a:pPr>
            <a:r>
              <a:rPr lang="en-US"/>
              <a:t>Identify who you are talking to!</a:t>
            </a:r>
            <a:endParaRPr/>
          </a:p>
        </p:txBody>
      </p:sp>
      <p:pic>
        <p:nvPicPr>
          <p:cNvPr id="167" name="Google Shape;167;p6"/>
          <p:cNvPicPr preferRelativeResize="0"/>
          <p:nvPr/>
        </p:nvPicPr>
        <p:blipFill rotWithShape="1">
          <a:blip r:embed="rId3">
            <a:alphaModFix/>
          </a:blip>
          <a:srcRect b="0" l="0" r="0" t="0"/>
          <a:stretch/>
        </p:blipFill>
        <p:spPr>
          <a:xfrm flipH="1" rot="-25800">
            <a:off x="3017237" y="4245579"/>
            <a:ext cx="1187280" cy="1582920"/>
          </a:xfrm>
          <a:prstGeom prst="rect">
            <a:avLst/>
          </a:prstGeom>
          <a:noFill/>
          <a:ln>
            <a:noFill/>
          </a:ln>
        </p:spPr>
      </p:pic>
      <p:pic>
        <p:nvPicPr>
          <p:cNvPr id="168" name="Google Shape;168;p6"/>
          <p:cNvPicPr preferRelativeResize="0"/>
          <p:nvPr/>
        </p:nvPicPr>
        <p:blipFill rotWithShape="1">
          <a:blip r:embed="rId3">
            <a:alphaModFix/>
          </a:blip>
          <a:srcRect b="0" l="0" r="0" t="0"/>
          <a:stretch/>
        </p:blipFill>
        <p:spPr>
          <a:xfrm rot="-26400">
            <a:off x="7774277" y="4180779"/>
            <a:ext cx="1208160" cy="1610640"/>
          </a:xfrm>
          <a:prstGeom prst="rect">
            <a:avLst/>
          </a:prstGeom>
          <a:noFill/>
          <a:ln>
            <a:noFill/>
          </a:ln>
        </p:spPr>
      </p:pic>
      <p:sp>
        <p:nvSpPr>
          <p:cNvPr id="169" name="Google Shape;169;p6"/>
          <p:cNvSpPr txBox="1"/>
          <p:nvPr/>
        </p:nvSpPr>
        <p:spPr>
          <a:xfrm>
            <a:off x="3042797" y="5540859"/>
            <a:ext cx="1188720" cy="34632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solidFill>
                  <a:srgbClr val="000000"/>
                </a:solidFill>
                <a:latin typeface="Arial"/>
                <a:ea typeface="Arial"/>
                <a:cs typeface="Arial"/>
                <a:sym typeface="Arial"/>
              </a:rPr>
              <a:t>Controller</a:t>
            </a:r>
            <a:endParaRPr/>
          </a:p>
        </p:txBody>
      </p:sp>
      <p:sp>
        <p:nvSpPr>
          <p:cNvPr id="170" name="Google Shape;170;p6"/>
          <p:cNvSpPr txBox="1"/>
          <p:nvPr/>
        </p:nvSpPr>
        <p:spPr>
          <a:xfrm>
            <a:off x="8308157" y="5540859"/>
            <a:ext cx="1188720" cy="34632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solidFill>
                  <a:srgbClr val="000000"/>
                </a:solidFill>
                <a:latin typeface="Arial"/>
                <a:ea typeface="Arial"/>
                <a:cs typeface="Arial"/>
                <a:sym typeface="Arial"/>
              </a:rPr>
              <a:t>Modules</a:t>
            </a:r>
            <a:endParaRPr/>
          </a:p>
        </p:txBody>
      </p:sp>
      <p:sp>
        <p:nvSpPr>
          <p:cNvPr id="171" name="Google Shape;171;p6"/>
          <p:cNvSpPr txBox="1"/>
          <p:nvPr/>
        </p:nvSpPr>
        <p:spPr>
          <a:xfrm>
            <a:off x="4343548" y="3105037"/>
            <a:ext cx="1302371" cy="446026"/>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lang="en-US" sz="2400" strike="noStrike">
                <a:solidFill>
                  <a:srgbClr val="FB7F03"/>
                </a:solidFill>
                <a:latin typeface="Arial"/>
                <a:ea typeface="Arial"/>
                <a:cs typeface="Arial"/>
                <a:sym typeface="Arial"/>
              </a:rPr>
              <a:t>output</a:t>
            </a:r>
            <a:endParaRPr/>
          </a:p>
        </p:txBody>
      </p:sp>
      <p:sp>
        <p:nvSpPr>
          <p:cNvPr id="172" name="Google Shape;172;p6"/>
          <p:cNvSpPr txBox="1"/>
          <p:nvPr/>
        </p:nvSpPr>
        <p:spPr>
          <a:xfrm>
            <a:off x="6966895" y="3243187"/>
            <a:ext cx="1157663" cy="446026"/>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lang="en-US" sz="2400" strike="noStrike">
                <a:solidFill>
                  <a:srgbClr val="FB7F03"/>
                </a:solidFill>
                <a:latin typeface="Arial"/>
                <a:ea typeface="Arial"/>
                <a:cs typeface="Arial"/>
                <a:sym typeface="Arial"/>
              </a:rPr>
              <a:t>input</a:t>
            </a:r>
            <a:endParaRPr/>
          </a:p>
        </p:txBody>
      </p:sp>
      <p:pic>
        <p:nvPicPr>
          <p:cNvPr id="173" name="Google Shape;173;p6"/>
          <p:cNvPicPr preferRelativeResize="0"/>
          <p:nvPr/>
        </p:nvPicPr>
        <p:blipFill rotWithShape="1">
          <a:blip r:embed="rId4">
            <a:alphaModFix/>
          </a:blip>
          <a:srcRect b="0" l="0" r="0" t="0"/>
          <a:stretch/>
        </p:blipFill>
        <p:spPr>
          <a:xfrm>
            <a:off x="8402117" y="4155579"/>
            <a:ext cx="1157400" cy="1705320"/>
          </a:xfrm>
          <a:prstGeom prst="rect">
            <a:avLst/>
          </a:prstGeom>
          <a:noFill/>
          <a:ln>
            <a:noFill/>
          </a:ln>
        </p:spPr>
      </p:pic>
      <p:pic>
        <p:nvPicPr>
          <p:cNvPr id="174" name="Google Shape;174;p6"/>
          <p:cNvPicPr preferRelativeResize="0"/>
          <p:nvPr/>
        </p:nvPicPr>
        <p:blipFill rotWithShape="1">
          <a:blip r:embed="rId5">
            <a:alphaModFix/>
          </a:blip>
          <a:srcRect b="0" l="0" r="0" t="0"/>
          <a:stretch/>
        </p:blipFill>
        <p:spPr>
          <a:xfrm>
            <a:off x="7046717" y="4590459"/>
            <a:ext cx="984240" cy="1123560"/>
          </a:xfrm>
          <a:prstGeom prst="rect">
            <a:avLst/>
          </a:prstGeom>
          <a:noFill/>
          <a:ln>
            <a:noFill/>
          </a:ln>
        </p:spPr>
      </p:pic>
      <p:pic>
        <p:nvPicPr>
          <p:cNvPr id="175" name="Google Shape;175;p6"/>
          <p:cNvPicPr preferRelativeResize="0"/>
          <p:nvPr/>
        </p:nvPicPr>
        <p:blipFill rotWithShape="1">
          <a:blip r:embed="rId6">
            <a:alphaModFix/>
          </a:blip>
          <a:srcRect b="0" l="0" r="0" t="0"/>
          <a:stretch/>
        </p:blipFill>
        <p:spPr>
          <a:xfrm>
            <a:off x="9188717" y="4260699"/>
            <a:ext cx="1116360" cy="1488240"/>
          </a:xfrm>
          <a:prstGeom prst="rect">
            <a:avLst/>
          </a:prstGeom>
          <a:noFill/>
          <a:ln>
            <a:noFill/>
          </a:ln>
        </p:spPr>
      </p:pic>
      <p:pic>
        <p:nvPicPr>
          <p:cNvPr id="176" name="Google Shape;176;p6"/>
          <p:cNvPicPr preferRelativeResize="0"/>
          <p:nvPr/>
        </p:nvPicPr>
        <p:blipFill rotWithShape="1">
          <a:blip r:embed="rId7">
            <a:alphaModFix/>
          </a:blip>
          <a:srcRect b="0" l="0" r="0" t="0"/>
          <a:stretch/>
        </p:blipFill>
        <p:spPr>
          <a:xfrm rot="-12600">
            <a:off x="8983877" y="4172499"/>
            <a:ext cx="884160" cy="1571760"/>
          </a:xfrm>
          <a:prstGeom prst="rect">
            <a:avLst/>
          </a:prstGeom>
          <a:noFill/>
          <a:ln>
            <a:noFill/>
          </a:ln>
        </p:spPr>
      </p:pic>
      <p:sp>
        <p:nvSpPr>
          <p:cNvPr id="177" name="Google Shape;177;p6"/>
          <p:cNvSpPr txBox="1"/>
          <p:nvPr/>
        </p:nvSpPr>
        <p:spPr>
          <a:xfrm>
            <a:off x="8355271" y="3445552"/>
            <a:ext cx="1157663" cy="446026"/>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lang="en-US" sz="2400" strike="noStrike">
                <a:solidFill>
                  <a:srgbClr val="FB7F03"/>
                </a:solidFill>
                <a:latin typeface="Arial"/>
                <a:ea typeface="Arial"/>
                <a:cs typeface="Arial"/>
                <a:sym typeface="Arial"/>
              </a:rPr>
              <a:t>Fred</a:t>
            </a:r>
            <a:endParaRPr/>
          </a:p>
        </p:txBody>
      </p:sp>
      <p:sp>
        <p:nvSpPr>
          <p:cNvPr id="178" name="Google Shape;178;p6"/>
          <p:cNvSpPr/>
          <p:nvPr/>
        </p:nvSpPr>
        <p:spPr>
          <a:xfrm rot="2430600">
            <a:off x="8473757" y="3875139"/>
            <a:ext cx="274320" cy="365760"/>
          </a:xfrm>
          <a:custGeom>
            <a:rect b="b" l="l" r="r" t="t"/>
            <a:pathLst>
              <a:path extrusionOk="0" h="1018" w="764">
                <a:moveTo>
                  <a:pt x="239" y="1"/>
                </a:moveTo>
                <a:lnTo>
                  <a:pt x="239" y="469"/>
                </a:lnTo>
                <a:lnTo>
                  <a:pt x="0" y="470"/>
                </a:lnTo>
                <a:lnTo>
                  <a:pt x="382" y="1017"/>
                </a:lnTo>
                <a:lnTo>
                  <a:pt x="763" y="468"/>
                </a:lnTo>
                <a:lnTo>
                  <a:pt x="524" y="469"/>
                </a:lnTo>
                <a:lnTo>
                  <a:pt x="524" y="0"/>
                </a:lnTo>
                <a:lnTo>
                  <a:pt x="239" y="1"/>
                </a:lnTo>
              </a:path>
            </a:pathLst>
          </a:custGeom>
          <a:solidFill>
            <a:srgbClr val="729FCF"/>
          </a:solidFill>
          <a:ln cap="flat" cmpd="sng" w="9525">
            <a:solidFill>
              <a:srgbClr val="3465A4"/>
            </a:solidFill>
            <a:prstDash val="solid"/>
            <a:round/>
            <a:headEnd len="sm" w="sm" type="none"/>
            <a:tailEnd len="sm" w="sm" type="none"/>
          </a:ln>
        </p:spPr>
      </p:sp>
      <p:sp>
        <p:nvSpPr>
          <p:cNvPr id="179" name="Google Shape;179;p6"/>
          <p:cNvSpPr/>
          <p:nvPr/>
        </p:nvSpPr>
        <p:spPr>
          <a:xfrm>
            <a:off x="6928289" y="3812133"/>
            <a:ext cx="1246909" cy="400756"/>
          </a:xfrm>
          <a:prstGeom prst="wedgeEllipseCallout">
            <a:avLst>
              <a:gd fmla="val 43583" name="adj1"/>
              <a:gd fmla="val 101756" name="adj2"/>
            </a:avLst>
          </a:prstGeom>
          <a:solidFill>
            <a:schemeClr val="l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rgbClr val="000000"/>
                </a:solidFill>
                <a:latin typeface="Calibri"/>
                <a:ea typeface="Calibri"/>
                <a:cs typeface="Calibri"/>
                <a:sym typeface="Calibri"/>
              </a:rPr>
              <a:t>782343</a:t>
            </a:r>
            <a:endParaRPr sz="2000">
              <a:solidFill>
                <a:srgbClr val="000000"/>
              </a:solidFill>
              <a:latin typeface="Calibri"/>
              <a:ea typeface="Calibri"/>
              <a:cs typeface="Calibri"/>
              <a:sym typeface="Calibri"/>
            </a:endParaRPr>
          </a:p>
        </p:txBody>
      </p:sp>
      <p:sp>
        <p:nvSpPr>
          <p:cNvPr id="180" name="Google Shape;180;p6"/>
          <p:cNvSpPr/>
          <p:nvPr/>
        </p:nvSpPr>
        <p:spPr>
          <a:xfrm>
            <a:off x="3934986" y="3683132"/>
            <a:ext cx="2130371" cy="558013"/>
          </a:xfrm>
          <a:prstGeom prst="wedgeEllipseCallout">
            <a:avLst>
              <a:gd fmla="val -51325" name="adj1"/>
              <a:gd fmla="val 93050" name="adj2"/>
            </a:avLst>
          </a:prstGeom>
          <a:solidFill>
            <a:schemeClr val="l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000000"/>
                </a:solidFill>
                <a:latin typeface="Calibri"/>
                <a:ea typeface="Calibri"/>
                <a:cs typeface="Calibri"/>
                <a:sym typeface="Calibri"/>
              </a:rPr>
              <a:t>Hey Fred: What’s your number</a:t>
            </a:r>
            <a:endParaRPr sz="1600">
              <a:solidFill>
                <a:srgbClr val="000000"/>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7"/>
          <p:cNvSpPr txBox="1"/>
          <p:nvPr>
            <p:ph type="title"/>
          </p:nvPr>
        </p:nvSpPr>
        <p:spPr>
          <a:xfrm>
            <a:off x="1622424" y="365129"/>
            <a:ext cx="9731375"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B7F03"/>
              </a:buClr>
              <a:buSzPts val="4400"/>
              <a:buFont typeface="Arial"/>
              <a:buNone/>
            </a:pPr>
            <a:r>
              <a:rPr lang="en-US"/>
              <a:t>Computer Buses</a:t>
            </a:r>
            <a:endParaRPr/>
          </a:p>
        </p:txBody>
      </p:sp>
      <p:sp>
        <p:nvSpPr>
          <p:cNvPr id="187" name="Google Shape;187;p7"/>
          <p:cNvSpPr txBox="1"/>
          <p:nvPr>
            <p:ph idx="1" type="body"/>
          </p:nvPr>
        </p:nvSpPr>
        <p:spPr>
          <a:xfrm>
            <a:off x="1622424" y="1825625"/>
            <a:ext cx="9731376" cy="4351338"/>
          </a:xfrm>
          <a:prstGeom prst="rect">
            <a:avLst/>
          </a:prstGeom>
          <a:solidFill>
            <a:srgbClr val="0C0C0C">
              <a:alpha val="74901"/>
            </a:srgbClr>
          </a:solid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FB7F03"/>
              </a:buClr>
              <a:buSzPts val="2800"/>
              <a:buChar char="•"/>
            </a:pPr>
            <a:r>
              <a:rPr lang="en-US"/>
              <a:t>A communication system that directs and transfers data between computer components.</a:t>
            </a:r>
            <a:endParaRPr/>
          </a:p>
          <a:p>
            <a:pPr indent="-50800" lvl="0" marL="228600" rtl="0" algn="l">
              <a:lnSpc>
                <a:spcPct val="90000"/>
              </a:lnSpc>
              <a:spcBef>
                <a:spcPts val="1000"/>
              </a:spcBef>
              <a:spcAft>
                <a:spcPts val="0"/>
              </a:spcAft>
              <a:buClr>
                <a:srgbClr val="FB7F03"/>
              </a:buClr>
              <a:buSzPts val="2800"/>
              <a:buNone/>
            </a:pPr>
            <a:r>
              <a:t/>
            </a:r>
            <a:endParaRPr/>
          </a:p>
          <a:p>
            <a:pPr indent="-228600" lvl="0" marL="228600" rtl="0" algn="l">
              <a:lnSpc>
                <a:spcPct val="90000"/>
              </a:lnSpc>
              <a:spcBef>
                <a:spcPts val="1000"/>
              </a:spcBef>
              <a:spcAft>
                <a:spcPts val="0"/>
              </a:spcAft>
              <a:buClr>
                <a:srgbClr val="FB7F03"/>
              </a:buClr>
              <a:buSzPts val="2800"/>
              <a:buChar char="•"/>
            </a:pPr>
            <a:r>
              <a:rPr lang="en-US"/>
              <a:t>The electrically conducting path along which data is transmitted.</a:t>
            </a:r>
            <a:endParaRPr/>
          </a:p>
          <a:p>
            <a:pPr indent="-50800" lvl="0" marL="228600" rtl="0" algn="l">
              <a:lnSpc>
                <a:spcPct val="90000"/>
              </a:lnSpc>
              <a:spcBef>
                <a:spcPts val="1000"/>
              </a:spcBef>
              <a:spcAft>
                <a:spcPts val="0"/>
              </a:spcAft>
              <a:buClr>
                <a:srgbClr val="FB7F03"/>
              </a:buClr>
              <a:buSzPts val="2800"/>
              <a:buNone/>
            </a:pPr>
            <a:r>
              <a:t/>
            </a:r>
            <a:endParaRPr/>
          </a:p>
          <a:p>
            <a:pPr indent="-228600" lvl="0" marL="228600" rtl="0" algn="l">
              <a:lnSpc>
                <a:spcPct val="90000"/>
              </a:lnSpc>
              <a:spcBef>
                <a:spcPts val="1000"/>
              </a:spcBef>
              <a:spcAft>
                <a:spcPts val="0"/>
              </a:spcAft>
              <a:buClr>
                <a:srgbClr val="FB7F03"/>
              </a:buClr>
              <a:buSzPts val="2800"/>
              <a:buChar char="•"/>
            </a:pPr>
            <a:r>
              <a:rPr lang="en-US"/>
              <a:t>Addressing protocols:</a:t>
            </a:r>
            <a:endParaRPr/>
          </a:p>
          <a:p>
            <a:pPr indent="-228600" lvl="1" marL="685800" rtl="0" algn="l">
              <a:lnSpc>
                <a:spcPct val="90000"/>
              </a:lnSpc>
              <a:spcBef>
                <a:spcPts val="500"/>
              </a:spcBef>
              <a:spcAft>
                <a:spcPts val="0"/>
              </a:spcAft>
              <a:buClr>
                <a:srgbClr val="FB7F03"/>
              </a:buClr>
              <a:buSzPts val="2400"/>
              <a:buChar char="•"/>
            </a:pPr>
            <a:r>
              <a:rPr lang="en-US"/>
              <a:t>Defines I/O addresses</a:t>
            </a:r>
            <a:endParaRPr/>
          </a:p>
          <a:p>
            <a:pPr indent="-228600" lvl="1" marL="685800" rtl="0" algn="l">
              <a:lnSpc>
                <a:spcPct val="90000"/>
              </a:lnSpc>
              <a:spcBef>
                <a:spcPts val="500"/>
              </a:spcBef>
              <a:spcAft>
                <a:spcPts val="0"/>
              </a:spcAft>
              <a:buClr>
                <a:srgbClr val="FB7F03"/>
              </a:buClr>
              <a:buSzPts val="2400"/>
              <a:buChar char="•"/>
            </a:pPr>
            <a:r>
              <a:rPr lang="en-US"/>
              <a:t>Directs signals to components</a:t>
            </a:r>
            <a:endParaRPr/>
          </a:p>
          <a:p>
            <a:pPr indent="-76200" lvl="1" marL="685800" rtl="0" algn="l">
              <a:lnSpc>
                <a:spcPct val="90000"/>
              </a:lnSpc>
              <a:spcBef>
                <a:spcPts val="500"/>
              </a:spcBef>
              <a:spcAft>
                <a:spcPts val="0"/>
              </a:spcAft>
              <a:buClr>
                <a:srgbClr val="FB7F03"/>
              </a:buClr>
              <a:buSzPts val="2400"/>
              <a:buNone/>
            </a:pPr>
            <a:r>
              <a:t/>
            </a:r>
            <a:endParaRPr/>
          </a:p>
          <a:p>
            <a:pPr indent="-50800" lvl="0" marL="228600" rtl="0" algn="l">
              <a:lnSpc>
                <a:spcPct val="90000"/>
              </a:lnSpc>
              <a:spcBef>
                <a:spcPts val="1000"/>
              </a:spcBef>
              <a:spcAft>
                <a:spcPts val="0"/>
              </a:spcAft>
              <a:buClr>
                <a:srgbClr val="FB7F03"/>
              </a:buClr>
              <a:buSzPts val="2800"/>
              <a:buNone/>
            </a:pPr>
            <a:r>
              <a:t/>
            </a:r>
            <a:endParaRPr/>
          </a:p>
        </p:txBody>
      </p:sp>
      <p:pic>
        <p:nvPicPr>
          <p:cNvPr id="188" name="Google Shape;188;p7"/>
          <p:cNvPicPr preferRelativeResize="0"/>
          <p:nvPr/>
        </p:nvPicPr>
        <p:blipFill rotWithShape="1">
          <a:blip r:embed="rId3">
            <a:alphaModFix/>
          </a:blip>
          <a:srcRect b="0" l="0" r="0" t="0"/>
          <a:stretch/>
        </p:blipFill>
        <p:spPr>
          <a:xfrm>
            <a:off x="8788336" y="4221804"/>
            <a:ext cx="3251261" cy="249865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8"/>
          <p:cNvSpPr txBox="1"/>
          <p:nvPr>
            <p:ph type="title"/>
          </p:nvPr>
        </p:nvSpPr>
        <p:spPr>
          <a:xfrm>
            <a:off x="1622424" y="365129"/>
            <a:ext cx="9731375"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B7F03"/>
              </a:buClr>
              <a:buSzPts val="4400"/>
              <a:buFont typeface="Arial"/>
              <a:buNone/>
            </a:pPr>
            <a:r>
              <a:rPr lang="en-US"/>
              <a:t>GPIO Pins</a:t>
            </a:r>
            <a:endParaRPr/>
          </a:p>
        </p:txBody>
      </p:sp>
      <p:sp>
        <p:nvSpPr>
          <p:cNvPr id="195" name="Google Shape;195;p8"/>
          <p:cNvSpPr txBox="1"/>
          <p:nvPr>
            <p:ph idx="1" type="body"/>
          </p:nvPr>
        </p:nvSpPr>
        <p:spPr>
          <a:xfrm>
            <a:off x="1602969" y="1825625"/>
            <a:ext cx="6770355" cy="4351338"/>
          </a:xfrm>
          <a:prstGeom prst="rect">
            <a:avLst/>
          </a:prstGeom>
          <a:solidFill>
            <a:srgbClr val="0C0C0C">
              <a:alpha val="74901"/>
            </a:srgbClr>
          </a:solid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FB7F03"/>
              </a:buClr>
              <a:buSzPts val="2800"/>
              <a:buChar char="•"/>
            </a:pPr>
            <a:r>
              <a:rPr lang="en-US"/>
              <a:t>GPIO = General Purpose Input/Output (26 pins)</a:t>
            </a:r>
            <a:endParaRPr/>
          </a:p>
          <a:p>
            <a:pPr indent="-228600" lvl="0" marL="228600" rtl="0" algn="l">
              <a:lnSpc>
                <a:spcPct val="90000"/>
              </a:lnSpc>
              <a:spcBef>
                <a:spcPts val="1000"/>
              </a:spcBef>
              <a:spcAft>
                <a:spcPts val="0"/>
              </a:spcAft>
              <a:buClr>
                <a:srgbClr val="FB7F03"/>
              </a:buClr>
              <a:buSzPts val="2800"/>
              <a:buChar char="•"/>
            </a:pPr>
            <a:r>
              <a:rPr lang="en-US"/>
              <a:t>Each Pin has an address:</a:t>
            </a:r>
            <a:endParaRPr/>
          </a:p>
          <a:p>
            <a:pPr indent="-228600" lvl="1" marL="685800" rtl="0" algn="l">
              <a:lnSpc>
                <a:spcPct val="90000"/>
              </a:lnSpc>
              <a:spcBef>
                <a:spcPts val="500"/>
              </a:spcBef>
              <a:spcAft>
                <a:spcPts val="0"/>
              </a:spcAft>
              <a:buClr>
                <a:srgbClr val="FB7F03"/>
              </a:buClr>
              <a:buSzPts val="2400"/>
              <a:buChar char="•"/>
            </a:pPr>
            <a:r>
              <a:rPr lang="en-US"/>
              <a:t>e.g.:  0x7E20 0064</a:t>
            </a:r>
            <a:endParaRPr/>
          </a:p>
          <a:p>
            <a:pPr indent="-228600" lvl="0" marL="228600" rtl="0" algn="l">
              <a:lnSpc>
                <a:spcPct val="90000"/>
              </a:lnSpc>
              <a:spcBef>
                <a:spcPts val="1000"/>
              </a:spcBef>
              <a:spcAft>
                <a:spcPts val="0"/>
              </a:spcAft>
              <a:buClr>
                <a:srgbClr val="FB7F03"/>
              </a:buClr>
              <a:buSzPts val="2800"/>
              <a:buChar char="•"/>
            </a:pPr>
            <a:r>
              <a:rPr lang="en-US"/>
              <a:t>Pin Maps:</a:t>
            </a:r>
            <a:endParaRPr/>
          </a:p>
          <a:p>
            <a:pPr indent="-228600" lvl="1" marL="685800" rtl="0" algn="l">
              <a:lnSpc>
                <a:spcPct val="90000"/>
              </a:lnSpc>
              <a:spcBef>
                <a:spcPts val="500"/>
              </a:spcBef>
              <a:spcAft>
                <a:spcPts val="0"/>
              </a:spcAft>
              <a:buClr>
                <a:srgbClr val="FB7F03"/>
              </a:buClr>
              <a:buSzPts val="2400"/>
              <a:buChar char="•"/>
            </a:pPr>
            <a:r>
              <a:rPr lang="en-US"/>
              <a:t>GPIO.BCM (Braodcom SOC Channels)</a:t>
            </a:r>
            <a:endParaRPr/>
          </a:p>
          <a:p>
            <a:pPr indent="-228600" lvl="1" marL="685800" rtl="0" algn="l">
              <a:lnSpc>
                <a:spcPct val="90000"/>
              </a:lnSpc>
              <a:spcBef>
                <a:spcPts val="500"/>
              </a:spcBef>
              <a:spcAft>
                <a:spcPts val="0"/>
              </a:spcAft>
              <a:buClr>
                <a:srgbClr val="FB7F03"/>
              </a:buClr>
              <a:buSzPts val="2400"/>
              <a:buChar char="•"/>
            </a:pPr>
            <a:r>
              <a:rPr lang="en-US"/>
              <a:t>GPIO.Borad (Pin Numbers)</a:t>
            </a:r>
            <a:endParaRPr/>
          </a:p>
          <a:p>
            <a:pPr indent="-228600" lvl="1" marL="685800" rtl="0" algn="l">
              <a:lnSpc>
                <a:spcPct val="90000"/>
              </a:lnSpc>
              <a:spcBef>
                <a:spcPts val="500"/>
              </a:spcBef>
              <a:spcAft>
                <a:spcPts val="0"/>
              </a:spcAft>
              <a:buClr>
                <a:srgbClr val="FB7F03"/>
              </a:buClr>
              <a:buSzPts val="2400"/>
              <a:buChar char="•"/>
            </a:pPr>
            <a:r>
              <a:rPr lang="en-US"/>
              <a:t>WiringPi</a:t>
            </a:r>
            <a:endParaRPr/>
          </a:p>
          <a:p>
            <a:pPr indent="-228600" lvl="0" marL="228600" rtl="0" algn="l">
              <a:lnSpc>
                <a:spcPct val="90000"/>
              </a:lnSpc>
              <a:spcBef>
                <a:spcPts val="1000"/>
              </a:spcBef>
              <a:spcAft>
                <a:spcPts val="0"/>
              </a:spcAft>
              <a:buClr>
                <a:srgbClr val="FB7F03"/>
              </a:buClr>
              <a:buSzPts val="2800"/>
              <a:buChar char="•"/>
            </a:pPr>
            <a:r>
              <a:rPr lang="en-US"/>
              <a:t>10 Pins alternative functions</a:t>
            </a:r>
            <a:endParaRPr/>
          </a:p>
        </p:txBody>
      </p:sp>
      <p:pic>
        <p:nvPicPr>
          <p:cNvPr id="196" name="Google Shape;196;p8"/>
          <p:cNvPicPr preferRelativeResize="0"/>
          <p:nvPr/>
        </p:nvPicPr>
        <p:blipFill rotWithShape="1">
          <a:blip r:embed="rId3">
            <a:alphaModFix/>
          </a:blip>
          <a:srcRect b="0" l="0" r="0" t="0"/>
          <a:stretch/>
        </p:blipFill>
        <p:spPr>
          <a:xfrm>
            <a:off x="8392779" y="1280826"/>
            <a:ext cx="3799221" cy="485410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9"/>
          <p:cNvSpPr txBox="1"/>
          <p:nvPr>
            <p:ph type="title"/>
          </p:nvPr>
        </p:nvSpPr>
        <p:spPr>
          <a:xfrm>
            <a:off x="1622424" y="365129"/>
            <a:ext cx="9731375"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B7F03"/>
              </a:buClr>
              <a:buSzPts val="4400"/>
              <a:buFont typeface="Arial"/>
              <a:buNone/>
            </a:pPr>
            <a:r>
              <a:rPr lang="en-US"/>
              <a:t>Basic Communication</a:t>
            </a:r>
            <a:endParaRPr/>
          </a:p>
        </p:txBody>
      </p:sp>
      <p:sp>
        <p:nvSpPr>
          <p:cNvPr id="203" name="Google Shape;203;p9"/>
          <p:cNvSpPr txBox="1"/>
          <p:nvPr>
            <p:ph idx="1" type="body"/>
          </p:nvPr>
        </p:nvSpPr>
        <p:spPr>
          <a:xfrm>
            <a:off x="1622424" y="1825625"/>
            <a:ext cx="9731376" cy="4351338"/>
          </a:xfrm>
          <a:prstGeom prst="rect">
            <a:avLst/>
          </a:prstGeom>
          <a:solidFill>
            <a:srgbClr val="0C0C0C">
              <a:alpha val="74901"/>
            </a:srgbClr>
          </a:solid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FB7F03"/>
              </a:buClr>
              <a:buSzPts val="2800"/>
              <a:buChar char="•"/>
            </a:pPr>
            <a:r>
              <a:rPr lang="en-US"/>
              <a:t>Turn Pin On --&gt; HIGH --&gt; 5 volts</a:t>
            </a:r>
            <a:endParaRPr/>
          </a:p>
          <a:p>
            <a:pPr indent="-228600" lvl="0" marL="228600" rtl="0" algn="l">
              <a:lnSpc>
                <a:spcPct val="90000"/>
              </a:lnSpc>
              <a:spcBef>
                <a:spcPts val="1000"/>
              </a:spcBef>
              <a:spcAft>
                <a:spcPts val="0"/>
              </a:spcAft>
              <a:buClr>
                <a:srgbClr val="FB7F03"/>
              </a:buClr>
              <a:buSzPts val="2800"/>
              <a:buChar char="•"/>
            </a:pPr>
            <a:r>
              <a:rPr lang="en-US"/>
              <a:t>Turn Pin Off --&gt; Low --&gt; 0 Volts</a:t>
            </a:r>
            <a:endParaRPr/>
          </a:p>
        </p:txBody>
      </p:sp>
      <p:sp>
        <p:nvSpPr>
          <p:cNvPr id="204" name="Google Shape;204;p9"/>
          <p:cNvSpPr/>
          <p:nvPr/>
        </p:nvSpPr>
        <p:spPr>
          <a:xfrm>
            <a:off x="2023352" y="3171219"/>
            <a:ext cx="8929991" cy="2723745"/>
          </a:xfrm>
          <a:prstGeom prst="rect">
            <a:avLst/>
          </a:prstGeom>
          <a:solidFill>
            <a:schemeClr val="l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205" name="Google Shape;205;p9"/>
          <p:cNvCxnSpPr/>
          <p:nvPr/>
        </p:nvCxnSpPr>
        <p:spPr>
          <a:xfrm>
            <a:off x="3657600" y="3618689"/>
            <a:ext cx="7315200" cy="0"/>
          </a:xfrm>
          <a:prstGeom prst="straightConnector1">
            <a:avLst/>
          </a:prstGeom>
          <a:noFill/>
          <a:ln cap="flat" cmpd="sng" w="9525">
            <a:solidFill>
              <a:schemeClr val="accent1"/>
            </a:solidFill>
            <a:prstDash val="dash"/>
            <a:miter lim="800000"/>
            <a:headEnd len="sm" w="sm" type="none"/>
            <a:tailEnd len="sm" w="sm" type="none"/>
          </a:ln>
        </p:spPr>
      </p:cxnSp>
      <p:cxnSp>
        <p:nvCxnSpPr>
          <p:cNvPr id="206" name="Google Shape;206;p9"/>
          <p:cNvCxnSpPr/>
          <p:nvPr/>
        </p:nvCxnSpPr>
        <p:spPr>
          <a:xfrm>
            <a:off x="3657598" y="5453585"/>
            <a:ext cx="7315200" cy="0"/>
          </a:xfrm>
          <a:prstGeom prst="straightConnector1">
            <a:avLst/>
          </a:prstGeom>
          <a:noFill/>
          <a:ln cap="flat" cmpd="sng" w="9525">
            <a:solidFill>
              <a:schemeClr val="accent1"/>
            </a:solidFill>
            <a:prstDash val="dash"/>
            <a:miter lim="800000"/>
            <a:headEnd len="sm" w="sm" type="none"/>
            <a:tailEnd len="sm" w="sm" type="none"/>
          </a:ln>
        </p:spPr>
      </p:cxnSp>
      <p:sp>
        <p:nvSpPr>
          <p:cNvPr id="207" name="Google Shape;207;p9"/>
          <p:cNvSpPr txBox="1"/>
          <p:nvPr/>
        </p:nvSpPr>
        <p:spPr>
          <a:xfrm>
            <a:off x="2504156" y="3336748"/>
            <a:ext cx="1074333"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dk1"/>
                </a:solidFill>
                <a:latin typeface="Calibri"/>
                <a:ea typeface="Calibri"/>
                <a:cs typeface="Calibri"/>
                <a:sym typeface="Calibri"/>
              </a:rPr>
              <a:t>HIGH</a:t>
            </a:r>
            <a:endParaRPr/>
          </a:p>
        </p:txBody>
      </p:sp>
      <p:sp>
        <p:nvSpPr>
          <p:cNvPr id="208" name="Google Shape;208;p9"/>
          <p:cNvSpPr txBox="1"/>
          <p:nvPr/>
        </p:nvSpPr>
        <p:spPr>
          <a:xfrm>
            <a:off x="2500916" y="5142853"/>
            <a:ext cx="884345"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dk1"/>
                </a:solidFill>
                <a:latin typeface="Calibri"/>
                <a:ea typeface="Calibri"/>
                <a:cs typeface="Calibri"/>
                <a:sym typeface="Calibri"/>
              </a:rPr>
              <a:t>Low</a:t>
            </a:r>
            <a:endParaRPr/>
          </a:p>
        </p:txBody>
      </p:sp>
      <p:sp>
        <p:nvSpPr>
          <p:cNvPr id="209" name="Google Shape;209;p9"/>
          <p:cNvSpPr/>
          <p:nvPr/>
        </p:nvSpPr>
        <p:spPr>
          <a:xfrm>
            <a:off x="3521417" y="3638145"/>
            <a:ext cx="3287949" cy="1828800"/>
          </a:xfrm>
          <a:custGeom>
            <a:rect b="b" l="l" r="r" t="t"/>
            <a:pathLst>
              <a:path extrusionOk="0" h="1828800" w="3287949">
                <a:moveTo>
                  <a:pt x="0" y="1789889"/>
                </a:moveTo>
                <a:lnTo>
                  <a:pt x="1284051" y="1789889"/>
                </a:lnTo>
                <a:lnTo>
                  <a:pt x="1284051" y="0"/>
                </a:lnTo>
                <a:lnTo>
                  <a:pt x="3268493" y="0"/>
                </a:lnTo>
                <a:lnTo>
                  <a:pt x="3287949" y="1828800"/>
                </a:lnTo>
              </a:path>
            </a:pathLst>
          </a:custGeom>
          <a:noFill/>
          <a:ln cap="flat" cmpd="sng" w="508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0" name="Google Shape;210;p9"/>
          <p:cNvSpPr/>
          <p:nvPr/>
        </p:nvSpPr>
        <p:spPr>
          <a:xfrm>
            <a:off x="6828820" y="3634513"/>
            <a:ext cx="3287949" cy="1828800"/>
          </a:xfrm>
          <a:custGeom>
            <a:rect b="b" l="l" r="r" t="t"/>
            <a:pathLst>
              <a:path extrusionOk="0" h="1828800" w="3287949">
                <a:moveTo>
                  <a:pt x="0" y="1789889"/>
                </a:moveTo>
                <a:lnTo>
                  <a:pt x="1284051" y="1789889"/>
                </a:lnTo>
                <a:lnTo>
                  <a:pt x="1284051" y="0"/>
                </a:lnTo>
                <a:lnTo>
                  <a:pt x="3268493" y="0"/>
                </a:lnTo>
                <a:lnTo>
                  <a:pt x="3287949" y="1828800"/>
                </a:lnTo>
              </a:path>
            </a:pathLst>
          </a:custGeom>
          <a:noFill/>
          <a:ln cap="flat" cmpd="sng" w="508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2020-02-08T15:26:41Z</dcterms:created>
  <dc:creator>mark blair</dc:creator>
</cp:coreProperties>
</file>