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mbria" panose="02040503050406030204" pitchFamily="18" charset="0"/>
      <p:regular r:id="rId23"/>
      <p:bold r:id="rId24"/>
      <p:italic r:id="rId25"/>
      <p:boldItalic r:id="rId26"/>
    </p:embeddedFont>
    <p:embeddedFont>
      <p:font typeface="Lato" panose="020F0502020204030203" pitchFamily="34" charset="77"/>
      <p:regular r:id="rId27"/>
      <p:bold r:id="rId28"/>
      <p:italic r:id="rId29"/>
      <p:boldItalic r:id="rId30"/>
    </p:embeddedFont>
    <p:embeddedFont>
      <p:font typeface="Raleway" panose="020B0503030101060003" pitchFamily="34"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f0622879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f0622879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f0622879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f0622879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1326898b2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1326898b2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1326898b2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1326898b2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1326898b2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1326898b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1326898b2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1326898b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1326898b2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1326898b2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f0622879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f0622879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efa0d4408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efa0d440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1326898b2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1326898b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fa0d4408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efa0d4408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1326898b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1326898b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efa0d4408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efa0d4408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115aad7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115aad7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1326898b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1326898b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efa0d4408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efa0d4408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efa0d4408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efa0d440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1326898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1326898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326898b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326898b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82375" y="1609950"/>
            <a:ext cx="6301200" cy="11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Capstone Project</a:t>
            </a:r>
            <a:endParaRPr>
              <a:solidFill>
                <a:srgbClr val="666666"/>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316500" y="2377875"/>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Dilyan Kovachev</a:t>
            </a:r>
            <a:endParaRPr>
              <a:solidFill>
                <a:srgbClr val="666666"/>
              </a:solidFill>
            </a:endParaRPr>
          </a:p>
        </p:txBody>
      </p:sp>
      <p:pic>
        <p:nvPicPr>
          <p:cNvPr id="88" name="Google Shape;88;p13"/>
          <p:cNvPicPr preferRelativeResize="0"/>
          <p:nvPr/>
        </p:nvPicPr>
        <p:blipFill>
          <a:blip r:embed="rId3">
            <a:alphaModFix/>
          </a:blip>
          <a:stretch>
            <a:fillRect/>
          </a:stretch>
        </p:blipFill>
        <p:spPr>
          <a:xfrm>
            <a:off x="5526839" y="1232700"/>
            <a:ext cx="2961110" cy="1872900"/>
          </a:xfrm>
          <a:prstGeom prst="rect">
            <a:avLst/>
          </a:prstGeom>
          <a:noFill/>
          <a:ln>
            <a:noFill/>
          </a:ln>
        </p:spPr>
      </p:pic>
      <p:sp>
        <p:nvSpPr>
          <p:cNvPr id="89" name="Google Shape;89;p13"/>
          <p:cNvSpPr txBox="1"/>
          <p:nvPr/>
        </p:nvSpPr>
        <p:spPr>
          <a:xfrm>
            <a:off x="5526850" y="3264900"/>
            <a:ext cx="3326400" cy="7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latin typeface="Lato"/>
                <a:ea typeface="Lato"/>
                <a:cs typeface="Lato"/>
                <a:sym typeface="Lato"/>
              </a:rPr>
              <a:t>AAA Northeast</a:t>
            </a:r>
            <a:endParaRPr sz="3000">
              <a:solidFill>
                <a:schemeClr val="accent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2"/>
          <p:cNvPicPr preferRelativeResize="0"/>
          <p:nvPr/>
        </p:nvPicPr>
        <p:blipFill>
          <a:blip r:embed="rId3">
            <a:alphaModFix/>
          </a:blip>
          <a:stretch>
            <a:fillRect/>
          </a:stretch>
        </p:blipFill>
        <p:spPr>
          <a:xfrm>
            <a:off x="8189528" y="4479025"/>
            <a:ext cx="862476" cy="545525"/>
          </a:xfrm>
          <a:prstGeom prst="rect">
            <a:avLst/>
          </a:prstGeom>
          <a:noFill/>
          <a:ln>
            <a:noFill/>
          </a:ln>
        </p:spPr>
      </p:pic>
      <p:pic>
        <p:nvPicPr>
          <p:cNvPr id="178" name="Google Shape;178;p22"/>
          <p:cNvPicPr preferRelativeResize="0"/>
          <p:nvPr/>
        </p:nvPicPr>
        <p:blipFill>
          <a:blip r:embed="rId4">
            <a:alphaModFix/>
          </a:blip>
          <a:stretch>
            <a:fillRect/>
          </a:stretch>
        </p:blipFill>
        <p:spPr>
          <a:xfrm>
            <a:off x="2525538" y="1193200"/>
            <a:ext cx="2054650" cy="1454061"/>
          </a:xfrm>
          <a:prstGeom prst="rect">
            <a:avLst/>
          </a:prstGeom>
          <a:noFill/>
          <a:ln>
            <a:noFill/>
          </a:ln>
        </p:spPr>
      </p:pic>
      <p:pic>
        <p:nvPicPr>
          <p:cNvPr id="179" name="Google Shape;179;p22"/>
          <p:cNvPicPr preferRelativeResize="0"/>
          <p:nvPr/>
        </p:nvPicPr>
        <p:blipFill>
          <a:blip r:embed="rId5">
            <a:alphaModFix/>
          </a:blip>
          <a:stretch>
            <a:fillRect/>
          </a:stretch>
        </p:blipFill>
        <p:spPr>
          <a:xfrm>
            <a:off x="4711050" y="2884650"/>
            <a:ext cx="2031149" cy="1437475"/>
          </a:xfrm>
          <a:prstGeom prst="rect">
            <a:avLst/>
          </a:prstGeom>
          <a:noFill/>
          <a:ln>
            <a:noFill/>
          </a:ln>
        </p:spPr>
      </p:pic>
      <p:pic>
        <p:nvPicPr>
          <p:cNvPr id="180" name="Google Shape;180;p22"/>
          <p:cNvPicPr preferRelativeResize="0"/>
          <p:nvPr/>
        </p:nvPicPr>
        <p:blipFill>
          <a:blip r:embed="rId6">
            <a:alphaModFix/>
          </a:blip>
          <a:stretch>
            <a:fillRect/>
          </a:stretch>
        </p:blipFill>
        <p:spPr>
          <a:xfrm>
            <a:off x="304150" y="1176450"/>
            <a:ext cx="2102283" cy="1470800"/>
          </a:xfrm>
          <a:prstGeom prst="rect">
            <a:avLst/>
          </a:prstGeom>
          <a:noFill/>
          <a:ln>
            <a:noFill/>
          </a:ln>
        </p:spPr>
      </p:pic>
      <p:pic>
        <p:nvPicPr>
          <p:cNvPr id="181" name="Google Shape;181;p22"/>
          <p:cNvPicPr preferRelativeResize="0"/>
          <p:nvPr/>
        </p:nvPicPr>
        <p:blipFill>
          <a:blip r:embed="rId7">
            <a:alphaModFix/>
          </a:blip>
          <a:stretch>
            <a:fillRect/>
          </a:stretch>
        </p:blipFill>
        <p:spPr>
          <a:xfrm>
            <a:off x="4699300" y="1193201"/>
            <a:ext cx="2054650" cy="1454061"/>
          </a:xfrm>
          <a:prstGeom prst="rect">
            <a:avLst/>
          </a:prstGeom>
          <a:noFill/>
          <a:ln>
            <a:noFill/>
          </a:ln>
        </p:spPr>
      </p:pic>
      <p:pic>
        <p:nvPicPr>
          <p:cNvPr id="182" name="Google Shape;182;p22"/>
          <p:cNvPicPr preferRelativeResize="0"/>
          <p:nvPr/>
        </p:nvPicPr>
        <p:blipFill>
          <a:blip r:embed="rId8">
            <a:alphaModFix/>
          </a:blip>
          <a:stretch>
            <a:fillRect/>
          </a:stretch>
        </p:blipFill>
        <p:spPr>
          <a:xfrm>
            <a:off x="304150" y="2884650"/>
            <a:ext cx="2054649" cy="1437475"/>
          </a:xfrm>
          <a:prstGeom prst="rect">
            <a:avLst/>
          </a:prstGeom>
          <a:noFill/>
          <a:ln>
            <a:noFill/>
          </a:ln>
        </p:spPr>
      </p:pic>
      <p:pic>
        <p:nvPicPr>
          <p:cNvPr id="183" name="Google Shape;183;p22"/>
          <p:cNvPicPr preferRelativeResize="0"/>
          <p:nvPr/>
        </p:nvPicPr>
        <p:blipFill>
          <a:blip r:embed="rId9">
            <a:alphaModFix/>
          </a:blip>
          <a:stretch>
            <a:fillRect/>
          </a:stretch>
        </p:blipFill>
        <p:spPr>
          <a:xfrm>
            <a:off x="2525551" y="2884650"/>
            <a:ext cx="2054649" cy="1437475"/>
          </a:xfrm>
          <a:prstGeom prst="rect">
            <a:avLst/>
          </a:prstGeom>
          <a:noFill/>
          <a:ln>
            <a:noFill/>
          </a:ln>
        </p:spPr>
      </p:pic>
      <p:sp>
        <p:nvSpPr>
          <p:cNvPr id="184" name="Google Shape;184;p22"/>
          <p:cNvSpPr/>
          <p:nvPr/>
        </p:nvSpPr>
        <p:spPr>
          <a:xfrm>
            <a:off x="654525" y="698749"/>
            <a:ext cx="5403850" cy="303125"/>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Explore Car Makes Owned by Clusters with High Total Cost</a:t>
            </a:r>
            <a:endParaRPr dirty="0">
              <a:solidFill>
                <a:schemeClr val="lt2"/>
              </a:solidFill>
            </a:endParaRPr>
          </a:p>
        </p:txBody>
      </p:sp>
      <p:sp>
        <p:nvSpPr>
          <p:cNvPr id="185" name="Google Shape;185;p22"/>
          <p:cNvSpPr/>
          <p:nvPr/>
        </p:nvSpPr>
        <p:spPr>
          <a:xfrm>
            <a:off x="6953150" y="698750"/>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186" name="Google Shape;186;p22"/>
          <p:cNvSpPr/>
          <p:nvPr/>
        </p:nvSpPr>
        <p:spPr>
          <a:xfrm>
            <a:off x="5963500" y="4363875"/>
            <a:ext cx="203100" cy="240300"/>
          </a:xfrm>
          <a:prstGeom prst="bentUpArrow">
            <a:avLst>
              <a:gd name="adj1" fmla="val 25000"/>
              <a:gd name="adj2" fmla="val 25000"/>
              <a:gd name="adj3" fmla="val 25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ctrTitle"/>
          </p:nvPr>
        </p:nvSpPr>
        <p:spPr>
          <a:xfrm>
            <a:off x="241675" y="4411500"/>
            <a:ext cx="5816700" cy="2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accent2"/>
                </a:solidFill>
                <a:latin typeface="Arial"/>
                <a:ea typeface="Arial"/>
                <a:cs typeface="Arial"/>
                <a:sym typeface="Arial"/>
              </a:rPr>
              <a:t>Cheaper car makes</a:t>
            </a:r>
            <a:r>
              <a:rPr lang="en" sz="900" b="0">
                <a:solidFill>
                  <a:schemeClr val="accent2"/>
                </a:solidFill>
                <a:latin typeface="Arial"/>
                <a:ea typeface="Arial"/>
                <a:cs typeface="Arial"/>
                <a:sym typeface="Arial"/>
              </a:rPr>
              <a:t> such as Hyundai are more prevalent in Customer Segments associated with </a:t>
            </a:r>
            <a:r>
              <a:rPr lang="en" sz="900">
                <a:solidFill>
                  <a:schemeClr val="accent2"/>
                </a:solidFill>
                <a:latin typeface="Arial"/>
                <a:ea typeface="Arial"/>
                <a:cs typeface="Arial"/>
                <a:sym typeface="Arial"/>
              </a:rPr>
              <a:t>Lower Cost</a:t>
            </a:r>
            <a:endParaRPr sz="900">
              <a:solidFill>
                <a:schemeClr val="accent2"/>
              </a:solidFill>
              <a:latin typeface="Arial"/>
              <a:ea typeface="Arial"/>
              <a:cs typeface="Arial"/>
              <a:sym typeface="Arial"/>
            </a:endParaRPr>
          </a:p>
        </p:txBody>
      </p:sp>
      <p:sp>
        <p:nvSpPr>
          <p:cNvPr id="188" name="Google Shape;188;p22"/>
          <p:cNvSpPr txBox="1"/>
          <p:nvPr/>
        </p:nvSpPr>
        <p:spPr>
          <a:xfrm>
            <a:off x="6777325" y="1218725"/>
            <a:ext cx="2310900" cy="30702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Looking at what types of </a:t>
            </a:r>
            <a:r>
              <a:rPr lang="en" sz="900" b="1">
                <a:solidFill>
                  <a:schemeClr val="accent1"/>
                </a:solidFill>
                <a:latin typeface="Cambria"/>
                <a:ea typeface="Cambria"/>
                <a:cs typeface="Cambria"/>
                <a:sym typeface="Cambria"/>
              </a:rPr>
              <a:t>cars </a:t>
            </a:r>
            <a:r>
              <a:rPr lang="en" sz="900">
                <a:solidFill>
                  <a:schemeClr val="accent1"/>
                </a:solidFill>
                <a:latin typeface="Cambria"/>
                <a:ea typeface="Cambria"/>
                <a:cs typeface="Cambria"/>
                <a:sym typeface="Cambria"/>
              </a:rPr>
              <a:t>(*excluding motorcycles*) are more prevalent in households</a:t>
            </a:r>
            <a:r>
              <a:rPr lang="en" sz="900" b="1">
                <a:solidFill>
                  <a:schemeClr val="accent1"/>
                </a:solidFill>
                <a:latin typeface="Cambria"/>
                <a:ea typeface="Cambria"/>
                <a:cs typeface="Cambria"/>
                <a:sym typeface="Cambria"/>
              </a:rPr>
              <a:t> associated with higher Total Costs </a:t>
            </a:r>
            <a:r>
              <a:rPr lang="en" sz="900">
                <a:solidFill>
                  <a:schemeClr val="accent1"/>
                </a:solidFill>
                <a:latin typeface="Cambria"/>
                <a:ea typeface="Cambria"/>
                <a:cs typeface="Cambria"/>
                <a:sym typeface="Cambria"/>
              </a:rPr>
              <a:t>we can start to observe some patterns such as:</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Luxury Cars</a:t>
            </a: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Sports Cars</a:t>
            </a: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Jeeps &amp; 4x4 </a:t>
            </a: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Older Cars that break more often such as </a:t>
            </a:r>
            <a:r>
              <a:rPr lang="en" sz="900" b="1">
                <a:solidFill>
                  <a:schemeClr val="accent1"/>
                </a:solidFill>
                <a:latin typeface="Cambria"/>
                <a:ea typeface="Cambria"/>
                <a:cs typeface="Cambria"/>
                <a:sym typeface="Cambria"/>
              </a:rPr>
              <a:t>Ford &amp; Saturn</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last example shows cheaper car makes such as </a:t>
            </a:r>
            <a:r>
              <a:rPr lang="en" sz="900" b="1">
                <a:solidFill>
                  <a:schemeClr val="accent1"/>
                </a:solidFill>
                <a:latin typeface="Cambria"/>
                <a:ea typeface="Cambria"/>
                <a:cs typeface="Cambria"/>
                <a:sym typeface="Cambria"/>
              </a:rPr>
              <a:t>Hyundai</a:t>
            </a:r>
            <a:r>
              <a:rPr lang="en" sz="900">
                <a:solidFill>
                  <a:schemeClr val="accent1"/>
                </a:solidFill>
                <a:latin typeface="Cambria"/>
                <a:ea typeface="Cambria"/>
                <a:cs typeface="Cambria"/>
                <a:sym typeface="Cambria"/>
              </a:rPr>
              <a:t> that are more prevalent in Cluster 0 and 3, </a:t>
            </a:r>
            <a:r>
              <a:rPr lang="en" sz="900" b="1">
                <a:solidFill>
                  <a:schemeClr val="accent1"/>
                </a:solidFill>
                <a:latin typeface="Cambria"/>
                <a:ea typeface="Cambria"/>
                <a:cs typeface="Cambria"/>
                <a:sym typeface="Cambria"/>
              </a:rPr>
              <a:t>associated with Low Cost</a:t>
            </a:r>
            <a:endParaRPr sz="900" b="1">
              <a:solidFill>
                <a:schemeClr val="accent1"/>
              </a:solidFill>
              <a:latin typeface="Cambria"/>
              <a:ea typeface="Cambria"/>
              <a:cs typeface="Cambria"/>
              <a:sym typeface="Cambria"/>
            </a:endParaRPr>
          </a:p>
        </p:txBody>
      </p:sp>
      <p:sp>
        <p:nvSpPr>
          <p:cNvPr id="189" name="Google Shape;189;p22"/>
          <p:cNvSpPr/>
          <p:nvPr/>
        </p:nvSpPr>
        <p:spPr>
          <a:xfrm>
            <a:off x="6906075" y="3713275"/>
            <a:ext cx="259500" cy="132000"/>
          </a:xfrm>
          <a:prstGeom prst="left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txBox="1"/>
          <p:nvPr/>
        </p:nvSpPr>
        <p:spPr>
          <a:xfrm>
            <a:off x="0" y="4826375"/>
            <a:ext cx="7964400" cy="54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solidFill>
                  <a:schemeClr val="accent1"/>
                </a:solidFill>
                <a:latin typeface="Cambria"/>
                <a:ea typeface="Cambria"/>
                <a:cs typeface="Cambria"/>
                <a:sym typeface="Cambria"/>
              </a:rPr>
              <a:t>***Note: </a:t>
            </a:r>
            <a:r>
              <a:rPr lang="en" sz="800">
                <a:solidFill>
                  <a:schemeClr val="accent1"/>
                </a:solidFill>
                <a:latin typeface="Cambria"/>
                <a:ea typeface="Cambria"/>
                <a:cs typeface="Cambria"/>
                <a:sym typeface="Cambria"/>
              </a:rPr>
              <a:t>There were a lot more plots made and car makes related to Total Cost explored to confirm this conclusion but top 5-6 graphs were chosen for simplicity of presentation. </a:t>
            </a:r>
            <a:endParaRPr sz="800">
              <a:solidFill>
                <a:schemeClr val="accent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8189528" y="4479025"/>
            <a:ext cx="862476" cy="545525"/>
          </a:xfrm>
          <a:prstGeom prst="rect">
            <a:avLst/>
          </a:prstGeom>
          <a:noFill/>
          <a:ln>
            <a:noFill/>
          </a:ln>
        </p:spPr>
      </p:pic>
      <p:sp>
        <p:nvSpPr>
          <p:cNvPr id="196" name="Google Shape;196;p23"/>
          <p:cNvSpPr/>
          <p:nvPr/>
        </p:nvSpPr>
        <p:spPr>
          <a:xfrm>
            <a:off x="395025" y="652750"/>
            <a:ext cx="5370300" cy="2403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Explore Total Cost by Service Call and Car Make</a:t>
            </a:r>
            <a:endParaRPr dirty="0">
              <a:solidFill>
                <a:schemeClr val="lt2"/>
              </a:solidFill>
            </a:endParaRPr>
          </a:p>
        </p:txBody>
      </p:sp>
      <p:sp>
        <p:nvSpPr>
          <p:cNvPr id="197" name="Google Shape;197;p23"/>
          <p:cNvSpPr/>
          <p:nvPr/>
        </p:nvSpPr>
        <p:spPr>
          <a:xfrm>
            <a:off x="6602950" y="77072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pic>
        <p:nvPicPr>
          <p:cNvPr id="198" name="Google Shape;198;p23"/>
          <p:cNvPicPr preferRelativeResize="0"/>
          <p:nvPr/>
        </p:nvPicPr>
        <p:blipFill>
          <a:blip r:embed="rId4">
            <a:alphaModFix/>
          </a:blip>
          <a:stretch>
            <a:fillRect/>
          </a:stretch>
        </p:blipFill>
        <p:spPr>
          <a:xfrm>
            <a:off x="395025" y="3230997"/>
            <a:ext cx="2979600" cy="1912503"/>
          </a:xfrm>
          <a:prstGeom prst="rect">
            <a:avLst/>
          </a:prstGeom>
          <a:noFill/>
          <a:ln>
            <a:noFill/>
          </a:ln>
        </p:spPr>
      </p:pic>
      <p:pic>
        <p:nvPicPr>
          <p:cNvPr id="199" name="Google Shape;199;p23"/>
          <p:cNvPicPr preferRelativeResize="0"/>
          <p:nvPr/>
        </p:nvPicPr>
        <p:blipFill>
          <a:blip r:embed="rId5">
            <a:alphaModFix/>
          </a:blip>
          <a:stretch>
            <a:fillRect/>
          </a:stretch>
        </p:blipFill>
        <p:spPr>
          <a:xfrm>
            <a:off x="3542675" y="968975"/>
            <a:ext cx="2130900" cy="2186100"/>
          </a:xfrm>
          <a:prstGeom prst="rect">
            <a:avLst/>
          </a:prstGeom>
          <a:noFill/>
          <a:ln>
            <a:noFill/>
          </a:ln>
        </p:spPr>
      </p:pic>
      <p:sp>
        <p:nvSpPr>
          <p:cNvPr id="200" name="Google Shape;200;p23"/>
          <p:cNvSpPr txBox="1"/>
          <p:nvPr/>
        </p:nvSpPr>
        <p:spPr>
          <a:xfrm>
            <a:off x="5841625" y="1187675"/>
            <a:ext cx="3078300" cy="31578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In terms of vehicle models, </a:t>
            </a:r>
            <a:r>
              <a:rPr lang="en" sz="900" b="1">
                <a:solidFill>
                  <a:schemeClr val="accent1"/>
                </a:solidFill>
                <a:latin typeface="Cambria"/>
                <a:ea typeface="Cambria"/>
                <a:cs typeface="Cambria"/>
                <a:sym typeface="Cambria"/>
              </a:rPr>
              <a:t>Motorcycles , Sports Cars, and Luxury Cars</a:t>
            </a:r>
            <a:r>
              <a:rPr lang="en" sz="900">
                <a:solidFill>
                  <a:schemeClr val="accent1"/>
                </a:solidFill>
                <a:latin typeface="Cambria"/>
                <a:ea typeface="Cambria"/>
                <a:cs typeface="Cambria"/>
                <a:sym typeface="Cambria"/>
              </a:rPr>
              <a:t> are associated with </a:t>
            </a:r>
            <a:r>
              <a:rPr lang="en" sz="900" b="1">
                <a:solidFill>
                  <a:schemeClr val="accent1"/>
                </a:solidFill>
                <a:latin typeface="Cambria"/>
                <a:ea typeface="Cambria"/>
                <a:cs typeface="Cambria"/>
                <a:sym typeface="Cambria"/>
              </a:rPr>
              <a:t>higher Total Cost to AAA</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In terms of Dispatch Code, </a:t>
            </a:r>
            <a:r>
              <a:rPr lang="en" sz="900" b="1">
                <a:solidFill>
                  <a:schemeClr val="accent1"/>
                </a:solidFill>
                <a:latin typeface="Cambria"/>
                <a:ea typeface="Cambria"/>
                <a:cs typeface="Cambria"/>
                <a:sym typeface="Cambria"/>
              </a:rPr>
              <a:t>anything involving serious accidents or car damage</a:t>
            </a:r>
            <a:r>
              <a:rPr lang="en" sz="900">
                <a:solidFill>
                  <a:schemeClr val="accent1"/>
                </a:solidFill>
                <a:latin typeface="Cambria"/>
                <a:ea typeface="Cambria"/>
                <a:cs typeface="Cambria"/>
                <a:sym typeface="Cambria"/>
              </a:rPr>
              <a:t> such as Collision, Police Tow, Windshield Damage, Leaking Fluids, Brake System / Engine Failures and Lockout Problems </a:t>
            </a:r>
            <a:r>
              <a:rPr lang="en" sz="900" b="1">
                <a:solidFill>
                  <a:schemeClr val="accent1"/>
                </a:solidFill>
                <a:latin typeface="Cambria"/>
                <a:ea typeface="Cambria"/>
                <a:cs typeface="Cambria"/>
                <a:sym typeface="Cambria"/>
              </a:rPr>
              <a:t>results in higher Cost</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Grouping Data by the more costly Dispatch Codes and the most frequent Car Makes associated with those  incidents provide </a:t>
            </a:r>
            <a:r>
              <a:rPr lang="en" sz="900" b="1">
                <a:solidFill>
                  <a:schemeClr val="accent1"/>
                </a:solidFill>
                <a:latin typeface="Cambria"/>
                <a:ea typeface="Cambria"/>
                <a:cs typeface="Cambria"/>
                <a:sym typeface="Cambria"/>
              </a:rPr>
              <a:t>useful insights on which car makes/models break more often</a:t>
            </a:r>
            <a:r>
              <a:rPr lang="en" sz="900">
                <a:solidFill>
                  <a:schemeClr val="accent1"/>
                </a:solidFill>
                <a:latin typeface="Cambria"/>
                <a:ea typeface="Cambria"/>
                <a:cs typeface="Cambria"/>
                <a:sym typeface="Cambria"/>
              </a:rPr>
              <a:t> or have owners who </a:t>
            </a:r>
            <a:r>
              <a:rPr lang="en" sz="900" b="1">
                <a:solidFill>
                  <a:schemeClr val="accent1"/>
                </a:solidFill>
                <a:latin typeface="Cambria"/>
                <a:ea typeface="Cambria"/>
                <a:cs typeface="Cambria"/>
                <a:sym typeface="Cambria"/>
              </a:rPr>
              <a:t>get into more accidents</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One example of a deeper investigation into Car Models showed that </a:t>
            </a:r>
            <a:r>
              <a:rPr lang="en" sz="900" b="1">
                <a:solidFill>
                  <a:schemeClr val="accent1"/>
                </a:solidFill>
                <a:latin typeface="Cambria"/>
                <a:ea typeface="Cambria"/>
                <a:cs typeface="Cambria"/>
                <a:sym typeface="Cambria"/>
              </a:rPr>
              <a:t>FORD is a make</a:t>
            </a:r>
            <a:r>
              <a:rPr lang="en" sz="900">
                <a:solidFill>
                  <a:schemeClr val="accent1"/>
                </a:solidFill>
                <a:latin typeface="Cambria"/>
                <a:ea typeface="Cambria"/>
                <a:cs typeface="Cambria"/>
                <a:sym typeface="Cambria"/>
              </a:rPr>
              <a:t> associated with lots of incidents associated with high service cost to AAA such as various engine malfunctions, break failures, lockouts, Tows etc.</a:t>
            </a:r>
            <a:endParaRPr sz="900">
              <a:solidFill>
                <a:schemeClr val="accent1"/>
              </a:solidFill>
              <a:latin typeface="Cambria"/>
              <a:ea typeface="Cambria"/>
              <a:cs typeface="Cambria"/>
              <a:sym typeface="Cambria"/>
            </a:endParaRPr>
          </a:p>
        </p:txBody>
      </p:sp>
      <p:pic>
        <p:nvPicPr>
          <p:cNvPr id="201" name="Google Shape;201;p23"/>
          <p:cNvPicPr preferRelativeResize="0"/>
          <p:nvPr/>
        </p:nvPicPr>
        <p:blipFill>
          <a:blip r:embed="rId6">
            <a:alphaModFix/>
          </a:blip>
          <a:stretch>
            <a:fillRect/>
          </a:stretch>
        </p:blipFill>
        <p:spPr>
          <a:xfrm>
            <a:off x="395025" y="953900"/>
            <a:ext cx="2979590" cy="2216249"/>
          </a:xfrm>
          <a:prstGeom prst="rect">
            <a:avLst/>
          </a:prstGeom>
          <a:noFill/>
          <a:ln>
            <a:noFill/>
          </a:ln>
        </p:spPr>
      </p:pic>
      <p:pic>
        <p:nvPicPr>
          <p:cNvPr id="202" name="Google Shape;202;p23"/>
          <p:cNvPicPr preferRelativeResize="0"/>
          <p:nvPr/>
        </p:nvPicPr>
        <p:blipFill>
          <a:blip r:embed="rId7">
            <a:alphaModFix/>
          </a:blip>
          <a:stretch>
            <a:fillRect/>
          </a:stretch>
        </p:blipFill>
        <p:spPr>
          <a:xfrm>
            <a:off x="3522550" y="3586300"/>
            <a:ext cx="2171150" cy="1536500"/>
          </a:xfrm>
          <a:prstGeom prst="rect">
            <a:avLst/>
          </a:prstGeom>
          <a:noFill/>
          <a:ln>
            <a:noFill/>
          </a:ln>
        </p:spPr>
      </p:pic>
      <p:sp>
        <p:nvSpPr>
          <p:cNvPr id="203" name="Google Shape;203;p23"/>
          <p:cNvSpPr txBox="1">
            <a:spLocks noGrp="1"/>
          </p:cNvSpPr>
          <p:nvPr>
            <p:ph type="ctrTitle"/>
          </p:nvPr>
        </p:nvSpPr>
        <p:spPr>
          <a:xfrm>
            <a:off x="3522572" y="3180400"/>
            <a:ext cx="2171100" cy="40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800" b="0">
                <a:solidFill>
                  <a:schemeClr val="accent5"/>
                </a:solidFill>
                <a:latin typeface="Cambria"/>
                <a:ea typeface="Cambria"/>
                <a:cs typeface="Cambria"/>
                <a:sym typeface="Cambria"/>
              </a:rPr>
              <a:t>Customer Cluster 1 &amp; 2 associated with high Total Cost own more “FORD”s per household</a:t>
            </a:r>
            <a:endParaRPr sz="800" b="0">
              <a:solidFill>
                <a:schemeClr val="accent5"/>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385575" y="774375"/>
            <a:ext cx="5413200" cy="2691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Summary of Regression Model Optimization Metrics and Scores</a:t>
            </a:r>
            <a:endParaRPr dirty="0">
              <a:solidFill>
                <a:schemeClr val="lt2"/>
              </a:solidFill>
            </a:endParaRPr>
          </a:p>
        </p:txBody>
      </p:sp>
      <p:sp>
        <p:nvSpPr>
          <p:cNvPr id="209" name="Google Shape;209;p24"/>
          <p:cNvSpPr/>
          <p:nvPr/>
        </p:nvSpPr>
        <p:spPr>
          <a:xfrm>
            <a:off x="6575700" y="77437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210" name="Google Shape;210;p24"/>
          <p:cNvSpPr txBox="1"/>
          <p:nvPr/>
        </p:nvSpPr>
        <p:spPr>
          <a:xfrm>
            <a:off x="5827500" y="1107450"/>
            <a:ext cx="3245700" cy="39558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Several Regression models were tested and optimized of which </a:t>
            </a:r>
            <a:r>
              <a:rPr lang="en" sz="900" b="1">
                <a:solidFill>
                  <a:schemeClr val="accent1"/>
                </a:solidFill>
                <a:latin typeface="Cambria"/>
                <a:ea typeface="Cambria"/>
                <a:cs typeface="Cambria"/>
                <a:sym typeface="Cambria"/>
              </a:rPr>
              <a:t>Ridge and Lasso Regression </a:t>
            </a:r>
            <a:r>
              <a:rPr lang="en" sz="900">
                <a:solidFill>
                  <a:schemeClr val="accent1"/>
                </a:solidFill>
                <a:latin typeface="Cambria"/>
                <a:ea typeface="Cambria"/>
                <a:cs typeface="Cambria"/>
                <a:sym typeface="Cambria"/>
              </a:rPr>
              <a:t>with MinMax Scaled features</a:t>
            </a:r>
            <a:r>
              <a:rPr lang="en" sz="900" b="1">
                <a:solidFill>
                  <a:schemeClr val="accent1"/>
                </a:solidFill>
                <a:latin typeface="Cambria"/>
                <a:ea typeface="Cambria"/>
                <a:cs typeface="Cambria"/>
                <a:sym typeface="Cambria"/>
              </a:rPr>
              <a:t> performed best </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RFE, Cross-Validation, and MinMaxScaler</a:t>
            </a:r>
            <a:r>
              <a:rPr lang="en" sz="900">
                <a:solidFill>
                  <a:schemeClr val="accent1"/>
                </a:solidFill>
                <a:latin typeface="Cambria"/>
                <a:ea typeface="Cambria"/>
                <a:cs typeface="Cambria"/>
                <a:sym typeface="Cambria"/>
              </a:rPr>
              <a:t> were used to reduce bias, overfitting and select the features with most predictive values</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R2 scores of 0.74 </a:t>
            </a:r>
            <a:r>
              <a:rPr lang="en" sz="900">
                <a:solidFill>
                  <a:schemeClr val="accent1"/>
                </a:solidFill>
                <a:latin typeface="Cambria"/>
                <a:ea typeface="Cambria"/>
                <a:cs typeface="Cambria"/>
                <a:sym typeface="Cambria"/>
              </a:rPr>
              <a:t>for Training Data </a:t>
            </a:r>
            <a:r>
              <a:rPr lang="en" sz="900" b="1">
                <a:solidFill>
                  <a:schemeClr val="accent1"/>
                </a:solidFill>
                <a:latin typeface="Cambria"/>
                <a:ea typeface="Cambria"/>
                <a:cs typeface="Cambria"/>
                <a:sym typeface="Cambria"/>
              </a:rPr>
              <a:t>and 0.63</a:t>
            </a:r>
            <a:r>
              <a:rPr lang="en" sz="900">
                <a:solidFill>
                  <a:schemeClr val="accent1"/>
                </a:solidFill>
                <a:latin typeface="Cambria"/>
                <a:ea typeface="Cambria"/>
                <a:cs typeface="Cambria"/>
                <a:sym typeface="Cambria"/>
              </a:rPr>
              <a:t> for Testing data </a:t>
            </a:r>
            <a:r>
              <a:rPr lang="en" sz="900" b="1">
                <a:solidFill>
                  <a:schemeClr val="accent1"/>
                </a:solidFill>
                <a:latin typeface="Cambria"/>
                <a:ea typeface="Cambria"/>
                <a:cs typeface="Cambria"/>
                <a:sym typeface="Cambria"/>
              </a:rPr>
              <a:t>give us confidence</a:t>
            </a:r>
            <a:r>
              <a:rPr lang="en" sz="900">
                <a:solidFill>
                  <a:schemeClr val="accent1"/>
                </a:solidFill>
                <a:latin typeface="Cambria"/>
                <a:ea typeface="Cambria"/>
                <a:cs typeface="Cambria"/>
                <a:sym typeface="Cambria"/>
              </a:rPr>
              <a:t> that our model predicts Total Cost </a:t>
            </a:r>
            <a:r>
              <a:rPr lang="en" sz="900" b="1">
                <a:solidFill>
                  <a:schemeClr val="accent1"/>
                </a:solidFill>
                <a:latin typeface="Cambria"/>
                <a:ea typeface="Cambria"/>
                <a:cs typeface="Cambria"/>
                <a:sym typeface="Cambria"/>
              </a:rPr>
              <a:t>13-24% better than base</a:t>
            </a:r>
            <a:r>
              <a:rPr lang="en" sz="900">
                <a:solidFill>
                  <a:schemeClr val="accent1"/>
                </a:solidFill>
                <a:latin typeface="Cambria"/>
                <a:ea typeface="Cambria"/>
                <a:cs typeface="Cambria"/>
                <a:sym typeface="Cambria"/>
              </a:rPr>
              <a:t> model that </a:t>
            </a:r>
            <a:r>
              <a:rPr lang="en" sz="900" b="1">
                <a:solidFill>
                  <a:schemeClr val="accent1"/>
                </a:solidFill>
                <a:latin typeface="Cambria"/>
                <a:ea typeface="Cambria"/>
                <a:cs typeface="Cambria"/>
                <a:sym typeface="Cambria"/>
              </a:rPr>
              <a:t>always guesses mean value with R2 = 0.50</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RMSE of 107 </a:t>
            </a:r>
            <a:r>
              <a:rPr lang="en" sz="900">
                <a:solidFill>
                  <a:schemeClr val="accent1"/>
                </a:solidFill>
                <a:latin typeface="Cambria"/>
                <a:ea typeface="Cambria"/>
                <a:cs typeface="Cambria"/>
                <a:sym typeface="Cambria"/>
              </a:rPr>
              <a:t>tells us that on average</a:t>
            </a:r>
            <a:r>
              <a:rPr lang="en" sz="900" b="1">
                <a:solidFill>
                  <a:schemeClr val="accent1"/>
                </a:solidFill>
                <a:latin typeface="Cambria"/>
                <a:ea typeface="Cambria"/>
                <a:cs typeface="Cambria"/>
                <a:sym typeface="Cambria"/>
              </a:rPr>
              <a:t> our model is off by $107 </a:t>
            </a:r>
            <a:r>
              <a:rPr lang="en" sz="900">
                <a:solidFill>
                  <a:schemeClr val="accent1"/>
                </a:solidFill>
                <a:latin typeface="Cambria"/>
                <a:ea typeface="Cambria"/>
                <a:cs typeface="Cambria"/>
                <a:sym typeface="Cambria"/>
              </a:rPr>
              <a:t>when predicting </a:t>
            </a:r>
            <a:r>
              <a:rPr lang="en" sz="900" b="1">
                <a:solidFill>
                  <a:schemeClr val="accent1"/>
                </a:solidFill>
                <a:latin typeface="Cambria"/>
                <a:ea typeface="Cambria"/>
                <a:cs typeface="Cambria"/>
                <a:sym typeface="Cambria"/>
              </a:rPr>
              <a:t>Total Cost</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Z_score of 0.612 for error </a:t>
            </a:r>
            <a:r>
              <a:rPr lang="en" sz="900">
                <a:solidFill>
                  <a:schemeClr val="accent1"/>
                </a:solidFill>
                <a:latin typeface="Cambria"/>
                <a:ea typeface="Cambria"/>
                <a:cs typeface="Cambria"/>
                <a:sym typeface="Cambria"/>
              </a:rPr>
              <a:t>tells us that on average our </a:t>
            </a:r>
            <a:r>
              <a:rPr lang="en" sz="900" b="1">
                <a:solidFill>
                  <a:schemeClr val="accent1"/>
                </a:solidFill>
                <a:latin typeface="Cambria"/>
                <a:ea typeface="Cambria"/>
                <a:cs typeface="Cambria"/>
                <a:sym typeface="Cambria"/>
              </a:rPr>
              <a:t>model prediction is off by 0.612 standard deviations</a:t>
            </a:r>
            <a:r>
              <a:rPr lang="en" sz="900">
                <a:solidFill>
                  <a:schemeClr val="accent1"/>
                </a:solidFill>
                <a:latin typeface="Cambria"/>
                <a:ea typeface="Cambria"/>
                <a:cs typeface="Cambria"/>
                <a:sym typeface="Cambria"/>
              </a:rPr>
              <a:t> given the distribution of Total Cost</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Model can be further optimized and </a:t>
            </a:r>
            <a:r>
              <a:rPr lang="en" sz="900" b="1">
                <a:solidFill>
                  <a:schemeClr val="accent1"/>
                </a:solidFill>
                <a:latin typeface="Cambria"/>
                <a:ea typeface="Cambria"/>
                <a:cs typeface="Cambria"/>
                <a:sym typeface="Cambria"/>
              </a:rPr>
              <a:t>used by AAA to predict</a:t>
            </a:r>
            <a:r>
              <a:rPr lang="en" sz="900">
                <a:solidFill>
                  <a:schemeClr val="accent1"/>
                </a:solidFill>
                <a:latin typeface="Cambria"/>
                <a:ea typeface="Cambria"/>
                <a:cs typeface="Cambria"/>
                <a:sym typeface="Cambria"/>
              </a:rPr>
              <a:t> whether new </a:t>
            </a:r>
            <a:r>
              <a:rPr lang="en" sz="900" b="1">
                <a:solidFill>
                  <a:schemeClr val="accent1"/>
                </a:solidFill>
                <a:latin typeface="Cambria"/>
                <a:ea typeface="Cambria"/>
                <a:cs typeface="Cambria"/>
                <a:sym typeface="Cambria"/>
              </a:rPr>
              <a:t>customers are likely to become costly to AAA</a:t>
            </a:r>
            <a:r>
              <a:rPr lang="en" sz="900">
                <a:solidFill>
                  <a:schemeClr val="accent1"/>
                </a:solidFill>
                <a:latin typeface="Cambria"/>
                <a:ea typeface="Cambria"/>
                <a:cs typeface="Cambria"/>
                <a:sym typeface="Cambria"/>
              </a:rPr>
              <a:t> over time which can guide subscription fee adjustments and renewal offers</a:t>
            </a:r>
            <a:endParaRPr sz="900">
              <a:solidFill>
                <a:schemeClr val="accent1"/>
              </a:solidFill>
              <a:latin typeface="Cambria"/>
              <a:ea typeface="Cambria"/>
              <a:cs typeface="Cambria"/>
              <a:sym typeface="Cambria"/>
            </a:endParaRPr>
          </a:p>
        </p:txBody>
      </p:sp>
      <p:pic>
        <p:nvPicPr>
          <p:cNvPr id="211" name="Google Shape;211;p24"/>
          <p:cNvPicPr preferRelativeResize="0"/>
          <p:nvPr/>
        </p:nvPicPr>
        <p:blipFill>
          <a:blip r:embed="rId3">
            <a:alphaModFix/>
          </a:blip>
          <a:stretch>
            <a:fillRect/>
          </a:stretch>
        </p:blipFill>
        <p:spPr>
          <a:xfrm>
            <a:off x="210350" y="3090440"/>
            <a:ext cx="3538500" cy="2053066"/>
          </a:xfrm>
          <a:prstGeom prst="rect">
            <a:avLst/>
          </a:prstGeom>
          <a:noFill/>
          <a:ln>
            <a:noFill/>
          </a:ln>
        </p:spPr>
      </p:pic>
      <p:pic>
        <p:nvPicPr>
          <p:cNvPr id="212" name="Google Shape;212;p24"/>
          <p:cNvPicPr preferRelativeResize="0"/>
          <p:nvPr/>
        </p:nvPicPr>
        <p:blipFill>
          <a:blip r:embed="rId4">
            <a:alphaModFix/>
          </a:blip>
          <a:stretch>
            <a:fillRect/>
          </a:stretch>
        </p:blipFill>
        <p:spPr>
          <a:xfrm>
            <a:off x="536575" y="1182400"/>
            <a:ext cx="5002675" cy="1842150"/>
          </a:xfrm>
          <a:prstGeom prst="rect">
            <a:avLst/>
          </a:prstGeom>
          <a:noFill/>
          <a:ln>
            <a:noFill/>
          </a:ln>
        </p:spPr>
      </p:pic>
      <p:pic>
        <p:nvPicPr>
          <p:cNvPr id="213" name="Google Shape;213;p24"/>
          <p:cNvPicPr preferRelativeResize="0"/>
          <p:nvPr/>
        </p:nvPicPr>
        <p:blipFill>
          <a:blip r:embed="rId5">
            <a:alphaModFix/>
          </a:blip>
          <a:stretch>
            <a:fillRect/>
          </a:stretch>
        </p:blipFill>
        <p:spPr>
          <a:xfrm>
            <a:off x="3777175" y="3163475"/>
            <a:ext cx="1908325" cy="1874600"/>
          </a:xfrm>
          <a:prstGeom prst="rect">
            <a:avLst/>
          </a:prstGeom>
          <a:noFill/>
          <a:ln>
            <a:noFill/>
          </a:ln>
        </p:spPr>
      </p:pic>
      <p:sp>
        <p:nvSpPr>
          <p:cNvPr id="214" name="Google Shape;214;p24"/>
          <p:cNvSpPr/>
          <p:nvPr/>
        </p:nvSpPr>
        <p:spPr>
          <a:xfrm>
            <a:off x="4119025" y="1481575"/>
            <a:ext cx="193500" cy="99000"/>
          </a:xfrm>
          <a:prstGeom prst="left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15" name="Google Shape;215;p24"/>
          <p:cNvSpPr txBox="1"/>
          <p:nvPr/>
        </p:nvSpPr>
        <p:spPr>
          <a:xfrm>
            <a:off x="4312525" y="1306450"/>
            <a:ext cx="10002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latin typeface="Lato"/>
                <a:ea typeface="Lato"/>
                <a:cs typeface="Lato"/>
                <a:sym typeface="Lato"/>
              </a:rPr>
              <a:t>Similar metrics for train and test data indicate that our model is not overfitting</a:t>
            </a:r>
            <a:endParaRPr sz="600">
              <a:latin typeface="Lato"/>
              <a:ea typeface="Lato"/>
              <a:cs typeface="Lato"/>
              <a:sym typeface="Lato"/>
            </a:endParaRPr>
          </a:p>
        </p:txBody>
      </p:sp>
      <p:sp>
        <p:nvSpPr>
          <p:cNvPr id="216" name="Google Shape;216;p24"/>
          <p:cNvSpPr txBox="1"/>
          <p:nvPr/>
        </p:nvSpPr>
        <p:spPr>
          <a:xfrm>
            <a:off x="1992525" y="1287575"/>
            <a:ext cx="10002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latin typeface="Lato"/>
                <a:ea typeface="Lato"/>
                <a:cs typeface="Lato"/>
                <a:sym typeface="Lato"/>
              </a:rPr>
              <a:t>Similar metrics for train and test data indicate that our model is not overfitting</a:t>
            </a:r>
            <a:endParaRPr sz="600">
              <a:latin typeface="Lato"/>
              <a:ea typeface="Lato"/>
              <a:cs typeface="Lato"/>
              <a:sym typeface="Lato"/>
            </a:endParaRPr>
          </a:p>
        </p:txBody>
      </p:sp>
      <p:sp>
        <p:nvSpPr>
          <p:cNvPr id="217" name="Google Shape;217;p24"/>
          <p:cNvSpPr/>
          <p:nvPr/>
        </p:nvSpPr>
        <p:spPr>
          <a:xfrm>
            <a:off x="1817925" y="1481575"/>
            <a:ext cx="193500" cy="99000"/>
          </a:xfrm>
          <a:prstGeom prst="left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1"/>
        <p:cNvGrpSpPr/>
        <p:nvPr/>
      </p:nvGrpSpPr>
      <p:grpSpPr>
        <a:xfrm>
          <a:off x="0" y="0"/>
          <a:ext cx="0" cy="0"/>
          <a:chOff x="0" y="0"/>
          <a:chExt cx="0" cy="0"/>
        </a:xfrm>
      </p:grpSpPr>
      <p:sp>
        <p:nvSpPr>
          <p:cNvPr id="222" name="Google Shape;222;p25"/>
          <p:cNvSpPr/>
          <p:nvPr/>
        </p:nvSpPr>
        <p:spPr>
          <a:xfrm>
            <a:off x="844575" y="745500"/>
            <a:ext cx="7459500" cy="623100"/>
          </a:xfrm>
          <a:prstGeom prst="flowChartAlternateProcess">
            <a:avLst/>
          </a:prstGeom>
          <a:solidFill>
            <a:schemeClr val="accent3"/>
          </a:solidFill>
          <a:ln>
            <a:noFill/>
          </a:ln>
        </p:spPr>
        <p:txBody>
          <a:bodyPr spcFirstLastPara="1" wrap="square" lIns="91425" tIns="91425" rIns="91425" bIns="91425" anchor="ctr" anchorCtr="0">
            <a:noAutofit/>
          </a:bodyPr>
          <a:lstStyle/>
          <a:p>
            <a:pPr lvl="0" algn="ctr"/>
            <a:r>
              <a:rPr lang="en" sz="3000" b="1" dirty="0">
                <a:solidFill>
                  <a:schemeClr val="lt1"/>
                </a:solidFill>
                <a:latin typeface="Cambria"/>
                <a:ea typeface="Cambria"/>
                <a:cs typeface="Cambria"/>
                <a:sym typeface="Cambria"/>
              </a:rPr>
              <a:t>Final Recommendations to AAA (Part 1) </a:t>
            </a:r>
            <a:endParaRPr sz="3000" b="1" dirty="0">
              <a:solidFill>
                <a:schemeClr val="lt1"/>
              </a:solidFill>
              <a:latin typeface="Cambria"/>
              <a:ea typeface="Cambria"/>
              <a:cs typeface="Cambria"/>
              <a:sym typeface="Cambria"/>
            </a:endParaRPr>
          </a:p>
        </p:txBody>
      </p:sp>
      <p:sp>
        <p:nvSpPr>
          <p:cNvPr id="223" name="Google Shape;223;p25"/>
          <p:cNvSpPr/>
          <p:nvPr/>
        </p:nvSpPr>
        <p:spPr>
          <a:xfrm>
            <a:off x="844575" y="1773100"/>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1113550" y="1663600"/>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Introduce a New Membership Tier with higher yearly subscription and higher service fees for households with Motorcycles, Sports Cars, Luxury Cars, Jeeps and other models associated with higher Total Cost</a:t>
            </a:r>
            <a:endParaRPr sz="1100">
              <a:solidFill>
                <a:schemeClr val="accent3"/>
              </a:solidFill>
            </a:endParaRPr>
          </a:p>
        </p:txBody>
      </p:sp>
      <p:sp>
        <p:nvSpPr>
          <p:cNvPr id="225" name="Google Shape;225;p25"/>
          <p:cNvSpPr/>
          <p:nvPr/>
        </p:nvSpPr>
        <p:spPr>
          <a:xfrm>
            <a:off x="844575" y="2383175"/>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1113550" y="2273675"/>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Adjust Marketing budgets and strategies (special promotions &amp; discounts) to attract customers associated with Lower Lifetime Total Costs to AAA such as:</a:t>
            </a:r>
            <a:endParaRPr sz="1100">
              <a:solidFill>
                <a:schemeClr val="accent3"/>
              </a:solidFill>
            </a:endParaRPr>
          </a:p>
        </p:txBody>
      </p:sp>
      <p:sp>
        <p:nvSpPr>
          <p:cNvPr id="227" name="Google Shape;227;p25"/>
          <p:cNvSpPr txBox="1"/>
          <p:nvPr/>
        </p:nvSpPr>
        <p:spPr>
          <a:xfrm>
            <a:off x="2378000" y="3661375"/>
            <a:ext cx="27177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8" name="Google Shape;228;p25"/>
          <p:cNvSpPr txBox="1"/>
          <p:nvPr/>
        </p:nvSpPr>
        <p:spPr>
          <a:xfrm>
            <a:off x="1113550" y="2704050"/>
            <a:ext cx="6662100" cy="12882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Char char="-"/>
            </a:pPr>
            <a:r>
              <a:rPr lang="en" sz="1100">
                <a:solidFill>
                  <a:schemeClr val="lt1"/>
                </a:solidFill>
              </a:rPr>
              <a:t>Households of older average age :: Households with lower number of children / young dependant drivers :: Households of higher average Income :: Households with lower number of Vehicles Owned :: Households with cheaper car makes &amp; models (ex. Hyundai, Toyota,  KIA etc.)</a:t>
            </a:r>
            <a:endParaRPr sz="1100">
              <a:solidFill>
                <a:schemeClr val="lt1"/>
              </a:solidFill>
            </a:endParaRPr>
          </a:p>
        </p:txBody>
      </p:sp>
      <p:sp>
        <p:nvSpPr>
          <p:cNvPr id="229" name="Google Shape;229;p25"/>
          <p:cNvSpPr/>
          <p:nvPr/>
        </p:nvSpPr>
        <p:spPr>
          <a:xfrm>
            <a:off x="825700" y="3539025"/>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1085250" y="3429525"/>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Avoid sending special offers and consider only offering Basic Membership to customers such as: </a:t>
            </a:r>
            <a:endParaRPr sz="1100">
              <a:solidFill>
                <a:schemeClr val="accent3"/>
              </a:solidFill>
            </a:endParaRPr>
          </a:p>
        </p:txBody>
      </p:sp>
      <p:sp>
        <p:nvSpPr>
          <p:cNvPr id="231" name="Google Shape;231;p25"/>
          <p:cNvSpPr txBox="1"/>
          <p:nvPr/>
        </p:nvSpPr>
        <p:spPr>
          <a:xfrm>
            <a:off x="1033275" y="3883150"/>
            <a:ext cx="7157700" cy="5007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Char char="-"/>
            </a:pPr>
            <a:r>
              <a:rPr lang="en" sz="1200">
                <a:solidFill>
                  <a:schemeClr val="lt1"/>
                </a:solidFill>
              </a:rPr>
              <a:t>Families with kids &amp; young adults :: customers with lots of vehicles :: customers with motorcycles and sports / luxury cars :: customers of lower income :: customers with lower Credit Scores</a:t>
            </a:r>
            <a:endParaRPr sz="1200"/>
          </a:p>
        </p:txBody>
      </p:sp>
      <p:sp>
        <p:nvSpPr>
          <p:cNvPr id="232" name="Google Shape;232;p25"/>
          <p:cNvSpPr/>
          <p:nvPr/>
        </p:nvSpPr>
        <p:spPr>
          <a:xfrm>
            <a:off x="1252700" y="4524800"/>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Regression model can be used to predict future Total Cost of new customers, once AAA collects some data, which can guide subscription fee adjustment over time and subscription renewal offers and rates </a:t>
            </a:r>
            <a:endParaRPr sz="1100">
              <a:solidFill>
                <a:schemeClr val="accent3"/>
              </a:solidFill>
            </a:endParaRPr>
          </a:p>
        </p:txBody>
      </p:sp>
      <p:sp>
        <p:nvSpPr>
          <p:cNvPr id="233" name="Google Shape;233;p25"/>
          <p:cNvSpPr/>
          <p:nvPr/>
        </p:nvSpPr>
        <p:spPr>
          <a:xfrm>
            <a:off x="934150" y="4634300"/>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7"/>
        <p:cNvGrpSpPr/>
        <p:nvPr/>
      </p:nvGrpSpPr>
      <p:grpSpPr>
        <a:xfrm>
          <a:off x="0" y="0"/>
          <a:ext cx="0" cy="0"/>
          <a:chOff x="0" y="0"/>
          <a:chExt cx="0" cy="0"/>
        </a:xfrm>
      </p:grpSpPr>
      <p:sp>
        <p:nvSpPr>
          <p:cNvPr id="238" name="Google Shape;238;p26"/>
          <p:cNvSpPr/>
          <p:nvPr/>
        </p:nvSpPr>
        <p:spPr>
          <a:xfrm>
            <a:off x="816275" y="929500"/>
            <a:ext cx="2585700" cy="623100"/>
          </a:xfrm>
          <a:prstGeom prst="flowChartAlternateProcess">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Cambria"/>
                <a:ea typeface="Cambria"/>
                <a:cs typeface="Cambria"/>
                <a:sym typeface="Cambria"/>
              </a:rPr>
              <a:t>Part 2</a:t>
            </a:r>
            <a:endParaRPr sz="3000" b="1">
              <a:solidFill>
                <a:schemeClr val="lt1"/>
              </a:solidFill>
              <a:latin typeface="Cambria"/>
              <a:ea typeface="Cambria"/>
              <a:cs typeface="Cambria"/>
              <a:sym typeface="Cambria"/>
            </a:endParaRPr>
          </a:p>
        </p:txBody>
      </p:sp>
      <p:sp>
        <p:nvSpPr>
          <p:cNvPr id="239" name="Google Shape;239;p26"/>
          <p:cNvSpPr/>
          <p:nvPr/>
        </p:nvSpPr>
        <p:spPr>
          <a:xfrm>
            <a:off x="416625" y="2163300"/>
            <a:ext cx="226500" cy="2265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16625" y="3141400"/>
            <a:ext cx="226500" cy="2265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863475" y="2977200"/>
            <a:ext cx="7742700" cy="5190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Use findings to recommend optimal marketing strategies and improve customer communication towards getting existing customers to buy more AAA products and services </a:t>
            </a:r>
            <a:endParaRPr>
              <a:solidFill>
                <a:schemeClr val="accent3"/>
              </a:solidFill>
            </a:endParaRPr>
          </a:p>
        </p:txBody>
      </p:sp>
      <p:sp>
        <p:nvSpPr>
          <p:cNvPr id="242" name="Google Shape;242;p26"/>
          <p:cNvSpPr/>
          <p:nvPr/>
        </p:nvSpPr>
        <p:spPr>
          <a:xfrm>
            <a:off x="863475" y="2038250"/>
            <a:ext cx="7544400" cy="5190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Use Classification Models to build “look-alike” segments of customers likely to buy various FSV Products &amp; Services</a:t>
            </a:r>
            <a:endParaRPr>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p:nvPr/>
        </p:nvSpPr>
        <p:spPr>
          <a:xfrm>
            <a:off x="6462475" y="77072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248" name="Google Shape;248;p27"/>
          <p:cNvSpPr/>
          <p:nvPr/>
        </p:nvSpPr>
        <p:spPr>
          <a:xfrm>
            <a:off x="504850" y="785125"/>
            <a:ext cx="5370300" cy="2403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Using Classification to Estimate Likelihood to buy FSV Products</a:t>
            </a:r>
            <a:endParaRPr>
              <a:solidFill>
                <a:schemeClr val="lt2"/>
              </a:solidFill>
            </a:endParaRPr>
          </a:p>
        </p:txBody>
      </p:sp>
      <p:pic>
        <p:nvPicPr>
          <p:cNvPr id="249" name="Google Shape;249;p27"/>
          <p:cNvPicPr preferRelativeResize="0"/>
          <p:nvPr/>
        </p:nvPicPr>
        <p:blipFill>
          <a:blip r:embed="rId3">
            <a:alphaModFix/>
          </a:blip>
          <a:stretch>
            <a:fillRect/>
          </a:stretch>
        </p:blipFill>
        <p:spPr>
          <a:xfrm>
            <a:off x="504850" y="1139175"/>
            <a:ext cx="2400774" cy="1741625"/>
          </a:xfrm>
          <a:prstGeom prst="rect">
            <a:avLst/>
          </a:prstGeom>
          <a:noFill/>
          <a:ln>
            <a:noFill/>
          </a:ln>
        </p:spPr>
      </p:pic>
      <p:pic>
        <p:nvPicPr>
          <p:cNvPr id="250" name="Google Shape;250;p27"/>
          <p:cNvPicPr preferRelativeResize="0"/>
          <p:nvPr/>
        </p:nvPicPr>
        <p:blipFill>
          <a:blip r:embed="rId4">
            <a:alphaModFix/>
          </a:blip>
          <a:stretch>
            <a:fillRect/>
          </a:stretch>
        </p:blipFill>
        <p:spPr>
          <a:xfrm>
            <a:off x="3239225" y="1139175"/>
            <a:ext cx="2509600" cy="1760525"/>
          </a:xfrm>
          <a:prstGeom prst="rect">
            <a:avLst/>
          </a:prstGeom>
          <a:noFill/>
          <a:ln>
            <a:noFill/>
          </a:ln>
        </p:spPr>
      </p:pic>
      <p:pic>
        <p:nvPicPr>
          <p:cNvPr id="251" name="Google Shape;251;p27"/>
          <p:cNvPicPr preferRelativeResize="0"/>
          <p:nvPr/>
        </p:nvPicPr>
        <p:blipFill>
          <a:blip r:embed="rId5">
            <a:alphaModFix/>
          </a:blip>
          <a:stretch>
            <a:fillRect/>
          </a:stretch>
        </p:blipFill>
        <p:spPr>
          <a:xfrm>
            <a:off x="519000" y="3114050"/>
            <a:ext cx="2372475" cy="1955300"/>
          </a:xfrm>
          <a:prstGeom prst="rect">
            <a:avLst/>
          </a:prstGeom>
          <a:noFill/>
          <a:ln>
            <a:noFill/>
          </a:ln>
        </p:spPr>
      </p:pic>
      <p:sp>
        <p:nvSpPr>
          <p:cNvPr id="252" name="Google Shape;252;p27"/>
          <p:cNvSpPr txBox="1"/>
          <p:nvPr/>
        </p:nvSpPr>
        <p:spPr>
          <a:xfrm>
            <a:off x="1042750" y="1283375"/>
            <a:ext cx="6324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Lato"/>
                <a:ea typeface="Lato"/>
                <a:cs typeface="Lato"/>
                <a:sym typeface="Lato"/>
              </a:rPr>
              <a:t>74%</a:t>
            </a:r>
            <a:endParaRPr sz="1100">
              <a:solidFill>
                <a:schemeClr val="lt1"/>
              </a:solidFill>
              <a:latin typeface="Lato"/>
              <a:ea typeface="Lato"/>
              <a:cs typeface="Lato"/>
              <a:sym typeface="Lato"/>
            </a:endParaRPr>
          </a:p>
        </p:txBody>
      </p:sp>
      <p:sp>
        <p:nvSpPr>
          <p:cNvPr id="253" name="Google Shape;253;p27"/>
          <p:cNvSpPr txBox="1"/>
          <p:nvPr/>
        </p:nvSpPr>
        <p:spPr>
          <a:xfrm>
            <a:off x="2020825" y="2162375"/>
            <a:ext cx="632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Lato"/>
                <a:ea typeface="Lato"/>
                <a:cs typeface="Lato"/>
                <a:sym typeface="Lato"/>
              </a:rPr>
              <a:t>26%</a:t>
            </a:r>
            <a:endParaRPr sz="1100">
              <a:solidFill>
                <a:schemeClr val="lt1"/>
              </a:solidFill>
              <a:latin typeface="Lato"/>
              <a:ea typeface="Lato"/>
              <a:cs typeface="Lato"/>
              <a:sym typeface="Lato"/>
            </a:endParaRPr>
          </a:p>
        </p:txBody>
      </p:sp>
      <p:sp>
        <p:nvSpPr>
          <p:cNvPr id="254" name="Google Shape;254;p27"/>
          <p:cNvSpPr txBox="1">
            <a:spLocks noGrp="1"/>
          </p:cNvSpPr>
          <p:nvPr>
            <p:ph type="ctrTitle"/>
          </p:nvPr>
        </p:nvSpPr>
        <p:spPr>
          <a:xfrm>
            <a:off x="1603850" y="3694700"/>
            <a:ext cx="971100" cy="40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700" b="0">
                <a:solidFill>
                  <a:schemeClr val="accent3"/>
                </a:solidFill>
                <a:latin typeface="Arial"/>
                <a:ea typeface="Arial"/>
                <a:cs typeface="Arial"/>
                <a:sym typeface="Arial"/>
              </a:rPr>
              <a:t>*Class Imbalance causing basic classifiers to predict Class 0 mostly</a:t>
            </a:r>
            <a:endParaRPr sz="700" b="0">
              <a:solidFill>
                <a:schemeClr val="accent3"/>
              </a:solidFill>
              <a:latin typeface="Arial"/>
              <a:ea typeface="Arial"/>
              <a:cs typeface="Arial"/>
              <a:sym typeface="Arial"/>
            </a:endParaRPr>
          </a:p>
        </p:txBody>
      </p:sp>
      <p:sp>
        <p:nvSpPr>
          <p:cNvPr id="255" name="Google Shape;255;p27"/>
          <p:cNvSpPr txBox="1"/>
          <p:nvPr/>
        </p:nvSpPr>
        <p:spPr>
          <a:xfrm>
            <a:off x="5832200" y="1154650"/>
            <a:ext cx="3245700" cy="38373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Households who have </a:t>
            </a:r>
            <a:r>
              <a:rPr lang="en" sz="900" b="1">
                <a:solidFill>
                  <a:schemeClr val="accent1"/>
                </a:solidFill>
                <a:latin typeface="Cambria"/>
                <a:ea typeface="Cambria"/>
                <a:cs typeface="Cambria"/>
                <a:sym typeface="Cambria"/>
              </a:rPr>
              <a:t>purchased at least one FSV Product</a:t>
            </a:r>
            <a:r>
              <a:rPr lang="en" sz="900">
                <a:solidFill>
                  <a:schemeClr val="accent1"/>
                </a:solidFill>
                <a:latin typeface="Cambria"/>
                <a:ea typeface="Cambria"/>
                <a:cs typeface="Cambria"/>
                <a:sym typeface="Cambria"/>
              </a:rPr>
              <a:t> were labeled as </a:t>
            </a:r>
            <a:r>
              <a:rPr lang="en" sz="900" b="1">
                <a:solidFill>
                  <a:schemeClr val="accent1"/>
                </a:solidFill>
                <a:latin typeface="Cambria"/>
                <a:ea typeface="Cambria"/>
                <a:cs typeface="Cambria"/>
                <a:sym typeface="Cambria"/>
              </a:rPr>
              <a:t>Positive Class = 1</a:t>
            </a:r>
            <a:r>
              <a:rPr lang="en" sz="900">
                <a:solidFill>
                  <a:schemeClr val="accent1"/>
                </a:solidFill>
                <a:latin typeface="Cambria"/>
                <a:ea typeface="Cambria"/>
                <a:cs typeface="Cambria"/>
                <a:sym typeface="Cambria"/>
              </a:rPr>
              <a:t>. The goal is to train models that can accurately </a:t>
            </a:r>
            <a:r>
              <a:rPr lang="en" sz="900" b="1">
                <a:solidFill>
                  <a:schemeClr val="accent1"/>
                </a:solidFill>
                <a:latin typeface="Cambria"/>
                <a:ea typeface="Cambria"/>
                <a:cs typeface="Cambria"/>
                <a:sym typeface="Cambria"/>
              </a:rPr>
              <a:t>predict which households are likely to fall in the Positive Class.</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first major observation was that there is a </a:t>
            </a:r>
            <a:r>
              <a:rPr lang="en" sz="900" b="1">
                <a:solidFill>
                  <a:schemeClr val="accent1"/>
                </a:solidFill>
                <a:latin typeface="Cambria"/>
                <a:ea typeface="Cambria"/>
                <a:cs typeface="Cambria"/>
                <a:sym typeface="Cambria"/>
              </a:rPr>
              <a:t>heavy class imbalance</a:t>
            </a:r>
            <a:r>
              <a:rPr lang="en" sz="900">
                <a:solidFill>
                  <a:schemeClr val="accent1"/>
                </a:solidFill>
                <a:latin typeface="Cambria"/>
                <a:ea typeface="Cambria"/>
                <a:cs typeface="Cambria"/>
                <a:sym typeface="Cambria"/>
              </a:rPr>
              <a:t> in the data because a lot </a:t>
            </a:r>
            <a:r>
              <a:rPr lang="en" sz="900" b="1">
                <a:solidFill>
                  <a:schemeClr val="accent1"/>
                </a:solidFill>
                <a:latin typeface="Cambria"/>
                <a:ea typeface="Cambria"/>
                <a:cs typeface="Cambria"/>
                <a:sym typeface="Cambria"/>
              </a:rPr>
              <a:t>fewer households have purchased FSV Products</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Logistic Regression, RandomForest, and KNN </a:t>
            </a:r>
            <a:r>
              <a:rPr lang="en" sz="900">
                <a:solidFill>
                  <a:schemeClr val="accent1"/>
                </a:solidFill>
                <a:latin typeface="Cambria"/>
                <a:ea typeface="Cambria"/>
                <a:cs typeface="Cambria"/>
                <a:sym typeface="Cambria"/>
              </a:rPr>
              <a:t>models were tested first without any optimization</a:t>
            </a:r>
            <a:r>
              <a:rPr lang="en" sz="900" b="1">
                <a:solidFill>
                  <a:schemeClr val="accent1"/>
                </a:solidFill>
                <a:latin typeface="Cambria"/>
                <a:ea typeface="Cambria"/>
                <a:cs typeface="Cambria"/>
                <a:sym typeface="Cambria"/>
              </a:rPr>
              <a:t> to gauge base level performance</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Precision and accuracy </a:t>
            </a:r>
            <a:r>
              <a:rPr lang="en" sz="900">
                <a:solidFill>
                  <a:schemeClr val="accent1"/>
                </a:solidFill>
                <a:latin typeface="Cambria"/>
                <a:ea typeface="Cambria"/>
                <a:cs typeface="Cambria"/>
                <a:sym typeface="Cambria"/>
              </a:rPr>
              <a:t>seemed relatively high at first sight at about</a:t>
            </a:r>
            <a:r>
              <a:rPr lang="en" sz="900" b="1">
                <a:solidFill>
                  <a:schemeClr val="accent1"/>
                </a:solidFill>
                <a:latin typeface="Cambria"/>
                <a:ea typeface="Cambria"/>
                <a:cs typeface="Cambria"/>
                <a:sym typeface="Cambria"/>
              </a:rPr>
              <a:t> 76%. </a:t>
            </a:r>
            <a:r>
              <a:rPr lang="en" sz="900">
                <a:solidFill>
                  <a:schemeClr val="accent1"/>
                </a:solidFill>
                <a:latin typeface="Cambria"/>
                <a:ea typeface="Cambria"/>
                <a:cs typeface="Cambria"/>
                <a:sym typeface="Cambria"/>
              </a:rPr>
              <a:t>Plotting the actual prediction Labels and the </a:t>
            </a:r>
            <a:r>
              <a:rPr lang="en" sz="900" b="1">
                <a:solidFill>
                  <a:schemeClr val="accent1"/>
                </a:solidFill>
                <a:latin typeface="Cambria"/>
                <a:ea typeface="Cambria"/>
                <a:cs typeface="Cambria"/>
                <a:sym typeface="Cambria"/>
              </a:rPr>
              <a:t>Confusion Matrices</a:t>
            </a:r>
            <a:r>
              <a:rPr lang="en" sz="900">
                <a:solidFill>
                  <a:schemeClr val="accent1"/>
                </a:solidFill>
                <a:latin typeface="Cambria"/>
                <a:ea typeface="Cambria"/>
                <a:cs typeface="Cambria"/>
                <a:sym typeface="Cambria"/>
              </a:rPr>
              <a:t> showed that base models were mainly predicting the majority Class = 0, which </a:t>
            </a:r>
            <a:r>
              <a:rPr lang="en" sz="900" b="1">
                <a:solidFill>
                  <a:schemeClr val="accent1"/>
                </a:solidFill>
                <a:latin typeface="Cambria"/>
                <a:ea typeface="Cambria"/>
                <a:cs typeface="Cambria"/>
                <a:sym typeface="Cambria"/>
              </a:rPr>
              <a:t>would not serve our use case</a:t>
            </a:r>
            <a:r>
              <a:rPr lang="en" sz="900">
                <a:solidFill>
                  <a:schemeClr val="accent1"/>
                </a:solidFill>
                <a:latin typeface="Cambria"/>
                <a:ea typeface="Cambria"/>
                <a:cs typeface="Cambria"/>
                <a:sym typeface="Cambria"/>
              </a:rPr>
              <a:t>, since we care more about </a:t>
            </a:r>
            <a:r>
              <a:rPr lang="en" sz="900" b="1">
                <a:solidFill>
                  <a:schemeClr val="accent1"/>
                </a:solidFill>
                <a:latin typeface="Cambria"/>
                <a:ea typeface="Cambria"/>
                <a:cs typeface="Cambria"/>
                <a:sym typeface="Cambria"/>
              </a:rPr>
              <a:t>predicting Class 1</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Next steps would be to optimize models </a:t>
            </a:r>
            <a:r>
              <a:rPr lang="en" sz="900" b="1">
                <a:solidFill>
                  <a:schemeClr val="accent1"/>
                </a:solidFill>
                <a:latin typeface="Cambria"/>
                <a:ea typeface="Cambria"/>
                <a:cs typeface="Cambria"/>
                <a:sym typeface="Cambria"/>
              </a:rPr>
              <a:t>for less bias towards Class 0</a:t>
            </a:r>
            <a:r>
              <a:rPr lang="en" sz="900">
                <a:solidFill>
                  <a:schemeClr val="accent1"/>
                </a:solidFill>
                <a:latin typeface="Cambria"/>
                <a:ea typeface="Cambria"/>
                <a:cs typeface="Cambria"/>
                <a:sym typeface="Cambria"/>
              </a:rPr>
              <a:t> and better accuracy and overall f1-score on</a:t>
            </a:r>
            <a:r>
              <a:rPr lang="en" sz="900" b="1">
                <a:solidFill>
                  <a:schemeClr val="accent1"/>
                </a:solidFill>
                <a:latin typeface="Cambria"/>
                <a:ea typeface="Cambria"/>
                <a:cs typeface="Cambria"/>
                <a:sym typeface="Cambria"/>
              </a:rPr>
              <a:t> getting Class 1 correct more often</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p:txBody>
      </p:sp>
      <p:pic>
        <p:nvPicPr>
          <p:cNvPr id="256" name="Google Shape;256;p27"/>
          <p:cNvPicPr preferRelativeResize="0"/>
          <p:nvPr/>
        </p:nvPicPr>
        <p:blipFill>
          <a:blip r:embed="rId6">
            <a:alphaModFix/>
          </a:blip>
          <a:stretch>
            <a:fillRect/>
          </a:stretch>
        </p:blipFill>
        <p:spPr>
          <a:xfrm>
            <a:off x="3237250" y="3114050"/>
            <a:ext cx="2509601" cy="1853250"/>
          </a:xfrm>
          <a:prstGeom prst="rect">
            <a:avLst/>
          </a:prstGeom>
          <a:noFill/>
          <a:ln>
            <a:noFill/>
          </a:ln>
        </p:spPr>
      </p:pic>
      <p:sp>
        <p:nvSpPr>
          <p:cNvPr id="257" name="Google Shape;257;p27"/>
          <p:cNvSpPr/>
          <p:nvPr/>
        </p:nvSpPr>
        <p:spPr>
          <a:xfrm>
            <a:off x="1561388" y="1661800"/>
            <a:ext cx="287700" cy="155700"/>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txBox="1"/>
          <p:nvPr/>
        </p:nvSpPr>
        <p:spPr>
          <a:xfrm>
            <a:off x="1849100" y="1581100"/>
            <a:ext cx="10992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Class imbalance</a:t>
            </a:r>
            <a:endParaRPr sz="1000">
              <a:latin typeface="Lato"/>
              <a:ea typeface="Lato"/>
              <a:cs typeface="Lato"/>
              <a:sym typeface="Lato"/>
            </a:endParaRPr>
          </a:p>
        </p:txBody>
      </p:sp>
      <p:sp>
        <p:nvSpPr>
          <p:cNvPr id="259" name="Google Shape;259;p27"/>
          <p:cNvSpPr/>
          <p:nvPr/>
        </p:nvSpPr>
        <p:spPr>
          <a:xfrm>
            <a:off x="2278075" y="1860888"/>
            <a:ext cx="161400" cy="317100"/>
          </a:xfrm>
          <a:prstGeom prst="down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1962750" y="4286225"/>
            <a:ext cx="161400" cy="387000"/>
          </a:xfrm>
          <a:prstGeom prst="down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p:nvPr/>
        </p:nvSpPr>
        <p:spPr>
          <a:xfrm>
            <a:off x="6462475" y="77072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266" name="Google Shape;266;p28"/>
          <p:cNvSpPr/>
          <p:nvPr/>
        </p:nvSpPr>
        <p:spPr>
          <a:xfrm>
            <a:off x="504850" y="785125"/>
            <a:ext cx="5370300" cy="2403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Using SMOTE and NearMiss to Fix Class Imbalance</a:t>
            </a:r>
            <a:endParaRPr>
              <a:solidFill>
                <a:schemeClr val="lt2"/>
              </a:solidFill>
            </a:endParaRPr>
          </a:p>
        </p:txBody>
      </p:sp>
      <p:sp>
        <p:nvSpPr>
          <p:cNvPr id="267" name="Google Shape;267;p28"/>
          <p:cNvSpPr txBox="1"/>
          <p:nvPr/>
        </p:nvSpPr>
        <p:spPr>
          <a:xfrm>
            <a:off x="6087550" y="1179200"/>
            <a:ext cx="2811000" cy="32343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Used </a:t>
            </a:r>
            <a:r>
              <a:rPr lang="en" sz="900" b="1">
                <a:solidFill>
                  <a:schemeClr val="accent1"/>
                </a:solidFill>
                <a:latin typeface="Cambria"/>
                <a:ea typeface="Cambria"/>
                <a:cs typeface="Cambria"/>
                <a:sym typeface="Cambria"/>
              </a:rPr>
              <a:t>SMOTE</a:t>
            </a:r>
            <a:r>
              <a:rPr lang="en" sz="900">
                <a:solidFill>
                  <a:schemeClr val="accent1"/>
                </a:solidFill>
                <a:latin typeface="Cambria"/>
                <a:ea typeface="Cambria"/>
                <a:cs typeface="Cambria"/>
                <a:sym typeface="Cambria"/>
              </a:rPr>
              <a:t> for upsampling and </a:t>
            </a:r>
            <a:r>
              <a:rPr lang="en" sz="900" b="1">
                <a:solidFill>
                  <a:schemeClr val="accent1"/>
                </a:solidFill>
                <a:latin typeface="Cambria"/>
                <a:ea typeface="Cambria"/>
                <a:cs typeface="Cambria"/>
                <a:sym typeface="Cambria"/>
              </a:rPr>
              <a:t>NearMiss</a:t>
            </a:r>
            <a:r>
              <a:rPr lang="en" sz="900">
                <a:solidFill>
                  <a:schemeClr val="accent1"/>
                </a:solidFill>
                <a:latin typeface="Cambria"/>
                <a:ea typeface="Cambria"/>
                <a:cs typeface="Cambria"/>
                <a:sym typeface="Cambria"/>
              </a:rPr>
              <a:t> for downsampling as well as </a:t>
            </a:r>
            <a:r>
              <a:rPr lang="en" sz="900" b="1">
                <a:solidFill>
                  <a:schemeClr val="accent1"/>
                </a:solidFill>
                <a:latin typeface="Cambria"/>
                <a:ea typeface="Cambria"/>
                <a:cs typeface="Cambria"/>
                <a:sym typeface="Cambria"/>
              </a:rPr>
              <a:t>scaling features</a:t>
            </a:r>
            <a:r>
              <a:rPr lang="en" sz="900">
                <a:solidFill>
                  <a:schemeClr val="accent1"/>
                </a:solidFill>
                <a:latin typeface="Cambria"/>
                <a:ea typeface="Cambria"/>
                <a:cs typeface="Cambria"/>
                <a:sym typeface="Cambria"/>
              </a:rPr>
              <a:t> and testing out different </a:t>
            </a:r>
            <a:r>
              <a:rPr lang="en" sz="900" b="1">
                <a:solidFill>
                  <a:schemeClr val="accent1"/>
                </a:solidFill>
                <a:latin typeface="Cambria"/>
                <a:ea typeface="Cambria"/>
                <a:cs typeface="Cambria"/>
                <a:sym typeface="Cambria"/>
              </a:rPr>
              <a:t>hyperparameters </a:t>
            </a:r>
            <a:r>
              <a:rPr lang="en" sz="900">
                <a:solidFill>
                  <a:schemeClr val="accent1"/>
                </a:solidFill>
                <a:latin typeface="Cambria"/>
                <a:ea typeface="Cambria"/>
                <a:cs typeface="Cambria"/>
                <a:sym typeface="Cambria"/>
              </a:rPr>
              <a:t>to optimize overall model </a:t>
            </a:r>
            <a:r>
              <a:rPr lang="en" sz="900" b="1">
                <a:solidFill>
                  <a:schemeClr val="accent1"/>
                </a:solidFill>
                <a:latin typeface="Cambria"/>
                <a:ea typeface="Cambria"/>
                <a:cs typeface="Cambria"/>
                <a:sym typeface="Cambria"/>
              </a:rPr>
              <a:t>accuracy and f-1 score</a:t>
            </a:r>
            <a:r>
              <a:rPr lang="en" sz="900">
                <a:solidFill>
                  <a:schemeClr val="accent1"/>
                </a:solidFill>
                <a:latin typeface="Cambria"/>
                <a:ea typeface="Cambria"/>
                <a:cs typeface="Cambria"/>
                <a:sym typeface="Cambria"/>
              </a:rPr>
              <a:t> balance</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Logistic Regression</a:t>
            </a:r>
            <a:r>
              <a:rPr lang="en" sz="900">
                <a:solidFill>
                  <a:schemeClr val="accent1"/>
                </a:solidFill>
                <a:latin typeface="Cambria"/>
                <a:ea typeface="Cambria"/>
                <a:cs typeface="Cambria"/>
                <a:sym typeface="Cambria"/>
              </a:rPr>
              <a:t> with a downsampled training dataset with features scaled with </a:t>
            </a:r>
            <a:r>
              <a:rPr lang="en" sz="900" b="1">
                <a:solidFill>
                  <a:schemeClr val="accent1"/>
                </a:solidFill>
                <a:latin typeface="Cambria"/>
                <a:ea typeface="Cambria"/>
                <a:cs typeface="Cambria"/>
                <a:sym typeface="Cambria"/>
              </a:rPr>
              <a:t>MinMaxScaler</a:t>
            </a:r>
            <a:r>
              <a:rPr lang="en" sz="900">
                <a:solidFill>
                  <a:schemeClr val="accent1"/>
                </a:solidFill>
                <a:latin typeface="Cambria"/>
                <a:ea typeface="Cambria"/>
                <a:cs typeface="Cambria"/>
                <a:sym typeface="Cambria"/>
              </a:rPr>
              <a:t> was the </a:t>
            </a:r>
            <a:r>
              <a:rPr lang="en" sz="900" b="1">
                <a:solidFill>
                  <a:schemeClr val="accent1"/>
                </a:solidFill>
                <a:latin typeface="Cambria"/>
                <a:ea typeface="Cambria"/>
                <a:cs typeface="Cambria"/>
                <a:sym typeface="Cambria"/>
              </a:rPr>
              <a:t>best performer</a:t>
            </a:r>
            <a:r>
              <a:rPr lang="en" sz="900">
                <a:solidFill>
                  <a:schemeClr val="accent1"/>
                </a:solidFill>
                <a:latin typeface="Cambria"/>
                <a:ea typeface="Cambria"/>
                <a:cs typeface="Cambria"/>
                <a:sym typeface="Cambria"/>
              </a:rPr>
              <a:t> followed by </a:t>
            </a:r>
            <a:r>
              <a:rPr lang="en" sz="900" b="1">
                <a:solidFill>
                  <a:schemeClr val="accent1"/>
                </a:solidFill>
                <a:latin typeface="Cambria"/>
                <a:ea typeface="Cambria"/>
                <a:cs typeface="Cambria"/>
                <a:sym typeface="Cambria"/>
              </a:rPr>
              <a:t>RandomForest </a:t>
            </a:r>
            <a:r>
              <a:rPr lang="en" sz="900">
                <a:solidFill>
                  <a:schemeClr val="accent1"/>
                </a:solidFill>
                <a:latin typeface="Cambria"/>
                <a:ea typeface="Cambria"/>
                <a:cs typeface="Cambria"/>
                <a:sym typeface="Cambria"/>
              </a:rPr>
              <a:t>with SMOTE up-sampling</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accent1"/>
                </a:solidFill>
                <a:latin typeface="Cambria"/>
                <a:ea typeface="Cambria"/>
                <a:cs typeface="Cambria"/>
                <a:sym typeface="Cambria"/>
              </a:rPr>
              <a:t>Optimizing f1-score</a:t>
            </a:r>
            <a:r>
              <a:rPr lang="en" sz="900">
                <a:solidFill>
                  <a:schemeClr val="accent1"/>
                </a:solidFill>
                <a:latin typeface="Cambria"/>
                <a:ea typeface="Cambria"/>
                <a:cs typeface="Cambria"/>
                <a:sym typeface="Cambria"/>
              </a:rPr>
              <a:t> (harmonic mean between precision and recall) </a:t>
            </a:r>
            <a:r>
              <a:rPr lang="en" sz="900" b="1">
                <a:solidFill>
                  <a:schemeClr val="accent1"/>
                </a:solidFill>
                <a:latin typeface="Cambria"/>
                <a:ea typeface="Cambria"/>
                <a:cs typeface="Cambria"/>
                <a:sym typeface="Cambria"/>
              </a:rPr>
              <a:t>and overall accuracy</a:t>
            </a:r>
            <a:r>
              <a:rPr lang="en" sz="900">
                <a:solidFill>
                  <a:schemeClr val="accent1"/>
                </a:solidFill>
                <a:latin typeface="Cambria"/>
                <a:ea typeface="Cambria"/>
                <a:cs typeface="Cambria"/>
                <a:sym typeface="Cambria"/>
              </a:rPr>
              <a:t> for Class 1 ensures that we get more of our prediction right when trying to </a:t>
            </a:r>
            <a:r>
              <a:rPr lang="en" sz="900" b="1">
                <a:solidFill>
                  <a:schemeClr val="accent1"/>
                </a:solidFill>
                <a:latin typeface="Cambria"/>
                <a:ea typeface="Cambria"/>
                <a:cs typeface="Cambria"/>
                <a:sym typeface="Cambria"/>
              </a:rPr>
              <a:t>predict which customers are likely to buy FSV Products</a:t>
            </a:r>
            <a:r>
              <a:rPr lang="en" sz="900">
                <a:solidFill>
                  <a:schemeClr val="accent1"/>
                </a:solidFill>
                <a:latin typeface="Cambria"/>
                <a:ea typeface="Cambria"/>
                <a:cs typeface="Cambria"/>
                <a:sym typeface="Cambria"/>
              </a:rPr>
              <a:t> in the future</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Next Step is to draw insights from model </a:t>
            </a:r>
            <a:r>
              <a:rPr lang="en" sz="900" b="1">
                <a:solidFill>
                  <a:schemeClr val="accent1"/>
                </a:solidFill>
                <a:latin typeface="Cambria"/>
                <a:ea typeface="Cambria"/>
                <a:cs typeface="Cambria"/>
                <a:sym typeface="Cambria"/>
              </a:rPr>
              <a:t>feature importances</a:t>
            </a:r>
            <a:r>
              <a:rPr lang="en" sz="900">
                <a:solidFill>
                  <a:schemeClr val="accent1"/>
                </a:solidFill>
                <a:latin typeface="Cambria"/>
                <a:ea typeface="Cambria"/>
                <a:cs typeface="Cambria"/>
                <a:sym typeface="Cambria"/>
              </a:rPr>
              <a:t> and </a:t>
            </a:r>
            <a:r>
              <a:rPr lang="en" sz="900" b="1">
                <a:solidFill>
                  <a:schemeClr val="accent1"/>
                </a:solidFill>
                <a:latin typeface="Cambria"/>
                <a:ea typeface="Cambria"/>
                <a:cs typeface="Cambria"/>
                <a:sym typeface="Cambria"/>
              </a:rPr>
              <a:t>Lift/Gain</a:t>
            </a:r>
            <a:r>
              <a:rPr lang="en" sz="900">
                <a:solidFill>
                  <a:schemeClr val="accent1"/>
                </a:solidFill>
                <a:latin typeface="Cambria"/>
                <a:ea typeface="Cambria"/>
                <a:cs typeface="Cambria"/>
                <a:sym typeface="Cambria"/>
              </a:rPr>
              <a:t> </a:t>
            </a:r>
            <a:r>
              <a:rPr lang="en" sz="900" b="1">
                <a:solidFill>
                  <a:schemeClr val="accent1"/>
                </a:solidFill>
                <a:latin typeface="Cambria"/>
                <a:ea typeface="Cambria"/>
                <a:cs typeface="Cambria"/>
                <a:sym typeface="Cambria"/>
              </a:rPr>
              <a:t>Curves</a:t>
            </a:r>
            <a:r>
              <a:rPr lang="en" sz="900">
                <a:solidFill>
                  <a:schemeClr val="accent1"/>
                </a:solidFill>
                <a:latin typeface="Cambria"/>
                <a:ea typeface="Cambria"/>
                <a:cs typeface="Cambria"/>
                <a:sym typeface="Cambria"/>
              </a:rPr>
              <a:t> and use those as </a:t>
            </a:r>
            <a:r>
              <a:rPr lang="en" sz="900" b="1">
                <a:solidFill>
                  <a:schemeClr val="accent1"/>
                </a:solidFill>
                <a:latin typeface="Cambria"/>
                <a:ea typeface="Cambria"/>
                <a:cs typeface="Cambria"/>
                <a:sym typeface="Cambria"/>
              </a:rPr>
              <a:t>recommendations to AAA</a:t>
            </a:r>
            <a:endParaRPr sz="900" b="1">
              <a:solidFill>
                <a:schemeClr val="accent1"/>
              </a:solidFill>
              <a:latin typeface="Cambria"/>
              <a:ea typeface="Cambria"/>
              <a:cs typeface="Cambria"/>
              <a:sym typeface="Cambria"/>
            </a:endParaRPr>
          </a:p>
        </p:txBody>
      </p:sp>
      <p:pic>
        <p:nvPicPr>
          <p:cNvPr id="268" name="Google Shape;268;p28"/>
          <p:cNvPicPr preferRelativeResize="0"/>
          <p:nvPr/>
        </p:nvPicPr>
        <p:blipFill>
          <a:blip r:embed="rId3">
            <a:alphaModFix/>
          </a:blip>
          <a:stretch>
            <a:fillRect/>
          </a:stretch>
        </p:blipFill>
        <p:spPr>
          <a:xfrm>
            <a:off x="2937938" y="1179197"/>
            <a:ext cx="2767275" cy="1934190"/>
          </a:xfrm>
          <a:prstGeom prst="rect">
            <a:avLst/>
          </a:prstGeom>
          <a:noFill/>
          <a:ln>
            <a:noFill/>
          </a:ln>
        </p:spPr>
      </p:pic>
      <p:pic>
        <p:nvPicPr>
          <p:cNvPr id="269" name="Google Shape;269;p28"/>
          <p:cNvPicPr preferRelativeResize="0"/>
          <p:nvPr/>
        </p:nvPicPr>
        <p:blipFill>
          <a:blip r:embed="rId4">
            <a:alphaModFix/>
          </a:blip>
          <a:stretch>
            <a:fillRect/>
          </a:stretch>
        </p:blipFill>
        <p:spPr>
          <a:xfrm>
            <a:off x="287987" y="3273425"/>
            <a:ext cx="2461599" cy="1785775"/>
          </a:xfrm>
          <a:prstGeom prst="rect">
            <a:avLst/>
          </a:prstGeom>
          <a:noFill/>
          <a:ln>
            <a:noFill/>
          </a:ln>
        </p:spPr>
      </p:pic>
      <p:pic>
        <p:nvPicPr>
          <p:cNvPr id="270" name="Google Shape;270;p28"/>
          <p:cNvPicPr preferRelativeResize="0"/>
          <p:nvPr/>
        </p:nvPicPr>
        <p:blipFill>
          <a:blip r:embed="rId5">
            <a:alphaModFix/>
          </a:blip>
          <a:stretch>
            <a:fillRect/>
          </a:stretch>
        </p:blipFill>
        <p:spPr>
          <a:xfrm>
            <a:off x="318625" y="1179190"/>
            <a:ext cx="2492325" cy="1808085"/>
          </a:xfrm>
          <a:prstGeom prst="rect">
            <a:avLst/>
          </a:prstGeom>
          <a:noFill/>
          <a:ln>
            <a:noFill/>
          </a:ln>
        </p:spPr>
      </p:pic>
      <p:sp>
        <p:nvSpPr>
          <p:cNvPr id="271" name="Google Shape;271;p28"/>
          <p:cNvSpPr txBox="1"/>
          <p:nvPr/>
        </p:nvSpPr>
        <p:spPr>
          <a:xfrm>
            <a:off x="199975" y="2955750"/>
            <a:ext cx="2637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accent3"/>
                </a:solidFill>
              </a:rPr>
              <a:t>*Class Imbalance fixed by SMOTE and NearMiss methods</a:t>
            </a:r>
            <a:endParaRPr>
              <a:solidFill>
                <a:schemeClr val="accent3"/>
              </a:solidFill>
            </a:endParaRPr>
          </a:p>
        </p:txBody>
      </p:sp>
      <p:pic>
        <p:nvPicPr>
          <p:cNvPr id="272" name="Google Shape;272;p28"/>
          <p:cNvPicPr preferRelativeResize="0"/>
          <p:nvPr/>
        </p:nvPicPr>
        <p:blipFill>
          <a:blip r:embed="rId6">
            <a:alphaModFix/>
          </a:blip>
          <a:stretch>
            <a:fillRect/>
          </a:stretch>
        </p:blipFill>
        <p:spPr>
          <a:xfrm>
            <a:off x="2937938" y="3189025"/>
            <a:ext cx="2767275" cy="1817825"/>
          </a:xfrm>
          <a:prstGeom prst="rect">
            <a:avLst/>
          </a:prstGeom>
          <a:noFill/>
          <a:ln>
            <a:noFill/>
          </a:ln>
        </p:spPr>
      </p:pic>
      <p:sp>
        <p:nvSpPr>
          <p:cNvPr id="273" name="Google Shape;273;p28"/>
          <p:cNvSpPr txBox="1"/>
          <p:nvPr/>
        </p:nvSpPr>
        <p:spPr>
          <a:xfrm>
            <a:off x="1854300" y="3411325"/>
            <a:ext cx="632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Lato"/>
                <a:ea typeface="Lato"/>
                <a:cs typeface="Lato"/>
                <a:sym typeface="Lato"/>
              </a:rPr>
              <a:t>1914</a:t>
            </a:r>
            <a:endParaRPr sz="1100">
              <a:solidFill>
                <a:schemeClr val="lt1"/>
              </a:solidFill>
              <a:latin typeface="Lato"/>
              <a:ea typeface="Lato"/>
              <a:cs typeface="Lato"/>
              <a:sym typeface="Lato"/>
            </a:endParaRPr>
          </a:p>
        </p:txBody>
      </p:sp>
      <p:sp>
        <p:nvSpPr>
          <p:cNvPr id="274" name="Google Shape;274;p28"/>
          <p:cNvSpPr txBox="1"/>
          <p:nvPr/>
        </p:nvSpPr>
        <p:spPr>
          <a:xfrm>
            <a:off x="736100" y="3431625"/>
            <a:ext cx="632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Lato"/>
                <a:ea typeface="Lato"/>
                <a:cs typeface="Lato"/>
                <a:sym typeface="Lato"/>
              </a:rPr>
              <a:t>1914</a:t>
            </a:r>
            <a:endParaRPr sz="1100">
              <a:solidFill>
                <a:schemeClr val="lt1"/>
              </a:solidFill>
              <a:latin typeface="Lato"/>
              <a:ea typeface="Lato"/>
              <a:cs typeface="Lato"/>
              <a:sym typeface="Lato"/>
            </a:endParaRPr>
          </a:p>
        </p:txBody>
      </p:sp>
      <p:sp>
        <p:nvSpPr>
          <p:cNvPr id="275" name="Google Shape;275;p28"/>
          <p:cNvSpPr txBox="1"/>
          <p:nvPr/>
        </p:nvSpPr>
        <p:spPr>
          <a:xfrm>
            <a:off x="803550" y="1346150"/>
            <a:ext cx="632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Lato"/>
                <a:ea typeface="Lato"/>
                <a:cs typeface="Lato"/>
                <a:sym typeface="Lato"/>
              </a:rPr>
              <a:t>704</a:t>
            </a:r>
            <a:endParaRPr sz="1100">
              <a:solidFill>
                <a:schemeClr val="lt1"/>
              </a:solidFill>
              <a:latin typeface="Lato"/>
              <a:ea typeface="Lato"/>
              <a:cs typeface="Lato"/>
              <a:sym typeface="Lato"/>
            </a:endParaRPr>
          </a:p>
        </p:txBody>
      </p:sp>
      <p:sp>
        <p:nvSpPr>
          <p:cNvPr id="276" name="Google Shape;276;p28"/>
          <p:cNvSpPr txBox="1"/>
          <p:nvPr/>
        </p:nvSpPr>
        <p:spPr>
          <a:xfrm>
            <a:off x="1923200" y="1380575"/>
            <a:ext cx="632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Lato"/>
                <a:ea typeface="Lato"/>
                <a:cs typeface="Lato"/>
                <a:sym typeface="Lato"/>
              </a:rPr>
              <a:t>704</a:t>
            </a:r>
            <a:endParaRPr sz="1100">
              <a:solidFill>
                <a:schemeClr val="lt1"/>
              </a:solidFill>
              <a:latin typeface="Lato"/>
              <a:ea typeface="Lato"/>
              <a:cs typeface="Lato"/>
              <a:sym typeface="Lato"/>
            </a:endParaRPr>
          </a:p>
        </p:txBody>
      </p:sp>
      <p:sp>
        <p:nvSpPr>
          <p:cNvPr id="277" name="Google Shape;277;p28"/>
          <p:cNvSpPr/>
          <p:nvPr/>
        </p:nvSpPr>
        <p:spPr>
          <a:xfrm>
            <a:off x="1435950" y="1584613"/>
            <a:ext cx="447900" cy="167100"/>
          </a:xfrm>
          <a:prstGeom prst="leftRight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1387450" y="3657363"/>
            <a:ext cx="447900" cy="167100"/>
          </a:xfrm>
          <a:prstGeom prst="leftRight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p:nvPr/>
        </p:nvSpPr>
        <p:spPr>
          <a:xfrm>
            <a:off x="6462475" y="77072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284" name="Google Shape;284;p29"/>
          <p:cNvSpPr/>
          <p:nvPr/>
        </p:nvSpPr>
        <p:spPr>
          <a:xfrm>
            <a:off x="770550" y="785125"/>
            <a:ext cx="5370300" cy="2403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Gaining Insights From Feature Importances and Coefficients</a:t>
            </a:r>
            <a:endParaRPr>
              <a:solidFill>
                <a:schemeClr val="lt2"/>
              </a:solidFill>
            </a:endParaRPr>
          </a:p>
        </p:txBody>
      </p:sp>
      <p:pic>
        <p:nvPicPr>
          <p:cNvPr id="285" name="Google Shape;285;p29"/>
          <p:cNvPicPr preferRelativeResize="0"/>
          <p:nvPr/>
        </p:nvPicPr>
        <p:blipFill>
          <a:blip r:embed="rId3">
            <a:alphaModFix/>
          </a:blip>
          <a:stretch>
            <a:fillRect/>
          </a:stretch>
        </p:blipFill>
        <p:spPr>
          <a:xfrm>
            <a:off x="770550" y="1133750"/>
            <a:ext cx="3911526" cy="2598950"/>
          </a:xfrm>
          <a:prstGeom prst="rect">
            <a:avLst/>
          </a:prstGeom>
          <a:noFill/>
          <a:ln>
            <a:noFill/>
          </a:ln>
        </p:spPr>
      </p:pic>
      <p:sp>
        <p:nvSpPr>
          <p:cNvPr id="286" name="Google Shape;286;p29"/>
          <p:cNvSpPr txBox="1"/>
          <p:nvPr/>
        </p:nvSpPr>
        <p:spPr>
          <a:xfrm>
            <a:off x="5026663" y="1213950"/>
            <a:ext cx="3656400" cy="131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accent1"/>
                </a:solidFill>
                <a:latin typeface="Cambria"/>
                <a:ea typeface="Cambria"/>
                <a:cs typeface="Cambria"/>
                <a:sym typeface="Cambria"/>
              </a:rPr>
              <a:t>Selecting the Top Performing models with interpretable outputs such as </a:t>
            </a:r>
            <a:r>
              <a:rPr lang="en" sz="900" b="1">
                <a:solidFill>
                  <a:schemeClr val="accent1"/>
                </a:solidFill>
                <a:latin typeface="Cambria"/>
                <a:ea typeface="Cambria"/>
                <a:cs typeface="Cambria"/>
                <a:sym typeface="Cambria"/>
              </a:rPr>
              <a:t>predictive coefficients</a:t>
            </a:r>
            <a:r>
              <a:rPr lang="en" sz="900">
                <a:solidFill>
                  <a:schemeClr val="accent1"/>
                </a:solidFill>
                <a:latin typeface="Cambria"/>
                <a:ea typeface="Cambria"/>
                <a:cs typeface="Cambria"/>
                <a:sym typeface="Cambria"/>
              </a:rPr>
              <a:t> from </a:t>
            </a:r>
            <a:r>
              <a:rPr lang="en" sz="900" b="1">
                <a:solidFill>
                  <a:schemeClr val="accent1"/>
                </a:solidFill>
                <a:latin typeface="Cambria"/>
                <a:ea typeface="Cambria"/>
                <a:cs typeface="Cambria"/>
                <a:sym typeface="Cambria"/>
              </a:rPr>
              <a:t>Logistic Regression </a:t>
            </a:r>
            <a:r>
              <a:rPr lang="en" sz="900">
                <a:solidFill>
                  <a:schemeClr val="accent1"/>
                </a:solidFill>
                <a:latin typeface="Cambria"/>
                <a:ea typeface="Cambria"/>
                <a:cs typeface="Cambria"/>
                <a:sym typeface="Cambria"/>
              </a:rPr>
              <a:t>and </a:t>
            </a:r>
            <a:r>
              <a:rPr lang="en" sz="900" b="1">
                <a:solidFill>
                  <a:schemeClr val="accent1"/>
                </a:solidFill>
                <a:latin typeface="Cambria"/>
                <a:ea typeface="Cambria"/>
                <a:cs typeface="Cambria"/>
                <a:sym typeface="Cambria"/>
              </a:rPr>
              <a:t>feature importances</a:t>
            </a:r>
            <a:r>
              <a:rPr lang="en" sz="900">
                <a:solidFill>
                  <a:schemeClr val="accent1"/>
                </a:solidFill>
                <a:latin typeface="Cambria"/>
                <a:ea typeface="Cambria"/>
                <a:cs typeface="Cambria"/>
                <a:sym typeface="Cambria"/>
              </a:rPr>
              <a:t> from </a:t>
            </a:r>
            <a:r>
              <a:rPr lang="en" sz="900" b="1">
                <a:solidFill>
                  <a:schemeClr val="accent1"/>
                </a:solidFill>
                <a:latin typeface="Cambria"/>
                <a:ea typeface="Cambria"/>
                <a:cs typeface="Cambria"/>
                <a:sym typeface="Cambria"/>
              </a:rPr>
              <a:t>Random Forest </a:t>
            </a:r>
            <a:r>
              <a:rPr lang="en" sz="900">
                <a:solidFill>
                  <a:schemeClr val="accent1"/>
                </a:solidFill>
                <a:latin typeface="Cambria"/>
                <a:ea typeface="Cambria"/>
                <a:cs typeface="Cambria"/>
                <a:sym typeface="Cambria"/>
              </a:rPr>
              <a:t>generated the combined list below, which according to the models makes customers more likely to purchase FSV Products</a:t>
            </a:r>
            <a:endParaRPr sz="900">
              <a:solidFill>
                <a:schemeClr val="accent5"/>
              </a:solidFill>
              <a:latin typeface="Cambria"/>
              <a:ea typeface="Cambria"/>
              <a:cs typeface="Cambria"/>
              <a:sym typeface="Cambria"/>
            </a:endParaRPr>
          </a:p>
        </p:txBody>
      </p:sp>
      <p:sp>
        <p:nvSpPr>
          <p:cNvPr id="287" name="Google Shape;287;p29"/>
          <p:cNvSpPr txBox="1"/>
          <p:nvPr/>
        </p:nvSpPr>
        <p:spPr>
          <a:xfrm>
            <a:off x="391525" y="3774600"/>
            <a:ext cx="4388100" cy="13965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000" b="1" u="sng">
                <a:solidFill>
                  <a:schemeClr val="accent3"/>
                </a:solidFill>
                <a:latin typeface="Cambria"/>
                <a:ea typeface="Cambria"/>
                <a:cs typeface="Cambria"/>
                <a:sym typeface="Cambria"/>
              </a:rPr>
              <a:t>Top Features that make people more likely to buy FSV Products:</a:t>
            </a:r>
            <a:r>
              <a:rPr lang="en" sz="1000">
                <a:solidFill>
                  <a:schemeClr val="accent3"/>
                </a:solidFill>
                <a:latin typeface="Cambria"/>
                <a:ea typeface="Cambria"/>
                <a:cs typeface="Cambria"/>
                <a:sym typeface="Cambria"/>
              </a:rPr>
              <a:t> </a:t>
            </a:r>
            <a:endParaRPr sz="1000">
              <a:solidFill>
                <a:schemeClr val="accent5"/>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5"/>
              </a:solidFill>
              <a:latin typeface="Cambria"/>
              <a:ea typeface="Cambria"/>
              <a:cs typeface="Cambria"/>
              <a:sym typeface="Cambria"/>
            </a:endParaRPr>
          </a:p>
          <a:p>
            <a:pPr marL="457200" lvl="0" indent="0" algn="l" rtl="0">
              <a:lnSpc>
                <a:spcPct val="115000"/>
              </a:lnSpc>
              <a:spcBef>
                <a:spcPts val="0"/>
              </a:spcBef>
              <a:spcAft>
                <a:spcPts val="0"/>
              </a:spcAft>
              <a:buNone/>
            </a:pPr>
            <a:r>
              <a:rPr lang="en" sz="900" b="1">
                <a:solidFill>
                  <a:schemeClr val="accent5"/>
                </a:solidFill>
                <a:latin typeface="Cambria"/>
                <a:ea typeface="Cambria"/>
                <a:cs typeface="Cambria"/>
                <a:sym typeface="Cambria"/>
              </a:rPr>
              <a:t>Age :: Total Cost :: Credit Ranges :: Income :: Number of Vehicles ::</a:t>
            </a:r>
            <a:endParaRPr sz="900" b="1">
              <a:solidFill>
                <a:schemeClr val="accent5"/>
              </a:solidFill>
              <a:latin typeface="Cambria"/>
              <a:ea typeface="Cambria"/>
              <a:cs typeface="Cambria"/>
              <a:sym typeface="Cambria"/>
            </a:endParaRPr>
          </a:p>
          <a:p>
            <a:pPr marL="457200" lvl="0" indent="0" algn="l" rtl="0">
              <a:lnSpc>
                <a:spcPct val="115000"/>
              </a:lnSpc>
              <a:spcBef>
                <a:spcPts val="0"/>
              </a:spcBef>
              <a:spcAft>
                <a:spcPts val="0"/>
              </a:spcAft>
              <a:buNone/>
            </a:pPr>
            <a:r>
              <a:rPr lang="en" sz="900" b="1">
                <a:solidFill>
                  <a:schemeClr val="accent5"/>
                </a:solidFill>
                <a:latin typeface="Cambria"/>
                <a:ea typeface="Cambria"/>
                <a:cs typeface="Cambria"/>
                <a:sym typeface="Cambria"/>
              </a:rPr>
              <a:t>Number of Children :: Motorcycle Indicator :: Education College ::</a:t>
            </a:r>
            <a:endParaRPr sz="900" b="1">
              <a:solidFill>
                <a:schemeClr val="accent5"/>
              </a:solidFill>
              <a:latin typeface="Cambria"/>
              <a:ea typeface="Cambria"/>
              <a:cs typeface="Cambria"/>
              <a:sym typeface="Cambria"/>
            </a:endParaRPr>
          </a:p>
          <a:p>
            <a:pPr marL="457200" lvl="0" indent="0" algn="l" rtl="0">
              <a:lnSpc>
                <a:spcPct val="115000"/>
              </a:lnSpc>
              <a:spcBef>
                <a:spcPts val="0"/>
              </a:spcBef>
              <a:spcAft>
                <a:spcPts val="0"/>
              </a:spcAft>
              <a:buNone/>
            </a:pPr>
            <a:r>
              <a:rPr lang="en" sz="900" b="1">
                <a:solidFill>
                  <a:schemeClr val="accent5"/>
                </a:solidFill>
                <a:latin typeface="Cambria"/>
                <a:ea typeface="Cambria"/>
                <a:cs typeface="Cambria"/>
                <a:sym typeface="Cambria"/>
              </a:rPr>
              <a:t>Gender Male :: Mail Responder :: Education High School :: </a:t>
            </a:r>
            <a:endParaRPr sz="900" b="1">
              <a:solidFill>
                <a:schemeClr val="accent5"/>
              </a:solidFill>
              <a:latin typeface="Cambria"/>
              <a:ea typeface="Cambria"/>
              <a:cs typeface="Cambria"/>
              <a:sym typeface="Cambria"/>
            </a:endParaRPr>
          </a:p>
          <a:p>
            <a:pPr marL="457200" lvl="0" indent="0" algn="l" rtl="0">
              <a:lnSpc>
                <a:spcPct val="115000"/>
              </a:lnSpc>
              <a:spcBef>
                <a:spcPts val="0"/>
              </a:spcBef>
              <a:spcAft>
                <a:spcPts val="0"/>
              </a:spcAft>
              <a:buNone/>
            </a:pPr>
            <a:r>
              <a:rPr lang="en" sz="900" b="1">
                <a:solidFill>
                  <a:schemeClr val="accent5"/>
                </a:solidFill>
                <a:latin typeface="Cambria"/>
                <a:ea typeface="Cambria"/>
                <a:cs typeface="Cambria"/>
                <a:sym typeface="Cambria"/>
              </a:rPr>
              <a:t>Dwelling  - Single Family Home :: Dwelling - Multi-Family Apt ::</a:t>
            </a:r>
            <a:endParaRPr sz="900" b="1">
              <a:solidFill>
                <a:schemeClr val="accent5"/>
              </a:solidFill>
              <a:latin typeface="Cambria"/>
              <a:ea typeface="Cambria"/>
              <a:cs typeface="Cambria"/>
              <a:sym typeface="Cambria"/>
            </a:endParaRPr>
          </a:p>
          <a:p>
            <a:pPr marL="0" lvl="0" indent="0" algn="l" rtl="0">
              <a:lnSpc>
                <a:spcPct val="115000"/>
              </a:lnSpc>
              <a:spcBef>
                <a:spcPts val="0"/>
              </a:spcBef>
              <a:spcAft>
                <a:spcPts val="0"/>
              </a:spcAft>
              <a:buNone/>
            </a:pPr>
            <a:endParaRPr sz="900">
              <a:solidFill>
                <a:schemeClr val="accent5"/>
              </a:solidFill>
              <a:latin typeface="Cambria"/>
              <a:ea typeface="Cambria"/>
              <a:cs typeface="Cambria"/>
              <a:sym typeface="Cambria"/>
            </a:endParaRPr>
          </a:p>
        </p:txBody>
      </p:sp>
      <p:pic>
        <p:nvPicPr>
          <p:cNvPr id="288" name="Google Shape;288;p29"/>
          <p:cNvPicPr preferRelativeResize="0"/>
          <p:nvPr/>
        </p:nvPicPr>
        <p:blipFill>
          <a:blip r:embed="rId4">
            <a:alphaModFix/>
          </a:blip>
          <a:stretch>
            <a:fillRect/>
          </a:stretch>
        </p:blipFill>
        <p:spPr>
          <a:xfrm>
            <a:off x="5046988" y="2272575"/>
            <a:ext cx="3615774" cy="2732501"/>
          </a:xfrm>
          <a:prstGeom prst="rect">
            <a:avLst/>
          </a:prstGeom>
          <a:noFill/>
          <a:ln>
            <a:noFill/>
          </a:ln>
        </p:spPr>
      </p:pic>
      <p:sp>
        <p:nvSpPr>
          <p:cNvPr id="289" name="Google Shape;289;p29"/>
          <p:cNvSpPr/>
          <p:nvPr/>
        </p:nvSpPr>
        <p:spPr>
          <a:xfrm>
            <a:off x="4779625" y="1632525"/>
            <a:ext cx="306600" cy="330300"/>
          </a:xfrm>
          <a:prstGeom prst="bentArrow">
            <a:avLst>
              <a:gd name="adj1" fmla="val 25000"/>
              <a:gd name="adj2" fmla="val 25000"/>
              <a:gd name="adj3" fmla="val 25000"/>
              <a:gd name="adj4" fmla="val 4375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5400000">
            <a:off x="3306425" y="2910000"/>
            <a:ext cx="3026700" cy="287700"/>
          </a:xfrm>
          <a:prstGeom prst="mathMinus">
            <a:avLst>
              <a:gd name="adj1" fmla="val 2352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0800000">
            <a:off x="4548500" y="4167650"/>
            <a:ext cx="306600" cy="330300"/>
          </a:xfrm>
          <a:prstGeom prst="bentArrow">
            <a:avLst>
              <a:gd name="adj1" fmla="val 25000"/>
              <a:gd name="adj2" fmla="val 25000"/>
              <a:gd name="adj3" fmla="val 25000"/>
              <a:gd name="adj4" fmla="val 4375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p:nvPr/>
        </p:nvSpPr>
        <p:spPr>
          <a:xfrm>
            <a:off x="5859400" y="4353700"/>
            <a:ext cx="2199600" cy="7011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30"/>
          <p:cNvPicPr preferRelativeResize="0"/>
          <p:nvPr/>
        </p:nvPicPr>
        <p:blipFill>
          <a:blip r:embed="rId3">
            <a:alphaModFix/>
          </a:blip>
          <a:stretch>
            <a:fillRect/>
          </a:stretch>
        </p:blipFill>
        <p:spPr>
          <a:xfrm>
            <a:off x="8296178" y="4557475"/>
            <a:ext cx="755798" cy="478050"/>
          </a:xfrm>
          <a:prstGeom prst="rect">
            <a:avLst/>
          </a:prstGeom>
          <a:noFill/>
          <a:ln>
            <a:noFill/>
          </a:ln>
        </p:spPr>
      </p:pic>
      <p:pic>
        <p:nvPicPr>
          <p:cNvPr id="298" name="Google Shape;298;p30"/>
          <p:cNvPicPr preferRelativeResize="0"/>
          <p:nvPr/>
        </p:nvPicPr>
        <p:blipFill>
          <a:blip r:embed="rId4">
            <a:alphaModFix/>
          </a:blip>
          <a:stretch>
            <a:fillRect/>
          </a:stretch>
        </p:blipFill>
        <p:spPr>
          <a:xfrm>
            <a:off x="3187100" y="1045675"/>
            <a:ext cx="2345108" cy="1863750"/>
          </a:xfrm>
          <a:prstGeom prst="rect">
            <a:avLst/>
          </a:prstGeom>
          <a:noFill/>
          <a:ln>
            <a:noFill/>
          </a:ln>
        </p:spPr>
      </p:pic>
      <p:pic>
        <p:nvPicPr>
          <p:cNvPr id="299" name="Google Shape;299;p30"/>
          <p:cNvPicPr preferRelativeResize="0"/>
          <p:nvPr/>
        </p:nvPicPr>
        <p:blipFill>
          <a:blip r:embed="rId5">
            <a:alphaModFix/>
          </a:blip>
          <a:stretch>
            <a:fillRect/>
          </a:stretch>
        </p:blipFill>
        <p:spPr>
          <a:xfrm>
            <a:off x="606975" y="1045674"/>
            <a:ext cx="2378050" cy="1863763"/>
          </a:xfrm>
          <a:prstGeom prst="rect">
            <a:avLst/>
          </a:prstGeom>
          <a:noFill/>
          <a:ln>
            <a:noFill/>
          </a:ln>
        </p:spPr>
      </p:pic>
      <p:pic>
        <p:nvPicPr>
          <p:cNvPr id="300" name="Google Shape;300;p30"/>
          <p:cNvPicPr preferRelativeResize="0"/>
          <p:nvPr/>
        </p:nvPicPr>
        <p:blipFill>
          <a:blip r:embed="rId6">
            <a:alphaModFix/>
          </a:blip>
          <a:stretch>
            <a:fillRect/>
          </a:stretch>
        </p:blipFill>
        <p:spPr>
          <a:xfrm>
            <a:off x="577100" y="3118600"/>
            <a:ext cx="2437875" cy="1896225"/>
          </a:xfrm>
          <a:prstGeom prst="rect">
            <a:avLst/>
          </a:prstGeom>
          <a:noFill/>
          <a:ln>
            <a:noFill/>
          </a:ln>
        </p:spPr>
      </p:pic>
      <p:pic>
        <p:nvPicPr>
          <p:cNvPr id="301" name="Google Shape;301;p30"/>
          <p:cNvPicPr preferRelativeResize="0"/>
          <p:nvPr/>
        </p:nvPicPr>
        <p:blipFill>
          <a:blip r:embed="rId7">
            <a:alphaModFix/>
          </a:blip>
          <a:stretch>
            <a:fillRect/>
          </a:stretch>
        </p:blipFill>
        <p:spPr>
          <a:xfrm>
            <a:off x="3170625" y="3108863"/>
            <a:ext cx="2378050" cy="1915700"/>
          </a:xfrm>
          <a:prstGeom prst="rect">
            <a:avLst/>
          </a:prstGeom>
          <a:noFill/>
          <a:ln>
            <a:noFill/>
          </a:ln>
        </p:spPr>
      </p:pic>
      <p:sp>
        <p:nvSpPr>
          <p:cNvPr id="302" name="Google Shape;302;p30"/>
          <p:cNvSpPr txBox="1"/>
          <p:nvPr/>
        </p:nvSpPr>
        <p:spPr>
          <a:xfrm>
            <a:off x="3872343" y="4417277"/>
            <a:ext cx="354600" cy="1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3D85C6"/>
                </a:solidFill>
                <a:latin typeface="Lato"/>
                <a:ea typeface="Lato"/>
                <a:cs typeface="Lato"/>
                <a:sym typeface="Lato"/>
              </a:rPr>
              <a:t>68</a:t>
            </a:r>
            <a:endParaRPr sz="700">
              <a:solidFill>
                <a:srgbClr val="3D85C6"/>
              </a:solidFill>
              <a:latin typeface="Lato"/>
              <a:ea typeface="Lato"/>
              <a:cs typeface="Lato"/>
              <a:sym typeface="Lato"/>
            </a:endParaRPr>
          </a:p>
        </p:txBody>
      </p:sp>
      <p:sp>
        <p:nvSpPr>
          <p:cNvPr id="303" name="Google Shape;303;p30"/>
          <p:cNvSpPr txBox="1"/>
          <p:nvPr/>
        </p:nvSpPr>
        <p:spPr>
          <a:xfrm>
            <a:off x="1246996" y="3743306"/>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3D85C6"/>
                </a:solidFill>
                <a:latin typeface="Lato"/>
                <a:ea typeface="Lato"/>
                <a:cs typeface="Lato"/>
                <a:sym typeface="Lato"/>
              </a:rPr>
              <a:t>0.9</a:t>
            </a:r>
            <a:endParaRPr sz="600">
              <a:solidFill>
                <a:srgbClr val="3D85C6"/>
              </a:solidFill>
              <a:latin typeface="Lato"/>
              <a:ea typeface="Lato"/>
              <a:cs typeface="Lato"/>
              <a:sym typeface="Lato"/>
            </a:endParaRPr>
          </a:p>
        </p:txBody>
      </p:sp>
      <p:sp>
        <p:nvSpPr>
          <p:cNvPr id="304" name="Google Shape;304;p30"/>
          <p:cNvSpPr txBox="1"/>
          <p:nvPr/>
        </p:nvSpPr>
        <p:spPr>
          <a:xfrm>
            <a:off x="4389328" y="4175132"/>
            <a:ext cx="354600" cy="1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6AA84F"/>
                </a:solidFill>
                <a:latin typeface="Lato"/>
                <a:ea typeface="Lato"/>
                <a:cs typeface="Lato"/>
                <a:sym typeface="Lato"/>
              </a:rPr>
              <a:t>170</a:t>
            </a:r>
            <a:endParaRPr sz="700">
              <a:solidFill>
                <a:srgbClr val="6AA84F"/>
              </a:solidFill>
              <a:latin typeface="Lato"/>
              <a:ea typeface="Lato"/>
              <a:cs typeface="Lato"/>
              <a:sym typeface="Lato"/>
            </a:endParaRPr>
          </a:p>
        </p:txBody>
      </p:sp>
      <p:sp>
        <p:nvSpPr>
          <p:cNvPr id="305" name="Google Shape;305;p30"/>
          <p:cNvSpPr txBox="1"/>
          <p:nvPr/>
        </p:nvSpPr>
        <p:spPr>
          <a:xfrm>
            <a:off x="4693573" y="4366378"/>
            <a:ext cx="354600" cy="1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E06666"/>
                </a:solidFill>
                <a:latin typeface="Lato"/>
                <a:ea typeface="Lato"/>
                <a:cs typeface="Lato"/>
                <a:sym typeface="Lato"/>
              </a:rPr>
              <a:t>90</a:t>
            </a:r>
            <a:endParaRPr sz="700">
              <a:solidFill>
                <a:srgbClr val="E06666"/>
              </a:solidFill>
              <a:latin typeface="Lato"/>
              <a:ea typeface="Lato"/>
              <a:cs typeface="Lato"/>
              <a:sym typeface="Lato"/>
            </a:endParaRPr>
          </a:p>
        </p:txBody>
      </p:sp>
      <p:sp>
        <p:nvSpPr>
          <p:cNvPr id="306" name="Google Shape;306;p30"/>
          <p:cNvSpPr txBox="1"/>
          <p:nvPr/>
        </p:nvSpPr>
        <p:spPr>
          <a:xfrm>
            <a:off x="4115170" y="3182320"/>
            <a:ext cx="354600" cy="1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3F3F3"/>
                </a:solidFill>
                <a:latin typeface="Lato"/>
                <a:ea typeface="Lato"/>
                <a:cs typeface="Lato"/>
                <a:sym typeface="Lato"/>
              </a:rPr>
              <a:t>712</a:t>
            </a:r>
            <a:endParaRPr sz="700">
              <a:solidFill>
                <a:srgbClr val="F3F3F3"/>
              </a:solidFill>
              <a:latin typeface="Lato"/>
              <a:ea typeface="Lato"/>
              <a:cs typeface="Lato"/>
              <a:sym typeface="Lato"/>
            </a:endParaRPr>
          </a:p>
        </p:txBody>
      </p:sp>
      <p:sp>
        <p:nvSpPr>
          <p:cNvPr id="307" name="Google Shape;307;p30"/>
          <p:cNvSpPr txBox="1"/>
          <p:nvPr/>
        </p:nvSpPr>
        <p:spPr>
          <a:xfrm>
            <a:off x="1437101" y="3183215"/>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3F3F3"/>
                </a:solidFill>
                <a:latin typeface="Lato"/>
                <a:ea typeface="Lato"/>
                <a:cs typeface="Lato"/>
                <a:sym typeface="Lato"/>
              </a:rPr>
              <a:t>1.7</a:t>
            </a:r>
            <a:endParaRPr sz="600">
              <a:solidFill>
                <a:srgbClr val="F3F3F3"/>
              </a:solidFill>
              <a:latin typeface="Lato"/>
              <a:ea typeface="Lato"/>
              <a:cs typeface="Lato"/>
              <a:sym typeface="Lato"/>
            </a:endParaRPr>
          </a:p>
        </p:txBody>
      </p:sp>
      <p:sp>
        <p:nvSpPr>
          <p:cNvPr id="308" name="Google Shape;308;p30"/>
          <p:cNvSpPr txBox="1"/>
          <p:nvPr/>
        </p:nvSpPr>
        <p:spPr>
          <a:xfrm>
            <a:off x="2175039" y="4130201"/>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7F6000"/>
                </a:solidFill>
                <a:latin typeface="Lato"/>
                <a:ea typeface="Lato"/>
                <a:cs typeface="Lato"/>
                <a:sym typeface="Lato"/>
              </a:rPr>
              <a:t>0.6</a:t>
            </a:r>
            <a:endParaRPr sz="600">
              <a:solidFill>
                <a:srgbClr val="7F6000"/>
              </a:solidFill>
              <a:latin typeface="Lato"/>
              <a:ea typeface="Lato"/>
              <a:cs typeface="Lato"/>
              <a:sym typeface="Lato"/>
            </a:endParaRPr>
          </a:p>
        </p:txBody>
      </p:sp>
      <p:sp>
        <p:nvSpPr>
          <p:cNvPr id="309" name="Google Shape;309;p30"/>
          <p:cNvSpPr txBox="1"/>
          <p:nvPr/>
        </p:nvSpPr>
        <p:spPr>
          <a:xfrm>
            <a:off x="1612989" y="4256221"/>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6AA84F"/>
                </a:solidFill>
                <a:latin typeface="Lato"/>
                <a:ea typeface="Lato"/>
                <a:cs typeface="Lato"/>
                <a:sym typeface="Lato"/>
              </a:rPr>
              <a:t>0.4</a:t>
            </a:r>
            <a:endParaRPr sz="600">
              <a:solidFill>
                <a:srgbClr val="6AA84F"/>
              </a:solidFill>
              <a:latin typeface="Lato"/>
              <a:ea typeface="Lato"/>
              <a:cs typeface="Lato"/>
              <a:sym typeface="Lato"/>
            </a:endParaRPr>
          </a:p>
        </p:txBody>
      </p:sp>
      <p:sp>
        <p:nvSpPr>
          <p:cNvPr id="310" name="Google Shape;310;p30"/>
          <p:cNvSpPr txBox="1"/>
          <p:nvPr/>
        </p:nvSpPr>
        <p:spPr>
          <a:xfrm>
            <a:off x="1774799" y="4319503"/>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E06666"/>
                </a:solidFill>
                <a:latin typeface="Lato"/>
                <a:ea typeface="Lato"/>
                <a:cs typeface="Lato"/>
                <a:sym typeface="Lato"/>
              </a:rPr>
              <a:t>0.35</a:t>
            </a:r>
            <a:endParaRPr sz="600">
              <a:solidFill>
                <a:srgbClr val="E06666"/>
              </a:solidFill>
              <a:latin typeface="Lato"/>
              <a:ea typeface="Lato"/>
              <a:cs typeface="Lato"/>
              <a:sym typeface="Lato"/>
            </a:endParaRPr>
          </a:p>
        </p:txBody>
      </p:sp>
      <p:sp>
        <p:nvSpPr>
          <p:cNvPr id="311" name="Google Shape;311;p30"/>
          <p:cNvSpPr txBox="1"/>
          <p:nvPr/>
        </p:nvSpPr>
        <p:spPr>
          <a:xfrm>
            <a:off x="1943877" y="4319503"/>
            <a:ext cx="366000" cy="1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8E7CC3"/>
                </a:solidFill>
                <a:latin typeface="Lato"/>
                <a:ea typeface="Lato"/>
                <a:cs typeface="Lato"/>
                <a:sym typeface="Lato"/>
              </a:rPr>
              <a:t>0.35</a:t>
            </a:r>
            <a:endParaRPr sz="600">
              <a:solidFill>
                <a:srgbClr val="8E7CC3"/>
              </a:solidFill>
              <a:latin typeface="Lato"/>
              <a:ea typeface="Lato"/>
              <a:cs typeface="Lato"/>
              <a:sym typeface="Lato"/>
            </a:endParaRPr>
          </a:p>
        </p:txBody>
      </p:sp>
      <p:sp>
        <p:nvSpPr>
          <p:cNvPr id="312" name="Google Shape;312;p30"/>
          <p:cNvSpPr/>
          <p:nvPr/>
        </p:nvSpPr>
        <p:spPr>
          <a:xfrm>
            <a:off x="380500" y="719100"/>
            <a:ext cx="5370300" cy="2403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Use Insights to Inform Marketing and Anticipate Customer Needs </a:t>
            </a:r>
            <a:endParaRPr>
              <a:solidFill>
                <a:schemeClr val="lt2"/>
              </a:solidFill>
            </a:endParaRPr>
          </a:p>
        </p:txBody>
      </p:sp>
      <p:sp>
        <p:nvSpPr>
          <p:cNvPr id="313" name="Google Shape;313;p30"/>
          <p:cNvSpPr/>
          <p:nvPr/>
        </p:nvSpPr>
        <p:spPr>
          <a:xfrm>
            <a:off x="6533250" y="704700"/>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314" name="Google Shape;314;p30"/>
          <p:cNvSpPr txBox="1"/>
          <p:nvPr/>
        </p:nvSpPr>
        <p:spPr>
          <a:xfrm>
            <a:off x="5352900" y="1006025"/>
            <a:ext cx="3791100" cy="306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accent1"/>
              </a:buClr>
              <a:buSzPts val="800"/>
              <a:buFont typeface="Cambria"/>
              <a:buChar char="●"/>
            </a:pPr>
            <a:r>
              <a:rPr lang="en" sz="800" b="1">
                <a:solidFill>
                  <a:schemeClr val="accent1"/>
                </a:solidFill>
                <a:latin typeface="Cambria"/>
                <a:ea typeface="Cambria"/>
                <a:cs typeface="Cambria"/>
                <a:sym typeface="Cambria"/>
              </a:rPr>
              <a:t>Cumulative gains</a:t>
            </a:r>
            <a:r>
              <a:rPr lang="en" sz="800">
                <a:solidFill>
                  <a:schemeClr val="accent1"/>
                </a:solidFill>
                <a:latin typeface="Cambria"/>
                <a:ea typeface="Cambria"/>
                <a:cs typeface="Cambria"/>
                <a:sym typeface="Cambria"/>
              </a:rPr>
              <a:t> and </a:t>
            </a:r>
            <a:r>
              <a:rPr lang="en" sz="800" b="1">
                <a:solidFill>
                  <a:schemeClr val="accent1"/>
                </a:solidFill>
                <a:latin typeface="Cambria"/>
                <a:ea typeface="Cambria"/>
                <a:cs typeface="Cambria"/>
                <a:sym typeface="Cambria"/>
              </a:rPr>
              <a:t>lift curves </a:t>
            </a:r>
            <a:r>
              <a:rPr lang="en" sz="800">
                <a:solidFill>
                  <a:schemeClr val="accent1"/>
                </a:solidFill>
                <a:latin typeface="Cambria"/>
                <a:ea typeface="Cambria"/>
                <a:cs typeface="Cambria"/>
                <a:sym typeface="Cambria"/>
              </a:rPr>
              <a:t>are a simple and useful approach to understanding </a:t>
            </a:r>
            <a:r>
              <a:rPr lang="en" sz="800" b="1">
                <a:solidFill>
                  <a:schemeClr val="accent1"/>
                </a:solidFill>
                <a:latin typeface="Cambria"/>
                <a:ea typeface="Cambria"/>
                <a:cs typeface="Cambria"/>
                <a:sym typeface="Cambria"/>
              </a:rPr>
              <a:t>what returns we are likely to get </a:t>
            </a:r>
            <a:r>
              <a:rPr lang="en" sz="800">
                <a:solidFill>
                  <a:schemeClr val="accent1"/>
                </a:solidFill>
                <a:latin typeface="Cambria"/>
                <a:ea typeface="Cambria"/>
                <a:cs typeface="Cambria"/>
                <a:sym typeface="Cambria"/>
              </a:rPr>
              <a:t>from running a marketing campaign and </a:t>
            </a:r>
            <a:r>
              <a:rPr lang="en" sz="800" b="1">
                <a:solidFill>
                  <a:schemeClr val="accent1"/>
                </a:solidFill>
                <a:latin typeface="Cambria"/>
                <a:ea typeface="Cambria"/>
                <a:cs typeface="Cambria"/>
                <a:sym typeface="Cambria"/>
              </a:rPr>
              <a:t>how many customers we should contact</a:t>
            </a:r>
            <a:r>
              <a:rPr lang="en" sz="800">
                <a:solidFill>
                  <a:schemeClr val="accent1"/>
                </a:solidFill>
                <a:latin typeface="Cambria"/>
                <a:ea typeface="Cambria"/>
                <a:cs typeface="Cambria"/>
                <a:sym typeface="Cambria"/>
              </a:rPr>
              <a:t> </a:t>
            </a:r>
            <a:r>
              <a:rPr lang="en" sz="800" b="1">
                <a:solidFill>
                  <a:schemeClr val="accent1"/>
                </a:solidFill>
                <a:latin typeface="Cambria"/>
                <a:ea typeface="Cambria"/>
                <a:cs typeface="Cambria"/>
                <a:sym typeface="Cambria"/>
              </a:rPr>
              <a:t>to maximize the reach</a:t>
            </a:r>
            <a:r>
              <a:rPr lang="en" sz="800">
                <a:solidFill>
                  <a:schemeClr val="accent1"/>
                </a:solidFill>
                <a:latin typeface="Cambria"/>
                <a:ea typeface="Cambria"/>
                <a:cs typeface="Cambria"/>
                <a:sym typeface="Cambria"/>
              </a:rPr>
              <a:t> of our most valuable customers who are likely to covert </a:t>
            </a:r>
            <a:r>
              <a:rPr lang="en" sz="800" b="1">
                <a:solidFill>
                  <a:schemeClr val="accent1"/>
                </a:solidFill>
                <a:latin typeface="Cambria"/>
                <a:ea typeface="Cambria"/>
                <a:cs typeface="Cambria"/>
                <a:sym typeface="Cambria"/>
              </a:rPr>
              <a:t>(Buy FSV Products)</a:t>
            </a:r>
            <a:endParaRPr sz="8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800" b="1">
              <a:solidFill>
                <a:schemeClr val="accent1"/>
              </a:solidFill>
              <a:latin typeface="Cambria"/>
              <a:ea typeface="Cambria"/>
              <a:cs typeface="Cambria"/>
              <a:sym typeface="Cambria"/>
            </a:endParaRPr>
          </a:p>
          <a:p>
            <a:pPr marL="457200" lvl="0" indent="-279400" algn="l" rtl="0">
              <a:lnSpc>
                <a:spcPct val="115000"/>
              </a:lnSpc>
              <a:spcBef>
                <a:spcPts val="0"/>
              </a:spcBef>
              <a:spcAft>
                <a:spcPts val="0"/>
              </a:spcAft>
              <a:buClr>
                <a:schemeClr val="accent1"/>
              </a:buClr>
              <a:buSzPts val="800"/>
              <a:buFont typeface="Cambria"/>
              <a:buChar char="●"/>
            </a:pPr>
            <a:r>
              <a:rPr lang="en" sz="800">
                <a:solidFill>
                  <a:schemeClr val="accent1"/>
                </a:solidFill>
                <a:latin typeface="Cambria"/>
                <a:ea typeface="Cambria"/>
                <a:cs typeface="Cambria"/>
                <a:sym typeface="Cambria"/>
              </a:rPr>
              <a:t>The </a:t>
            </a:r>
            <a:r>
              <a:rPr lang="en" sz="800" b="1">
                <a:solidFill>
                  <a:schemeClr val="accent1"/>
                </a:solidFill>
                <a:latin typeface="Cambria"/>
                <a:ea typeface="Cambria"/>
                <a:cs typeface="Cambria"/>
                <a:sym typeface="Cambria"/>
              </a:rPr>
              <a:t>diagonal dashed line</a:t>
            </a:r>
            <a:r>
              <a:rPr lang="en" sz="800">
                <a:solidFill>
                  <a:schemeClr val="accent1"/>
                </a:solidFill>
                <a:latin typeface="Cambria"/>
                <a:ea typeface="Cambria"/>
                <a:cs typeface="Cambria"/>
                <a:sym typeface="Cambria"/>
              </a:rPr>
              <a:t> represents the results of random guessing, and is the </a:t>
            </a:r>
            <a:r>
              <a:rPr lang="en" sz="800" b="1">
                <a:solidFill>
                  <a:schemeClr val="accent1"/>
                </a:solidFill>
                <a:latin typeface="Cambria"/>
                <a:ea typeface="Cambria"/>
                <a:cs typeface="Cambria"/>
                <a:sym typeface="Cambria"/>
              </a:rPr>
              <a:t>baseline against which to evaluate the lift that our model generates</a:t>
            </a:r>
            <a:r>
              <a:rPr lang="en" sz="800">
                <a:solidFill>
                  <a:schemeClr val="accent1"/>
                </a:solidFill>
                <a:latin typeface="Cambria"/>
                <a:ea typeface="Cambria"/>
                <a:cs typeface="Cambria"/>
                <a:sym typeface="Cambria"/>
              </a:rPr>
              <a:t>. The </a:t>
            </a:r>
            <a:r>
              <a:rPr lang="en" sz="800" b="1">
                <a:solidFill>
                  <a:schemeClr val="accent1"/>
                </a:solidFill>
                <a:latin typeface="Cambria"/>
                <a:ea typeface="Cambria"/>
                <a:cs typeface="Cambria"/>
                <a:sym typeface="Cambria"/>
              </a:rPr>
              <a:t>orange line </a:t>
            </a:r>
            <a:r>
              <a:rPr lang="en" sz="800">
                <a:solidFill>
                  <a:schemeClr val="accent1"/>
                </a:solidFill>
                <a:latin typeface="Cambria"/>
                <a:ea typeface="Cambria"/>
                <a:cs typeface="Cambria"/>
                <a:sym typeface="Cambria"/>
              </a:rPr>
              <a:t>shows the actual lift we get from adding more users to the sample. By looking at the Gains and Lift charts we can see that the i</a:t>
            </a:r>
            <a:r>
              <a:rPr lang="en" sz="800" b="1">
                <a:solidFill>
                  <a:schemeClr val="accent1"/>
                </a:solidFill>
                <a:latin typeface="Cambria"/>
                <a:ea typeface="Cambria"/>
                <a:cs typeface="Cambria"/>
                <a:sym typeface="Cambria"/>
              </a:rPr>
              <a:t>deal curves peak at around 70% of Sample</a:t>
            </a:r>
            <a:r>
              <a:rPr lang="en" sz="800">
                <a:solidFill>
                  <a:schemeClr val="accent1"/>
                </a:solidFill>
                <a:latin typeface="Cambria"/>
                <a:ea typeface="Cambria"/>
                <a:cs typeface="Cambria"/>
                <a:sym typeface="Cambria"/>
              </a:rPr>
              <a:t> after which we start observing diminishing returns by adding more users to sample. This means that we </a:t>
            </a:r>
            <a:r>
              <a:rPr lang="en" sz="800" b="1">
                <a:solidFill>
                  <a:schemeClr val="accent1"/>
                </a:solidFill>
                <a:latin typeface="Cambria"/>
                <a:ea typeface="Cambria"/>
                <a:cs typeface="Cambria"/>
                <a:sym typeface="Cambria"/>
              </a:rPr>
              <a:t>can reach 100% of our targeted customers</a:t>
            </a:r>
            <a:r>
              <a:rPr lang="en" sz="800">
                <a:solidFill>
                  <a:schemeClr val="accent1"/>
                </a:solidFill>
                <a:latin typeface="Cambria"/>
                <a:ea typeface="Cambria"/>
                <a:cs typeface="Cambria"/>
                <a:sym typeface="Cambria"/>
              </a:rPr>
              <a:t> who are likely to buy FSV Products by sending marketing campaigns to </a:t>
            </a:r>
            <a:r>
              <a:rPr lang="en" sz="800" b="1">
                <a:solidFill>
                  <a:schemeClr val="accent1"/>
                </a:solidFill>
                <a:latin typeface="Cambria"/>
                <a:ea typeface="Cambria"/>
                <a:cs typeface="Cambria"/>
                <a:sym typeface="Cambria"/>
              </a:rPr>
              <a:t>only 70% of the total population</a:t>
            </a:r>
            <a:endParaRPr sz="8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800">
              <a:solidFill>
                <a:schemeClr val="accent1"/>
              </a:solidFill>
              <a:latin typeface="Cambria"/>
              <a:ea typeface="Cambria"/>
              <a:cs typeface="Cambria"/>
              <a:sym typeface="Cambria"/>
            </a:endParaRPr>
          </a:p>
          <a:p>
            <a:pPr marL="457200" lvl="0" indent="-279400" algn="l" rtl="0">
              <a:lnSpc>
                <a:spcPct val="115000"/>
              </a:lnSpc>
              <a:spcBef>
                <a:spcPts val="0"/>
              </a:spcBef>
              <a:spcAft>
                <a:spcPts val="0"/>
              </a:spcAft>
              <a:buClr>
                <a:schemeClr val="accent1"/>
              </a:buClr>
              <a:buSzPts val="800"/>
              <a:buFont typeface="Cambria"/>
              <a:buChar char="●"/>
            </a:pPr>
            <a:r>
              <a:rPr lang="en" sz="800">
                <a:solidFill>
                  <a:schemeClr val="accent1"/>
                </a:solidFill>
                <a:latin typeface="Cambria"/>
                <a:ea typeface="Cambria"/>
                <a:cs typeface="Cambria"/>
                <a:sym typeface="Cambria"/>
              </a:rPr>
              <a:t>To identify the average profile of customers </a:t>
            </a:r>
            <a:r>
              <a:rPr lang="en" sz="800" b="1">
                <a:solidFill>
                  <a:schemeClr val="accent1"/>
                </a:solidFill>
                <a:latin typeface="Cambria"/>
                <a:ea typeface="Cambria"/>
                <a:cs typeface="Cambria"/>
                <a:sym typeface="Cambria"/>
              </a:rPr>
              <a:t>likely to buy FSV products</a:t>
            </a:r>
            <a:r>
              <a:rPr lang="en" sz="800">
                <a:solidFill>
                  <a:schemeClr val="accent1"/>
                </a:solidFill>
                <a:latin typeface="Cambria"/>
                <a:ea typeface="Cambria"/>
                <a:cs typeface="Cambria"/>
                <a:sym typeface="Cambria"/>
              </a:rPr>
              <a:t>, we isolated the customers in original positive sample </a:t>
            </a:r>
            <a:r>
              <a:rPr lang="en" sz="800" b="1">
                <a:solidFill>
                  <a:schemeClr val="accent1"/>
                </a:solidFill>
                <a:latin typeface="Cambria"/>
                <a:ea typeface="Cambria"/>
                <a:cs typeface="Cambria"/>
                <a:sym typeface="Cambria"/>
              </a:rPr>
              <a:t>(who bought FSV Products) </a:t>
            </a:r>
            <a:r>
              <a:rPr lang="en" sz="800">
                <a:solidFill>
                  <a:schemeClr val="accent1"/>
                </a:solidFill>
                <a:latin typeface="Cambria"/>
                <a:ea typeface="Cambria"/>
                <a:cs typeface="Cambria"/>
                <a:sym typeface="Cambria"/>
              </a:rPr>
              <a:t>and looked at </a:t>
            </a:r>
            <a:r>
              <a:rPr lang="en" sz="800" b="1">
                <a:solidFill>
                  <a:schemeClr val="accent1"/>
                </a:solidFill>
                <a:latin typeface="Cambria"/>
                <a:ea typeface="Cambria"/>
                <a:cs typeface="Cambria"/>
                <a:sym typeface="Cambria"/>
              </a:rPr>
              <a:t>the those customer features</a:t>
            </a:r>
            <a:r>
              <a:rPr lang="en" sz="800">
                <a:solidFill>
                  <a:schemeClr val="accent1"/>
                </a:solidFill>
                <a:latin typeface="Cambria"/>
                <a:ea typeface="Cambria"/>
                <a:cs typeface="Cambria"/>
                <a:sym typeface="Cambria"/>
              </a:rPr>
              <a:t> that both of our look-alike models deemed as </a:t>
            </a:r>
            <a:r>
              <a:rPr lang="en" sz="800" b="1">
                <a:solidFill>
                  <a:schemeClr val="accent1"/>
                </a:solidFill>
                <a:latin typeface="Cambria"/>
                <a:ea typeface="Cambria"/>
                <a:cs typeface="Cambria"/>
                <a:sym typeface="Cambria"/>
              </a:rPr>
              <a:t>most predictive. </a:t>
            </a:r>
            <a:r>
              <a:rPr lang="en" sz="800">
                <a:solidFill>
                  <a:schemeClr val="accent1"/>
                </a:solidFill>
                <a:latin typeface="Cambria"/>
                <a:ea typeface="Cambria"/>
                <a:cs typeface="Cambria"/>
                <a:sym typeface="Cambria"/>
              </a:rPr>
              <a:t> By using AVG values from </a:t>
            </a:r>
            <a:r>
              <a:rPr lang="en" sz="800" b="1">
                <a:solidFill>
                  <a:schemeClr val="accent3"/>
                </a:solidFill>
                <a:latin typeface="Cambria"/>
                <a:ea typeface="Cambria"/>
                <a:cs typeface="Cambria"/>
                <a:sym typeface="Cambria"/>
              </a:rPr>
              <a:t>Figure 3 &amp; 4</a:t>
            </a:r>
            <a:r>
              <a:rPr lang="en" sz="800">
                <a:solidFill>
                  <a:schemeClr val="accent1"/>
                </a:solidFill>
                <a:latin typeface="Cambria"/>
                <a:ea typeface="Cambria"/>
                <a:cs typeface="Cambria"/>
                <a:sym typeface="Cambria"/>
              </a:rPr>
              <a:t> we generated a profile of the Households we </a:t>
            </a:r>
            <a:r>
              <a:rPr lang="en" sz="800" b="1">
                <a:solidFill>
                  <a:schemeClr val="accent1"/>
                </a:solidFill>
                <a:latin typeface="Cambria"/>
                <a:ea typeface="Cambria"/>
                <a:cs typeface="Cambria"/>
                <a:sym typeface="Cambria"/>
              </a:rPr>
              <a:t>want to target first with ads and promotions for FSV Products &amp; Services:</a:t>
            </a:r>
            <a:endParaRPr sz="8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700">
              <a:solidFill>
                <a:schemeClr val="accent1"/>
              </a:solidFill>
              <a:latin typeface="Cambria"/>
              <a:ea typeface="Cambria"/>
              <a:cs typeface="Cambria"/>
              <a:sym typeface="Cambria"/>
            </a:endParaRPr>
          </a:p>
          <a:p>
            <a:pPr marL="0" lvl="0" indent="0" algn="l" rtl="0">
              <a:lnSpc>
                <a:spcPct val="115000"/>
              </a:lnSpc>
              <a:spcBef>
                <a:spcPts val="0"/>
              </a:spcBef>
              <a:spcAft>
                <a:spcPts val="0"/>
              </a:spcAft>
              <a:buNone/>
            </a:pPr>
            <a:endParaRPr sz="7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7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7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700" b="1">
              <a:solidFill>
                <a:schemeClr val="accent1"/>
              </a:solidFill>
              <a:latin typeface="Cambria"/>
              <a:ea typeface="Cambria"/>
              <a:cs typeface="Cambria"/>
              <a:sym typeface="Cambria"/>
            </a:endParaRPr>
          </a:p>
        </p:txBody>
      </p:sp>
      <p:pic>
        <p:nvPicPr>
          <p:cNvPr id="315" name="Google Shape;315;p30"/>
          <p:cNvPicPr preferRelativeResize="0"/>
          <p:nvPr/>
        </p:nvPicPr>
        <p:blipFill>
          <a:blip r:embed="rId8">
            <a:alphaModFix/>
          </a:blip>
          <a:stretch>
            <a:fillRect/>
          </a:stretch>
        </p:blipFill>
        <p:spPr>
          <a:xfrm>
            <a:off x="5963163" y="4477150"/>
            <a:ext cx="354600" cy="354600"/>
          </a:xfrm>
          <a:prstGeom prst="rect">
            <a:avLst/>
          </a:prstGeom>
          <a:noFill/>
          <a:ln>
            <a:noFill/>
          </a:ln>
        </p:spPr>
      </p:pic>
      <p:sp>
        <p:nvSpPr>
          <p:cNvPr id="316" name="Google Shape;316;p30"/>
          <p:cNvSpPr txBox="1"/>
          <p:nvPr/>
        </p:nvSpPr>
        <p:spPr>
          <a:xfrm>
            <a:off x="6317750" y="4319500"/>
            <a:ext cx="9045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2"/>
                </a:solidFill>
                <a:latin typeface="Lato"/>
                <a:ea typeface="Lato"/>
                <a:cs typeface="Lato"/>
                <a:sym typeface="Lato"/>
              </a:rPr>
              <a:t>Gender: Male</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Age: 68</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Children : 1 </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Vehicles: 2</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Motorcycles: 1</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Mail Responder: Yes</a:t>
            </a:r>
            <a:endParaRPr sz="600">
              <a:solidFill>
                <a:schemeClr val="dk2"/>
              </a:solidFill>
              <a:latin typeface="Lato"/>
              <a:ea typeface="Lato"/>
              <a:cs typeface="Lato"/>
              <a:sym typeface="Lato"/>
            </a:endParaRPr>
          </a:p>
          <a:p>
            <a:pPr marL="0" lvl="0" indent="0" algn="l" rtl="0">
              <a:spcBef>
                <a:spcPts val="0"/>
              </a:spcBef>
              <a:spcAft>
                <a:spcPts val="0"/>
              </a:spcAft>
              <a:buNone/>
            </a:pPr>
            <a:endParaRPr sz="600">
              <a:solidFill>
                <a:schemeClr val="dk2"/>
              </a:solidFill>
              <a:latin typeface="Lato"/>
              <a:ea typeface="Lato"/>
              <a:cs typeface="Lato"/>
              <a:sym typeface="Lato"/>
            </a:endParaRPr>
          </a:p>
          <a:p>
            <a:pPr marL="0" lvl="0" indent="0" algn="l" rtl="0">
              <a:spcBef>
                <a:spcPts val="0"/>
              </a:spcBef>
              <a:spcAft>
                <a:spcPts val="0"/>
              </a:spcAft>
              <a:buNone/>
            </a:pPr>
            <a:endParaRPr sz="600">
              <a:solidFill>
                <a:schemeClr val="dk2"/>
              </a:solidFill>
              <a:latin typeface="Lato"/>
              <a:ea typeface="Lato"/>
              <a:cs typeface="Lato"/>
              <a:sym typeface="Lato"/>
            </a:endParaRPr>
          </a:p>
        </p:txBody>
      </p:sp>
      <p:sp>
        <p:nvSpPr>
          <p:cNvPr id="317" name="Google Shape;317;p30"/>
          <p:cNvSpPr txBox="1"/>
          <p:nvPr/>
        </p:nvSpPr>
        <p:spPr>
          <a:xfrm>
            <a:off x="7164325" y="4353700"/>
            <a:ext cx="9261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2"/>
                </a:solidFill>
                <a:latin typeface="Lato"/>
                <a:ea typeface="Lato"/>
                <a:cs typeface="Lato"/>
                <a:sym typeface="Lato"/>
              </a:rPr>
              <a:t>Income:  $90K</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Credit Ranges:  712</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Total AAA Cost:  $170</a:t>
            </a:r>
            <a:endParaRPr sz="600">
              <a:solidFill>
                <a:schemeClr val="dk2"/>
              </a:solidFill>
              <a:latin typeface="Lato"/>
              <a:ea typeface="Lato"/>
              <a:cs typeface="Lato"/>
              <a:sym typeface="Lato"/>
            </a:endParaRPr>
          </a:p>
          <a:p>
            <a:pPr marL="0" lvl="0" indent="0" algn="l" rtl="0">
              <a:spcBef>
                <a:spcPts val="0"/>
              </a:spcBef>
              <a:spcAft>
                <a:spcPts val="0"/>
              </a:spcAft>
              <a:buNone/>
            </a:pPr>
            <a:r>
              <a:rPr lang="en" sz="600">
                <a:solidFill>
                  <a:schemeClr val="dk2"/>
                </a:solidFill>
                <a:latin typeface="Lato"/>
                <a:ea typeface="Lato"/>
                <a:cs typeface="Lato"/>
                <a:sym typeface="Lato"/>
              </a:rPr>
              <a:t>Education: High School or Higher</a:t>
            </a:r>
            <a:endParaRPr sz="600">
              <a:solidFill>
                <a:schemeClr val="dk2"/>
              </a:solidFill>
              <a:latin typeface="Lato"/>
              <a:ea typeface="Lato"/>
              <a:cs typeface="Lato"/>
              <a:sym typeface="Lato"/>
            </a:endParaRPr>
          </a:p>
          <a:p>
            <a:pPr marL="0" lvl="0" indent="0" algn="l" rtl="0">
              <a:spcBef>
                <a:spcPts val="0"/>
              </a:spcBef>
              <a:spcAft>
                <a:spcPts val="0"/>
              </a:spcAft>
              <a:buNone/>
            </a:pPr>
            <a:endParaRPr sz="600">
              <a:solidFill>
                <a:schemeClr val="dk2"/>
              </a:solidFill>
              <a:latin typeface="Lato"/>
              <a:ea typeface="Lato"/>
              <a:cs typeface="Lato"/>
              <a:sym typeface="Lato"/>
            </a:endParaRPr>
          </a:p>
          <a:p>
            <a:pPr marL="0" lvl="0" indent="0" algn="l" rtl="0">
              <a:spcBef>
                <a:spcPts val="0"/>
              </a:spcBef>
              <a:spcAft>
                <a:spcPts val="0"/>
              </a:spcAft>
              <a:buNone/>
            </a:pPr>
            <a:endParaRPr sz="600">
              <a:solidFill>
                <a:schemeClr val="dk2"/>
              </a:solidFill>
              <a:latin typeface="Lato"/>
              <a:ea typeface="Lato"/>
              <a:cs typeface="Lato"/>
              <a:sym typeface="Lato"/>
            </a:endParaRPr>
          </a:p>
          <a:p>
            <a:pPr marL="0" lvl="0" indent="0" algn="l" rtl="0">
              <a:spcBef>
                <a:spcPts val="0"/>
              </a:spcBef>
              <a:spcAft>
                <a:spcPts val="0"/>
              </a:spcAft>
              <a:buNone/>
            </a:pPr>
            <a:endParaRPr sz="600">
              <a:solidFill>
                <a:schemeClr val="dk2"/>
              </a:solidFill>
              <a:latin typeface="Lato"/>
              <a:ea typeface="Lato"/>
              <a:cs typeface="Lato"/>
              <a:sym typeface="Lato"/>
            </a:endParaRPr>
          </a:p>
        </p:txBody>
      </p:sp>
      <p:sp>
        <p:nvSpPr>
          <p:cNvPr id="318" name="Google Shape;318;p30"/>
          <p:cNvSpPr txBox="1"/>
          <p:nvPr/>
        </p:nvSpPr>
        <p:spPr>
          <a:xfrm>
            <a:off x="778525" y="3167813"/>
            <a:ext cx="7359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accent3"/>
                </a:solidFill>
                <a:latin typeface="Lato"/>
                <a:ea typeface="Lato"/>
                <a:cs typeface="Lato"/>
                <a:sym typeface="Lato"/>
              </a:rPr>
              <a:t>Fig. 3</a:t>
            </a:r>
            <a:endParaRPr sz="1200" b="1">
              <a:solidFill>
                <a:schemeClr val="accent3"/>
              </a:solidFill>
              <a:latin typeface="Lato"/>
              <a:ea typeface="Lato"/>
              <a:cs typeface="Lato"/>
              <a:sym typeface="Lato"/>
            </a:endParaRPr>
          </a:p>
        </p:txBody>
      </p:sp>
      <p:sp>
        <p:nvSpPr>
          <p:cNvPr id="319" name="Google Shape;319;p30"/>
          <p:cNvSpPr txBox="1"/>
          <p:nvPr/>
        </p:nvSpPr>
        <p:spPr>
          <a:xfrm>
            <a:off x="3402875" y="3154900"/>
            <a:ext cx="7359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accent3"/>
                </a:solidFill>
                <a:latin typeface="Lato"/>
                <a:ea typeface="Lato"/>
                <a:cs typeface="Lato"/>
                <a:sym typeface="Lato"/>
              </a:rPr>
              <a:t>Fig. 4</a:t>
            </a:r>
            <a:endParaRPr sz="1200" b="1">
              <a:solidFill>
                <a:schemeClr val="accent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3"/>
        <p:cNvGrpSpPr/>
        <p:nvPr/>
      </p:nvGrpSpPr>
      <p:grpSpPr>
        <a:xfrm>
          <a:off x="0" y="0"/>
          <a:ext cx="0" cy="0"/>
          <a:chOff x="0" y="0"/>
          <a:chExt cx="0" cy="0"/>
        </a:xfrm>
      </p:grpSpPr>
      <p:sp>
        <p:nvSpPr>
          <p:cNvPr id="324" name="Google Shape;324;p31"/>
          <p:cNvSpPr/>
          <p:nvPr/>
        </p:nvSpPr>
        <p:spPr>
          <a:xfrm>
            <a:off x="714850" y="740775"/>
            <a:ext cx="7459500" cy="623100"/>
          </a:xfrm>
          <a:prstGeom prst="flowChartAlternateProcess">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Cambria"/>
                <a:ea typeface="Cambria"/>
                <a:cs typeface="Cambria"/>
                <a:sym typeface="Cambria"/>
              </a:rPr>
              <a:t>Part 2: Recommendations to AAA </a:t>
            </a:r>
            <a:endParaRPr sz="3000" b="1">
              <a:solidFill>
                <a:schemeClr val="lt1"/>
              </a:solidFill>
              <a:latin typeface="Cambria"/>
              <a:ea typeface="Cambria"/>
              <a:cs typeface="Cambria"/>
              <a:sym typeface="Cambria"/>
            </a:endParaRPr>
          </a:p>
        </p:txBody>
      </p:sp>
      <p:sp>
        <p:nvSpPr>
          <p:cNvPr id="325" name="Google Shape;325;p31"/>
          <p:cNvSpPr/>
          <p:nvPr/>
        </p:nvSpPr>
        <p:spPr>
          <a:xfrm>
            <a:off x="934150" y="1783838"/>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1224375" y="1674350"/>
            <a:ext cx="67566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Getting more existing customers to purchase FSV Products can offset some of the higher Total Cost associated with those users since there are some common characteristics found in both segments</a:t>
            </a:r>
            <a:endParaRPr sz="1100">
              <a:solidFill>
                <a:schemeClr val="accent3"/>
              </a:solidFill>
            </a:endParaRPr>
          </a:p>
        </p:txBody>
      </p:sp>
      <p:sp>
        <p:nvSpPr>
          <p:cNvPr id="327" name="Google Shape;327;p31"/>
          <p:cNvSpPr/>
          <p:nvPr/>
        </p:nvSpPr>
        <p:spPr>
          <a:xfrm>
            <a:off x="934150" y="2383200"/>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214925" y="2273675"/>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Adjust marketing budgets, efforts and strategies (special promotions &amp; discounts) to target customers who are more likely to sign up for FSV Products as identified by our look-alike models such as:</a:t>
            </a:r>
            <a:endParaRPr sz="1100">
              <a:solidFill>
                <a:schemeClr val="accent3"/>
              </a:solidFill>
            </a:endParaRPr>
          </a:p>
        </p:txBody>
      </p:sp>
      <p:sp>
        <p:nvSpPr>
          <p:cNvPr id="329" name="Google Shape;329;p31"/>
          <p:cNvSpPr txBox="1"/>
          <p:nvPr/>
        </p:nvSpPr>
        <p:spPr>
          <a:xfrm>
            <a:off x="2378000" y="3661375"/>
            <a:ext cx="27177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30" name="Google Shape;330;p31"/>
          <p:cNvSpPr txBox="1"/>
          <p:nvPr/>
        </p:nvSpPr>
        <p:spPr>
          <a:xfrm>
            <a:off x="1113550" y="2704050"/>
            <a:ext cx="6662100" cy="1288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 sz="1000">
                <a:solidFill>
                  <a:schemeClr val="lt1"/>
                </a:solidFill>
              </a:rPr>
              <a:t>Older male customer (avg age 68) with one or more children, annual income of $90K or more, Credit Score of 712+, who are “ Mail Responders”, have some level of College Education, living in a single-family home or multi-family unit in a household with at least 2 cars and 1 motorcycle. </a:t>
            </a:r>
            <a:endParaRPr sz="1000">
              <a:solidFill>
                <a:schemeClr val="lt1"/>
              </a:solidFill>
            </a:endParaRPr>
          </a:p>
        </p:txBody>
      </p:sp>
      <p:sp>
        <p:nvSpPr>
          <p:cNvPr id="331" name="Google Shape;331;p31"/>
          <p:cNvSpPr/>
          <p:nvPr/>
        </p:nvSpPr>
        <p:spPr>
          <a:xfrm>
            <a:off x="934150" y="3508738"/>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214925" y="3399225"/>
            <a:ext cx="67755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Avoid sending special offers and wasting marketing $$$ on user profiles that are significantly different in their demographic and social characteristics, compared to the most desired profile described above </a:t>
            </a:r>
            <a:endParaRPr sz="1100">
              <a:solidFill>
                <a:schemeClr val="accent3"/>
              </a:solidFill>
            </a:endParaRPr>
          </a:p>
        </p:txBody>
      </p:sp>
      <p:sp>
        <p:nvSpPr>
          <p:cNvPr id="333" name="Google Shape;333;p31"/>
          <p:cNvSpPr txBox="1"/>
          <p:nvPr/>
        </p:nvSpPr>
        <p:spPr>
          <a:xfrm>
            <a:off x="1184250" y="3910850"/>
            <a:ext cx="6990000" cy="500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 sz="1000">
                <a:solidFill>
                  <a:schemeClr val="lt1"/>
                </a:solidFill>
              </a:rPr>
              <a:t>Low income households comprised of younger women with no children, less than 2 cars,  credit scores lower than 700, who are not “Mail Responders”, and have lower education levels and lower average incomes.</a:t>
            </a:r>
            <a:endParaRPr sz="1000"/>
          </a:p>
        </p:txBody>
      </p:sp>
      <p:sp>
        <p:nvSpPr>
          <p:cNvPr id="334" name="Google Shape;334;p31"/>
          <p:cNvSpPr/>
          <p:nvPr/>
        </p:nvSpPr>
        <p:spPr>
          <a:xfrm>
            <a:off x="1214925" y="4524775"/>
            <a:ext cx="6839100" cy="3984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3"/>
                </a:solidFill>
              </a:rPr>
              <a:t>Save Marketing $$$ and increase ROI by using model predictions to only target 70% of households, which will guarantee that you will reach 100% of the desired users who are more likely to buy FSV Products</a:t>
            </a:r>
            <a:endParaRPr sz="1100">
              <a:solidFill>
                <a:schemeClr val="accent3"/>
              </a:solidFill>
            </a:endParaRPr>
          </a:p>
        </p:txBody>
      </p:sp>
      <p:sp>
        <p:nvSpPr>
          <p:cNvPr id="335" name="Google Shape;335;p31"/>
          <p:cNvSpPr/>
          <p:nvPr/>
        </p:nvSpPr>
        <p:spPr>
          <a:xfrm>
            <a:off x="934150" y="4634300"/>
            <a:ext cx="179400" cy="1794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1866975" y="823600"/>
            <a:ext cx="2829000" cy="7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66666"/>
                </a:solidFill>
              </a:rPr>
              <a:t>Background</a:t>
            </a:r>
            <a:endParaRPr sz="3000">
              <a:solidFill>
                <a:srgbClr val="666666"/>
              </a:solidFill>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pic>
        <p:nvPicPr>
          <p:cNvPr id="95" name="Google Shape;95;p14"/>
          <p:cNvPicPr preferRelativeResize="0"/>
          <p:nvPr/>
        </p:nvPicPr>
        <p:blipFill>
          <a:blip r:embed="rId3">
            <a:alphaModFix/>
          </a:blip>
          <a:stretch>
            <a:fillRect/>
          </a:stretch>
        </p:blipFill>
        <p:spPr>
          <a:xfrm>
            <a:off x="8142102" y="4449025"/>
            <a:ext cx="909900" cy="575524"/>
          </a:xfrm>
          <a:prstGeom prst="rect">
            <a:avLst/>
          </a:prstGeom>
          <a:noFill/>
          <a:ln>
            <a:noFill/>
          </a:ln>
        </p:spPr>
      </p:pic>
      <p:sp>
        <p:nvSpPr>
          <p:cNvPr id="96" name="Google Shape;96;p14"/>
          <p:cNvSpPr txBox="1"/>
          <p:nvPr/>
        </p:nvSpPr>
        <p:spPr>
          <a:xfrm>
            <a:off x="251550" y="1553800"/>
            <a:ext cx="8640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AAA Northeast is one of the regional clubs comprising the American Automobile Association. It covers Rhode Island, Connecticut, Massachusetts and portions of New York and New Jersey. The American Automobile Association has 58 million members in the US and Canada. They offer services such as roadside assistance, maps and various discounts as part of their services. Roadside assistance is a costly benefit, particularly towing. Members who frequently use roadside assistance are less desirable.</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AAA also offers other paid services at highly competitive prices. They also offer insurance, travel and banking/loan products. AAA would like to increase the penetration of these services.</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A member may have a standard membership or a premium membership covering themselves and optionally additional household members. Many of AAA members typically have a long tenure with the club.</a:t>
            </a:r>
            <a:endParaRPr>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ctrTitle"/>
          </p:nvPr>
        </p:nvSpPr>
        <p:spPr>
          <a:xfrm>
            <a:off x="1866975" y="823600"/>
            <a:ext cx="5635200" cy="7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66666"/>
                </a:solidFill>
              </a:rPr>
              <a:t>*Appendix</a:t>
            </a:r>
            <a:endParaRPr sz="3000">
              <a:solidFill>
                <a:srgbClr val="666666"/>
              </a:solidFill>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pic>
        <p:nvPicPr>
          <p:cNvPr id="341" name="Google Shape;341;p32"/>
          <p:cNvPicPr preferRelativeResize="0"/>
          <p:nvPr/>
        </p:nvPicPr>
        <p:blipFill>
          <a:blip r:embed="rId3">
            <a:alphaModFix/>
          </a:blip>
          <a:stretch>
            <a:fillRect/>
          </a:stretch>
        </p:blipFill>
        <p:spPr>
          <a:xfrm>
            <a:off x="8142102" y="4449025"/>
            <a:ext cx="909900" cy="575524"/>
          </a:xfrm>
          <a:prstGeom prst="rect">
            <a:avLst/>
          </a:prstGeom>
          <a:noFill/>
          <a:ln>
            <a:noFill/>
          </a:ln>
        </p:spPr>
      </p:pic>
      <p:sp>
        <p:nvSpPr>
          <p:cNvPr id="342" name="Google Shape;342;p32"/>
          <p:cNvSpPr txBox="1"/>
          <p:nvPr/>
        </p:nvSpPr>
        <p:spPr>
          <a:xfrm>
            <a:off x="251550" y="1553800"/>
            <a:ext cx="8765100" cy="2355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Char char="-"/>
            </a:pPr>
            <a:r>
              <a:rPr lang="en">
                <a:solidFill>
                  <a:srgbClr val="666666"/>
                </a:solidFill>
              </a:rPr>
              <a:t>Lots of different models were tested and many popular model optimization and data preprocessing techniques and approaches were used for both the Regression and the Classification predictions. Some of the models with lower performance scores were not discussed in detail in this presentation</a:t>
            </a:r>
            <a:endParaRPr>
              <a:solidFill>
                <a:srgbClr val="666666"/>
              </a:solidFill>
            </a:endParaRPr>
          </a:p>
          <a:p>
            <a:pPr marL="0" lvl="0" indent="0" algn="l" rtl="0">
              <a:spcBef>
                <a:spcPts val="0"/>
              </a:spcBef>
              <a:spcAft>
                <a:spcPts val="0"/>
              </a:spcAft>
              <a:buNone/>
            </a:pPr>
            <a:endParaRPr>
              <a:solidFill>
                <a:srgbClr val="666666"/>
              </a:solidFill>
            </a:endParaRPr>
          </a:p>
          <a:p>
            <a:pPr marL="457200" lvl="0" indent="-317500" algn="l" rtl="0">
              <a:spcBef>
                <a:spcPts val="0"/>
              </a:spcBef>
              <a:spcAft>
                <a:spcPts val="0"/>
              </a:spcAft>
              <a:buClr>
                <a:srgbClr val="666666"/>
              </a:buClr>
              <a:buSzPts val="1400"/>
              <a:buChar char="-"/>
            </a:pPr>
            <a:r>
              <a:rPr lang="en">
                <a:solidFill>
                  <a:srgbClr val="666666"/>
                </a:solidFill>
              </a:rPr>
              <a:t>Lots of additional findings of less importance and significance as measured by lower model performance and lower predictive coefficients and feature importances were also uncovered  and graphed in Jupyter Notebook during the EDA and model testing and optimization stages of this project</a:t>
            </a:r>
            <a:endParaRPr>
              <a:solidFill>
                <a:srgbClr val="666666"/>
              </a:solidFill>
            </a:endParaRPr>
          </a:p>
          <a:p>
            <a:pPr marL="457200" lvl="0" indent="0" algn="l" rtl="0">
              <a:spcBef>
                <a:spcPts val="0"/>
              </a:spcBef>
              <a:spcAft>
                <a:spcPts val="0"/>
              </a:spcAft>
              <a:buNone/>
            </a:pPr>
            <a:endParaRPr>
              <a:solidFill>
                <a:srgbClr val="666666"/>
              </a:solidFill>
            </a:endParaRPr>
          </a:p>
          <a:p>
            <a:pPr marL="457200" lvl="0" indent="-317500" algn="l" rtl="0">
              <a:spcBef>
                <a:spcPts val="0"/>
              </a:spcBef>
              <a:spcAft>
                <a:spcPts val="0"/>
              </a:spcAft>
              <a:buClr>
                <a:srgbClr val="666666"/>
              </a:buClr>
              <a:buSzPts val="1400"/>
              <a:buChar char="-"/>
            </a:pPr>
            <a:r>
              <a:rPr lang="en">
                <a:solidFill>
                  <a:srgbClr val="666666"/>
                </a:solidFill>
              </a:rPr>
              <a:t>Those findings and graphs were not shared in this presentation for the sake of brevity and to keep the size of the file smaller, but I would be happy to share additional findings and graphs if requested</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sz="1200" b="1">
                <a:solidFill>
                  <a:srgbClr val="666666"/>
                </a:solidFill>
              </a:rPr>
              <a:t>*** Thank you for taking the time to read my presentation and thank you to all curriculum writers </a:t>
            </a:r>
            <a:endParaRPr sz="1200" b="1">
              <a:solidFill>
                <a:srgbClr val="666666"/>
              </a:solidFill>
            </a:endParaRPr>
          </a:p>
          <a:p>
            <a:pPr marL="0" lvl="0" indent="0" algn="l" rtl="0">
              <a:spcBef>
                <a:spcPts val="0"/>
              </a:spcBef>
              <a:spcAft>
                <a:spcPts val="0"/>
              </a:spcAft>
              <a:buNone/>
            </a:pPr>
            <a:r>
              <a:rPr lang="en" sz="1200" b="1">
                <a:solidFill>
                  <a:srgbClr val="666666"/>
                </a:solidFill>
              </a:rPr>
              <a:t>     and course instructors for the great lecture and all the help via email and office hours!!!</a:t>
            </a:r>
            <a:endParaRPr sz="1200" b="1">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949250" y="705950"/>
            <a:ext cx="38202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66666"/>
                </a:solidFill>
              </a:rPr>
              <a:t>Objectives</a:t>
            </a:r>
            <a:endParaRPr sz="3000">
              <a:solidFill>
                <a:srgbClr val="666666"/>
              </a:solidFill>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pic>
        <p:nvPicPr>
          <p:cNvPr id="102" name="Google Shape;102;p15"/>
          <p:cNvPicPr preferRelativeResize="0"/>
          <p:nvPr/>
        </p:nvPicPr>
        <p:blipFill>
          <a:blip r:embed="rId3">
            <a:alphaModFix/>
          </a:blip>
          <a:stretch>
            <a:fillRect/>
          </a:stretch>
        </p:blipFill>
        <p:spPr>
          <a:xfrm>
            <a:off x="8189528" y="4479025"/>
            <a:ext cx="862476" cy="545525"/>
          </a:xfrm>
          <a:prstGeom prst="rect">
            <a:avLst/>
          </a:prstGeom>
          <a:noFill/>
          <a:ln>
            <a:noFill/>
          </a:ln>
        </p:spPr>
      </p:pic>
      <p:sp>
        <p:nvSpPr>
          <p:cNvPr id="103" name="Google Shape;103;p15"/>
          <p:cNvSpPr txBox="1"/>
          <p:nvPr/>
        </p:nvSpPr>
        <p:spPr>
          <a:xfrm>
            <a:off x="268325" y="1316250"/>
            <a:ext cx="8705700" cy="2511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666666"/>
              </a:buClr>
              <a:buSzPts val="1200"/>
              <a:buFont typeface="Lato"/>
              <a:buAutoNum type="arabicPeriod"/>
            </a:pPr>
            <a:r>
              <a:rPr lang="en" sz="1200" b="1">
                <a:solidFill>
                  <a:srgbClr val="666666"/>
                </a:solidFill>
                <a:latin typeface="Lato"/>
                <a:ea typeface="Lato"/>
                <a:cs typeface="Lato"/>
                <a:sym typeface="Lato"/>
              </a:rPr>
              <a:t>Provide a market segmentation of AAA members (or member households) that will allow AAA Northeast to optimize marketing campaigns and strategies and better serve their members overall. Train ML Regression models to predict the Total Cost that might be associated with acquiring new or existing users in the future.</a:t>
            </a:r>
            <a:endParaRPr sz="1200">
              <a:solidFill>
                <a:srgbClr val="666666"/>
              </a:solidFill>
              <a:latin typeface="Lato"/>
              <a:ea typeface="Lato"/>
              <a:cs typeface="Lato"/>
              <a:sym typeface="Lato"/>
            </a:endParaRPr>
          </a:p>
          <a:p>
            <a:pPr marL="457200" lvl="0" indent="0" algn="l" rtl="0">
              <a:spcBef>
                <a:spcPts val="0"/>
              </a:spcBef>
              <a:spcAft>
                <a:spcPts val="0"/>
              </a:spcAft>
              <a:buNone/>
            </a:pP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AutoNum type="arabicPeriod"/>
            </a:pPr>
            <a:r>
              <a:rPr lang="en" sz="1200" b="1">
                <a:solidFill>
                  <a:srgbClr val="666666"/>
                </a:solidFill>
                <a:latin typeface="Lato"/>
                <a:ea typeface="Lato"/>
                <a:cs typeface="Lato"/>
                <a:sym typeface="Lato"/>
              </a:rPr>
              <a:t>Use data provided to train “look-alike” (classification) models and use model predictive scores to determine the probability of users for purchasing different FSV products and services.</a:t>
            </a:r>
            <a:endParaRPr sz="1200" b="1">
              <a:solidFill>
                <a:srgbClr val="666666"/>
              </a:solidFill>
              <a:latin typeface="Lato"/>
              <a:ea typeface="Lato"/>
              <a:cs typeface="Lato"/>
              <a:sym typeface="Lato"/>
            </a:endParaRPr>
          </a:p>
          <a:p>
            <a:pPr marL="457200" lvl="0" indent="0" algn="l" rtl="0">
              <a:spcBef>
                <a:spcPts val="0"/>
              </a:spcBef>
              <a:spcAft>
                <a:spcPts val="0"/>
              </a:spcAft>
              <a:buNone/>
            </a:pP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AutoNum type="arabicPeriod"/>
            </a:pPr>
            <a:r>
              <a:rPr lang="en" sz="1200" b="1">
                <a:solidFill>
                  <a:srgbClr val="666666"/>
                </a:solidFill>
                <a:latin typeface="Lato"/>
                <a:ea typeface="Lato"/>
                <a:cs typeface="Lato"/>
                <a:sym typeface="Lato"/>
              </a:rPr>
              <a:t>Use findings from Data Analysis and Model metrics to provide recommendations and help the AAA Northeast team:</a:t>
            </a:r>
            <a:endParaRPr sz="1200" b="1">
              <a:solidFill>
                <a:srgbClr val="666666"/>
              </a:solidFill>
              <a:latin typeface="Lato"/>
              <a:ea typeface="Lato"/>
              <a:cs typeface="Lato"/>
              <a:sym typeface="Lato"/>
            </a:endParaRPr>
          </a:p>
          <a:p>
            <a:pPr marL="0" lvl="0" indent="0" algn="l" rtl="0">
              <a:spcBef>
                <a:spcPts val="0"/>
              </a:spcBef>
              <a:spcAft>
                <a:spcPts val="0"/>
              </a:spcAft>
              <a:buNone/>
            </a:pP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Better anticipate the needs of members and promote AAA services and products that are aligned with their profiles</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Customize communications and offering to various strategic segments to drive business value for AAA</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Expend more effort driving acquisition and renewal of desirable members </a:t>
            </a:r>
            <a:endParaRPr sz="1200" b="1">
              <a:solidFill>
                <a:srgbClr val="666666"/>
              </a:solidFill>
              <a:latin typeface="Lato"/>
              <a:ea typeface="Lato"/>
              <a:cs typeface="Lato"/>
              <a:sym typeface="Lato"/>
            </a:endParaRPr>
          </a:p>
          <a:p>
            <a:pPr marL="457200" lvl="0" indent="0" algn="l" rtl="0">
              <a:spcBef>
                <a:spcPts val="0"/>
              </a:spcBef>
              <a:spcAft>
                <a:spcPts val="0"/>
              </a:spcAft>
              <a:buNone/>
            </a:pP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AutoNum type="arabicPeriod"/>
            </a:pPr>
            <a:r>
              <a:rPr lang="en" sz="1200" b="1">
                <a:solidFill>
                  <a:srgbClr val="666666"/>
                </a:solidFill>
                <a:latin typeface="Lato"/>
                <a:ea typeface="Lato"/>
                <a:cs typeface="Lato"/>
                <a:sym typeface="Lato"/>
              </a:rPr>
              <a:t>Methodology - below are some of the major metrics that we plan to use for EDA and ML to achieve our objectives:</a:t>
            </a:r>
            <a:endParaRPr sz="1200" b="1">
              <a:solidFill>
                <a:srgbClr val="666666"/>
              </a:solidFill>
              <a:latin typeface="Lato"/>
              <a:ea typeface="Lato"/>
              <a:cs typeface="Lato"/>
              <a:sym typeface="Lato"/>
            </a:endParaRPr>
          </a:p>
          <a:p>
            <a:pPr marL="0" lvl="0" indent="0" algn="l" rtl="0">
              <a:spcBef>
                <a:spcPts val="0"/>
              </a:spcBef>
              <a:spcAft>
                <a:spcPts val="0"/>
              </a:spcAft>
              <a:buNone/>
            </a:pPr>
            <a:endParaRPr sz="1200" b="1">
              <a:solidFill>
                <a:srgbClr val="666666"/>
              </a:solidFill>
              <a:latin typeface="Lato"/>
              <a:ea typeface="Lato"/>
              <a:cs typeface="Lato"/>
              <a:sym typeface="Lato"/>
            </a:endParaRPr>
          </a:p>
          <a:p>
            <a:pPr marL="0" lvl="0" indent="0" algn="l" rtl="0">
              <a:spcBef>
                <a:spcPts val="0"/>
              </a:spcBef>
              <a:spcAft>
                <a:spcPts val="0"/>
              </a:spcAft>
              <a:buNone/>
            </a:pPr>
            <a:endParaRPr sz="1200">
              <a:solidFill>
                <a:srgbClr val="666666"/>
              </a:solidFill>
              <a:latin typeface="Lato"/>
              <a:ea typeface="Lato"/>
              <a:cs typeface="Lato"/>
              <a:sym typeface="Lato"/>
            </a:endParaRPr>
          </a:p>
          <a:p>
            <a:pPr marL="0" lvl="0" indent="0" algn="l" rtl="0">
              <a:spcBef>
                <a:spcPts val="0"/>
              </a:spcBef>
              <a:spcAft>
                <a:spcPts val="0"/>
              </a:spcAft>
              <a:buNone/>
            </a:pPr>
            <a:endParaRPr sz="1200">
              <a:solidFill>
                <a:srgbClr val="666666"/>
              </a:solidFill>
              <a:latin typeface="Lato"/>
              <a:ea typeface="Lato"/>
              <a:cs typeface="Lato"/>
              <a:sym typeface="Lato"/>
            </a:endParaRPr>
          </a:p>
        </p:txBody>
      </p:sp>
      <p:sp>
        <p:nvSpPr>
          <p:cNvPr id="104" name="Google Shape;104;p15"/>
          <p:cNvSpPr txBox="1"/>
          <p:nvPr/>
        </p:nvSpPr>
        <p:spPr>
          <a:xfrm>
            <a:off x="939000" y="3967400"/>
            <a:ext cx="3633000" cy="11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666666"/>
                </a:solidFill>
                <a:latin typeface="Lato"/>
                <a:ea typeface="Lato"/>
                <a:cs typeface="Lato"/>
                <a:sym typeface="Lato"/>
              </a:rPr>
              <a:t>Revenue:</a:t>
            </a: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Likelihood to Purchase FSV Products</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Length of Tenure / Renewal Rate</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Number of members in the household</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Level of membership</a:t>
            </a:r>
            <a:endParaRPr sz="1200">
              <a:solidFill>
                <a:srgbClr val="666666"/>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05" name="Google Shape;105;p15"/>
          <p:cNvSpPr txBox="1"/>
          <p:nvPr/>
        </p:nvSpPr>
        <p:spPr>
          <a:xfrm>
            <a:off x="4671800" y="3967400"/>
            <a:ext cx="2548800" cy="11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666666"/>
                </a:solidFill>
                <a:latin typeface="Lato"/>
                <a:ea typeface="Lato"/>
                <a:cs typeface="Lato"/>
                <a:sym typeface="Lato"/>
              </a:rPr>
              <a:t>Total Cost:</a:t>
            </a:r>
            <a:endParaRPr sz="1200" b="1">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Use of roadside service</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Frequency of use</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Cost to service</a:t>
            </a:r>
            <a:endParaRPr sz="1200">
              <a:solidFill>
                <a:srgbClr val="666666"/>
              </a:solidFill>
              <a:latin typeface="Lato"/>
              <a:ea typeface="Lato"/>
              <a:cs typeface="Lato"/>
              <a:sym typeface="Lato"/>
            </a:endParaRPr>
          </a:p>
          <a:p>
            <a:pPr marL="457200" lvl="0" indent="-304800" algn="l" rtl="0">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Type of Vehicles Owned</a:t>
            </a:r>
            <a:endParaRPr sz="12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1663950" y="791025"/>
            <a:ext cx="7182000" cy="6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66666"/>
                </a:solidFill>
              </a:rPr>
              <a:t>Overview of General Approach &amp; Methods Used</a:t>
            </a:r>
            <a:endParaRPr sz="2400">
              <a:solidFill>
                <a:srgbClr val="666666"/>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p>
        </p:txBody>
      </p:sp>
      <p:pic>
        <p:nvPicPr>
          <p:cNvPr id="111" name="Google Shape;111;p16"/>
          <p:cNvPicPr preferRelativeResize="0"/>
          <p:nvPr/>
        </p:nvPicPr>
        <p:blipFill>
          <a:blip r:embed="rId3">
            <a:alphaModFix/>
          </a:blip>
          <a:stretch>
            <a:fillRect/>
          </a:stretch>
        </p:blipFill>
        <p:spPr>
          <a:xfrm>
            <a:off x="8299700" y="4568675"/>
            <a:ext cx="818376" cy="517625"/>
          </a:xfrm>
          <a:prstGeom prst="rect">
            <a:avLst/>
          </a:prstGeom>
          <a:noFill/>
          <a:ln>
            <a:noFill/>
          </a:ln>
        </p:spPr>
      </p:pic>
      <p:sp>
        <p:nvSpPr>
          <p:cNvPr id="112" name="Google Shape;112;p16"/>
          <p:cNvSpPr txBox="1"/>
          <p:nvPr/>
        </p:nvSpPr>
        <p:spPr>
          <a:xfrm>
            <a:off x="171225" y="1453350"/>
            <a:ext cx="3830700" cy="111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Font typeface="Lato"/>
              <a:buAutoNum type="arabicPeriod"/>
            </a:pPr>
            <a:r>
              <a:rPr lang="en" b="1" dirty="0">
                <a:solidFill>
                  <a:srgbClr val="666666"/>
                </a:solidFill>
                <a:latin typeface="Lato"/>
                <a:ea typeface="Lato"/>
                <a:cs typeface="Lato"/>
                <a:sym typeface="Lato"/>
              </a:rPr>
              <a:t>Regressors used to predict Total Cost</a:t>
            </a:r>
            <a:endParaRPr b="1"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Linear Regression</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Ridge and Lasso Regression (L1 &amp; L2)</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err="1">
                <a:solidFill>
                  <a:srgbClr val="666666"/>
                </a:solidFill>
                <a:latin typeface="Lato"/>
                <a:ea typeface="Lato"/>
                <a:cs typeface="Lato"/>
                <a:sym typeface="Lato"/>
              </a:rPr>
              <a:t>DecisionTreeRegressor</a:t>
            </a:r>
            <a:endParaRPr dirty="0">
              <a:solidFill>
                <a:srgbClr val="666666"/>
              </a:solidFill>
              <a:latin typeface="Lato"/>
              <a:ea typeface="Lato"/>
              <a:cs typeface="Lato"/>
              <a:sym typeface="Lato"/>
            </a:endParaRPr>
          </a:p>
          <a:p>
            <a:pPr marL="0" lvl="0" indent="0" algn="l" rtl="0">
              <a:spcBef>
                <a:spcPts val="0"/>
              </a:spcBef>
              <a:spcAft>
                <a:spcPts val="0"/>
              </a:spcAft>
              <a:buNone/>
            </a:pPr>
            <a:endParaRPr dirty="0">
              <a:solidFill>
                <a:srgbClr val="666666"/>
              </a:solidFill>
              <a:latin typeface="Lato"/>
              <a:ea typeface="Lato"/>
              <a:cs typeface="Lato"/>
              <a:sym typeface="Lato"/>
            </a:endParaRPr>
          </a:p>
        </p:txBody>
      </p:sp>
      <p:sp>
        <p:nvSpPr>
          <p:cNvPr id="113" name="Google Shape;113;p16"/>
          <p:cNvSpPr txBox="1"/>
          <p:nvPr/>
        </p:nvSpPr>
        <p:spPr>
          <a:xfrm>
            <a:off x="4129300" y="1473525"/>
            <a:ext cx="5107500" cy="11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666666"/>
                </a:solidFill>
                <a:latin typeface="Lato"/>
                <a:ea typeface="Lato"/>
                <a:cs typeface="Lato"/>
                <a:sym typeface="Lato"/>
              </a:rPr>
              <a:t>2.        Classification models for Likelihood to buy FSV Services</a:t>
            </a:r>
            <a:endParaRPr b="1"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Logistic Regression</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err="1">
                <a:solidFill>
                  <a:srgbClr val="666666"/>
                </a:solidFill>
                <a:latin typeface="Lato"/>
                <a:ea typeface="Lato"/>
                <a:cs typeface="Lato"/>
                <a:sym typeface="Lato"/>
              </a:rPr>
              <a:t>RandomForest</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KNN</a:t>
            </a:r>
            <a:endParaRPr dirty="0">
              <a:solidFill>
                <a:srgbClr val="666666"/>
              </a:solidFill>
              <a:latin typeface="Lato"/>
              <a:ea typeface="Lato"/>
              <a:cs typeface="Lato"/>
              <a:sym typeface="Lato"/>
            </a:endParaRPr>
          </a:p>
        </p:txBody>
      </p:sp>
      <p:sp>
        <p:nvSpPr>
          <p:cNvPr id="114" name="Google Shape;114;p16"/>
          <p:cNvSpPr txBox="1"/>
          <p:nvPr/>
        </p:nvSpPr>
        <p:spPr>
          <a:xfrm>
            <a:off x="4183975" y="2714475"/>
            <a:ext cx="4358700" cy="22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666666"/>
                </a:solidFill>
                <a:latin typeface="Lato"/>
                <a:ea typeface="Lato"/>
                <a:cs typeface="Lato"/>
                <a:sym typeface="Lato"/>
              </a:rPr>
              <a:t>4.         EDA, Feature Engineering &amp; Preprocessing</a:t>
            </a:r>
            <a:endParaRPr b="1"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Pair-plots and Correlation Matrices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Recursive Feature Elimination (RFE)</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Turning Categorical Features into Dummies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Turning Features that were strings in original data to numerical (ex. Income, Credit Ranges)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Cross-Validation (</a:t>
            </a:r>
            <a:r>
              <a:rPr lang="en" dirty="0" err="1">
                <a:solidFill>
                  <a:srgbClr val="666666"/>
                </a:solidFill>
                <a:latin typeface="Lato"/>
                <a:ea typeface="Lato"/>
                <a:cs typeface="Lato"/>
                <a:sym typeface="Lato"/>
              </a:rPr>
              <a:t>KFolds</a:t>
            </a:r>
            <a:r>
              <a:rPr lang="en" dirty="0">
                <a:solidFill>
                  <a:srgbClr val="666666"/>
                </a:solidFill>
                <a:latin typeface="Lato"/>
                <a:ea typeface="Lato"/>
                <a:cs typeface="Lato"/>
                <a:sym typeface="Lato"/>
              </a:rPr>
              <a:t> 5 &amp; 10)</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US" dirty="0">
                <a:solidFill>
                  <a:srgbClr val="666666"/>
                </a:solidFill>
                <a:latin typeface="Lato"/>
                <a:ea typeface="Lato"/>
                <a:cs typeface="Lato"/>
                <a:sym typeface="Lato"/>
              </a:rPr>
              <a:t>Minmax</a:t>
            </a:r>
            <a:r>
              <a:rPr lang="en" dirty="0">
                <a:solidFill>
                  <a:srgbClr val="666666"/>
                </a:solidFill>
                <a:latin typeface="Lato"/>
                <a:ea typeface="Lato"/>
                <a:cs typeface="Lato"/>
                <a:sym typeface="Lato"/>
              </a:rPr>
              <a:t> and Standard Scalers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SMOTE &amp; Down-sampling of Class Imbalances</a:t>
            </a:r>
            <a:endParaRPr dirty="0">
              <a:solidFill>
                <a:srgbClr val="666666"/>
              </a:solidFill>
              <a:latin typeface="Lato"/>
              <a:ea typeface="Lato"/>
              <a:cs typeface="Lato"/>
              <a:sym typeface="Lato"/>
            </a:endParaRPr>
          </a:p>
          <a:p>
            <a:pPr marL="0" lvl="0" indent="0" algn="l" rtl="0">
              <a:spcBef>
                <a:spcPts val="0"/>
              </a:spcBef>
              <a:spcAft>
                <a:spcPts val="0"/>
              </a:spcAft>
              <a:buNone/>
            </a:pPr>
            <a:endParaRPr dirty="0">
              <a:solidFill>
                <a:srgbClr val="666666"/>
              </a:solidFill>
              <a:latin typeface="Lato"/>
              <a:ea typeface="Lato"/>
              <a:cs typeface="Lato"/>
              <a:sym typeface="Lato"/>
            </a:endParaRPr>
          </a:p>
        </p:txBody>
      </p:sp>
      <p:sp>
        <p:nvSpPr>
          <p:cNvPr id="115" name="Google Shape;115;p16"/>
          <p:cNvSpPr txBox="1"/>
          <p:nvPr/>
        </p:nvSpPr>
        <p:spPr>
          <a:xfrm>
            <a:off x="97700" y="2759875"/>
            <a:ext cx="4119300" cy="19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666666"/>
                </a:solidFill>
                <a:latin typeface="Lato"/>
                <a:ea typeface="Lato"/>
                <a:cs typeface="Lato"/>
                <a:sym typeface="Lato"/>
              </a:rPr>
              <a:t>    3.     Clustering Models used for Segmentation</a:t>
            </a:r>
            <a:endParaRPr b="1"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err="1">
                <a:solidFill>
                  <a:srgbClr val="666666"/>
                </a:solidFill>
                <a:latin typeface="Lato"/>
                <a:ea typeface="Lato"/>
                <a:cs typeface="Lato"/>
                <a:sym typeface="Lato"/>
              </a:rPr>
              <a:t>KMeans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Clusters were also used for data exploration and to verify validity of predictive features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Identified Profiles of users likely to become very costly to AAA as Customers</a:t>
            </a:r>
            <a:endParaRPr dirty="0">
              <a:solidFill>
                <a:srgbClr val="666666"/>
              </a:solidFill>
              <a:latin typeface="Lato"/>
              <a:ea typeface="Lato"/>
              <a:cs typeface="Lato"/>
              <a:sym typeface="Lato"/>
            </a:endParaRPr>
          </a:p>
          <a:p>
            <a:pPr marL="457200" lvl="0" indent="-317500" algn="l" rtl="0">
              <a:spcBef>
                <a:spcPts val="0"/>
              </a:spcBef>
              <a:spcAft>
                <a:spcPts val="0"/>
              </a:spcAft>
              <a:buClr>
                <a:srgbClr val="666666"/>
              </a:buClr>
              <a:buSzPts val="1400"/>
              <a:buFont typeface="Lato"/>
              <a:buChar char="-"/>
            </a:pPr>
            <a:r>
              <a:rPr lang="en" dirty="0">
                <a:solidFill>
                  <a:srgbClr val="666666"/>
                </a:solidFill>
                <a:latin typeface="Lato"/>
                <a:ea typeface="Lato"/>
                <a:cs typeface="Lato"/>
                <a:sym typeface="Lato"/>
              </a:rPr>
              <a:t>Identified Profiles of users are likely to Purchase FSV Products</a:t>
            </a:r>
            <a:endParaRPr dirty="0">
              <a:solidFill>
                <a:srgbClr val="666666"/>
              </a:solidFill>
              <a:latin typeface="Lato"/>
              <a:ea typeface="Lato"/>
              <a:cs typeface="Lato"/>
              <a:sym typeface="Lato"/>
            </a:endParaRPr>
          </a:p>
          <a:p>
            <a:pPr marL="0" lvl="0" indent="0" algn="l" rtl="0">
              <a:spcBef>
                <a:spcPts val="0"/>
              </a:spcBef>
              <a:spcAft>
                <a:spcPts val="0"/>
              </a:spcAft>
              <a:buNone/>
            </a:pPr>
            <a:endParaRPr dirty="0">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9"/>
        <p:cNvGrpSpPr/>
        <p:nvPr/>
      </p:nvGrpSpPr>
      <p:grpSpPr>
        <a:xfrm>
          <a:off x="0" y="0"/>
          <a:ext cx="0" cy="0"/>
          <a:chOff x="0" y="0"/>
          <a:chExt cx="0" cy="0"/>
        </a:xfrm>
      </p:grpSpPr>
      <p:sp>
        <p:nvSpPr>
          <p:cNvPr id="120" name="Google Shape;120;p17"/>
          <p:cNvSpPr/>
          <p:nvPr/>
        </p:nvSpPr>
        <p:spPr>
          <a:xfrm>
            <a:off x="816275" y="929500"/>
            <a:ext cx="2585700" cy="623100"/>
          </a:xfrm>
          <a:prstGeom prst="flowChartAlternateProcess">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Cambria"/>
                <a:ea typeface="Cambria"/>
                <a:cs typeface="Cambria"/>
                <a:sym typeface="Cambria"/>
              </a:rPr>
              <a:t>Part 1</a:t>
            </a:r>
            <a:endParaRPr sz="3000" b="1">
              <a:solidFill>
                <a:schemeClr val="lt1"/>
              </a:solidFill>
              <a:latin typeface="Cambria"/>
              <a:ea typeface="Cambria"/>
              <a:cs typeface="Cambria"/>
              <a:sym typeface="Cambria"/>
            </a:endParaRPr>
          </a:p>
        </p:txBody>
      </p:sp>
      <p:sp>
        <p:nvSpPr>
          <p:cNvPr id="121" name="Google Shape;121;p17"/>
          <p:cNvSpPr/>
          <p:nvPr/>
        </p:nvSpPr>
        <p:spPr>
          <a:xfrm>
            <a:off x="416625" y="2163300"/>
            <a:ext cx="226500" cy="2265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16625" y="3141400"/>
            <a:ext cx="226500" cy="2265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863475" y="2977200"/>
            <a:ext cx="7742700" cy="5190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Use findings to recommend marketing strategies and pricing optimizations to AAA Northeast</a:t>
            </a:r>
            <a:endParaRPr>
              <a:solidFill>
                <a:schemeClr val="accent3"/>
              </a:solidFill>
            </a:endParaRPr>
          </a:p>
        </p:txBody>
      </p:sp>
      <p:sp>
        <p:nvSpPr>
          <p:cNvPr id="124" name="Google Shape;124;p17"/>
          <p:cNvSpPr/>
          <p:nvPr/>
        </p:nvSpPr>
        <p:spPr>
          <a:xfrm>
            <a:off x="863475" y="2038250"/>
            <a:ext cx="7742700" cy="519000"/>
          </a:xfrm>
          <a:prstGeom prst="flowChartAlternateProcess">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Focus on EDA and ML approaches to predict the Total Cost to AAA for a Specific Household</a:t>
            </a:r>
            <a:endParaRPr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p:nvPr>
        </p:nvSpPr>
        <p:spPr>
          <a:xfrm>
            <a:off x="1743674" y="585088"/>
            <a:ext cx="7228875" cy="111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chemeClr val="accent1"/>
                </a:solidFill>
              </a:rPr>
              <a:t>EDA &amp; Feature Engineering</a:t>
            </a:r>
            <a:endParaRPr sz="1800" dirty="0">
              <a:solidFill>
                <a:schemeClr val="accent1"/>
              </a:solidFill>
            </a:endParaRPr>
          </a:p>
          <a:p>
            <a:pPr marL="457200" lvl="0" indent="-317500" algn="l" rtl="0">
              <a:lnSpc>
                <a:spcPct val="150000"/>
              </a:lnSpc>
              <a:spcBef>
                <a:spcPts val="0"/>
              </a:spcBef>
              <a:spcAft>
                <a:spcPts val="0"/>
              </a:spcAft>
              <a:buClr>
                <a:schemeClr val="accent1"/>
              </a:buClr>
              <a:buSzPts val="1400"/>
              <a:buChar char="-"/>
            </a:pPr>
            <a:r>
              <a:rPr lang="en" sz="1400" dirty="0">
                <a:solidFill>
                  <a:schemeClr val="accent1"/>
                </a:solidFill>
              </a:rPr>
              <a:t>This was one of the most important parts of this project where I was able to uncover data correlations and insights that guided the rest of my process</a:t>
            </a:r>
            <a:endParaRPr sz="1400"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endParaRPr dirty="0">
              <a:solidFill>
                <a:schemeClr val="accent1"/>
              </a:solidFill>
            </a:endParaRPr>
          </a:p>
        </p:txBody>
      </p:sp>
      <p:pic>
        <p:nvPicPr>
          <p:cNvPr id="130" name="Google Shape;130;p18"/>
          <p:cNvPicPr preferRelativeResize="0"/>
          <p:nvPr/>
        </p:nvPicPr>
        <p:blipFill>
          <a:blip r:embed="rId3">
            <a:alphaModFix/>
          </a:blip>
          <a:stretch>
            <a:fillRect/>
          </a:stretch>
        </p:blipFill>
        <p:spPr>
          <a:xfrm>
            <a:off x="8189528" y="4479025"/>
            <a:ext cx="862476" cy="545525"/>
          </a:xfrm>
          <a:prstGeom prst="rect">
            <a:avLst/>
          </a:prstGeom>
          <a:noFill/>
          <a:ln>
            <a:noFill/>
          </a:ln>
        </p:spPr>
      </p:pic>
      <p:pic>
        <p:nvPicPr>
          <p:cNvPr id="131" name="Google Shape;131;p18"/>
          <p:cNvPicPr preferRelativeResize="0"/>
          <p:nvPr/>
        </p:nvPicPr>
        <p:blipFill>
          <a:blip r:embed="rId4">
            <a:alphaModFix/>
          </a:blip>
          <a:stretch>
            <a:fillRect/>
          </a:stretch>
        </p:blipFill>
        <p:spPr>
          <a:xfrm>
            <a:off x="247407" y="1829200"/>
            <a:ext cx="4666049" cy="3221625"/>
          </a:xfrm>
          <a:prstGeom prst="rect">
            <a:avLst/>
          </a:prstGeom>
          <a:noFill/>
          <a:ln>
            <a:noFill/>
          </a:ln>
        </p:spPr>
      </p:pic>
      <p:sp>
        <p:nvSpPr>
          <p:cNvPr id="132" name="Google Shape;132;p18"/>
          <p:cNvSpPr txBox="1"/>
          <p:nvPr/>
        </p:nvSpPr>
        <p:spPr>
          <a:xfrm>
            <a:off x="5065825" y="1959650"/>
            <a:ext cx="3590400" cy="26265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accent1"/>
              </a:buClr>
              <a:buSzPts val="1100"/>
              <a:buFont typeface="Lato"/>
              <a:buChar char="●"/>
            </a:pPr>
            <a:r>
              <a:rPr lang="en" sz="1100" dirty="0">
                <a:solidFill>
                  <a:schemeClr val="accent1"/>
                </a:solidFill>
                <a:latin typeface="Lato"/>
                <a:ea typeface="Lato"/>
                <a:cs typeface="Lato"/>
                <a:sym typeface="Lato"/>
              </a:rPr>
              <a:t>First important observation was that there are a lot of metrics in the data with </a:t>
            </a:r>
            <a:r>
              <a:rPr lang="en" sz="1100" b="1" dirty="0">
                <a:solidFill>
                  <a:schemeClr val="accent1"/>
                </a:solidFill>
                <a:latin typeface="Lato"/>
                <a:ea typeface="Lato"/>
                <a:cs typeface="Lato"/>
                <a:sym typeface="Lato"/>
              </a:rPr>
              <a:t>missing values</a:t>
            </a:r>
            <a:endParaRPr sz="1100" b="1" dirty="0">
              <a:solidFill>
                <a:schemeClr val="accent1"/>
              </a:solidFill>
              <a:latin typeface="Lato"/>
              <a:ea typeface="Lato"/>
              <a:cs typeface="Lato"/>
              <a:sym typeface="Lato"/>
            </a:endParaRPr>
          </a:p>
          <a:p>
            <a:pPr marL="457200" lvl="0" indent="0" algn="l" rtl="0">
              <a:lnSpc>
                <a:spcPct val="115000"/>
              </a:lnSpc>
              <a:spcBef>
                <a:spcPts val="0"/>
              </a:spcBef>
              <a:spcAft>
                <a:spcPts val="0"/>
              </a:spcAft>
              <a:buNone/>
            </a:pPr>
            <a:endParaRPr sz="1100" dirty="0">
              <a:solidFill>
                <a:schemeClr val="accent1"/>
              </a:solidFill>
              <a:latin typeface="Lato"/>
              <a:ea typeface="Lato"/>
              <a:cs typeface="Lato"/>
              <a:sym typeface="Lato"/>
            </a:endParaRPr>
          </a:p>
          <a:p>
            <a:pPr marL="457200" lvl="0" indent="-298450" algn="l" rtl="0">
              <a:lnSpc>
                <a:spcPct val="115000"/>
              </a:lnSpc>
              <a:spcBef>
                <a:spcPts val="0"/>
              </a:spcBef>
              <a:spcAft>
                <a:spcPts val="0"/>
              </a:spcAft>
              <a:buClr>
                <a:schemeClr val="accent1"/>
              </a:buClr>
              <a:buSzPts val="1100"/>
              <a:buFont typeface="Lato"/>
              <a:buChar char="●"/>
            </a:pPr>
            <a:r>
              <a:rPr lang="en" sz="1100" b="1" dirty="0">
                <a:solidFill>
                  <a:schemeClr val="accent1"/>
                </a:solidFill>
                <a:latin typeface="Lato"/>
                <a:ea typeface="Lato"/>
                <a:cs typeface="Lato"/>
                <a:sym typeface="Lato"/>
              </a:rPr>
              <a:t>EDA was necessary to filter out the noise </a:t>
            </a:r>
            <a:r>
              <a:rPr lang="en" sz="1100" dirty="0">
                <a:solidFill>
                  <a:schemeClr val="accent1"/>
                </a:solidFill>
                <a:latin typeface="Lato"/>
                <a:ea typeface="Lato"/>
                <a:cs typeface="Lato"/>
                <a:sym typeface="Lato"/>
              </a:rPr>
              <a:t>in the data and decide which features we want to keep for final predictive modeling</a:t>
            </a:r>
            <a:endParaRPr sz="1100" dirty="0">
              <a:solidFill>
                <a:schemeClr val="accent1"/>
              </a:solidFill>
              <a:latin typeface="Lato"/>
              <a:ea typeface="Lato"/>
              <a:cs typeface="Lato"/>
              <a:sym typeface="Lato"/>
            </a:endParaRPr>
          </a:p>
          <a:p>
            <a:pPr marL="457200" lvl="0" indent="0" algn="l" rtl="0">
              <a:lnSpc>
                <a:spcPct val="115000"/>
              </a:lnSpc>
              <a:spcBef>
                <a:spcPts val="0"/>
              </a:spcBef>
              <a:spcAft>
                <a:spcPts val="0"/>
              </a:spcAft>
              <a:buNone/>
            </a:pPr>
            <a:endParaRPr sz="1100" dirty="0">
              <a:solidFill>
                <a:schemeClr val="accent1"/>
              </a:solidFill>
              <a:latin typeface="Lato"/>
              <a:ea typeface="Lato"/>
              <a:cs typeface="Lato"/>
              <a:sym typeface="Lato"/>
            </a:endParaRPr>
          </a:p>
          <a:p>
            <a:pPr marL="457200" lvl="0" indent="-298450" algn="l" rtl="0">
              <a:lnSpc>
                <a:spcPct val="115000"/>
              </a:lnSpc>
              <a:spcBef>
                <a:spcPts val="0"/>
              </a:spcBef>
              <a:spcAft>
                <a:spcPts val="0"/>
              </a:spcAft>
              <a:buClr>
                <a:schemeClr val="accent1"/>
              </a:buClr>
              <a:buSzPts val="1100"/>
              <a:buFont typeface="Lato"/>
              <a:buChar char="●"/>
            </a:pPr>
            <a:r>
              <a:rPr lang="en" sz="1100" dirty="0">
                <a:solidFill>
                  <a:schemeClr val="accent1"/>
                </a:solidFill>
                <a:latin typeface="Lato"/>
                <a:ea typeface="Lato"/>
                <a:cs typeface="Lato"/>
                <a:sym typeface="Lato"/>
              </a:rPr>
              <a:t>Used a combination of Clustering, Correlation </a:t>
            </a:r>
            <a:r>
              <a:rPr lang="en" sz="1100" dirty="0" err="1">
                <a:solidFill>
                  <a:schemeClr val="accent1"/>
                </a:solidFill>
                <a:latin typeface="Lato"/>
                <a:ea typeface="Lato"/>
                <a:cs typeface="Lato"/>
                <a:sym typeface="Lato"/>
              </a:rPr>
              <a:t>Pairplots</a:t>
            </a:r>
            <a:r>
              <a:rPr lang="en" sz="1100" dirty="0">
                <a:solidFill>
                  <a:schemeClr val="accent1"/>
                </a:solidFill>
                <a:latin typeface="Lato"/>
                <a:ea typeface="Lato"/>
                <a:cs typeface="Lato"/>
                <a:sym typeface="Lato"/>
              </a:rPr>
              <a:t>, Correlation Matrices, and Running Basic Regression Models with Recursive Feature Elimination and looking at the coefficients of the predictive features to </a:t>
            </a:r>
            <a:r>
              <a:rPr lang="en" sz="1100" b="1" dirty="0">
                <a:solidFill>
                  <a:schemeClr val="accent1"/>
                </a:solidFill>
                <a:latin typeface="Lato"/>
                <a:ea typeface="Lato"/>
                <a:cs typeface="Lato"/>
                <a:sym typeface="Lato"/>
              </a:rPr>
              <a:t>uncover the data that might be most valuable</a:t>
            </a:r>
            <a:r>
              <a:rPr lang="en" sz="1100" dirty="0">
                <a:solidFill>
                  <a:schemeClr val="accent1"/>
                </a:solidFill>
                <a:latin typeface="Lato"/>
                <a:ea typeface="Lato"/>
                <a:cs typeface="Lato"/>
                <a:sym typeface="Lato"/>
              </a:rPr>
              <a:t> to our future analysis</a:t>
            </a:r>
            <a:endParaRPr sz="1100" dirty="0">
              <a:solidFill>
                <a:schemeClr val="accent1"/>
              </a:solidFill>
              <a:latin typeface="Lato"/>
              <a:ea typeface="Lato"/>
              <a:cs typeface="Lato"/>
              <a:sym typeface="Lato"/>
            </a:endParaRPr>
          </a:p>
        </p:txBody>
      </p:sp>
      <p:sp>
        <p:nvSpPr>
          <p:cNvPr id="133" name="Google Shape;133;p18"/>
          <p:cNvSpPr txBox="1">
            <a:spLocks noGrp="1"/>
          </p:cNvSpPr>
          <p:nvPr>
            <p:ph type="ctrTitle"/>
          </p:nvPr>
        </p:nvSpPr>
        <p:spPr>
          <a:xfrm>
            <a:off x="1320550" y="1855325"/>
            <a:ext cx="3667800" cy="4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dirty="0">
                <a:solidFill>
                  <a:schemeClr val="accent5"/>
                </a:solidFill>
              </a:rPr>
              <a:t>Features with most missing values </a:t>
            </a:r>
            <a:endParaRPr sz="1400" b="0" dirty="0">
              <a:solidFill>
                <a:schemeClr val="accent5"/>
              </a:solidFill>
            </a:endParaRPr>
          </a:p>
          <a:p>
            <a:pPr marL="0" lvl="0" indent="0" algn="l" rtl="0">
              <a:spcBef>
                <a:spcPts val="0"/>
              </a:spcBef>
              <a:spcAft>
                <a:spcPts val="0"/>
              </a:spcAft>
              <a:buNone/>
            </a:pPr>
            <a:endParaRPr b="0" dirty="0">
              <a:solidFill>
                <a:schemeClr val="accent5"/>
              </a:solidFill>
            </a:endParaRPr>
          </a:p>
          <a:p>
            <a:pPr marL="0" lvl="0" indent="0" algn="l" rtl="0">
              <a:spcBef>
                <a:spcPts val="0"/>
              </a:spcBef>
              <a:spcAft>
                <a:spcPts val="0"/>
              </a:spcAft>
              <a:buNone/>
            </a:pPr>
            <a:endParaRPr b="0" dirty="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8189528" y="4479025"/>
            <a:ext cx="862476" cy="545525"/>
          </a:xfrm>
          <a:prstGeom prst="rect">
            <a:avLst/>
          </a:prstGeom>
          <a:noFill/>
          <a:ln>
            <a:noFill/>
          </a:ln>
        </p:spPr>
      </p:pic>
      <p:pic>
        <p:nvPicPr>
          <p:cNvPr id="139" name="Google Shape;139;p19"/>
          <p:cNvPicPr preferRelativeResize="0"/>
          <p:nvPr/>
        </p:nvPicPr>
        <p:blipFill>
          <a:blip r:embed="rId4">
            <a:alphaModFix/>
          </a:blip>
          <a:stretch>
            <a:fillRect/>
          </a:stretch>
        </p:blipFill>
        <p:spPr>
          <a:xfrm>
            <a:off x="5760400" y="3332950"/>
            <a:ext cx="2227979" cy="1675925"/>
          </a:xfrm>
          <a:prstGeom prst="rect">
            <a:avLst/>
          </a:prstGeom>
          <a:noFill/>
          <a:ln>
            <a:noFill/>
          </a:ln>
        </p:spPr>
      </p:pic>
      <p:pic>
        <p:nvPicPr>
          <p:cNvPr id="140" name="Google Shape;140;p19"/>
          <p:cNvPicPr preferRelativeResize="0"/>
          <p:nvPr/>
        </p:nvPicPr>
        <p:blipFill>
          <a:blip r:embed="rId5">
            <a:alphaModFix/>
          </a:blip>
          <a:stretch>
            <a:fillRect/>
          </a:stretch>
        </p:blipFill>
        <p:spPr>
          <a:xfrm>
            <a:off x="255850" y="3317275"/>
            <a:ext cx="1808865" cy="1707274"/>
          </a:xfrm>
          <a:prstGeom prst="rect">
            <a:avLst/>
          </a:prstGeom>
          <a:noFill/>
          <a:ln>
            <a:noFill/>
          </a:ln>
        </p:spPr>
      </p:pic>
      <p:pic>
        <p:nvPicPr>
          <p:cNvPr id="141" name="Google Shape;141;p19"/>
          <p:cNvPicPr preferRelativeResize="0"/>
          <p:nvPr/>
        </p:nvPicPr>
        <p:blipFill>
          <a:blip r:embed="rId6">
            <a:alphaModFix/>
          </a:blip>
          <a:stretch>
            <a:fillRect/>
          </a:stretch>
        </p:blipFill>
        <p:spPr>
          <a:xfrm>
            <a:off x="255850" y="1176600"/>
            <a:ext cx="5538601" cy="1707275"/>
          </a:xfrm>
          <a:prstGeom prst="rect">
            <a:avLst/>
          </a:prstGeom>
          <a:noFill/>
          <a:ln>
            <a:noFill/>
          </a:ln>
        </p:spPr>
      </p:pic>
      <p:pic>
        <p:nvPicPr>
          <p:cNvPr id="142" name="Google Shape;142;p19"/>
          <p:cNvPicPr preferRelativeResize="0"/>
          <p:nvPr/>
        </p:nvPicPr>
        <p:blipFill>
          <a:blip r:embed="rId7">
            <a:alphaModFix/>
          </a:blip>
          <a:stretch>
            <a:fillRect/>
          </a:stretch>
        </p:blipFill>
        <p:spPr>
          <a:xfrm>
            <a:off x="2285075" y="3317275"/>
            <a:ext cx="3242149" cy="1707275"/>
          </a:xfrm>
          <a:prstGeom prst="rect">
            <a:avLst/>
          </a:prstGeom>
          <a:noFill/>
          <a:ln>
            <a:noFill/>
          </a:ln>
        </p:spPr>
      </p:pic>
      <p:sp>
        <p:nvSpPr>
          <p:cNvPr id="143" name="Google Shape;143;p19"/>
          <p:cNvSpPr txBox="1">
            <a:spLocks noGrp="1"/>
          </p:cNvSpPr>
          <p:nvPr>
            <p:ph type="ctrTitle"/>
          </p:nvPr>
        </p:nvSpPr>
        <p:spPr>
          <a:xfrm>
            <a:off x="255850" y="891375"/>
            <a:ext cx="5575800" cy="2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a:solidFill>
                  <a:schemeClr val="accent5"/>
                </a:solidFill>
                <a:latin typeface="Cambria"/>
                <a:ea typeface="Cambria"/>
                <a:cs typeface="Cambria"/>
                <a:sym typeface="Cambria"/>
              </a:rPr>
              <a:t>Pair-plots showing relationship between some of the top predictive features and Total Cost </a:t>
            </a:r>
            <a:endParaRPr sz="1100" b="0">
              <a:solidFill>
                <a:schemeClr val="accent5"/>
              </a:solidFill>
              <a:latin typeface="Cambria"/>
              <a:ea typeface="Cambria"/>
              <a:cs typeface="Cambria"/>
              <a:sym typeface="Cambria"/>
            </a:endParaRPr>
          </a:p>
          <a:p>
            <a:pPr marL="0" lvl="0" indent="0" algn="l" rtl="0">
              <a:spcBef>
                <a:spcPts val="0"/>
              </a:spcBef>
              <a:spcAft>
                <a:spcPts val="0"/>
              </a:spcAft>
              <a:buNone/>
            </a:pPr>
            <a:endParaRPr sz="1100" b="0">
              <a:solidFill>
                <a:schemeClr val="accent5"/>
              </a:solidFill>
              <a:latin typeface="Cambria"/>
              <a:ea typeface="Cambria"/>
              <a:cs typeface="Cambria"/>
              <a:sym typeface="Cambria"/>
            </a:endParaRPr>
          </a:p>
          <a:p>
            <a:pPr marL="0" lvl="0" indent="0" algn="l" rtl="0">
              <a:spcBef>
                <a:spcPts val="0"/>
              </a:spcBef>
              <a:spcAft>
                <a:spcPts val="0"/>
              </a:spcAft>
              <a:buNone/>
            </a:pPr>
            <a:endParaRPr sz="1100" b="0">
              <a:solidFill>
                <a:schemeClr val="accent5"/>
              </a:solidFill>
              <a:latin typeface="Cambria"/>
              <a:ea typeface="Cambria"/>
              <a:cs typeface="Cambria"/>
              <a:sym typeface="Cambria"/>
            </a:endParaRPr>
          </a:p>
        </p:txBody>
      </p:sp>
      <p:sp>
        <p:nvSpPr>
          <p:cNvPr id="144" name="Google Shape;144;p19"/>
          <p:cNvSpPr txBox="1">
            <a:spLocks noGrp="1"/>
          </p:cNvSpPr>
          <p:nvPr>
            <p:ph type="ctrTitle"/>
          </p:nvPr>
        </p:nvSpPr>
        <p:spPr>
          <a:xfrm>
            <a:off x="91050" y="2960700"/>
            <a:ext cx="2073300" cy="40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100" b="0">
                <a:solidFill>
                  <a:schemeClr val="accent5"/>
                </a:solidFill>
                <a:latin typeface="Cambria"/>
                <a:ea typeface="Cambria"/>
                <a:cs typeface="Cambria"/>
                <a:sym typeface="Cambria"/>
              </a:rPr>
              <a:t>Lasso Regression Top Features</a:t>
            </a:r>
            <a:endParaRPr sz="1100" b="0">
              <a:solidFill>
                <a:schemeClr val="accent5"/>
              </a:solidFill>
              <a:latin typeface="Cambria"/>
              <a:ea typeface="Cambria"/>
              <a:cs typeface="Cambria"/>
              <a:sym typeface="Cambria"/>
            </a:endParaRPr>
          </a:p>
        </p:txBody>
      </p:sp>
      <p:sp>
        <p:nvSpPr>
          <p:cNvPr id="145" name="Google Shape;145;p19"/>
          <p:cNvSpPr txBox="1">
            <a:spLocks noGrp="1"/>
          </p:cNvSpPr>
          <p:nvPr>
            <p:ph type="ctrTitle"/>
          </p:nvPr>
        </p:nvSpPr>
        <p:spPr>
          <a:xfrm>
            <a:off x="2202100" y="2960700"/>
            <a:ext cx="32421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0">
                <a:solidFill>
                  <a:schemeClr val="accent5"/>
                </a:solidFill>
                <a:latin typeface="Cambria"/>
                <a:ea typeface="Cambria"/>
                <a:cs typeface="Cambria"/>
                <a:sym typeface="Cambria"/>
              </a:rPr>
              <a:t>Decision Trees Top Predictive Features</a:t>
            </a:r>
            <a:endParaRPr sz="1200" b="0">
              <a:solidFill>
                <a:schemeClr val="accent5"/>
              </a:solidFill>
              <a:latin typeface="Cambria"/>
              <a:ea typeface="Cambria"/>
              <a:cs typeface="Cambria"/>
              <a:sym typeface="Cambria"/>
            </a:endParaRPr>
          </a:p>
        </p:txBody>
      </p:sp>
      <p:sp>
        <p:nvSpPr>
          <p:cNvPr id="146" name="Google Shape;146;p19"/>
          <p:cNvSpPr txBox="1">
            <a:spLocks noGrp="1"/>
          </p:cNvSpPr>
          <p:nvPr>
            <p:ph type="ctrTitle"/>
          </p:nvPr>
        </p:nvSpPr>
        <p:spPr>
          <a:xfrm>
            <a:off x="5747575" y="3012600"/>
            <a:ext cx="22536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b="0">
                <a:solidFill>
                  <a:schemeClr val="accent5"/>
                </a:solidFill>
                <a:latin typeface="Cambria"/>
                <a:ea typeface="Cambria"/>
                <a:cs typeface="Cambria"/>
                <a:sym typeface="Cambria"/>
              </a:rPr>
              <a:t>Correlation Matrix of Top Features</a:t>
            </a:r>
            <a:endParaRPr sz="1100" b="0">
              <a:solidFill>
                <a:schemeClr val="accent5"/>
              </a:solidFill>
              <a:latin typeface="Cambria"/>
              <a:ea typeface="Cambria"/>
              <a:cs typeface="Cambria"/>
              <a:sym typeface="Cambria"/>
            </a:endParaRPr>
          </a:p>
        </p:txBody>
      </p:sp>
      <p:sp>
        <p:nvSpPr>
          <p:cNvPr id="147" name="Google Shape;147;p19"/>
          <p:cNvSpPr txBox="1"/>
          <p:nvPr/>
        </p:nvSpPr>
        <p:spPr>
          <a:xfrm>
            <a:off x="5760400" y="1131675"/>
            <a:ext cx="3147600" cy="18561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most important Predictive Features in the Dataset, correlated with Total Cost, were extracted by running  a number of Regression Models and Decision Trees and collecting the top predictive features from the best performing models</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rgbClr val="666666"/>
              </a:solidFill>
              <a:latin typeface="Cambria"/>
              <a:ea typeface="Cambria"/>
              <a:cs typeface="Cambria"/>
              <a:sym typeface="Cambria"/>
            </a:endParaRPr>
          </a:p>
          <a:p>
            <a:pPr marL="457200" lvl="0" indent="-285750" algn="l" rtl="0">
              <a:lnSpc>
                <a:spcPct val="115000"/>
              </a:lnSpc>
              <a:spcBef>
                <a:spcPts val="0"/>
              </a:spcBef>
              <a:spcAft>
                <a:spcPts val="0"/>
              </a:spcAft>
              <a:buClr>
                <a:srgbClr val="666666"/>
              </a:buClr>
              <a:buSzPts val="900"/>
              <a:buFont typeface="Lato"/>
              <a:buChar char="●"/>
            </a:pPr>
            <a:r>
              <a:rPr lang="en" sz="900" b="1" u="sng">
                <a:solidFill>
                  <a:schemeClr val="accent3"/>
                </a:solidFill>
                <a:latin typeface="Cambria"/>
                <a:ea typeface="Cambria"/>
                <a:cs typeface="Cambria"/>
                <a:sym typeface="Cambria"/>
              </a:rPr>
              <a:t>Top Features Related to Total Cost:</a:t>
            </a:r>
            <a:r>
              <a:rPr lang="en" sz="900">
                <a:solidFill>
                  <a:schemeClr val="accent3"/>
                </a:solidFill>
                <a:latin typeface="Cambria"/>
                <a:ea typeface="Cambria"/>
                <a:cs typeface="Cambria"/>
                <a:sym typeface="Cambria"/>
              </a:rPr>
              <a:t> </a:t>
            </a:r>
            <a:r>
              <a:rPr lang="en" sz="900" b="1">
                <a:solidFill>
                  <a:schemeClr val="accent5"/>
                </a:solidFill>
                <a:latin typeface="Cambria"/>
                <a:ea typeface="Cambria"/>
                <a:cs typeface="Cambria"/>
                <a:sym typeface="Cambria"/>
              </a:rPr>
              <a:t>Motorcycle Indicator, Number of Vehicles in Household, Number of Children, FSV Product Count, Age, Credit Ranges, Income, Mail Responder, Home Owner, Renter etc.</a:t>
            </a:r>
            <a:endParaRPr sz="900" b="1">
              <a:solidFill>
                <a:schemeClr val="accent5"/>
              </a:solidFill>
              <a:latin typeface="Cambria"/>
              <a:ea typeface="Cambria"/>
              <a:cs typeface="Cambria"/>
              <a:sym typeface="Cambria"/>
            </a:endParaRPr>
          </a:p>
        </p:txBody>
      </p:sp>
      <p:sp>
        <p:nvSpPr>
          <p:cNvPr id="148" name="Google Shape;148;p19"/>
          <p:cNvSpPr/>
          <p:nvPr/>
        </p:nvSpPr>
        <p:spPr>
          <a:xfrm>
            <a:off x="6397475" y="606125"/>
            <a:ext cx="2073300" cy="3090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3F3F3"/>
                </a:solidFill>
              </a:rPr>
              <a:t>Findings</a:t>
            </a:r>
            <a:endParaRPr>
              <a:solidFill>
                <a:srgbClr val="F3F3F3"/>
              </a:solidFill>
            </a:endParaRPr>
          </a:p>
        </p:txBody>
      </p:sp>
      <p:sp>
        <p:nvSpPr>
          <p:cNvPr id="149" name="Google Shape;149;p19"/>
          <p:cNvSpPr/>
          <p:nvPr/>
        </p:nvSpPr>
        <p:spPr>
          <a:xfrm>
            <a:off x="339999" y="606125"/>
            <a:ext cx="5407575" cy="28525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Using Regression Models, Correlations and RFE for EDA</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p:nvPr/>
        </p:nvSpPr>
        <p:spPr>
          <a:xfrm>
            <a:off x="220899" y="775450"/>
            <a:ext cx="5396129" cy="3210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Using KMeans Clustering for EDA and Insights</a:t>
            </a:r>
            <a:endParaRPr>
              <a:solidFill>
                <a:schemeClr val="lt2"/>
              </a:solidFill>
            </a:endParaRPr>
          </a:p>
        </p:txBody>
      </p:sp>
      <p:sp>
        <p:nvSpPr>
          <p:cNvPr id="155" name="Google Shape;155;p20"/>
          <p:cNvSpPr/>
          <p:nvPr/>
        </p:nvSpPr>
        <p:spPr>
          <a:xfrm>
            <a:off x="6649250" y="827350"/>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pic>
        <p:nvPicPr>
          <p:cNvPr id="156" name="Google Shape;156;p20"/>
          <p:cNvPicPr preferRelativeResize="0"/>
          <p:nvPr/>
        </p:nvPicPr>
        <p:blipFill>
          <a:blip r:embed="rId3">
            <a:alphaModFix/>
          </a:blip>
          <a:stretch>
            <a:fillRect/>
          </a:stretch>
        </p:blipFill>
        <p:spPr>
          <a:xfrm>
            <a:off x="268075" y="3250590"/>
            <a:ext cx="2496200" cy="1792410"/>
          </a:xfrm>
          <a:prstGeom prst="rect">
            <a:avLst/>
          </a:prstGeom>
          <a:noFill/>
          <a:ln>
            <a:noFill/>
          </a:ln>
        </p:spPr>
      </p:pic>
      <p:pic>
        <p:nvPicPr>
          <p:cNvPr id="157" name="Google Shape;157;p20"/>
          <p:cNvPicPr preferRelativeResize="0"/>
          <p:nvPr/>
        </p:nvPicPr>
        <p:blipFill>
          <a:blip r:embed="rId4">
            <a:alphaModFix/>
          </a:blip>
          <a:stretch>
            <a:fillRect/>
          </a:stretch>
        </p:blipFill>
        <p:spPr>
          <a:xfrm>
            <a:off x="268075" y="1362700"/>
            <a:ext cx="2496197" cy="1749725"/>
          </a:xfrm>
          <a:prstGeom prst="rect">
            <a:avLst/>
          </a:prstGeom>
          <a:noFill/>
          <a:ln>
            <a:noFill/>
          </a:ln>
        </p:spPr>
      </p:pic>
      <p:pic>
        <p:nvPicPr>
          <p:cNvPr id="158" name="Google Shape;158;p20"/>
          <p:cNvPicPr preferRelativeResize="0"/>
          <p:nvPr/>
        </p:nvPicPr>
        <p:blipFill>
          <a:blip r:embed="rId5">
            <a:alphaModFix/>
          </a:blip>
          <a:stretch>
            <a:fillRect/>
          </a:stretch>
        </p:blipFill>
        <p:spPr>
          <a:xfrm>
            <a:off x="2958625" y="1362700"/>
            <a:ext cx="2440279" cy="1749725"/>
          </a:xfrm>
          <a:prstGeom prst="rect">
            <a:avLst/>
          </a:prstGeom>
          <a:noFill/>
          <a:ln>
            <a:noFill/>
          </a:ln>
        </p:spPr>
      </p:pic>
      <p:pic>
        <p:nvPicPr>
          <p:cNvPr id="159" name="Google Shape;159;p20"/>
          <p:cNvPicPr preferRelativeResize="0"/>
          <p:nvPr/>
        </p:nvPicPr>
        <p:blipFill>
          <a:blip r:embed="rId6">
            <a:alphaModFix/>
          </a:blip>
          <a:stretch>
            <a:fillRect/>
          </a:stretch>
        </p:blipFill>
        <p:spPr>
          <a:xfrm>
            <a:off x="2958625" y="3250600"/>
            <a:ext cx="2416700" cy="1792400"/>
          </a:xfrm>
          <a:prstGeom prst="rect">
            <a:avLst/>
          </a:prstGeom>
          <a:noFill/>
          <a:ln>
            <a:noFill/>
          </a:ln>
        </p:spPr>
      </p:pic>
      <p:sp>
        <p:nvSpPr>
          <p:cNvPr id="160" name="Google Shape;160;p20"/>
          <p:cNvSpPr txBox="1"/>
          <p:nvPr/>
        </p:nvSpPr>
        <p:spPr>
          <a:xfrm>
            <a:off x="5841625" y="1308975"/>
            <a:ext cx="3146700" cy="35367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Metrics such as Elbow Method, Silhouette Analysis and Plotting Inter-cluster Distances were used to optimize the model to </a:t>
            </a:r>
            <a:r>
              <a:rPr lang="en" sz="900" b="1">
                <a:solidFill>
                  <a:schemeClr val="accent1"/>
                </a:solidFill>
                <a:latin typeface="Cambria"/>
                <a:ea typeface="Cambria"/>
                <a:cs typeface="Cambria"/>
                <a:sym typeface="Cambria"/>
              </a:rPr>
              <a:t>4 distinct clusters</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b="1">
                <a:solidFill>
                  <a:schemeClr val="dk1"/>
                </a:solidFill>
                <a:latin typeface="Cambria"/>
                <a:ea typeface="Cambria"/>
                <a:cs typeface="Cambria"/>
                <a:sym typeface="Cambria"/>
              </a:rPr>
              <a:t>Clusters 1</a:t>
            </a:r>
            <a:r>
              <a:rPr lang="en" sz="900" b="1">
                <a:solidFill>
                  <a:schemeClr val="accent1"/>
                </a:solidFill>
                <a:latin typeface="Cambria"/>
                <a:ea typeface="Cambria"/>
                <a:cs typeface="Cambria"/>
                <a:sym typeface="Cambria"/>
              </a:rPr>
              <a:t> and </a:t>
            </a:r>
            <a:r>
              <a:rPr lang="en" sz="900" b="1">
                <a:solidFill>
                  <a:schemeClr val="dk1"/>
                </a:solidFill>
                <a:latin typeface="Cambria"/>
                <a:ea typeface="Cambria"/>
                <a:cs typeface="Cambria"/>
                <a:sym typeface="Cambria"/>
              </a:rPr>
              <a:t>Cluster 2</a:t>
            </a:r>
            <a:r>
              <a:rPr lang="en" sz="900">
                <a:solidFill>
                  <a:schemeClr val="accent1"/>
                </a:solidFill>
                <a:latin typeface="Cambria"/>
                <a:ea typeface="Cambria"/>
                <a:cs typeface="Cambria"/>
                <a:sym typeface="Cambria"/>
              </a:rPr>
              <a:t> contained the majority of households with higher than average </a:t>
            </a:r>
            <a:r>
              <a:rPr lang="en" sz="900" b="1">
                <a:solidFill>
                  <a:schemeClr val="accent1"/>
                </a:solidFill>
                <a:latin typeface="Cambria"/>
                <a:ea typeface="Cambria"/>
                <a:cs typeface="Cambria"/>
                <a:sym typeface="Cambria"/>
              </a:rPr>
              <a:t>Total Cost </a:t>
            </a:r>
            <a:r>
              <a:rPr lang="en" sz="900">
                <a:solidFill>
                  <a:schemeClr val="accent1"/>
                </a:solidFill>
                <a:latin typeface="Cambria"/>
                <a:ea typeface="Cambria"/>
                <a:cs typeface="Cambria"/>
                <a:sym typeface="Cambria"/>
              </a:rPr>
              <a:t>as seen in</a:t>
            </a:r>
            <a:r>
              <a:rPr lang="en" sz="900" b="1">
                <a:solidFill>
                  <a:schemeClr val="accent1"/>
                </a:solidFill>
                <a:latin typeface="Cambria"/>
                <a:ea typeface="Cambria"/>
                <a:cs typeface="Cambria"/>
                <a:sym typeface="Cambria"/>
              </a:rPr>
              <a:t> Figure 2</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Next Step was to </a:t>
            </a:r>
            <a:r>
              <a:rPr lang="en" sz="900" b="1">
                <a:solidFill>
                  <a:schemeClr val="accent1"/>
                </a:solidFill>
                <a:latin typeface="Cambria"/>
                <a:ea typeface="Cambria"/>
                <a:cs typeface="Cambria"/>
                <a:sym typeface="Cambria"/>
              </a:rPr>
              <a:t>zoom in on </a:t>
            </a:r>
            <a:r>
              <a:rPr lang="en" sz="900" b="1">
                <a:solidFill>
                  <a:schemeClr val="accent3"/>
                </a:solidFill>
                <a:latin typeface="Cambria"/>
                <a:ea typeface="Cambria"/>
                <a:cs typeface="Cambria"/>
                <a:sym typeface="Cambria"/>
              </a:rPr>
              <a:t>Cluster 1</a:t>
            </a:r>
            <a:r>
              <a:rPr lang="en" sz="900" b="1">
                <a:solidFill>
                  <a:schemeClr val="accent1"/>
                </a:solidFill>
                <a:latin typeface="Cambria"/>
                <a:ea typeface="Cambria"/>
                <a:cs typeface="Cambria"/>
                <a:sym typeface="Cambria"/>
              </a:rPr>
              <a:t> and </a:t>
            </a:r>
            <a:r>
              <a:rPr lang="en" sz="900" b="1">
                <a:solidFill>
                  <a:schemeClr val="dk1"/>
                </a:solidFill>
                <a:latin typeface="Cambria"/>
                <a:ea typeface="Cambria"/>
                <a:cs typeface="Cambria"/>
                <a:sym typeface="Cambria"/>
              </a:rPr>
              <a:t>Cluster 2 </a:t>
            </a:r>
            <a:r>
              <a:rPr lang="en" sz="900" b="1">
                <a:solidFill>
                  <a:schemeClr val="accent1"/>
                </a:solidFill>
                <a:latin typeface="Cambria"/>
                <a:ea typeface="Cambria"/>
                <a:cs typeface="Cambria"/>
                <a:sym typeface="Cambria"/>
              </a:rPr>
              <a:t> </a:t>
            </a:r>
            <a:r>
              <a:rPr lang="en" sz="900">
                <a:solidFill>
                  <a:schemeClr val="accent1"/>
                </a:solidFill>
                <a:latin typeface="Cambria"/>
                <a:ea typeface="Cambria"/>
                <a:cs typeface="Cambria"/>
                <a:sym typeface="Cambria"/>
              </a:rPr>
              <a:t>and find features associated with those households that were </a:t>
            </a:r>
            <a:r>
              <a:rPr lang="en" sz="900" b="1">
                <a:solidFill>
                  <a:schemeClr val="accent1"/>
                </a:solidFill>
                <a:latin typeface="Cambria"/>
                <a:ea typeface="Cambria"/>
                <a:cs typeface="Cambria"/>
                <a:sym typeface="Cambria"/>
              </a:rPr>
              <a:t>distinctively different in terms of AVG magnitude</a:t>
            </a:r>
            <a:r>
              <a:rPr lang="en" sz="900">
                <a:solidFill>
                  <a:schemeClr val="accent1"/>
                </a:solidFill>
                <a:latin typeface="Cambria"/>
                <a:ea typeface="Cambria"/>
                <a:cs typeface="Cambria"/>
                <a:sym typeface="Cambria"/>
              </a:rPr>
              <a:t>, compared to the the rest of the AAA customers in the dataset</a:t>
            </a:r>
            <a:endParaRPr sz="900">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Doing a deeper dive into the features correlated with Total Cost per household, identified in our prior analysis such as </a:t>
            </a:r>
            <a:r>
              <a:rPr lang="en" sz="900" b="1">
                <a:solidFill>
                  <a:schemeClr val="accent1"/>
                </a:solidFill>
                <a:latin typeface="Cambria"/>
                <a:ea typeface="Cambria"/>
                <a:cs typeface="Cambria"/>
                <a:sym typeface="Cambria"/>
              </a:rPr>
              <a:t>Number of Children, Age, Number of Vehicles, FSV Services Purchased etc.</a:t>
            </a:r>
            <a:r>
              <a:rPr lang="en" sz="900">
                <a:solidFill>
                  <a:schemeClr val="accent1"/>
                </a:solidFill>
                <a:latin typeface="Cambria"/>
                <a:ea typeface="Cambria"/>
                <a:cs typeface="Cambria"/>
                <a:sym typeface="Cambria"/>
              </a:rPr>
              <a:t> can further confirm the predictive power of those metrics when trying to estimate the lifetime Total Cost of an AAA Customer / Household. </a:t>
            </a:r>
            <a:endParaRPr sz="900">
              <a:solidFill>
                <a:schemeClr val="accent1"/>
              </a:solidFill>
              <a:latin typeface="Cambria"/>
              <a:ea typeface="Cambria"/>
              <a:cs typeface="Cambria"/>
              <a:sym typeface="Cambria"/>
            </a:endParaRPr>
          </a:p>
          <a:p>
            <a:pPr marL="0" lvl="0" indent="0" algn="l" rtl="0">
              <a:lnSpc>
                <a:spcPct val="115000"/>
              </a:lnSpc>
              <a:spcBef>
                <a:spcPts val="0"/>
              </a:spcBef>
              <a:spcAft>
                <a:spcPts val="0"/>
              </a:spcAft>
              <a:buNone/>
            </a:pPr>
            <a:endParaRPr sz="900">
              <a:solidFill>
                <a:schemeClr val="accent5"/>
              </a:solidFill>
              <a:latin typeface="Cambria"/>
              <a:ea typeface="Cambria"/>
              <a:cs typeface="Cambria"/>
              <a:sym typeface="Cambria"/>
            </a:endParaRPr>
          </a:p>
        </p:txBody>
      </p:sp>
      <p:sp>
        <p:nvSpPr>
          <p:cNvPr id="161" name="Google Shape;161;p20"/>
          <p:cNvSpPr txBox="1">
            <a:spLocks noGrp="1"/>
          </p:cNvSpPr>
          <p:nvPr>
            <p:ph type="ctrTitle"/>
          </p:nvPr>
        </p:nvSpPr>
        <p:spPr>
          <a:xfrm>
            <a:off x="3183500" y="1498025"/>
            <a:ext cx="7566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0">
                <a:solidFill>
                  <a:schemeClr val="accent5"/>
                </a:solidFill>
                <a:latin typeface="Cambria"/>
                <a:ea typeface="Cambria"/>
                <a:cs typeface="Cambria"/>
                <a:sym typeface="Cambria"/>
              </a:rPr>
              <a:t>Fig. 2</a:t>
            </a:r>
            <a:endParaRPr sz="1200" b="0">
              <a:solidFill>
                <a:schemeClr val="accent5"/>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p:nvPr/>
        </p:nvSpPr>
        <p:spPr>
          <a:xfrm>
            <a:off x="390300" y="741925"/>
            <a:ext cx="5365521" cy="269100"/>
          </a:xfrm>
          <a:prstGeom prst="flowChartAlternateProcess">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Using KMeans Clustering for EDA and Insights</a:t>
            </a:r>
            <a:endParaRPr>
              <a:solidFill>
                <a:schemeClr val="lt2"/>
              </a:solidFill>
            </a:endParaRPr>
          </a:p>
        </p:txBody>
      </p:sp>
      <p:sp>
        <p:nvSpPr>
          <p:cNvPr id="167" name="Google Shape;167;p21"/>
          <p:cNvSpPr/>
          <p:nvPr/>
        </p:nvSpPr>
        <p:spPr>
          <a:xfrm>
            <a:off x="6462475" y="770725"/>
            <a:ext cx="1836600" cy="269100"/>
          </a:xfrm>
          <a:prstGeom prst="flowChartAlternateProcess">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Findings</a:t>
            </a:r>
            <a:endParaRPr>
              <a:solidFill>
                <a:schemeClr val="lt2"/>
              </a:solidFill>
            </a:endParaRPr>
          </a:p>
        </p:txBody>
      </p:sp>
      <p:sp>
        <p:nvSpPr>
          <p:cNvPr id="168" name="Google Shape;168;p21"/>
          <p:cNvSpPr txBox="1"/>
          <p:nvPr/>
        </p:nvSpPr>
        <p:spPr>
          <a:xfrm>
            <a:off x="5841625" y="1187675"/>
            <a:ext cx="3078300" cy="21861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Before we look at the graphs to the left let’s remember that </a:t>
            </a:r>
            <a:r>
              <a:rPr lang="en" sz="900" b="1">
                <a:solidFill>
                  <a:schemeClr val="accent3"/>
                </a:solidFill>
                <a:latin typeface="Cambria"/>
                <a:ea typeface="Cambria"/>
                <a:cs typeface="Cambria"/>
                <a:sym typeface="Cambria"/>
              </a:rPr>
              <a:t>Segment 1</a:t>
            </a:r>
            <a:r>
              <a:rPr lang="en" sz="900">
                <a:solidFill>
                  <a:schemeClr val="accent1"/>
                </a:solidFill>
                <a:latin typeface="Cambria"/>
                <a:ea typeface="Cambria"/>
                <a:cs typeface="Cambria"/>
                <a:sym typeface="Cambria"/>
              </a:rPr>
              <a:t> and </a:t>
            </a:r>
            <a:r>
              <a:rPr lang="en" sz="900" b="1">
                <a:solidFill>
                  <a:schemeClr val="dk1"/>
                </a:solidFill>
                <a:latin typeface="Cambria"/>
                <a:ea typeface="Cambria"/>
                <a:cs typeface="Cambria"/>
                <a:sym typeface="Cambria"/>
              </a:rPr>
              <a:t>Segment 2</a:t>
            </a:r>
            <a:r>
              <a:rPr lang="en" sz="900">
                <a:solidFill>
                  <a:schemeClr val="accent1"/>
                </a:solidFill>
                <a:latin typeface="Cambria"/>
                <a:ea typeface="Cambria"/>
                <a:cs typeface="Cambria"/>
                <a:sym typeface="Cambria"/>
              </a:rPr>
              <a:t> contain most user profiles associated with </a:t>
            </a:r>
            <a:r>
              <a:rPr lang="en" sz="900" b="1">
                <a:solidFill>
                  <a:schemeClr val="accent1"/>
                </a:solidFill>
                <a:latin typeface="Cambria"/>
                <a:ea typeface="Cambria"/>
                <a:cs typeface="Cambria"/>
                <a:sym typeface="Cambria"/>
              </a:rPr>
              <a:t>high Total Cost per Household</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a:t>
            </a:r>
            <a:r>
              <a:rPr lang="en" sz="900" b="1">
                <a:solidFill>
                  <a:schemeClr val="accent1"/>
                </a:solidFill>
                <a:latin typeface="Cambria"/>
                <a:ea typeface="Cambria"/>
                <a:cs typeface="Cambria"/>
                <a:sym typeface="Cambria"/>
              </a:rPr>
              <a:t>more vehicles in a household,</a:t>
            </a:r>
            <a:r>
              <a:rPr lang="en" sz="900">
                <a:solidFill>
                  <a:schemeClr val="accent1"/>
                </a:solidFill>
                <a:latin typeface="Cambria"/>
                <a:ea typeface="Cambria"/>
                <a:cs typeface="Cambria"/>
                <a:sym typeface="Cambria"/>
              </a:rPr>
              <a:t> the </a:t>
            </a:r>
            <a:r>
              <a:rPr lang="en" sz="900" b="1">
                <a:solidFill>
                  <a:schemeClr val="accent1"/>
                </a:solidFill>
                <a:latin typeface="Cambria"/>
                <a:ea typeface="Cambria"/>
                <a:cs typeface="Cambria"/>
                <a:sym typeface="Cambria"/>
              </a:rPr>
              <a:t>higher the Total Cost to AAA</a:t>
            </a:r>
            <a:r>
              <a:rPr lang="en" sz="900">
                <a:solidFill>
                  <a:schemeClr val="accent1"/>
                </a:solidFill>
                <a:latin typeface="Cambria"/>
                <a:ea typeface="Cambria"/>
                <a:cs typeface="Cambria"/>
                <a:sym typeface="Cambria"/>
              </a:rPr>
              <a:t> for servicing that customer</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a:t>
            </a:r>
            <a:r>
              <a:rPr lang="en" sz="900" b="1">
                <a:solidFill>
                  <a:schemeClr val="accent1"/>
                </a:solidFill>
                <a:latin typeface="Cambria"/>
                <a:ea typeface="Cambria"/>
                <a:cs typeface="Cambria"/>
                <a:sym typeface="Cambria"/>
              </a:rPr>
              <a:t>more children</a:t>
            </a:r>
            <a:r>
              <a:rPr lang="en" sz="900">
                <a:solidFill>
                  <a:schemeClr val="accent1"/>
                </a:solidFill>
                <a:latin typeface="Cambria"/>
                <a:ea typeface="Cambria"/>
                <a:cs typeface="Cambria"/>
                <a:sym typeface="Cambria"/>
              </a:rPr>
              <a:t> in a household, the </a:t>
            </a:r>
            <a:r>
              <a:rPr lang="en" sz="900" b="1">
                <a:solidFill>
                  <a:schemeClr val="accent1"/>
                </a:solidFill>
                <a:latin typeface="Cambria"/>
                <a:ea typeface="Cambria"/>
                <a:cs typeface="Cambria"/>
                <a:sym typeface="Cambria"/>
              </a:rPr>
              <a:t>higher the Total Cost to AAA</a:t>
            </a:r>
            <a:r>
              <a:rPr lang="en" sz="900">
                <a:solidFill>
                  <a:schemeClr val="accent1"/>
                </a:solidFill>
                <a:latin typeface="Cambria"/>
                <a:ea typeface="Cambria"/>
                <a:cs typeface="Cambria"/>
                <a:sym typeface="Cambria"/>
              </a:rPr>
              <a:t> for servicing that customer</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a:t>
            </a:r>
            <a:r>
              <a:rPr lang="en" sz="900" b="1">
                <a:solidFill>
                  <a:schemeClr val="accent1"/>
                </a:solidFill>
                <a:latin typeface="Cambria"/>
                <a:ea typeface="Cambria"/>
                <a:cs typeface="Cambria"/>
                <a:sym typeface="Cambria"/>
              </a:rPr>
              <a:t>lower the average age </a:t>
            </a:r>
            <a:r>
              <a:rPr lang="en" sz="900">
                <a:solidFill>
                  <a:schemeClr val="accent1"/>
                </a:solidFill>
                <a:latin typeface="Cambria"/>
                <a:ea typeface="Cambria"/>
                <a:cs typeface="Cambria"/>
                <a:sym typeface="Cambria"/>
              </a:rPr>
              <a:t>in the household, the </a:t>
            </a:r>
            <a:r>
              <a:rPr lang="en" sz="900" b="1">
                <a:solidFill>
                  <a:schemeClr val="accent1"/>
                </a:solidFill>
                <a:latin typeface="Cambria"/>
                <a:ea typeface="Cambria"/>
                <a:cs typeface="Cambria"/>
                <a:sym typeface="Cambria"/>
              </a:rPr>
              <a:t>higher the Total Cost to AAA</a:t>
            </a:r>
            <a:endParaRPr sz="900" b="1">
              <a:solidFill>
                <a:schemeClr val="accent1"/>
              </a:solidFill>
              <a:latin typeface="Cambria"/>
              <a:ea typeface="Cambria"/>
              <a:cs typeface="Cambria"/>
              <a:sym typeface="Cambria"/>
            </a:endParaRPr>
          </a:p>
          <a:p>
            <a:pPr marL="457200" lvl="0" indent="0" algn="l" rtl="0">
              <a:lnSpc>
                <a:spcPct val="115000"/>
              </a:lnSpc>
              <a:spcBef>
                <a:spcPts val="0"/>
              </a:spcBef>
              <a:spcAft>
                <a:spcPts val="0"/>
              </a:spcAft>
              <a:buNone/>
            </a:pPr>
            <a:endParaRPr sz="900" b="1">
              <a:solidFill>
                <a:schemeClr val="accent1"/>
              </a:solidFill>
              <a:latin typeface="Cambria"/>
              <a:ea typeface="Cambria"/>
              <a:cs typeface="Cambria"/>
              <a:sym typeface="Cambria"/>
            </a:endParaRPr>
          </a:p>
          <a:p>
            <a:pPr marL="457200" lvl="0" indent="-285750" algn="l" rtl="0">
              <a:lnSpc>
                <a:spcPct val="115000"/>
              </a:lnSpc>
              <a:spcBef>
                <a:spcPts val="0"/>
              </a:spcBef>
              <a:spcAft>
                <a:spcPts val="0"/>
              </a:spcAft>
              <a:buClr>
                <a:schemeClr val="accent1"/>
              </a:buClr>
              <a:buSzPts val="900"/>
              <a:buFont typeface="Cambria"/>
              <a:buChar char="●"/>
            </a:pPr>
            <a:r>
              <a:rPr lang="en" sz="900">
                <a:solidFill>
                  <a:schemeClr val="accent1"/>
                </a:solidFill>
                <a:latin typeface="Cambria"/>
                <a:ea typeface="Cambria"/>
                <a:cs typeface="Cambria"/>
                <a:sym typeface="Cambria"/>
              </a:rPr>
              <a:t>The </a:t>
            </a:r>
            <a:r>
              <a:rPr lang="en" sz="900" b="1">
                <a:solidFill>
                  <a:schemeClr val="accent1"/>
                </a:solidFill>
                <a:latin typeface="Cambria"/>
                <a:ea typeface="Cambria"/>
                <a:cs typeface="Cambria"/>
                <a:sym typeface="Cambria"/>
              </a:rPr>
              <a:t>more FSV Products</a:t>
            </a:r>
            <a:r>
              <a:rPr lang="en" sz="900">
                <a:solidFill>
                  <a:schemeClr val="accent1"/>
                </a:solidFill>
                <a:latin typeface="Cambria"/>
                <a:ea typeface="Cambria"/>
                <a:cs typeface="Cambria"/>
                <a:sym typeface="Cambria"/>
              </a:rPr>
              <a:t> that a household is signed up for, the </a:t>
            </a:r>
            <a:r>
              <a:rPr lang="en" sz="900" b="1">
                <a:solidFill>
                  <a:schemeClr val="accent1"/>
                </a:solidFill>
                <a:latin typeface="Cambria"/>
                <a:ea typeface="Cambria"/>
                <a:cs typeface="Cambria"/>
                <a:sym typeface="Cambria"/>
              </a:rPr>
              <a:t>higher the Total Cost to AAA</a:t>
            </a:r>
            <a:endParaRPr sz="900">
              <a:solidFill>
                <a:schemeClr val="accent1"/>
              </a:solidFill>
              <a:latin typeface="Cambria"/>
              <a:ea typeface="Cambria"/>
              <a:cs typeface="Cambria"/>
              <a:sym typeface="Cambria"/>
            </a:endParaRPr>
          </a:p>
        </p:txBody>
      </p:sp>
      <p:pic>
        <p:nvPicPr>
          <p:cNvPr id="169" name="Google Shape;169;p21"/>
          <p:cNvPicPr preferRelativeResize="0"/>
          <p:nvPr/>
        </p:nvPicPr>
        <p:blipFill>
          <a:blip r:embed="rId3">
            <a:alphaModFix/>
          </a:blip>
          <a:stretch>
            <a:fillRect/>
          </a:stretch>
        </p:blipFill>
        <p:spPr>
          <a:xfrm>
            <a:off x="390300" y="3142871"/>
            <a:ext cx="2510475" cy="1842329"/>
          </a:xfrm>
          <a:prstGeom prst="rect">
            <a:avLst/>
          </a:prstGeom>
          <a:noFill/>
          <a:ln>
            <a:noFill/>
          </a:ln>
        </p:spPr>
      </p:pic>
      <p:pic>
        <p:nvPicPr>
          <p:cNvPr id="170" name="Google Shape;170;p21"/>
          <p:cNvPicPr preferRelativeResize="0"/>
          <p:nvPr/>
        </p:nvPicPr>
        <p:blipFill>
          <a:blip r:embed="rId4">
            <a:alphaModFix/>
          </a:blip>
          <a:stretch>
            <a:fillRect/>
          </a:stretch>
        </p:blipFill>
        <p:spPr>
          <a:xfrm>
            <a:off x="390300" y="1166475"/>
            <a:ext cx="2510474" cy="1820950"/>
          </a:xfrm>
          <a:prstGeom prst="rect">
            <a:avLst/>
          </a:prstGeom>
          <a:noFill/>
          <a:ln>
            <a:noFill/>
          </a:ln>
        </p:spPr>
      </p:pic>
      <p:pic>
        <p:nvPicPr>
          <p:cNvPr id="171" name="Google Shape;171;p21"/>
          <p:cNvPicPr preferRelativeResize="0"/>
          <p:nvPr/>
        </p:nvPicPr>
        <p:blipFill>
          <a:blip r:embed="rId5">
            <a:alphaModFix/>
          </a:blip>
          <a:stretch>
            <a:fillRect/>
          </a:stretch>
        </p:blipFill>
        <p:spPr>
          <a:xfrm>
            <a:off x="3077475" y="1187675"/>
            <a:ext cx="2452476" cy="1799750"/>
          </a:xfrm>
          <a:prstGeom prst="rect">
            <a:avLst/>
          </a:prstGeom>
          <a:noFill/>
          <a:ln>
            <a:noFill/>
          </a:ln>
        </p:spPr>
      </p:pic>
      <p:pic>
        <p:nvPicPr>
          <p:cNvPr id="172" name="Google Shape;172;p21"/>
          <p:cNvPicPr preferRelativeResize="0"/>
          <p:nvPr/>
        </p:nvPicPr>
        <p:blipFill>
          <a:blip r:embed="rId6">
            <a:alphaModFix/>
          </a:blip>
          <a:stretch>
            <a:fillRect/>
          </a:stretch>
        </p:blipFill>
        <p:spPr>
          <a:xfrm>
            <a:off x="3077474" y="3164075"/>
            <a:ext cx="2452474" cy="1821142"/>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2888</Words>
  <Application>Microsoft Macintosh PowerPoint</Application>
  <PresentationFormat>On-screen Show (16:9)</PresentationFormat>
  <Paragraphs>231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Raleway</vt:lpstr>
      <vt:lpstr>Lato</vt:lpstr>
      <vt:lpstr>Arial</vt:lpstr>
      <vt:lpstr>Cambria</vt:lpstr>
      <vt:lpstr>Streamline</vt:lpstr>
      <vt:lpstr>Capstone Project  </vt:lpstr>
      <vt:lpstr>Background  </vt:lpstr>
      <vt:lpstr>Objectives  </vt:lpstr>
      <vt:lpstr>Overview of General Approach &amp; Methods Used  </vt:lpstr>
      <vt:lpstr>PowerPoint Presentation</vt:lpstr>
      <vt:lpstr>EDA &amp; Feature Engineering This was one of the most important parts of this project where I was able to uncover data correlations and insights that guided the rest of my process  </vt:lpstr>
      <vt:lpstr>Pair-plots showing relationship between some of the top predictive features and Total Cost   </vt:lpstr>
      <vt:lpstr>Fig. 2</vt:lpstr>
      <vt:lpstr>PowerPoint Presentation</vt:lpstr>
      <vt:lpstr>Cheaper car makes such as Hyundai are more prevalent in Customer Segments associated with Lower Cost</vt:lpstr>
      <vt:lpstr>Customer Cluster 1 &amp; 2 associated with high Total Cost own more “FORD”s per household</vt:lpstr>
      <vt:lpstr>PowerPoint Presentation</vt:lpstr>
      <vt:lpstr>PowerPoint Presentation</vt:lpstr>
      <vt:lpstr>PowerPoint Presentation</vt:lpstr>
      <vt:lpstr>*Class Imbalance causing basic classifiers to predict Class 0 mostly</vt:lpstr>
      <vt:lpstr>PowerPoint Presentation</vt:lpstr>
      <vt:lpstr>PowerPoint Presentation</vt:lpstr>
      <vt:lpstr>PowerPoint Presentation</vt:lpstr>
      <vt:lpstr>PowerPoint Presentation</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cp:lastModifiedBy>Dilyan Kovachev</cp:lastModifiedBy>
  <cp:revision>1</cp:revision>
  <dcterms:modified xsi:type="dcterms:W3CDTF">2020-03-11T05:41:13Z</dcterms:modified>
</cp:coreProperties>
</file>