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9"/>
  </p:notesMasterIdLst>
  <p:sldIdLst>
    <p:sldId id="256" r:id="rId2"/>
    <p:sldId id="258" r:id="rId3"/>
    <p:sldId id="304" r:id="rId4"/>
    <p:sldId id="329" r:id="rId5"/>
    <p:sldId id="334" r:id="rId6"/>
    <p:sldId id="332" r:id="rId7"/>
    <p:sldId id="331" r:id="rId8"/>
    <p:sldId id="333" r:id="rId9"/>
    <p:sldId id="330" r:id="rId10"/>
    <p:sldId id="306" r:id="rId11"/>
    <p:sldId id="312" r:id="rId12"/>
    <p:sldId id="313" r:id="rId13"/>
    <p:sldId id="314" r:id="rId14"/>
    <p:sldId id="317" r:id="rId15"/>
    <p:sldId id="318" r:id="rId16"/>
    <p:sldId id="319" r:id="rId17"/>
    <p:sldId id="305" r:id="rId18"/>
    <p:sldId id="320" r:id="rId19"/>
    <p:sldId id="322" r:id="rId20"/>
    <p:sldId id="324" r:id="rId21"/>
    <p:sldId id="325" r:id="rId22"/>
    <p:sldId id="323" r:id="rId23"/>
    <p:sldId id="335" r:id="rId24"/>
    <p:sldId id="337" r:id="rId25"/>
    <p:sldId id="338" r:id="rId26"/>
    <p:sldId id="341" r:id="rId27"/>
    <p:sldId id="342" r:id="rId28"/>
    <p:sldId id="344" r:id="rId29"/>
    <p:sldId id="354" r:id="rId30"/>
    <p:sldId id="355" r:id="rId31"/>
    <p:sldId id="347" r:id="rId32"/>
    <p:sldId id="343" r:id="rId33"/>
    <p:sldId id="359" r:id="rId34"/>
    <p:sldId id="358" r:id="rId35"/>
    <p:sldId id="345" r:id="rId36"/>
    <p:sldId id="357" r:id="rId37"/>
    <p:sldId id="360" r:id="rId38"/>
    <p:sldId id="363" r:id="rId39"/>
    <p:sldId id="365" r:id="rId40"/>
    <p:sldId id="361" r:id="rId41"/>
    <p:sldId id="366" r:id="rId42"/>
    <p:sldId id="368" r:id="rId43"/>
    <p:sldId id="350" r:id="rId44"/>
    <p:sldId id="369" r:id="rId45"/>
    <p:sldId id="351" r:id="rId46"/>
    <p:sldId id="370" r:id="rId47"/>
    <p:sldId id="352" r:id="rId48"/>
  </p:sldIdLst>
  <p:sldSz cx="9144000" cy="5143500" type="screen16x9"/>
  <p:notesSz cx="6858000" cy="9144000"/>
  <p:embeddedFontLst>
    <p:embeddedFont>
      <p:font typeface="Abel" panose="02000506030000020004" pitchFamily="2" charset="0"/>
      <p:regular r:id="rId50"/>
    </p:embeddedFont>
    <p:embeddedFont>
      <p:font typeface="Cambria Math" panose="02040503050406030204" pitchFamily="18" charset="0"/>
      <p:regular r:id="rId51"/>
    </p:embeddedFont>
    <p:embeddedFont>
      <p:font typeface="Consolas" panose="020B0609020204030204" pitchFamily="49" charset="0"/>
      <p:regular r:id="rId52"/>
      <p:bold r:id="rId53"/>
      <p:italic r:id="rId54"/>
      <p:boldItalic r:id="rId55"/>
    </p:embeddedFont>
    <p:embeddedFont>
      <p:font typeface="Microsoft JhengHei Light" panose="020B0304030504040204" pitchFamily="34" charset="-120"/>
      <p:regular r:id="rId56"/>
    </p:embeddedFont>
    <p:embeddedFont>
      <p:font typeface="Montserrat" panose="00000500000000000000" pitchFamily="2" charset="0"/>
      <p:regular r:id="rId57"/>
      <p:bold r:id="rId58"/>
      <p:italic r:id="rId59"/>
      <p:boldItalic r:id="rId60"/>
    </p:embeddedFont>
    <p:embeddedFont>
      <p:font typeface="Rubik Medium" panose="02020500000000000000" charset="-79"/>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1B46FE-8753-42CE-BDF9-093CA32B0F9E}">
  <a:tblStyle styleId="{281B46FE-8753-42CE-BDF9-093CA32B0F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47" autoAdjust="0"/>
  </p:normalViewPr>
  <p:slideViewPr>
    <p:cSldViewPr snapToGrid="0">
      <p:cViewPr varScale="1">
        <p:scale>
          <a:sx n="90" d="100"/>
          <a:sy n="90" d="100"/>
        </p:scale>
        <p:origin x="90" y="2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大家好，我們今天要介紹的是台鐵的排班最佳化問題，我是報告人柏棠。</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我們直接以台鐵列車長的班表來對大家進行說明，我們認為的問題。</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103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首先可以看到在 </a:t>
            </a:r>
            <a:r>
              <a:rPr lang="en-US" altLang="zh-TW" dirty="0"/>
              <a:t>125</a:t>
            </a:r>
            <a:r>
              <a:rPr lang="zh-TW" altLang="en-US" dirty="0"/>
              <a:t> 和 </a:t>
            </a:r>
            <a:r>
              <a:rPr lang="en-US" altLang="zh-TW" dirty="0"/>
              <a:t>152</a:t>
            </a:r>
            <a:r>
              <a:rPr lang="zh-TW" altLang="en-US" dirty="0"/>
              <a:t> 車次之間列車長僅有</a:t>
            </a:r>
            <a:r>
              <a:rPr lang="en-US" altLang="zh-TW" dirty="0"/>
              <a:t>21</a:t>
            </a:r>
            <a:r>
              <a:rPr lang="zh-TW" altLang="en-US" dirty="0"/>
              <a:t>分鐘的休息時間。</a:t>
            </a:r>
            <a:endParaRPr dirty="0"/>
          </a:p>
        </p:txBody>
      </p:sp>
    </p:spTree>
    <p:extLst>
      <p:ext uri="{BB962C8B-B14F-4D97-AF65-F5344CB8AC3E}">
        <p14:creationId xmlns:p14="http://schemas.microsoft.com/office/powerpoint/2010/main" val="3207310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接著在 </a:t>
            </a:r>
            <a:r>
              <a:rPr lang="en-US" altLang="zh-TW" dirty="0"/>
              <a:t>3137</a:t>
            </a:r>
            <a:r>
              <a:rPr lang="zh-TW" altLang="en-US" dirty="0"/>
              <a:t> 和 </a:t>
            </a:r>
            <a:r>
              <a:rPr lang="en-US" altLang="zh-TW" dirty="0"/>
              <a:t>3192</a:t>
            </a:r>
            <a:r>
              <a:rPr lang="zh-TW" altLang="en-US" dirty="0"/>
              <a:t> 車次之間列車長有長達</a:t>
            </a:r>
            <a:r>
              <a:rPr lang="en-US" altLang="zh-TW" dirty="0"/>
              <a:t>2</a:t>
            </a:r>
            <a:r>
              <a:rPr lang="zh-TW" altLang="en-US" dirty="0"/>
              <a:t>小時多的休息時間，但依照台鐵的規定，這些過多的休息時間並不會算到員工的工作時數去，且這些時間列車長無法離開台鐵。</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也就是說，對勞資雙方而言都是傷害，對資方而言，沒辦法有效運用人力導致需要更多的人手投入車次的運行。而對於列車長而言，這更是無薪且一段意義不大的消耗時間。</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而這樣過長的休息時間配置，在台鐵的排班中是相當常出現的。</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954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這邊僅剩</a:t>
            </a:r>
            <a:r>
              <a:rPr lang="en-US" altLang="zh-TW" dirty="0"/>
              <a:t>13</a:t>
            </a:r>
            <a:r>
              <a:rPr lang="zh-TW" altLang="en-US" dirty="0"/>
              <a:t>分鐘的休息時間。</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1813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這邊只有</a:t>
            </a:r>
            <a:r>
              <a:rPr lang="en-US" altLang="zh-TW" dirty="0"/>
              <a:t>15</a:t>
            </a:r>
            <a:r>
              <a:rPr lang="zh-TW" altLang="en-US" dirty="0"/>
              <a:t>分鐘。</a:t>
            </a:r>
            <a:endParaRPr dirty="0"/>
          </a:p>
        </p:txBody>
      </p:sp>
    </p:spTree>
    <p:extLst>
      <p:ext uri="{BB962C8B-B14F-4D97-AF65-F5344CB8AC3E}">
        <p14:creationId xmlns:p14="http://schemas.microsoft.com/office/powerpoint/2010/main" val="1150775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這邊又超過兩個半小時以上的休息時間。</a:t>
            </a:r>
            <a:endParaRPr dirty="0"/>
          </a:p>
        </p:txBody>
      </p:sp>
    </p:spTree>
    <p:extLst>
      <p:ext uri="{BB962C8B-B14F-4D97-AF65-F5344CB8AC3E}">
        <p14:creationId xmlns:p14="http://schemas.microsoft.com/office/powerpoint/2010/main" val="301074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這邊甚至出現</a:t>
            </a:r>
            <a:r>
              <a:rPr lang="en-US" altLang="zh-TW" dirty="0"/>
              <a:t>3</a:t>
            </a:r>
            <a:r>
              <a:rPr lang="zh-TW" altLang="en-US" dirty="0"/>
              <a:t>個多小時的休息時間。</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我們認為這些紅色框出來的休息時間都是不合適的，而這樣不合適的休息時間並不是特例，它是非常常態性地出現在班表中。</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而在班表中最常出現的是過長的休息時間。</a:t>
            </a:r>
            <a:endParaRPr dirty="0"/>
          </a:p>
        </p:txBody>
      </p:sp>
    </p:spTree>
    <p:extLst>
      <p:ext uri="{BB962C8B-B14F-4D97-AF65-F5344CB8AC3E}">
        <p14:creationId xmlns:p14="http://schemas.microsoft.com/office/powerpoint/2010/main" val="2140622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剛剛討論完</a:t>
            </a:r>
            <a:r>
              <a:rPr kumimoji="0" lang="zh-TW" altLang="en-US" sz="1100" b="0" i="0" u="none" strike="noStrike" kern="0" cap="none" spc="0" normalizeH="0" baseline="0" noProof="0" dirty="0">
                <a:ln>
                  <a:noFill/>
                </a:ln>
                <a:solidFill>
                  <a:srgbClr val="E9E2C9"/>
                </a:solidFill>
                <a:effectLst/>
                <a:uLnTx/>
                <a:uFillTx/>
                <a:latin typeface="Montserrat"/>
                <a:sym typeface="Montserrat"/>
              </a:rPr>
              <a:t>列車長工作品質的問題後，我們接著探討台鐵的排班問題有多複雜。</a:t>
            </a:r>
            <a:endParaRPr kumimoji="0" lang="en-US" altLang="zh-TW" sz="1100" b="0" i="0" u="none" strike="noStrike" kern="0" cap="none" spc="0" normalizeH="0" baseline="0" noProof="0" dirty="0">
              <a:ln>
                <a:noFill/>
              </a:ln>
              <a:solidFill>
                <a:srgbClr val="E9E2C9"/>
              </a:solidFill>
              <a:effectLst/>
              <a:uLnTx/>
              <a:uFillTx/>
              <a:latin typeface="Montserrat"/>
              <a:sym typeface="Montserrat"/>
            </a:endParaRPr>
          </a:p>
          <a:p>
            <a:pPr marL="0" lvl="0" indent="0" algn="l" rtl="0">
              <a:spcBef>
                <a:spcPts val="0"/>
              </a:spcBef>
              <a:spcAft>
                <a:spcPts val="0"/>
              </a:spcAft>
              <a:buNone/>
            </a:pPr>
            <a:br>
              <a:rPr lang="en-US" dirty="0"/>
            </a:br>
            <a:r>
              <a:rPr lang="zh-TW" altLang="en-US" dirty="0"/>
              <a:t>我們可以看到這邊有三個車次，我們試著對他們進行排班。假設我們的第一個班是左邊的車次。</a:t>
            </a:r>
            <a:endParaRPr dirty="0"/>
          </a:p>
        </p:txBody>
      </p:sp>
    </p:spTree>
    <p:extLst>
      <p:ext uri="{BB962C8B-B14F-4D97-AF65-F5344CB8AC3E}">
        <p14:creationId xmlns:p14="http://schemas.microsoft.com/office/powerpoint/2010/main" val="216094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此時我們需要考慮時間的限制，列車長執行完第一個程務實已經是</a:t>
            </a:r>
            <a:r>
              <a:rPr lang="en-US" altLang="zh-TW" dirty="0"/>
              <a:t>10</a:t>
            </a:r>
            <a:r>
              <a:rPr lang="zh-TW" altLang="en-US" dirty="0"/>
              <a:t>點了，所以我們只能選擇發車時間是</a:t>
            </a:r>
            <a:r>
              <a:rPr lang="en-US" altLang="zh-TW" dirty="0"/>
              <a:t>10</a:t>
            </a:r>
            <a:r>
              <a:rPr lang="zh-TW" altLang="en-US" dirty="0"/>
              <a:t>點後的車次。</a:t>
            </a:r>
            <a:endParaRPr dirty="0"/>
          </a:p>
        </p:txBody>
      </p:sp>
    </p:spTree>
    <p:extLst>
      <p:ext uri="{BB962C8B-B14F-4D97-AF65-F5344CB8AC3E}">
        <p14:creationId xmlns:p14="http://schemas.microsoft.com/office/powerpoint/2010/main" val="199036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同樣我們需要考慮空間的限制，列車長執行完第一個乘務後在屏東站，所以下一個乘務必須限制在屏東站發車。</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在時間與空間的限制下，排班的問題會變得非常複雜，這也是為什麼人工排出來的班表這麼的不人性化。</a:t>
            </a:r>
          </a:p>
        </p:txBody>
      </p:sp>
    </p:spTree>
    <p:extLst>
      <p:ext uri="{BB962C8B-B14F-4D97-AF65-F5344CB8AC3E}">
        <p14:creationId xmlns:p14="http://schemas.microsoft.com/office/powerpoint/2010/main" val="14699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一開始我想先簡單說明一下我們今天報告的內容。</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首先，我們想要先定義我們發現並想要解決的問題，並帶大家對問題有初步認識。</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再來，我們想將原問題拆成數個子問題加以分析。</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然後，提出我們的解決方案，我們希望透過一個數學模型進行優化。</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接著，我們針對數學模型裡的重要決策變數、目標函式與限制式進行說明。</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最後我們想分享我們的研究的貢獻與不足，並提出可以再努力的方向。</a:t>
            </a:r>
            <a:endParaRPr lang="en-US" altLang="zh-TW" dirty="0"/>
          </a:p>
          <a:p>
            <a:pPr marL="0" lvl="0" indent="0" algn="l" rtl="0">
              <a:spcBef>
                <a:spcPts val="0"/>
              </a:spcBef>
              <a:spcAft>
                <a:spcPts val="0"/>
              </a:spcAft>
              <a:buNone/>
            </a:pPr>
            <a:endParaRPr lang="en-US"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定義完問題後我們希望可以從作業研究的觀點出發解決問題。</a:t>
            </a:r>
            <a:endParaRPr lang="en-US" altLang="zh-TW" dirty="0"/>
          </a:p>
        </p:txBody>
      </p:sp>
    </p:spTree>
    <p:extLst>
      <p:ext uri="{BB962C8B-B14F-4D97-AF65-F5344CB8AC3E}">
        <p14:creationId xmlns:p14="http://schemas.microsoft.com/office/powerpoint/2010/main" val="1127727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我們嘗試將複雜且抽象的問題進行拆解，拆解成幾個子問題，並希望透過改善這些子問題來解決原問題。</a:t>
            </a:r>
            <a:endParaRPr lang="en-US" altLang="zh-TW" dirty="0"/>
          </a:p>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17575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然後我們發現如果可以將整個台鐵問題抽象化成一個數學模式。</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然後這些子問題其實都很容易轉成這個數學模型的限制式或目標函數。</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434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在我們的數學模型中，主要透過 </a:t>
            </a:r>
            <a:r>
              <a:rPr lang="en-US" altLang="zh-TW" dirty="0"/>
              <a:t>x</a:t>
            </a:r>
            <a:r>
              <a:rPr lang="zh-TW" altLang="en-US" dirty="0"/>
              <a:t> 這個決策變數來進行排班。</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我們簡單講解它的內涵。</a:t>
            </a:r>
            <a:endParaRPr dirty="0"/>
          </a:p>
        </p:txBody>
      </p:sp>
    </p:spTree>
    <p:extLst>
      <p:ext uri="{BB962C8B-B14F-4D97-AF65-F5344CB8AC3E}">
        <p14:creationId xmlns:p14="http://schemas.microsoft.com/office/powerpoint/2010/main" val="3822735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我們假設現在有兩個工作班要進行排班。</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5610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 </a:t>
            </a:r>
            <a:r>
              <a:rPr lang="en-US" altLang="zh-TW" dirty="0"/>
              <a:t>x[1,1,2]=1 </a:t>
            </a:r>
            <a:r>
              <a:rPr lang="zh-TW" altLang="en-US" dirty="0"/>
              <a:t>代表 第</a:t>
            </a:r>
            <a:r>
              <a:rPr lang="en-US" altLang="zh-TW" dirty="0"/>
              <a:t>1</a:t>
            </a:r>
            <a:r>
              <a:rPr lang="zh-TW" altLang="en-US" dirty="0"/>
              <a:t>個工作班的第</a:t>
            </a:r>
            <a:r>
              <a:rPr lang="en-US" altLang="zh-TW" dirty="0"/>
              <a:t>1</a:t>
            </a:r>
            <a:r>
              <a:rPr lang="zh-TW" altLang="en-US" dirty="0"/>
              <a:t>個乘務是車次</a:t>
            </a:r>
            <a:r>
              <a:rPr lang="en-US" altLang="zh-TW" dirty="0"/>
              <a:t>2</a:t>
            </a:r>
            <a:r>
              <a:rPr lang="zh-TW" altLang="en-US" dirty="0"/>
              <a:t>，如圖所示。</a:t>
            </a:r>
            <a:endParaRPr dirty="0"/>
          </a:p>
        </p:txBody>
      </p:sp>
    </p:spTree>
    <p:extLst>
      <p:ext uri="{BB962C8B-B14F-4D97-AF65-F5344CB8AC3E}">
        <p14:creationId xmlns:p14="http://schemas.microsoft.com/office/powerpoint/2010/main" val="4081899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 </a:t>
            </a:r>
            <a:r>
              <a:rPr lang="en-US" altLang="zh-TW" dirty="0"/>
              <a:t>x[1,2,1]=1 </a:t>
            </a:r>
            <a:r>
              <a:rPr lang="zh-TW" altLang="en-US" dirty="0"/>
              <a:t>代表 第</a:t>
            </a:r>
            <a:r>
              <a:rPr lang="en-US" altLang="zh-TW" dirty="0"/>
              <a:t>1</a:t>
            </a:r>
            <a:r>
              <a:rPr lang="zh-TW" altLang="en-US" dirty="0"/>
              <a:t>個工作班的第</a:t>
            </a:r>
            <a:r>
              <a:rPr lang="en-US" altLang="zh-TW" dirty="0"/>
              <a:t>2</a:t>
            </a:r>
            <a:r>
              <a:rPr lang="zh-TW" altLang="en-US" dirty="0"/>
              <a:t>個乘務是車次</a:t>
            </a:r>
            <a:r>
              <a:rPr lang="en-US" altLang="zh-TW" dirty="0"/>
              <a:t>1</a:t>
            </a:r>
            <a:r>
              <a:rPr lang="zh-TW" altLang="en-US" dirty="0"/>
              <a:t>，如圖所示。</a:t>
            </a:r>
            <a:endParaRPr dirty="0"/>
          </a:p>
        </p:txBody>
      </p:sp>
    </p:spTree>
    <p:extLst>
      <p:ext uri="{BB962C8B-B14F-4D97-AF65-F5344CB8AC3E}">
        <p14:creationId xmlns:p14="http://schemas.microsoft.com/office/powerpoint/2010/main" val="3846179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 </a:t>
            </a:r>
            <a:r>
              <a:rPr lang="en-US" altLang="zh-TW" dirty="0"/>
              <a:t>x[2,1,3]=1 </a:t>
            </a:r>
            <a:r>
              <a:rPr lang="zh-TW" altLang="en-US" dirty="0"/>
              <a:t>代表 第</a:t>
            </a:r>
            <a:r>
              <a:rPr lang="en-US" altLang="zh-TW" dirty="0"/>
              <a:t>2</a:t>
            </a:r>
            <a:r>
              <a:rPr lang="zh-TW" altLang="en-US" dirty="0"/>
              <a:t>個工作班的第</a:t>
            </a:r>
            <a:r>
              <a:rPr lang="en-US" altLang="zh-TW" dirty="0"/>
              <a:t>1</a:t>
            </a:r>
            <a:r>
              <a:rPr lang="zh-TW" altLang="en-US" dirty="0"/>
              <a:t>個乘務是車次</a:t>
            </a:r>
            <a:r>
              <a:rPr lang="en-US" altLang="zh-TW" dirty="0"/>
              <a:t>3</a:t>
            </a:r>
            <a:r>
              <a:rPr lang="zh-TW" altLang="en-US" dirty="0"/>
              <a:t>，如圖所示。</a:t>
            </a:r>
            <a:endParaRPr dirty="0"/>
          </a:p>
        </p:txBody>
      </p:sp>
    </p:spTree>
    <p:extLst>
      <p:ext uri="{BB962C8B-B14F-4D97-AF65-F5344CB8AC3E}">
        <p14:creationId xmlns:p14="http://schemas.microsoft.com/office/powerpoint/2010/main" val="3068541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dirty="0">
                <a:solidFill>
                  <a:srgbClr val="6A9955"/>
                </a:solidFill>
                <a:effectLst/>
                <a:latin typeface="Consolas" panose="020B0609020204030204" pitchFamily="49" charset="0"/>
              </a:rPr>
              <a:t>這邊我們岔出來多說一點關於這個 </a:t>
            </a:r>
            <a:r>
              <a:rPr lang="en-US" altLang="zh-TW" b="0" dirty="0">
                <a:solidFill>
                  <a:srgbClr val="6A9955"/>
                </a:solidFill>
                <a:effectLst/>
                <a:latin typeface="Consolas" panose="020B0609020204030204" pitchFamily="49" charset="0"/>
              </a:rPr>
              <a:t>x </a:t>
            </a:r>
            <a:r>
              <a:rPr lang="zh-TW" altLang="en-US" b="0" dirty="0">
                <a:solidFill>
                  <a:srgbClr val="6A9955"/>
                </a:solidFill>
                <a:effectLst/>
                <a:latin typeface="Consolas" panose="020B0609020204030204" pitchFamily="49" charset="0"/>
              </a:rPr>
              <a:t>決策變數的內容。</a:t>
            </a:r>
            <a:br>
              <a:rPr lang="en-US" altLang="zh-TW" b="0" dirty="0">
                <a:solidFill>
                  <a:srgbClr val="6A9955"/>
                </a:solidFill>
                <a:effectLst/>
                <a:latin typeface="Consolas" panose="020B0609020204030204" pitchFamily="49" charset="0"/>
              </a:rPr>
            </a:br>
            <a:br>
              <a:rPr lang="en-US" altLang="zh-TW" b="0" dirty="0">
                <a:solidFill>
                  <a:srgbClr val="6A9955"/>
                </a:solidFill>
                <a:effectLst/>
                <a:latin typeface="Consolas" panose="020B0609020204030204" pitchFamily="49" charset="0"/>
              </a:rPr>
            </a:br>
            <a:r>
              <a:rPr lang="zh-TW" altLang="en-US" b="0" dirty="0">
                <a:solidFill>
                  <a:srgbClr val="6A9955"/>
                </a:solidFill>
                <a:effectLst/>
                <a:latin typeface="Consolas" panose="020B0609020204030204" pitchFamily="49" charset="0"/>
              </a:rPr>
              <a:t>左邊限制式是為了確保每個程務只會被指派到一個車次。</a:t>
            </a:r>
            <a:br>
              <a:rPr lang="en-US" altLang="zh-TW" b="0" dirty="0">
                <a:solidFill>
                  <a:srgbClr val="6A9955"/>
                </a:solidFill>
                <a:effectLst/>
                <a:latin typeface="Consolas" panose="020B0609020204030204" pitchFamily="49" charset="0"/>
              </a:rPr>
            </a:br>
            <a:br>
              <a:rPr lang="en-US" altLang="zh-TW" b="0" dirty="0">
                <a:solidFill>
                  <a:srgbClr val="6A9955"/>
                </a:solidFill>
                <a:effectLst/>
                <a:latin typeface="Consolas" panose="020B0609020204030204" pitchFamily="49" charset="0"/>
              </a:rPr>
            </a:br>
            <a:r>
              <a:rPr lang="zh-TW" altLang="en-US" b="0" dirty="0">
                <a:solidFill>
                  <a:srgbClr val="6A9955"/>
                </a:solidFill>
                <a:effectLst/>
                <a:latin typeface="Consolas" panose="020B0609020204030204" pitchFamily="49" charset="0"/>
              </a:rPr>
              <a:t>右邊限制式是為了確保在有選第 </a:t>
            </a:r>
            <a:r>
              <a:rPr lang="en-US" altLang="zh-TW" b="0" dirty="0">
                <a:solidFill>
                  <a:srgbClr val="6A9955"/>
                </a:solidFill>
                <a:effectLst/>
                <a:latin typeface="Consolas" panose="020B0609020204030204" pitchFamily="49" charset="0"/>
              </a:rPr>
              <a:t>n </a:t>
            </a:r>
            <a:r>
              <a:rPr lang="zh-TW" altLang="en-US" b="0" dirty="0">
                <a:solidFill>
                  <a:srgbClr val="6A9955"/>
                </a:solidFill>
                <a:effectLst/>
                <a:latin typeface="Consolas" panose="020B0609020204030204" pitchFamily="49" charset="0"/>
              </a:rPr>
              <a:t>個乘務的情況下才能選擇第 </a:t>
            </a:r>
            <a:r>
              <a:rPr lang="en-US" altLang="zh-TW" b="0" dirty="0">
                <a:solidFill>
                  <a:srgbClr val="6A9955"/>
                </a:solidFill>
                <a:effectLst/>
                <a:latin typeface="Consolas" panose="020B0609020204030204" pitchFamily="49" charset="0"/>
              </a:rPr>
              <a:t>n+1 </a:t>
            </a:r>
            <a:r>
              <a:rPr lang="zh-TW" altLang="en-US" b="0" dirty="0">
                <a:solidFill>
                  <a:srgbClr val="6A9955"/>
                </a:solidFill>
                <a:effectLst/>
                <a:latin typeface="Consolas" panose="020B0609020204030204" pitchFamily="49" charset="0"/>
              </a:rPr>
              <a:t>個乘務。</a:t>
            </a:r>
            <a:endParaRPr lang="zh-TW" altLang="en-US"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86415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 </a:t>
            </a:r>
            <a:r>
              <a:rPr lang="en-US" altLang="zh-TW" dirty="0"/>
              <a:t>x[1,1,2]</a:t>
            </a:r>
            <a:r>
              <a:rPr lang="zh-TW" altLang="en-US" dirty="0"/>
              <a:t> 和 </a:t>
            </a:r>
            <a:r>
              <a:rPr lang="en-US" altLang="zh-TW" dirty="0"/>
              <a:t>x[1,1,1]</a:t>
            </a:r>
            <a:r>
              <a:rPr lang="zh-TW" altLang="en-US" dirty="0"/>
              <a:t> 都為 </a:t>
            </a:r>
            <a:r>
              <a:rPr lang="en-US" altLang="zh-TW" dirty="0"/>
              <a:t>1</a:t>
            </a:r>
            <a:r>
              <a:rPr lang="zh-TW" altLang="en-US" dirty="0"/>
              <a:t>，那就會出現一個程務要執行兩個車次的任務問題。</a:t>
            </a:r>
            <a:endParaRPr dirty="0"/>
          </a:p>
        </p:txBody>
      </p:sp>
    </p:spTree>
    <p:extLst>
      <p:ext uri="{BB962C8B-B14F-4D97-AF65-F5344CB8AC3E}">
        <p14:creationId xmlns:p14="http://schemas.microsoft.com/office/powerpoint/2010/main" val="374534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首先，我們想要先定義問題，這個問題是這樣的。</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台鐵勞資雙方利益的衝突已經持續一段時間了，相信大家應該多少也有聽說、甚至受到影響。</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我們認為爭議的發生很大程度上與台鐵的排班問題有關。</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我們針對報紙新聞以及列車長的排班進行研究，認為台鐵排班主要有兩個層面的問題</a:t>
            </a:r>
            <a:r>
              <a:rPr lang="en-US" altLang="zh-TW"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第一點是台鐵排班與制度導致台鐵列車長的生活與工作品質非常糟糕。</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第二點在於目前台鐵的排班是人工依照經驗進行排班，但我們認為排班問題過於複雜，並不適合透過人工方式進行。</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這邊我們會舉例佐證我們的論點。</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4607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所以才會需要這個限制式去避免問題。</a:t>
            </a:r>
            <a:endParaRPr dirty="0"/>
          </a:p>
        </p:txBody>
      </p:sp>
    </p:spTree>
    <p:extLst>
      <p:ext uri="{BB962C8B-B14F-4D97-AF65-F5344CB8AC3E}">
        <p14:creationId xmlns:p14="http://schemas.microsoft.com/office/powerpoint/2010/main" val="2489848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而這個限制式是為了確保前面的乘務是否存在，而且只有在前面乘務存在的情況下，才能存在後面的乘務。</a:t>
            </a:r>
            <a:endParaRPr lang="en-US" altLang="zh-TW" dirty="0"/>
          </a:p>
        </p:txBody>
      </p:sp>
    </p:spTree>
    <p:extLst>
      <p:ext uri="{BB962C8B-B14F-4D97-AF65-F5344CB8AC3E}">
        <p14:creationId xmlns:p14="http://schemas.microsoft.com/office/powerpoint/2010/main" val="292834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決策變數的部分我們將班表的休息時間全數計入工作時間後，去最小化一天營運的人力成本。</a:t>
            </a:r>
            <a:br>
              <a:rPr lang="en-US" altLang="zh-TW" dirty="0"/>
            </a:br>
            <a:br>
              <a:rPr lang="en-US" altLang="zh-TW" dirty="0"/>
            </a:br>
            <a:endParaRPr dirty="0"/>
          </a:p>
        </p:txBody>
      </p:sp>
    </p:spTree>
    <p:extLst>
      <p:ext uri="{BB962C8B-B14F-4D97-AF65-F5344CB8AC3E}">
        <p14:creationId xmlns:p14="http://schemas.microsoft.com/office/powerpoint/2010/main" val="3432257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原本依照台鐵的規定，過多的休息時間並不會算到員工的工作時數，且這些時間列車長無法離開台鐵。現在我們將休息時間全數算入上班時間，我們的目標函數會鼓勵數學模型最小化這些時間。</a:t>
            </a:r>
          </a:p>
        </p:txBody>
      </p:sp>
    </p:spTree>
    <p:extLst>
      <p:ext uri="{BB962C8B-B14F-4D97-AF65-F5344CB8AC3E}">
        <p14:creationId xmlns:p14="http://schemas.microsoft.com/office/powerpoint/2010/main" val="1021196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因為台鐵規定是每個列車長是有薪水的，當他們工作班時間超過</a:t>
            </a:r>
            <a:r>
              <a:rPr lang="en-US" altLang="zh-TW" dirty="0"/>
              <a:t>400</a:t>
            </a:r>
            <a:r>
              <a:rPr lang="zh-TW" altLang="en-US" dirty="0"/>
              <a:t>分鐘時，可以額外領取加班費。</a:t>
            </a:r>
            <a:endParaRPr lang="en-US" altLang="zh-TW" dirty="0"/>
          </a:p>
          <a:p>
            <a:pPr marL="0" lvl="0" indent="0" algn="l" rtl="0">
              <a:spcBef>
                <a:spcPts val="0"/>
              </a:spcBef>
              <a:spcAft>
                <a:spcPts val="0"/>
              </a:spcAft>
              <a:buNone/>
            </a:pPr>
            <a:br>
              <a:rPr lang="en-US" altLang="zh-TW" dirty="0"/>
            </a:br>
            <a:r>
              <a:rPr lang="zh-TW" altLang="en-US" dirty="0"/>
              <a:t>也就是說，如果工作超過</a:t>
            </a:r>
            <a:r>
              <a:rPr lang="en-US" altLang="zh-TW" dirty="0"/>
              <a:t>400</a:t>
            </a:r>
            <a:r>
              <a:rPr lang="zh-TW" altLang="en-US" dirty="0"/>
              <a:t>分鐘，目標函數前項的加班時間就會增加。</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如果有人工作時間過短，還是相當於算工作</a:t>
            </a:r>
            <a:r>
              <a:rPr lang="en-US" altLang="zh-TW" dirty="0"/>
              <a:t>400</a:t>
            </a:r>
            <a:r>
              <a:rPr lang="zh-TW" altLang="en-US" dirty="0"/>
              <a:t>小時的薪水，而且過短的工作時間通常意味著需要更多的人力去完成這個班表，所以目標函數後項數值非常可能會增加。</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也就是說，目標函數會傾向給每個員工都接近</a:t>
            </a:r>
            <a:r>
              <a:rPr lang="en-US" altLang="zh-TW" dirty="0"/>
              <a:t>400</a:t>
            </a:r>
            <a:r>
              <a:rPr lang="zh-TW" altLang="en-US" dirty="0"/>
              <a:t>小時的時數。</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我們將目標函數對照回原先的子問題可以發現，前面三個問題都被解決了。</a:t>
            </a:r>
            <a:br>
              <a:rPr lang="en-US" altLang="zh-TW" dirty="0"/>
            </a:br>
            <a:br>
              <a:rPr lang="en-US" altLang="zh-TW" dirty="0"/>
            </a:br>
            <a:r>
              <a:rPr lang="zh-TW" altLang="en-US" dirty="0"/>
              <a:t>第四個子問題理論上也可以透過在限制式加入兩乘務的間隔時間解決。但我們並沒有這麼做，這部分稍後會在談到。</a:t>
            </a:r>
            <a:endParaRPr dirty="0"/>
          </a:p>
        </p:txBody>
      </p:sp>
    </p:spTree>
    <p:extLst>
      <p:ext uri="{BB962C8B-B14F-4D97-AF65-F5344CB8AC3E}">
        <p14:creationId xmlns:p14="http://schemas.microsoft.com/office/powerpoint/2010/main" val="1940301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接下來我們討論限制式的部分，這邊我們只簡單討論比較重要的限制式。</a:t>
            </a:r>
            <a:endParaRPr dirty="0"/>
          </a:p>
        </p:txBody>
      </p:sp>
    </p:spTree>
    <p:extLst>
      <p:ext uri="{BB962C8B-B14F-4D97-AF65-F5344CB8AC3E}">
        <p14:creationId xmlns:p14="http://schemas.microsoft.com/office/powerpoint/2010/main" val="318556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我們前面有討論到台鐵排班問題複雜，必須考量時間與空間的限制，這部分我們藉由限制式來完成。</a:t>
            </a:r>
          </a:p>
        </p:txBody>
      </p:sp>
    </p:spTree>
    <p:extLst>
      <p:ext uri="{BB962C8B-B14F-4D97-AF65-F5344CB8AC3E}">
        <p14:creationId xmlns:p14="http://schemas.microsoft.com/office/powerpoint/2010/main" val="422515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我們先討論空間限制的部分 </a:t>
            </a:r>
            <a:r>
              <a:rPr lang="en-US" altLang="zh-TW" dirty="0"/>
              <a:t>SS</a:t>
            </a:r>
            <a:r>
              <a:rPr lang="zh-TW" altLang="en-US" dirty="0"/>
              <a:t>和</a:t>
            </a:r>
            <a:r>
              <a:rPr lang="en-US" altLang="zh-TW" dirty="0"/>
              <a:t>ES</a:t>
            </a:r>
            <a:r>
              <a:rPr lang="zh-TW" altLang="en-US" dirty="0"/>
              <a:t>是我們列車車次的到達站，這邊我們考慮班表兩種狀況來撰寫限制式。</a:t>
            </a:r>
            <a:endParaRPr dirty="0"/>
          </a:p>
        </p:txBody>
      </p:sp>
    </p:spTree>
    <p:extLst>
      <p:ext uri="{BB962C8B-B14F-4D97-AF65-F5344CB8AC3E}">
        <p14:creationId xmlns:p14="http://schemas.microsoft.com/office/powerpoint/2010/main" val="2192585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第一種狀況是兩個車班接續的狀況，對於乘務</a:t>
            </a:r>
            <a:r>
              <a:rPr lang="en-US" altLang="zh-TW" dirty="0"/>
              <a:t>1</a:t>
            </a:r>
            <a:r>
              <a:rPr lang="zh-TW" altLang="en-US" dirty="0"/>
              <a:t>而言，這限制式等號左邊後項為零，所以乘務</a:t>
            </a:r>
            <a:r>
              <a:rPr lang="en-US" altLang="zh-TW" dirty="0"/>
              <a:t>1</a:t>
            </a:r>
            <a:r>
              <a:rPr lang="zh-TW" altLang="en-US" dirty="0"/>
              <a:t>到站位置就必須等於乘務</a:t>
            </a:r>
            <a:r>
              <a:rPr lang="en-US" altLang="zh-TW" dirty="0"/>
              <a:t>2</a:t>
            </a:r>
            <a:r>
              <a:rPr lang="zh-TW" altLang="en-US" dirty="0"/>
              <a:t>的起始位置。</a:t>
            </a:r>
            <a:endParaRPr dirty="0"/>
          </a:p>
        </p:txBody>
      </p:sp>
    </p:spTree>
    <p:extLst>
      <p:ext uri="{BB962C8B-B14F-4D97-AF65-F5344CB8AC3E}">
        <p14:creationId xmlns:p14="http://schemas.microsoft.com/office/powerpoint/2010/main" val="3733332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第二種狀況是乘務結尾，對於乘務</a:t>
            </a:r>
            <a:r>
              <a:rPr lang="en-US" altLang="zh-TW" dirty="0"/>
              <a:t>2</a:t>
            </a:r>
            <a:r>
              <a:rPr lang="zh-TW" altLang="en-US" dirty="0"/>
              <a:t>而言，這限制式等號左邊後項不為零，所以乘務</a:t>
            </a:r>
            <a:r>
              <a:rPr lang="en-US" altLang="zh-TW" dirty="0"/>
              <a:t>2</a:t>
            </a:r>
            <a:r>
              <a:rPr lang="zh-TW" altLang="en-US" dirty="0"/>
              <a:t>到站位置與乘務</a:t>
            </a:r>
            <a:r>
              <a:rPr lang="en-US" altLang="zh-TW" dirty="0"/>
              <a:t>3</a:t>
            </a:r>
            <a:r>
              <a:rPr lang="zh-TW" altLang="en-US" dirty="0"/>
              <a:t>之間不受限制。</a:t>
            </a:r>
            <a:endParaRPr dirty="0"/>
          </a:p>
        </p:txBody>
      </p:sp>
    </p:spTree>
    <p:extLst>
      <p:ext uri="{BB962C8B-B14F-4D97-AF65-F5344CB8AC3E}">
        <p14:creationId xmlns:p14="http://schemas.microsoft.com/office/powerpoint/2010/main" val="206763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在說明例子前，我想先進行簡單的名詞定義。</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之後我們所討論的工作班，都是指一日工作班，也就是列車長這一天要工作的內容。</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09304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我們先討論時間限制的部分 </a:t>
            </a:r>
            <a:r>
              <a:rPr lang="en-US" altLang="zh-TW" dirty="0"/>
              <a:t>ET</a:t>
            </a:r>
            <a:r>
              <a:rPr lang="zh-TW" altLang="en-US" dirty="0"/>
              <a:t>和</a:t>
            </a:r>
            <a:r>
              <a:rPr lang="en-US" altLang="zh-TW" dirty="0"/>
              <a:t>ST</a:t>
            </a:r>
            <a:r>
              <a:rPr lang="zh-TW" altLang="en-US" dirty="0"/>
              <a:t>是我們列車車次的發車與到達時間，</a:t>
            </a:r>
            <a:r>
              <a:rPr lang="en-US" altLang="zh-TW" dirty="0"/>
              <a:t>SP</a:t>
            </a:r>
            <a:r>
              <a:rPr lang="zh-TW" altLang="en-US" dirty="0"/>
              <a:t>是上下車的準備時間，這邊我們考慮班表兩種狀況來撰寫限制式。</a:t>
            </a:r>
          </a:p>
        </p:txBody>
      </p:sp>
    </p:spTree>
    <p:extLst>
      <p:ext uri="{BB962C8B-B14F-4D97-AF65-F5344CB8AC3E}">
        <p14:creationId xmlns:p14="http://schemas.microsoft.com/office/powerpoint/2010/main" val="72473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第一種狀況是兩個車班接續的狀況，對於乘務</a:t>
            </a:r>
            <a:r>
              <a:rPr lang="en-US" altLang="zh-TW" dirty="0"/>
              <a:t>1</a:t>
            </a:r>
            <a:r>
              <a:rPr lang="zh-TW" altLang="en-US" dirty="0"/>
              <a:t>而言，這限制式等號左邊後項為零，所以乘務</a:t>
            </a:r>
            <a:r>
              <a:rPr lang="en-US" altLang="zh-TW" dirty="0"/>
              <a:t>1</a:t>
            </a:r>
            <a:r>
              <a:rPr lang="zh-TW" altLang="en-US" dirty="0"/>
              <a:t>到站時間就加 上下車準備時間 應該小於等於乘務</a:t>
            </a:r>
            <a:r>
              <a:rPr lang="en-US" altLang="zh-TW" dirty="0"/>
              <a:t>2</a:t>
            </a:r>
            <a:r>
              <a:rPr lang="zh-TW" altLang="en-US" dirty="0"/>
              <a:t>的起始時間。</a:t>
            </a:r>
            <a:endParaRPr dirty="0"/>
          </a:p>
        </p:txBody>
      </p:sp>
    </p:spTree>
    <p:extLst>
      <p:ext uri="{BB962C8B-B14F-4D97-AF65-F5344CB8AC3E}">
        <p14:creationId xmlns:p14="http://schemas.microsoft.com/office/powerpoint/2010/main" val="1424419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第二種狀況是乘務結尾，對於乘務</a:t>
            </a:r>
            <a:r>
              <a:rPr lang="en-US" altLang="zh-TW" dirty="0"/>
              <a:t>2</a:t>
            </a:r>
            <a:r>
              <a:rPr lang="zh-TW" altLang="en-US" dirty="0"/>
              <a:t>而言，這限制式等號左邊後項不為零，所以乘務</a:t>
            </a:r>
            <a:r>
              <a:rPr lang="en-US" altLang="zh-TW" dirty="0"/>
              <a:t>2</a:t>
            </a:r>
            <a:r>
              <a:rPr lang="zh-TW" altLang="en-US" dirty="0"/>
              <a:t>與乘務</a:t>
            </a:r>
            <a:r>
              <a:rPr lang="en-US" altLang="zh-TW" dirty="0"/>
              <a:t>3</a:t>
            </a:r>
            <a:r>
              <a:rPr lang="zh-TW" altLang="en-US" dirty="0"/>
              <a:t>之間不受限制。</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於是我們解決了時間與空間限制兩個問題。</a:t>
            </a:r>
          </a:p>
        </p:txBody>
      </p:sp>
    </p:spTree>
    <p:extLst>
      <p:ext uri="{BB962C8B-B14F-4D97-AF65-F5344CB8AC3E}">
        <p14:creationId xmlns:p14="http://schemas.microsoft.com/office/powerpoint/2010/main" val="932787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接著我們以一個實際的例子進行說明。</a:t>
            </a: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82522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這邊我們</a:t>
            </a:r>
            <a:endParaRPr dirty="0"/>
          </a:p>
        </p:txBody>
      </p:sp>
    </p:spTree>
    <p:extLst>
      <p:ext uri="{BB962C8B-B14F-4D97-AF65-F5344CB8AC3E}">
        <p14:creationId xmlns:p14="http://schemas.microsoft.com/office/powerpoint/2010/main" val="1591745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最後我們討論 </a:t>
            </a:r>
            <a:r>
              <a:rPr lang="en-US" altLang="zh-TW" dirty="0"/>
              <a:t>future work </a:t>
            </a:r>
            <a:r>
              <a:rPr lang="zh-TW" altLang="en-US" dirty="0"/>
              <a:t>，真實班表是可拆分的，但現在求解的班表是不可以拆分的。也就是說原本班表是嘉義到高雄時，我們其實可以把它拆解成，嘉義到台南與台南到高雄兩段，如果班表可以拆解，求解結果應該可以更好。</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另一個問題是我們是不是可以多考慮一些更人性化的設置，</a:t>
            </a:r>
            <a:r>
              <a:rPr lang="zh-TW" altLang="en-US" b="0" i="0" dirty="0">
                <a:solidFill>
                  <a:schemeClr val="accent4">
                    <a:lumMod val="20000"/>
                    <a:lumOff val="80000"/>
                  </a:schemeClr>
                </a:solidFill>
                <a:effectLst/>
                <a:latin typeface="-apple-system"/>
              </a:rPr>
              <a:t>例如兩乘務的休息時間。這部分也是因為班表不可拆分的關係，我們排班多了很多限制，如果強迫每個乘務間都必須優一個暫時休息的時間的話，會非常容易無解。</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1836561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這邊我們</a:t>
            </a:r>
            <a:endParaRPr dirty="0"/>
          </a:p>
        </p:txBody>
      </p:sp>
    </p:spTree>
    <p:extLst>
      <p:ext uri="{BB962C8B-B14F-4D97-AF65-F5344CB8AC3E}">
        <p14:creationId xmlns:p14="http://schemas.microsoft.com/office/powerpoint/2010/main" val="302663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以上是我們的報告，謝謝大家的聆聽。</a:t>
            </a:r>
            <a:endParaRPr dirty="0"/>
          </a:p>
        </p:txBody>
      </p:sp>
    </p:spTree>
    <p:extLst>
      <p:ext uri="{BB962C8B-B14F-4D97-AF65-F5344CB8AC3E}">
        <p14:creationId xmlns:p14="http://schemas.microsoft.com/office/powerpoint/2010/main" val="262779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對應右邊的圖，紅色圈出來的部分就是一個工作班。</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684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這也是一個工作班。</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4590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這也是一個工作班。</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394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這裡還有一個，這個班表共有四個工作班。</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193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然後工作班裡的一個工作就是乘務。右圖框起來的就是一個乘務。然後它是車次</a:t>
            </a:r>
            <a:r>
              <a:rPr lang="en-US" altLang="zh-TW" dirty="0"/>
              <a:t>125</a:t>
            </a:r>
            <a:r>
              <a:rPr lang="zh-TW" altLang="en-US" dirty="0"/>
              <a:t>，從</a:t>
            </a:r>
            <a:r>
              <a:rPr lang="en-US" altLang="zh-TW" dirty="0"/>
              <a:t>16</a:t>
            </a:r>
            <a:r>
              <a:rPr lang="zh-TW" altLang="en-US" dirty="0"/>
              <a:t>點</a:t>
            </a:r>
            <a:r>
              <a:rPr lang="en-US" altLang="zh-TW" dirty="0"/>
              <a:t>34</a:t>
            </a:r>
            <a:r>
              <a:rPr lang="zh-TW" altLang="en-US" dirty="0"/>
              <a:t>分從嘉義出發並在</a:t>
            </a:r>
            <a:r>
              <a:rPr lang="en-US" altLang="zh-TW" dirty="0"/>
              <a:t>18</a:t>
            </a:r>
            <a:r>
              <a:rPr lang="zh-TW" altLang="en-US" dirty="0"/>
              <a:t>點</a:t>
            </a:r>
            <a:r>
              <a:rPr lang="en-US" altLang="zh-TW" dirty="0"/>
              <a:t>19</a:t>
            </a:r>
            <a:r>
              <a:rPr lang="zh-TW" altLang="en-US" dirty="0"/>
              <a:t>分到達屏東的列車。</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073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4800" dirty="0"/>
              <a:t>台鐵列車長</a:t>
            </a:r>
            <a:br>
              <a:rPr lang="en-US" altLang="zh-TW" sz="4800" dirty="0"/>
            </a:br>
            <a:r>
              <a:rPr lang="zh-TW" altLang="en-US" sz="3200" dirty="0"/>
              <a:t>排班最佳化問題</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Tree>
    <p:extLst>
      <p:ext uri="{BB962C8B-B14F-4D97-AF65-F5344CB8AC3E}">
        <p14:creationId xmlns:p14="http://schemas.microsoft.com/office/powerpoint/2010/main" val="85966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1192E119-B236-5A0A-F7C4-36835408D374}"/>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6304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EC8082F1-19A1-68EE-A645-B59BA4DD0D29}"/>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701C0FC0-1730-CCB5-E749-F5BEF7D75028}"/>
              </a:ext>
            </a:extLst>
          </p:cNvPr>
          <p:cNvSpPr/>
          <p:nvPr/>
        </p:nvSpPr>
        <p:spPr>
          <a:xfrm>
            <a:off x="3333136"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350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815682B8-24F5-A47B-85C2-54584C91E336}"/>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E7499684-5637-9232-1C0E-A19BD59DF34F}"/>
              </a:ext>
            </a:extLst>
          </p:cNvPr>
          <p:cNvSpPr/>
          <p:nvPr/>
        </p:nvSpPr>
        <p:spPr>
          <a:xfrm>
            <a:off x="1049594" y="3503730"/>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9E59895-5B38-D2D0-AAE7-8F0366A9F25A}"/>
              </a:ext>
            </a:extLst>
          </p:cNvPr>
          <p:cNvSpPr/>
          <p:nvPr/>
        </p:nvSpPr>
        <p:spPr>
          <a:xfrm>
            <a:off x="3335429"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3511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815682B8-24F5-A47B-85C2-54584C91E336}"/>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E7499684-5637-9232-1C0E-A19BD59DF34F}"/>
              </a:ext>
            </a:extLst>
          </p:cNvPr>
          <p:cNvSpPr/>
          <p:nvPr/>
        </p:nvSpPr>
        <p:spPr>
          <a:xfrm>
            <a:off x="1049594" y="3503730"/>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9E59895-5B38-D2D0-AAE7-8F0366A9F25A}"/>
              </a:ext>
            </a:extLst>
          </p:cNvPr>
          <p:cNvSpPr/>
          <p:nvPr/>
        </p:nvSpPr>
        <p:spPr>
          <a:xfrm>
            <a:off x="3335429"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4FCD6CC3-784D-E86A-DF6F-E97247F21464}"/>
              </a:ext>
            </a:extLst>
          </p:cNvPr>
          <p:cNvSpPr/>
          <p:nvPr/>
        </p:nvSpPr>
        <p:spPr>
          <a:xfrm>
            <a:off x="1630312" y="423032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476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68248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815682B8-24F5-A47B-85C2-54584C91E336}"/>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E7499684-5637-9232-1C0E-A19BD59DF34F}"/>
              </a:ext>
            </a:extLst>
          </p:cNvPr>
          <p:cNvSpPr/>
          <p:nvPr/>
        </p:nvSpPr>
        <p:spPr>
          <a:xfrm>
            <a:off x="1049594" y="3503730"/>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9E59895-5B38-D2D0-AAE7-8F0366A9F25A}"/>
              </a:ext>
            </a:extLst>
          </p:cNvPr>
          <p:cNvSpPr/>
          <p:nvPr/>
        </p:nvSpPr>
        <p:spPr>
          <a:xfrm>
            <a:off x="3335429"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4FCD6CC3-784D-E86A-DF6F-E97247F21464}"/>
              </a:ext>
            </a:extLst>
          </p:cNvPr>
          <p:cNvSpPr/>
          <p:nvPr/>
        </p:nvSpPr>
        <p:spPr>
          <a:xfrm>
            <a:off x="1630312" y="423032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47D2C683-1881-F873-85F6-E9E2A24D283F}"/>
              </a:ext>
            </a:extLst>
          </p:cNvPr>
          <p:cNvSpPr/>
          <p:nvPr/>
        </p:nvSpPr>
        <p:spPr>
          <a:xfrm>
            <a:off x="6389061" y="2003322"/>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234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3449279" y="970900"/>
            <a:ext cx="232895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E9E2C9"/>
              </a:buClr>
              <a:buSzPts val="1200"/>
              <a:buFont typeface="Montserrat"/>
              <a:buNone/>
              <a:tabLst/>
              <a:defRPr/>
            </a:pPr>
            <a:r>
              <a:rPr kumimoji="0" lang="zh-TW" altLang="en-US" sz="1400" b="0" i="0" u="none" strike="noStrike" kern="0" cap="none" spc="0" normalizeH="0" baseline="0" noProof="0" dirty="0">
                <a:ln>
                  <a:noFill/>
                </a:ln>
                <a:solidFill>
                  <a:srgbClr val="E9E2C9"/>
                </a:solidFill>
                <a:effectLst/>
                <a:uLnTx/>
                <a:uFillTx/>
                <a:latin typeface="Montserrat"/>
                <a:sym typeface="Montserrat"/>
              </a:rPr>
              <a:t>台鐵的列車長工作品質糟糕</a:t>
            </a:r>
            <a:endParaRPr kumimoji="0" lang="en-US" altLang="zh-TW" sz="1400" b="0" i="0" u="none" strike="noStrike" kern="0" cap="none" spc="0" normalizeH="0" baseline="0" noProof="0" dirty="0">
              <a:ln>
                <a:noFill/>
              </a:ln>
              <a:solidFill>
                <a:srgbClr val="E9E2C9"/>
              </a:solidFill>
              <a:effectLst/>
              <a:uLnTx/>
              <a:uFillTx/>
              <a:latin typeface="Montserrat"/>
              <a:sym typeface="Montserrat"/>
            </a:endParaRPr>
          </a:p>
        </p:txBody>
      </p:sp>
      <p:sp>
        <p:nvSpPr>
          <p:cNvPr id="2" name="矩形 1">
            <a:extLst>
              <a:ext uri="{FF2B5EF4-FFF2-40B4-BE49-F238E27FC236}">
                <a16:creationId xmlns:a16="http://schemas.microsoft.com/office/drawing/2014/main" id="{815682B8-24F5-A47B-85C2-54584C91E336}"/>
              </a:ext>
            </a:extLst>
          </p:cNvPr>
          <p:cNvSpPr/>
          <p:nvPr/>
        </p:nvSpPr>
        <p:spPr>
          <a:xfrm>
            <a:off x="2728452" y="1681316"/>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E7499684-5637-9232-1C0E-A19BD59DF34F}"/>
              </a:ext>
            </a:extLst>
          </p:cNvPr>
          <p:cNvSpPr/>
          <p:nvPr/>
        </p:nvSpPr>
        <p:spPr>
          <a:xfrm>
            <a:off x="1049594" y="3503730"/>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9E59895-5B38-D2D0-AAE7-8F0366A9F25A}"/>
              </a:ext>
            </a:extLst>
          </p:cNvPr>
          <p:cNvSpPr/>
          <p:nvPr/>
        </p:nvSpPr>
        <p:spPr>
          <a:xfrm>
            <a:off x="3335429"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4FCD6CC3-784D-E86A-DF6F-E97247F21464}"/>
              </a:ext>
            </a:extLst>
          </p:cNvPr>
          <p:cNvSpPr/>
          <p:nvPr/>
        </p:nvSpPr>
        <p:spPr>
          <a:xfrm>
            <a:off x="1630312" y="423032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1E74DF92-5964-F860-D025-869539918EED}"/>
              </a:ext>
            </a:extLst>
          </p:cNvPr>
          <p:cNvSpPr/>
          <p:nvPr/>
        </p:nvSpPr>
        <p:spPr>
          <a:xfrm>
            <a:off x="6389061" y="2018687"/>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A3BE647-CC13-2D84-917C-04C1F3FD6A70}"/>
              </a:ext>
            </a:extLst>
          </p:cNvPr>
          <p:cNvSpPr/>
          <p:nvPr/>
        </p:nvSpPr>
        <p:spPr>
          <a:xfrm>
            <a:off x="7447936" y="4569542"/>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778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2931433" y="970900"/>
            <a:ext cx="3720087" cy="1106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台鐵目前做法是人工依照經驗進行排班</a:t>
            </a:r>
            <a:endParaRPr dirty="0"/>
          </a:p>
        </p:txBody>
      </p:sp>
      <p:pic>
        <p:nvPicPr>
          <p:cNvPr id="2" name="圖片 1">
            <a:extLst>
              <a:ext uri="{FF2B5EF4-FFF2-40B4-BE49-F238E27FC236}">
                <a16:creationId xmlns:a16="http://schemas.microsoft.com/office/drawing/2014/main" id="{8D9EAEF8-3AB2-477E-A5AF-A86A60E5E25B}"/>
              </a:ext>
            </a:extLst>
          </p:cNvPr>
          <p:cNvPicPr>
            <a:picLocks noChangeAspect="1"/>
          </p:cNvPicPr>
          <p:nvPr/>
        </p:nvPicPr>
        <p:blipFill>
          <a:blip r:embed="rId3"/>
          <a:stretch>
            <a:fillRect/>
          </a:stretch>
        </p:blipFill>
        <p:spPr>
          <a:xfrm>
            <a:off x="879373" y="1745840"/>
            <a:ext cx="2350524" cy="2350524"/>
          </a:xfrm>
          <a:prstGeom prst="rect">
            <a:avLst/>
          </a:prstGeom>
        </p:spPr>
      </p:pic>
      <p:pic>
        <p:nvPicPr>
          <p:cNvPr id="3" name="圖片 2">
            <a:extLst>
              <a:ext uri="{FF2B5EF4-FFF2-40B4-BE49-F238E27FC236}">
                <a16:creationId xmlns:a16="http://schemas.microsoft.com/office/drawing/2014/main" id="{4765F270-3CBA-5F94-43BC-B7BBFBB8B16E}"/>
              </a:ext>
            </a:extLst>
          </p:cNvPr>
          <p:cNvPicPr>
            <a:picLocks noChangeAspect="1"/>
          </p:cNvPicPr>
          <p:nvPr/>
        </p:nvPicPr>
        <p:blipFill>
          <a:blip r:embed="rId3"/>
          <a:stretch>
            <a:fillRect/>
          </a:stretch>
        </p:blipFill>
        <p:spPr>
          <a:xfrm>
            <a:off x="3487993" y="1745840"/>
            <a:ext cx="2350524" cy="2350524"/>
          </a:xfrm>
          <a:prstGeom prst="rect">
            <a:avLst/>
          </a:prstGeom>
        </p:spPr>
      </p:pic>
      <p:pic>
        <p:nvPicPr>
          <p:cNvPr id="4" name="圖片 3">
            <a:extLst>
              <a:ext uri="{FF2B5EF4-FFF2-40B4-BE49-F238E27FC236}">
                <a16:creationId xmlns:a16="http://schemas.microsoft.com/office/drawing/2014/main" id="{61D4171F-1D06-EFD9-F0BA-32BAE16783A5}"/>
              </a:ext>
            </a:extLst>
          </p:cNvPr>
          <p:cNvPicPr>
            <a:picLocks noChangeAspect="1"/>
          </p:cNvPicPr>
          <p:nvPr/>
        </p:nvPicPr>
        <p:blipFill>
          <a:blip r:embed="rId4"/>
          <a:stretch>
            <a:fillRect/>
          </a:stretch>
        </p:blipFill>
        <p:spPr>
          <a:xfrm>
            <a:off x="6096613" y="1743104"/>
            <a:ext cx="2353260" cy="2353260"/>
          </a:xfrm>
          <a:prstGeom prst="rect">
            <a:avLst/>
          </a:prstGeom>
        </p:spPr>
      </p:pic>
      <p:sp>
        <p:nvSpPr>
          <p:cNvPr id="6" name="文字方塊 5">
            <a:extLst>
              <a:ext uri="{FF2B5EF4-FFF2-40B4-BE49-F238E27FC236}">
                <a16:creationId xmlns:a16="http://schemas.microsoft.com/office/drawing/2014/main" id="{DBC5761A-CA50-BAE9-7021-3971479B5935}"/>
              </a:ext>
            </a:extLst>
          </p:cNvPr>
          <p:cNvSpPr txBox="1"/>
          <p:nvPr/>
        </p:nvSpPr>
        <p:spPr>
          <a:xfrm>
            <a:off x="1378973"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8:00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10:00</a:t>
            </a:r>
            <a:endParaRPr lang="zh-TW" altLang="en-US" dirty="0">
              <a:solidFill>
                <a:schemeClr val="accent5"/>
              </a:solidFill>
            </a:endParaRPr>
          </a:p>
        </p:txBody>
      </p:sp>
      <p:sp>
        <p:nvSpPr>
          <p:cNvPr id="7" name="文字方塊 6">
            <a:extLst>
              <a:ext uri="{FF2B5EF4-FFF2-40B4-BE49-F238E27FC236}">
                <a16:creationId xmlns:a16="http://schemas.microsoft.com/office/drawing/2014/main" id="{34ABE9D1-974E-B45E-71E2-11A43A6526BD}"/>
              </a:ext>
            </a:extLst>
          </p:cNvPr>
          <p:cNvSpPr txBox="1"/>
          <p:nvPr/>
        </p:nvSpPr>
        <p:spPr>
          <a:xfrm>
            <a:off x="4046682"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彰化</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9:00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12:00</a:t>
            </a:r>
            <a:endParaRPr lang="zh-TW" altLang="en-US" dirty="0">
              <a:solidFill>
                <a:schemeClr val="accent5"/>
              </a:solidFill>
            </a:endParaRPr>
          </a:p>
        </p:txBody>
      </p:sp>
      <p:sp>
        <p:nvSpPr>
          <p:cNvPr id="8" name="文字方塊 7">
            <a:extLst>
              <a:ext uri="{FF2B5EF4-FFF2-40B4-BE49-F238E27FC236}">
                <a16:creationId xmlns:a16="http://schemas.microsoft.com/office/drawing/2014/main" id="{2CD03505-A988-CD4B-5A39-81F77D96AEDA}"/>
              </a:ext>
            </a:extLst>
          </p:cNvPr>
          <p:cNvSpPr txBox="1"/>
          <p:nvPr/>
        </p:nvSpPr>
        <p:spPr>
          <a:xfrm>
            <a:off x="6582696" y="4126945"/>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11:00</a:t>
            </a: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13:00</a:t>
            </a:r>
            <a:endParaRPr lang="zh-TW" altLang="en-US" dirty="0">
              <a:solidFill>
                <a:schemeClr val="accent5"/>
              </a:solidFill>
            </a:endParaRPr>
          </a:p>
        </p:txBody>
      </p:sp>
    </p:spTree>
    <p:extLst>
      <p:ext uri="{BB962C8B-B14F-4D97-AF65-F5344CB8AC3E}">
        <p14:creationId xmlns:p14="http://schemas.microsoft.com/office/powerpoint/2010/main" val="358714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2931433" y="970900"/>
            <a:ext cx="3720087" cy="1106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台鐵目前做法是人工依照經驗進行排班</a:t>
            </a:r>
            <a:endParaRPr dirty="0"/>
          </a:p>
        </p:txBody>
      </p:sp>
      <p:pic>
        <p:nvPicPr>
          <p:cNvPr id="2" name="圖片 1">
            <a:extLst>
              <a:ext uri="{FF2B5EF4-FFF2-40B4-BE49-F238E27FC236}">
                <a16:creationId xmlns:a16="http://schemas.microsoft.com/office/drawing/2014/main" id="{8D9EAEF8-3AB2-477E-A5AF-A86A60E5E25B}"/>
              </a:ext>
            </a:extLst>
          </p:cNvPr>
          <p:cNvPicPr>
            <a:picLocks noChangeAspect="1"/>
          </p:cNvPicPr>
          <p:nvPr/>
        </p:nvPicPr>
        <p:blipFill>
          <a:blip r:embed="rId3"/>
          <a:stretch>
            <a:fillRect/>
          </a:stretch>
        </p:blipFill>
        <p:spPr>
          <a:xfrm>
            <a:off x="879373" y="1745840"/>
            <a:ext cx="2350524" cy="2350524"/>
          </a:xfrm>
          <a:prstGeom prst="rect">
            <a:avLst/>
          </a:prstGeom>
        </p:spPr>
      </p:pic>
      <p:pic>
        <p:nvPicPr>
          <p:cNvPr id="3" name="圖片 2">
            <a:extLst>
              <a:ext uri="{FF2B5EF4-FFF2-40B4-BE49-F238E27FC236}">
                <a16:creationId xmlns:a16="http://schemas.microsoft.com/office/drawing/2014/main" id="{4765F270-3CBA-5F94-43BC-B7BBFBB8B16E}"/>
              </a:ext>
            </a:extLst>
          </p:cNvPr>
          <p:cNvPicPr>
            <a:picLocks noChangeAspect="1"/>
          </p:cNvPicPr>
          <p:nvPr/>
        </p:nvPicPr>
        <p:blipFill>
          <a:blip r:embed="rId3"/>
          <a:stretch>
            <a:fillRect/>
          </a:stretch>
        </p:blipFill>
        <p:spPr>
          <a:xfrm>
            <a:off x="3487993" y="1745840"/>
            <a:ext cx="2350524" cy="2350524"/>
          </a:xfrm>
          <a:prstGeom prst="rect">
            <a:avLst/>
          </a:prstGeom>
        </p:spPr>
      </p:pic>
      <p:pic>
        <p:nvPicPr>
          <p:cNvPr id="4" name="圖片 3">
            <a:extLst>
              <a:ext uri="{FF2B5EF4-FFF2-40B4-BE49-F238E27FC236}">
                <a16:creationId xmlns:a16="http://schemas.microsoft.com/office/drawing/2014/main" id="{61D4171F-1D06-EFD9-F0BA-32BAE16783A5}"/>
              </a:ext>
            </a:extLst>
          </p:cNvPr>
          <p:cNvPicPr>
            <a:picLocks noChangeAspect="1"/>
          </p:cNvPicPr>
          <p:nvPr/>
        </p:nvPicPr>
        <p:blipFill>
          <a:blip r:embed="rId4"/>
          <a:stretch>
            <a:fillRect/>
          </a:stretch>
        </p:blipFill>
        <p:spPr>
          <a:xfrm>
            <a:off x="6096613" y="1743104"/>
            <a:ext cx="2353260" cy="2353260"/>
          </a:xfrm>
          <a:prstGeom prst="rect">
            <a:avLst/>
          </a:prstGeom>
        </p:spPr>
      </p:pic>
      <p:sp>
        <p:nvSpPr>
          <p:cNvPr id="6" name="文字方塊 5">
            <a:extLst>
              <a:ext uri="{FF2B5EF4-FFF2-40B4-BE49-F238E27FC236}">
                <a16:creationId xmlns:a16="http://schemas.microsoft.com/office/drawing/2014/main" id="{DBC5761A-CA50-BAE9-7021-3971479B5935}"/>
              </a:ext>
            </a:extLst>
          </p:cNvPr>
          <p:cNvSpPr txBox="1"/>
          <p:nvPr/>
        </p:nvSpPr>
        <p:spPr>
          <a:xfrm>
            <a:off x="1378973"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8:00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10:00</a:t>
            </a:r>
            <a:endParaRPr lang="zh-TW" altLang="en-US" dirty="0">
              <a:solidFill>
                <a:schemeClr val="accent5"/>
              </a:solidFill>
            </a:endParaRPr>
          </a:p>
        </p:txBody>
      </p:sp>
      <p:sp>
        <p:nvSpPr>
          <p:cNvPr id="7" name="文字方塊 6">
            <a:extLst>
              <a:ext uri="{FF2B5EF4-FFF2-40B4-BE49-F238E27FC236}">
                <a16:creationId xmlns:a16="http://schemas.microsoft.com/office/drawing/2014/main" id="{34ABE9D1-974E-B45E-71E2-11A43A6526BD}"/>
              </a:ext>
            </a:extLst>
          </p:cNvPr>
          <p:cNvSpPr txBox="1"/>
          <p:nvPr/>
        </p:nvSpPr>
        <p:spPr>
          <a:xfrm>
            <a:off x="4046682"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彰化</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9:00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12:00</a:t>
            </a:r>
            <a:endParaRPr lang="zh-TW" altLang="en-US" dirty="0">
              <a:solidFill>
                <a:schemeClr val="accent5"/>
              </a:solidFill>
            </a:endParaRPr>
          </a:p>
        </p:txBody>
      </p:sp>
      <p:sp>
        <p:nvSpPr>
          <p:cNvPr id="8" name="文字方塊 7">
            <a:extLst>
              <a:ext uri="{FF2B5EF4-FFF2-40B4-BE49-F238E27FC236}">
                <a16:creationId xmlns:a16="http://schemas.microsoft.com/office/drawing/2014/main" id="{2CD03505-A988-CD4B-5A39-81F77D96AEDA}"/>
              </a:ext>
            </a:extLst>
          </p:cNvPr>
          <p:cNvSpPr txBox="1"/>
          <p:nvPr/>
        </p:nvSpPr>
        <p:spPr>
          <a:xfrm>
            <a:off x="6582696" y="4126945"/>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11:00</a:t>
            </a: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13:00</a:t>
            </a:r>
            <a:endParaRPr lang="zh-TW" altLang="en-US" dirty="0">
              <a:solidFill>
                <a:schemeClr val="accent5"/>
              </a:solidFill>
            </a:endParaRPr>
          </a:p>
        </p:txBody>
      </p:sp>
      <p:sp>
        <p:nvSpPr>
          <p:cNvPr id="12" name="矩形 11">
            <a:extLst>
              <a:ext uri="{FF2B5EF4-FFF2-40B4-BE49-F238E27FC236}">
                <a16:creationId xmlns:a16="http://schemas.microsoft.com/office/drawing/2014/main" id="{1950291B-8BFD-E5AF-217A-4E3FE60F6BEC}"/>
              </a:ext>
            </a:extLst>
          </p:cNvPr>
          <p:cNvSpPr/>
          <p:nvPr/>
        </p:nvSpPr>
        <p:spPr>
          <a:xfrm rot="2554880">
            <a:off x="4479406" y="1091746"/>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8DA84D90-735A-4708-F87D-BB9082D86613}"/>
              </a:ext>
            </a:extLst>
          </p:cNvPr>
          <p:cNvSpPr/>
          <p:nvPr/>
        </p:nvSpPr>
        <p:spPr>
          <a:xfrm rot="8284286">
            <a:off x="4563938" y="1113149"/>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CA65A723-17DC-2387-CF43-B2D5099C24F5}"/>
              </a:ext>
            </a:extLst>
          </p:cNvPr>
          <p:cNvPicPr>
            <a:picLocks noChangeAspect="1"/>
          </p:cNvPicPr>
          <p:nvPr/>
        </p:nvPicPr>
        <p:blipFill>
          <a:blip r:embed="rId5"/>
          <a:stretch>
            <a:fillRect/>
          </a:stretch>
        </p:blipFill>
        <p:spPr>
          <a:xfrm>
            <a:off x="4002165" y="4536140"/>
            <a:ext cx="1627670" cy="342201"/>
          </a:xfrm>
          <a:prstGeom prst="rect">
            <a:avLst/>
          </a:prstGeom>
        </p:spPr>
      </p:pic>
      <p:pic>
        <p:nvPicPr>
          <p:cNvPr id="9" name="圖片 8">
            <a:extLst>
              <a:ext uri="{FF2B5EF4-FFF2-40B4-BE49-F238E27FC236}">
                <a16:creationId xmlns:a16="http://schemas.microsoft.com/office/drawing/2014/main" id="{81D96282-47B3-B0A0-2760-D472D6A0F0B9}"/>
              </a:ext>
            </a:extLst>
          </p:cNvPr>
          <p:cNvPicPr>
            <a:picLocks noChangeAspect="1"/>
          </p:cNvPicPr>
          <p:nvPr/>
        </p:nvPicPr>
        <p:blipFill>
          <a:blip r:embed="rId5"/>
          <a:stretch>
            <a:fillRect/>
          </a:stretch>
        </p:blipFill>
        <p:spPr>
          <a:xfrm>
            <a:off x="1328068" y="4751724"/>
            <a:ext cx="1627670" cy="342201"/>
          </a:xfrm>
          <a:prstGeom prst="rect">
            <a:avLst/>
          </a:prstGeom>
        </p:spPr>
      </p:pic>
    </p:spTree>
    <p:extLst>
      <p:ext uri="{BB962C8B-B14F-4D97-AF65-F5344CB8AC3E}">
        <p14:creationId xmlns:p14="http://schemas.microsoft.com/office/powerpoint/2010/main" val="189278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2931433" y="970900"/>
            <a:ext cx="3720087" cy="1106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台鐵目前做法是人工依照經驗進行排班</a:t>
            </a:r>
            <a:endParaRPr dirty="0"/>
          </a:p>
        </p:txBody>
      </p:sp>
      <p:pic>
        <p:nvPicPr>
          <p:cNvPr id="2" name="圖片 1">
            <a:extLst>
              <a:ext uri="{FF2B5EF4-FFF2-40B4-BE49-F238E27FC236}">
                <a16:creationId xmlns:a16="http://schemas.microsoft.com/office/drawing/2014/main" id="{8D9EAEF8-3AB2-477E-A5AF-A86A60E5E25B}"/>
              </a:ext>
            </a:extLst>
          </p:cNvPr>
          <p:cNvPicPr>
            <a:picLocks noChangeAspect="1"/>
          </p:cNvPicPr>
          <p:nvPr/>
        </p:nvPicPr>
        <p:blipFill>
          <a:blip r:embed="rId3"/>
          <a:stretch>
            <a:fillRect/>
          </a:stretch>
        </p:blipFill>
        <p:spPr>
          <a:xfrm>
            <a:off x="879373" y="1745840"/>
            <a:ext cx="2350524" cy="2350524"/>
          </a:xfrm>
          <a:prstGeom prst="rect">
            <a:avLst/>
          </a:prstGeom>
        </p:spPr>
      </p:pic>
      <p:pic>
        <p:nvPicPr>
          <p:cNvPr id="3" name="圖片 2">
            <a:extLst>
              <a:ext uri="{FF2B5EF4-FFF2-40B4-BE49-F238E27FC236}">
                <a16:creationId xmlns:a16="http://schemas.microsoft.com/office/drawing/2014/main" id="{4765F270-3CBA-5F94-43BC-B7BBFBB8B16E}"/>
              </a:ext>
            </a:extLst>
          </p:cNvPr>
          <p:cNvPicPr>
            <a:picLocks noChangeAspect="1"/>
          </p:cNvPicPr>
          <p:nvPr/>
        </p:nvPicPr>
        <p:blipFill>
          <a:blip r:embed="rId3"/>
          <a:stretch>
            <a:fillRect/>
          </a:stretch>
        </p:blipFill>
        <p:spPr>
          <a:xfrm>
            <a:off x="3487993" y="1745840"/>
            <a:ext cx="2350524" cy="2350524"/>
          </a:xfrm>
          <a:prstGeom prst="rect">
            <a:avLst/>
          </a:prstGeom>
        </p:spPr>
      </p:pic>
      <p:pic>
        <p:nvPicPr>
          <p:cNvPr id="4" name="圖片 3">
            <a:extLst>
              <a:ext uri="{FF2B5EF4-FFF2-40B4-BE49-F238E27FC236}">
                <a16:creationId xmlns:a16="http://schemas.microsoft.com/office/drawing/2014/main" id="{61D4171F-1D06-EFD9-F0BA-32BAE16783A5}"/>
              </a:ext>
            </a:extLst>
          </p:cNvPr>
          <p:cNvPicPr>
            <a:picLocks noChangeAspect="1"/>
          </p:cNvPicPr>
          <p:nvPr/>
        </p:nvPicPr>
        <p:blipFill>
          <a:blip r:embed="rId4"/>
          <a:stretch>
            <a:fillRect/>
          </a:stretch>
        </p:blipFill>
        <p:spPr>
          <a:xfrm>
            <a:off x="6096613" y="1743104"/>
            <a:ext cx="2353260" cy="2353260"/>
          </a:xfrm>
          <a:prstGeom prst="rect">
            <a:avLst/>
          </a:prstGeom>
        </p:spPr>
      </p:pic>
      <p:sp>
        <p:nvSpPr>
          <p:cNvPr id="6" name="文字方塊 5">
            <a:extLst>
              <a:ext uri="{FF2B5EF4-FFF2-40B4-BE49-F238E27FC236}">
                <a16:creationId xmlns:a16="http://schemas.microsoft.com/office/drawing/2014/main" id="{DBC5761A-CA50-BAE9-7021-3971479B5935}"/>
              </a:ext>
            </a:extLst>
          </p:cNvPr>
          <p:cNvSpPr txBox="1"/>
          <p:nvPr/>
        </p:nvSpPr>
        <p:spPr>
          <a:xfrm>
            <a:off x="1378973"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8:00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10:00</a:t>
            </a:r>
            <a:endParaRPr lang="zh-TW" altLang="en-US" dirty="0">
              <a:solidFill>
                <a:schemeClr val="accent5"/>
              </a:solidFill>
            </a:endParaRPr>
          </a:p>
        </p:txBody>
      </p:sp>
      <p:sp>
        <p:nvSpPr>
          <p:cNvPr id="7" name="文字方塊 6">
            <a:extLst>
              <a:ext uri="{FF2B5EF4-FFF2-40B4-BE49-F238E27FC236}">
                <a16:creationId xmlns:a16="http://schemas.microsoft.com/office/drawing/2014/main" id="{34ABE9D1-974E-B45E-71E2-11A43A6526BD}"/>
              </a:ext>
            </a:extLst>
          </p:cNvPr>
          <p:cNvSpPr txBox="1"/>
          <p:nvPr/>
        </p:nvSpPr>
        <p:spPr>
          <a:xfrm>
            <a:off x="4046682"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彰化</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9:00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12:00</a:t>
            </a:r>
            <a:endParaRPr lang="zh-TW" altLang="en-US" dirty="0">
              <a:solidFill>
                <a:schemeClr val="accent5"/>
              </a:solidFill>
            </a:endParaRPr>
          </a:p>
        </p:txBody>
      </p:sp>
      <p:sp>
        <p:nvSpPr>
          <p:cNvPr id="8" name="文字方塊 7">
            <a:extLst>
              <a:ext uri="{FF2B5EF4-FFF2-40B4-BE49-F238E27FC236}">
                <a16:creationId xmlns:a16="http://schemas.microsoft.com/office/drawing/2014/main" id="{2CD03505-A988-CD4B-5A39-81F77D96AEDA}"/>
              </a:ext>
            </a:extLst>
          </p:cNvPr>
          <p:cNvSpPr txBox="1"/>
          <p:nvPr/>
        </p:nvSpPr>
        <p:spPr>
          <a:xfrm>
            <a:off x="6582696" y="4126945"/>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11:00</a:t>
            </a: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13:00</a:t>
            </a:r>
            <a:endParaRPr lang="zh-TW" altLang="en-US" dirty="0">
              <a:solidFill>
                <a:schemeClr val="accent5"/>
              </a:solidFill>
            </a:endParaRPr>
          </a:p>
        </p:txBody>
      </p:sp>
      <p:sp>
        <p:nvSpPr>
          <p:cNvPr id="12" name="矩形 11">
            <a:extLst>
              <a:ext uri="{FF2B5EF4-FFF2-40B4-BE49-F238E27FC236}">
                <a16:creationId xmlns:a16="http://schemas.microsoft.com/office/drawing/2014/main" id="{1950291B-8BFD-E5AF-217A-4E3FE60F6BEC}"/>
              </a:ext>
            </a:extLst>
          </p:cNvPr>
          <p:cNvSpPr/>
          <p:nvPr/>
        </p:nvSpPr>
        <p:spPr>
          <a:xfrm rot="2554880">
            <a:off x="4479406" y="1091746"/>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8DA84D90-735A-4708-F87D-BB9082D86613}"/>
              </a:ext>
            </a:extLst>
          </p:cNvPr>
          <p:cNvSpPr/>
          <p:nvPr/>
        </p:nvSpPr>
        <p:spPr>
          <a:xfrm rot="8284286">
            <a:off x="4563938" y="1113149"/>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6B927BFC-0A09-BAC3-BCCB-5B2C9F0BDEC7}"/>
              </a:ext>
            </a:extLst>
          </p:cNvPr>
          <p:cNvSpPr/>
          <p:nvPr/>
        </p:nvSpPr>
        <p:spPr>
          <a:xfrm rot="2554880">
            <a:off x="7066498" y="1057063"/>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E12E5A5-4A28-5480-E183-3C19AA3F4003}"/>
              </a:ext>
            </a:extLst>
          </p:cNvPr>
          <p:cNvSpPr/>
          <p:nvPr/>
        </p:nvSpPr>
        <p:spPr>
          <a:xfrm rot="8284286">
            <a:off x="7151030" y="1078466"/>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486BBEBC-C2D0-4B8F-A2BE-58AD8DF63337}"/>
              </a:ext>
            </a:extLst>
          </p:cNvPr>
          <p:cNvPicPr>
            <a:picLocks noChangeAspect="1"/>
          </p:cNvPicPr>
          <p:nvPr/>
        </p:nvPicPr>
        <p:blipFill>
          <a:blip r:embed="rId5"/>
          <a:stretch>
            <a:fillRect/>
          </a:stretch>
        </p:blipFill>
        <p:spPr>
          <a:xfrm>
            <a:off x="6495691" y="4096364"/>
            <a:ext cx="1627670" cy="342201"/>
          </a:xfrm>
          <a:prstGeom prst="rect">
            <a:avLst/>
          </a:prstGeom>
        </p:spPr>
      </p:pic>
      <p:pic>
        <p:nvPicPr>
          <p:cNvPr id="10" name="圖片 9">
            <a:extLst>
              <a:ext uri="{FF2B5EF4-FFF2-40B4-BE49-F238E27FC236}">
                <a16:creationId xmlns:a16="http://schemas.microsoft.com/office/drawing/2014/main" id="{596EEDE7-A3D8-72C8-DDB0-0DB85AEA7E18}"/>
              </a:ext>
            </a:extLst>
          </p:cNvPr>
          <p:cNvPicPr>
            <a:picLocks noChangeAspect="1"/>
          </p:cNvPicPr>
          <p:nvPr/>
        </p:nvPicPr>
        <p:blipFill>
          <a:blip r:embed="rId5"/>
          <a:stretch>
            <a:fillRect/>
          </a:stretch>
        </p:blipFill>
        <p:spPr>
          <a:xfrm>
            <a:off x="1321507" y="4267464"/>
            <a:ext cx="1627670" cy="342201"/>
          </a:xfrm>
          <a:prstGeom prst="rect">
            <a:avLst/>
          </a:prstGeom>
        </p:spPr>
      </p:pic>
    </p:spTree>
    <p:extLst>
      <p:ext uri="{BB962C8B-B14F-4D97-AF65-F5344CB8AC3E}">
        <p14:creationId xmlns:p14="http://schemas.microsoft.com/office/powerpoint/2010/main" val="35302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41" name="Google Shape;341;p31"/>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Definition</a:t>
            </a:r>
            <a:endParaRPr lang="zh-TW" altLang="en-US" dirty="0"/>
          </a:p>
        </p:txBody>
      </p:sp>
      <p:sp>
        <p:nvSpPr>
          <p:cNvPr id="342" name="Google Shape;342;p31"/>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Define a problem that we want to solve</a:t>
            </a:r>
          </a:p>
        </p:txBody>
      </p:sp>
      <p:sp>
        <p:nvSpPr>
          <p:cNvPr id="343" name="Google Shape;343;p31"/>
          <p:cNvSpPr txBox="1">
            <a:spLocks noGrp="1"/>
          </p:cNvSpPr>
          <p:nvPr>
            <p:ph type="title" idx="3"/>
          </p:nvPr>
        </p:nvSpPr>
        <p:spPr>
          <a:xfrm>
            <a:off x="718284" y="14058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1.</a:t>
            </a:r>
            <a:endParaRPr/>
          </a:p>
        </p:txBody>
      </p:sp>
      <p:sp>
        <p:nvSpPr>
          <p:cNvPr id="344" name="Google Shape;344;p31"/>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Decomposition</a:t>
            </a:r>
          </a:p>
        </p:txBody>
      </p:sp>
      <p:sp>
        <p:nvSpPr>
          <p:cNvPr id="345" name="Google Shape;345;p31"/>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Decompose the problem into sub-problems</a:t>
            </a:r>
            <a:endParaRPr dirty="0"/>
          </a:p>
        </p:txBody>
      </p:sp>
      <p:sp>
        <p:nvSpPr>
          <p:cNvPr id="346" name="Google Shape;346;p31"/>
          <p:cNvSpPr txBox="1">
            <a:spLocks noGrp="1"/>
          </p:cNvSpPr>
          <p:nvPr>
            <p:ph type="title" idx="6"/>
          </p:nvPr>
        </p:nvSpPr>
        <p:spPr>
          <a:xfrm>
            <a:off x="718284"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
        <p:nvSpPr>
          <p:cNvPr id="347" name="Google Shape;347;p31"/>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Solution Proposal</a:t>
            </a:r>
            <a:endParaRPr dirty="0"/>
          </a:p>
        </p:txBody>
      </p:sp>
      <p:sp>
        <p:nvSpPr>
          <p:cNvPr id="348" name="Google Shape;348;p31"/>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 Propose a solution to solve your problem</a:t>
            </a:r>
            <a:endParaRPr dirty="0"/>
          </a:p>
        </p:txBody>
      </p:sp>
      <p:sp>
        <p:nvSpPr>
          <p:cNvPr id="349" name="Google Shape;349;p31"/>
          <p:cNvSpPr txBox="1">
            <a:spLocks noGrp="1"/>
          </p:cNvSpPr>
          <p:nvPr>
            <p:ph type="title" idx="9"/>
          </p:nvPr>
        </p:nvSpPr>
        <p:spPr>
          <a:xfrm>
            <a:off x="718284"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a:t>
            </a:r>
            <a:endParaRPr/>
          </a:p>
        </p:txBody>
      </p:sp>
      <p:sp>
        <p:nvSpPr>
          <p:cNvPr id="350" name="Google Shape;350;p31"/>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Mathematical models</a:t>
            </a:r>
            <a:endParaRPr dirty="0"/>
          </a:p>
        </p:txBody>
      </p:sp>
      <p:sp>
        <p:nvSpPr>
          <p:cNvPr id="351" name="Google Shape;351;p31"/>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Describe objectives</a:t>
            </a:r>
            <a:r>
              <a:rPr lang="zh-TW" altLang="en-US" dirty="0"/>
              <a:t> </a:t>
            </a:r>
            <a:r>
              <a:rPr lang="en-US" altLang="zh-TW" dirty="0"/>
              <a:t>and constraints</a:t>
            </a:r>
            <a:r>
              <a:rPr lang="en-US" dirty="0"/>
              <a:t> in </a:t>
            </a:r>
            <a:r>
              <a:rPr lang="en-US" dirty="0" err="1"/>
              <a:t>mathemati-cal</a:t>
            </a:r>
            <a:r>
              <a:rPr lang="en-US" dirty="0"/>
              <a:t> models </a:t>
            </a:r>
            <a:endParaRPr dirty="0"/>
          </a:p>
        </p:txBody>
      </p:sp>
      <p:sp>
        <p:nvSpPr>
          <p:cNvPr id="352" name="Google Shape;352;p31"/>
          <p:cNvSpPr txBox="1">
            <a:spLocks noGrp="1"/>
          </p:cNvSpPr>
          <p:nvPr>
            <p:ph type="title" idx="15"/>
          </p:nvPr>
        </p:nvSpPr>
        <p:spPr>
          <a:xfrm>
            <a:off x="4406409" y="14058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4.</a:t>
            </a:r>
            <a:endParaRPr/>
          </a:p>
        </p:txBody>
      </p:sp>
      <p:sp>
        <p:nvSpPr>
          <p:cNvPr id="353" name="Google Shape;353;p31"/>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Contribution</a:t>
            </a:r>
            <a:endParaRPr dirty="0"/>
          </a:p>
        </p:txBody>
      </p:sp>
      <p:sp>
        <p:nvSpPr>
          <p:cNvPr id="354" name="Google Shape;354;p31"/>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TW" dirty="0"/>
              <a:t>Describe our contribution on this problem  </a:t>
            </a:r>
          </a:p>
        </p:txBody>
      </p:sp>
      <p:sp>
        <p:nvSpPr>
          <p:cNvPr id="355" name="Google Shape;355;p31"/>
          <p:cNvSpPr txBox="1">
            <a:spLocks noGrp="1"/>
          </p:cNvSpPr>
          <p:nvPr>
            <p:ph type="title" idx="18"/>
          </p:nvPr>
        </p:nvSpPr>
        <p:spPr>
          <a:xfrm>
            <a:off x="4406409" y="25267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5.</a:t>
            </a:r>
            <a:endParaRPr dirty="0"/>
          </a:p>
        </p:txBody>
      </p:sp>
      <p:sp>
        <p:nvSpPr>
          <p:cNvPr id="356" name="Google Shape;356;p31"/>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Work</a:t>
            </a:r>
            <a:endParaRPr dirty="0"/>
          </a:p>
        </p:txBody>
      </p:sp>
      <p:sp>
        <p:nvSpPr>
          <p:cNvPr id="357" name="Google Shape;357;p31"/>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TW" dirty="0"/>
              <a:t>Describe the improvement measures we can do in the future</a:t>
            </a:r>
            <a:endParaRPr dirty="0"/>
          </a:p>
        </p:txBody>
      </p:sp>
      <p:sp>
        <p:nvSpPr>
          <p:cNvPr id="358" name="Google Shape;358;p31"/>
          <p:cNvSpPr txBox="1">
            <a:spLocks noGrp="1"/>
          </p:cNvSpPr>
          <p:nvPr>
            <p:ph type="title" idx="21"/>
          </p:nvPr>
        </p:nvSpPr>
        <p:spPr>
          <a:xfrm>
            <a:off x="4406409" y="364771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Decomposition</a:t>
            </a:r>
          </a:p>
        </p:txBody>
      </p:sp>
      <p:sp>
        <p:nvSpPr>
          <p:cNvPr id="364" name="Google Shape;364;p32"/>
          <p:cNvSpPr txBox="1">
            <a:spLocks noGrp="1"/>
          </p:cNvSpPr>
          <p:nvPr>
            <p:ph type="body" idx="1"/>
          </p:nvPr>
        </p:nvSpPr>
        <p:spPr>
          <a:xfrm>
            <a:off x="1198500" y="1324638"/>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台鐵的列車長工作品質糟糕</a:t>
            </a:r>
            <a:endParaRPr lang="en-US" altLang="zh-TW" dirty="0"/>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台鐵目前做法是人工依照經驗進行排班</a:t>
            </a:r>
            <a:endParaRPr lang="en-US" altLang="zh-TW" dirty="0"/>
          </a:p>
        </p:txBody>
      </p:sp>
      <p:sp>
        <p:nvSpPr>
          <p:cNvPr id="2" name="Google Shape;364;p32">
            <a:extLst>
              <a:ext uri="{FF2B5EF4-FFF2-40B4-BE49-F238E27FC236}">
                <a16:creationId xmlns:a16="http://schemas.microsoft.com/office/drawing/2014/main" id="{B05EE284-9013-786E-1CD4-C840F567E24A}"/>
              </a:ext>
            </a:extLst>
          </p:cNvPr>
          <p:cNvSpPr txBox="1">
            <a:spLocks/>
          </p:cNvSpPr>
          <p:nvPr/>
        </p:nvSpPr>
        <p:spPr>
          <a:xfrm>
            <a:off x="4979003" y="1298138"/>
            <a:ext cx="2946900" cy="27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Montserrat"/>
              <a:buChar char="●"/>
              <a:defRPr sz="1400" b="0" i="0" u="none" strike="noStrike" cap="none">
                <a:solidFill>
                  <a:schemeClr val="accent3"/>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9pPr>
          </a:lstStyle>
          <a:p>
            <a:pPr marL="0" indent="0" algn="ctr">
              <a:buFont typeface="Montserrat"/>
              <a:buNone/>
            </a:pPr>
            <a:r>
              <a:rPr lang="zh-TW" altLang="en-US" dirty="0"/>
              <a:t>我們希望從作業研究的觀點出發，提出一套方法解決現今排班效率與排班成效皆不佳的問題。</a:t>
            </a:r>
            <a:endParaRPr lang="en-US" altLang="zh-TW" dirty="0"/>
          </a:p>
        </p:txBody>
      </p:sp>
      <p:sp>
        <p:nvSpPr>
          <p:cNvPr id="3" name="箭號: 向右 2">
            <a:extLst>
              <a:ext uri="{FF2B5EF4-FFF2-40B4-BE49-F238E27FC236}">
                <a16:creationId xmlns:a16="http://schemas.microsoft.com/office/drawing/2014/main" id="{02210819-E5CD-8145-63D7-6C01945B4A06}"/>
              </a:ext>
            </a:extLst>
          </p:cNvPr>
          <p:cNvSpPr/>
          <p:nvPr/>
        </p:nvSpPr>
        <p:spPr>
          <a:xfrm>
            <a:off x="4340976" y="2571750"/>
            <a:ext cx="442451" cy="30418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5"/>
                </a:solidFill>
              </a:ln>
              <a:solidFill>
                <a:schemeClr val="accent5"/>
              </a:solidFill>
            </a:endParaRPr>
          </a:p>
        </p:txBody>
      </p:sp>
    </p:spTree>
    <p:extLst>
      <p:ext uri="{BB962C8B-B14F-4D97-AF65-F5344CB8AC3E}">
        <p14:creationId xmlns:p14="http://schemas.microsoft.com/office/powerpoint/2010/main" val="314535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Decomposition</a:t>
            </a:r>
          </a:p>
        </p:txBody>
      </p:sp>
      <p:sp>
        <p:nvSpPr>
          <p:cNvPr id="364" name="Google Shape;364;p32"/>
          <p:cNvSpPr txBox="1">
            <a:spLocks noGrp="1"/>
          </p:cNvSpPr>
          <p:nvPr>
            <p:ph type="body" idx="1"/>
          </p:nvPr>
        </p:nvSpPr>
        <p:spPr>
          <a:xfrm>
            <a:off x="5143693" y="1346992"/>
            <a:ext cx="2946900" cy="275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altLang="zh-TW" dirty="0"/>
          </a:p>
          <a:p>
            <a:pPr marL="342900" lvl="0" indent="-342900" rtl="0">
              <a:spcBef>
                <a:spcPts val="0"/>
              </a:spcBef>
              <a:spcAft>
                <a:spcPts val="0"/>
              </a:spcAft>
              <a:buAutoNum type="arabicPeriod"/>
            </a:pPr>
            <a:r>
              <a:rPr lang="zh-TW" altLang="en-US" dirty="0"/>
              <a:t>工作班內兩個乘務之間不應有太多的間隔時間</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工作班工作時間的落差不應過大</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工作總時長不得過長或過短</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乘務間應有適當的休息時間</a:t>
            </a:r>
            <a:endParaRPr lang="en-US" altLang="zh-TW" dirty="0"/>
          </a:p>
          <a:p>
            <a:pPr marL="0" lvl="0" indent="0" rtl="0">
              <a:spcBef>
                <a:spcPts val="0"/>
              </a:spcBef>
              <a:spcAft>
                <a:spcPts val="0"/>
              </a:spcAft>
              <a:buNone/>
            </a:pPr>
            <a:endParaRPr lang="en-US" altLang="zh-TW" dirty="0"/>
          </a:p>
          <a:p>
            <a:pPr marL="0" lvl="0" indent="0" rtl="0">
              <a:spcBef>
                <a:spcPts val="0"/>
              </a:spcBef>
              <a:spcAft>
                <a:spcPts val="0"/>
              </a:spcAft>
              <a:buNone/>
            </a:pPr>
            <a:endParaRPr lang="en-US" altLang="zh-TW" dirty="0"/>
          </a:p>
        </p:txBody>
      </p:sp>
      <p:sp>
        <p:nvSpPr>
          <p:cNvPr id="3" name="箭號: 向右 2">
            <a:extLst>
              <a:ext uri="{FF2B5EF4-FFF2-40B4-BE49-F238E27FC236}">
                <a16:creationId xmlns:a16="http://schemas.microsoft.com/office/drawing/2014/main" id="{02210819-E5CD-8145-63D7-6C01945B4A06}"/>
              </a:ext>
            </a:extLst>
          </p:cNvPr>
          <p:cNvSpPr/>
          <p:nvPr/>
        </p:nvSpPr>
        <p:spPr>
          <a:xfrm>
            <a:off x="4340976" y="2571750"/>
            <a:ext cx="442451" cy="30418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5"/>
                </a:solidFill>
              </a:ln>
              <a:solidFill>
                <a:schemeClr val="accent5"/>
              </a:solidFill>
            </a:endParaRPr>
          </a:p>
        </p:txBody>
      </p:sp>
      <p:sp>
        <p:nvSpPr>
          <p:cNvPr id="4" name="Google Shape;364;p32">
            <a:extLst>
              <a:ext uri="{FF2B5EF4-FFF2-40B4-BE49-F238E27FC236}">
                <a16:creationId xmlns:a16="http://schemas.microsoft.com/office/drawing/2014/main" id="{59398C40-F389-A0D8-E344-0EA92EE3F6C7}"/>
              </a:ext>
            </a:extLst>
          </p:cNvPr>
          <p:cNvSpPr txBox="1">
            <a:spLocks/>
          </p:cNvSpPr>
          <p:nvPr/>
        </p:nvSpPr>
        <p:spPr>
          <a:xfrm>
            <a:off x="1198500" y="1324638"/>
            <a:ext cx="2946900" cy="27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Montserrat"/>
              <a:buChar char="●"/>
              <a:defRPr sz="1400" b="0" i="0" u="none" strike="noStrike" cap="none">
                <a:solidFill>
                  <a:schemeClr val="accent3"/>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accent3"/>
              </a:buClr>
              <a:buSzPts val="1200"/>
              <a:buFont typeface="Montserrat"/>
              <a:buChar char="■"/>
              <a:defRPr sz="1200" b="0" i="0" u="none" strike="noStrike" cap="none">
                <a:solidFill>
                  <a:schemeClr val="accent3"/>
                </a:solidFill>
                <a:latin typeface="Montserrat"/>
                <a:ea typeface="Montserrat"/>
                <a:cs typeface="Montserrat"/>
                <a:sym typeface="Montserrat"/>
              </a:defRPr>
            </a:lvl9pPr>
          </a:lstStyle>
          <a:p>
            <a:pPr marL="0" indent="0" algn="ctr">
              <a:buFont typeface="Montserrat"/>
              <a:buNone/>
            </a:pPr>
            <a:r>
              <a:rPr lang="zh-TW" altLang="en-US" dirty="0"/>
              <a:t>台鐵的列車長工作品質糟糕</a:t>
            </a:r>
            <a:endParaRPr lang="en-US" altLang="zh-TW" dirty="0"/>
          </a:p>
          <a:p>
            <a:pPr marL="0" indent="0" algn="ctr">
              <a:buFont typeface="Montserrat"/>
              <a:buNone/>
            </a:pPr>
            <a:endParaRPr lang="en-US" altLang="zh-TW" dirty="0"/>
          </a:p>
        </p:txBody>
      </p:sp>
    </p:spTree>
    <p:extLst>
      <p:ext uri="{BB962C8B-B14F-4D97-AF65-F5344CB8AC3E}">
        <p14:creationId xmlns:p14="http://schemas.microsoft.com/office/powerpoint/2010/main" val="5399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Solution Proposal</a:t>
            </a:r>
          </a:p>
        </p:txBody>
      </p:sp>
      <p:sp>
        <p:nvSpPr>
          <p:cNvPr id="3" name="Google Shape;364;p32">
            <a:extLst>
              <a:ext uri="{FF2B5EF4-FFF2-40B4-BE49-F238E27FC236}">
                <a16:creationId xmlns:a16="http://schemas.microsoft.com/office/drawing/2014/main" id="{F4028882-45A5-4132-3EE0-2694A11C3CF6}"/>
              </a:ext>
            </a:extLst>
          </p:cNvPr>
          <p:cNvSpPr txBox="1">
            <a:spLocks noGrp="1"/>
          </p:cNvSpPr>
          <p:nvPr>
            <p:ph type="body" idx="1"/>
          </p:nvPr>
        </p:nvSpPr>
        <p:spPr>
          <a:xfrm>
            <a:off x="3098550" y="1284240"/>
            <a:ext cx="2946900" cy="275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altLang="zh-TW" dirty="0"/>
          </a:p>
          <a:p>
            <a:pPr marL="342900" lvl="0" indent="-342900" rtl="0">
              <a:spcBef>
                <a:spcPts val="0"/>
              </a:spcBef>
              <a:spcAft>
                <a:spcPts val="0"/>
              </a:spcAft>
              <a:buAutoNum type="arabicPeriod"/>
            </a:pPr>
            <a:r>
              <a:rPr lang="zh-TW" altLang="en-US" dirty="0"/>
              <a:t>工作班內兩個乘務之間不應有太多的間隔時間</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工作班工作時間的落差不應過大</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工作總時長不得過長或過短</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乘務間應有適當的休息時間</a:t>
            </a:r>
            <a:endParaRPr lang="en-US" altLang="zh-TW" dirty="0"/>
          </a:p>
          <a:p>
            <a:pPr marL="0" lvl="0" indent="0" rtl="0">
              <a:spcBef>
                <a:spcPts val="0"/>
              </a:spcBef>
              <a:spcAft>
                <a:spcPts val="0"/>
              </a:spcAft>
              <a:buNone/>
            </a:pPr>
            <a:endParaRPr lang="en-US" altLang="zh-TW" dirty="0"/>
          </a:p>
          <a:p>
            <a:pPr marL="0" lvl="0" indent="0" rtl="0">
              <a:spcBef>
                <a:spcPts val="0"/>
              </a:spcBef>
              <a:spcAft>
                <a:spcPts val="0"/>
              </a:spcAft>
              <a:buNone/>
            </a:pPr>
            <a:endParaRPr lang="en-US" altLang="zh-TW" dirty="0"/>
          </a:p>
        </p:txBody>
      </p:sp>
    </p:spTree>
    <p:extLst>
      <p:ext uri="{BB962C8B-B14F-4D97-AF65-F5344CB8AC3E}">
        <p14:creationId xmlns:p14="http://schemas.microsoft.com/office/powerpoint/2010/main" val="161972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369359" y="1776665"/>
            <a:ext cx="6826622" cy="1323439"/>
          </a:xfrm>
          <a:prstGeom prst="rect">
            <a:avLst/>
          </a:prstGeom>
          <a:noFill/>
        </p:spPr>
        <p:txBody>
          <a:bodyPr wrap="square">
            <a:spAutoFit/>
          </a:bodyPr>
          <a:lstStyle/>
          <a:p>
            <a:r>
              <a:rPr lang="zh-TW" altLang="en-US" sz="2000" dirty="0">
                <a:solidFill>
                  <a:schemeClr val="accent5">
                    <a:lumMod val="40000"/>
                    <a:lumOff val="60000"/>
                  </a:schemeClr>
                </a:solidFill>
                <a:latin typeface="Montserrat" panose="00000500000000000000" pitchFamily="2" charset="0"/>
              </a:rPr>
              <a:t>決策變數 </a:t>
            </a:r>
            <a:r>
              <a:rPr lang="en-US" altLang="zh-TW" sz="200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𝑥</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𝑑</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𝑖</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𝑡</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 	</a:t>
            </a:r>
            <a:endParaRPr lang="en-US" altLang="zh-TW" sz="2000" i="0" u="none" strike="noStrike" baseline="0" dirty="0">
              <a:solidFill>
                <a:schemeClr val="accent5">
                  <a:lumMod val="40000"/>
                  <a:lumOff val="60000"/>
                </a:schemeClr>
              </a:solidFill>
              <a:latin typeface="Montserrat" panose="00000500000000000000" pitchFamily="2" charset="0"/>
            </a:endParaRPr>
          </a:p>
          <a:p>
            <a:endParaRPr lang="en-US" altLang="zh-TW" sz="2000" i="0" u="none" strike="noStrike" baseline="0" dirty="0">
              <a:solidFill>
                <a:schemeClr val="accent5">
                  <a:lumMod val="40000"/>
                  <a:lumOff val="60000"/>
                </a:schemeClr>
              </a:solidFill>
              <a:latin typeface="Montserrat" panose="00000500000000000000" pitchFamily="2" charset="0"/>
            </a:endParaRPr>
          </a:p>
          <a:p>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二元變數，</a:t>
            </a:r>
            <a:r>
              <a:rPr lang="zh-TW" altLang="en-US" sz="2000" i="0" u="none" strike="noStrike" baseline="0" dirty="0">
                <a:solidFill>
                  <a:schemeClr val="accent5">
                    <a:lumMod val="40000"/>
                    <a:lumOff val="60000"/>
                  </a:schemeClr>
                </a:solidFill>
                <a:latin typeface="Montserrat" panose="00000500000000000000" pitchFamily="2" charset="0"/>
              </a:rPr>
              <a:t>𝑥</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𝑑</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𝑖</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𝑡</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 </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=1</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，表示車次</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t</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是工作班</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d</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的第</a:t>
            </a:r>
            <a:r>
              <a:rPr lang="en-US" altLang="zh-TW" sz="2000" i="0" u="none" strike="noStrike" baseline="0" dirty="0" err="1">
                <a:solidFill>
                  <a:schemeClr val="accent5">
                    <a:lumMod val="40000"/>
                    <a:lumOff val="60000"/>
                  </a:schemeClr>
                </a:solidFill>
                <a:latin typeface="Montserrat" panose="00000500000000000000" pitchFamily="2" charset="0"/>
                <a:ea typeface="標楷體" panose="03000509000000000000" pitchFamily="65" charset="-120"/>
              </a:rPr>
              <a:t>i</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個工作車次</a:t>
            </a:r>
            <a:r>
              <a:rPr lang="zh-TW" altLang="en-US" sz="2000" i="0" u="none" strike="noStrike" baseline="0" dirty="0">
                <a:solidFill>
                  <a:schemeClr val="accent5">
                    <a:lumMod val="40000"/>
                    <a:lumOff val="60000"/>
                  </a:schemeClr>
                </a:solidFill>
                <a:latin typeface="Montserrat" panose="00000500000000000000" pitchFamily="2" charset="0"/>
              </a:rPr>
              <a:t>𝑥</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𝑑</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𝑖</a:t>
            </a:r>
            <a:r>
              <a:rPr lang="en-US" altLang="zh-TW" sz="2000" i="0" u="none" strike="noStrike" baseline="0" dirty="0">
                <a:solidFill>
                  <a:schemeClr val="accent5">
                    <a:lumMod val="40000"/>
                    <a:lumOff val="60000"/>
                  </a:schemeClr>
                </a:solidFill>
                <a:latin typeface="Montserrat" panose="00000500000000000000" pitchFamily="2" charset="0"/>
              </a:rPr>
              <a:t>, </a:t>
            </a:r>
            <a:r>
              <a:rPr lang="zh-TW" altLang="en-US" sz="2000" i="0" u="none" strike="noStrike" baseline="0" dirty="0">
                <a:solidFill>
                  <a:schemeClr val="accent5">
                    <a:lumMod val="40000"/>
                    <a:lumOff val="60000"/>
                  </a:schemeClr>
                </a:solidFill>
                <a:latin typeface="Montserrat" panose="00000500000000000000" pitchFamily="2" charset="0"/>
              </a:rPr>
              <a:t>𝑡</a:t>
            </a:r>
            <a:r>
              <a:rPr lang="en-US" altLang="zh-TW" sz="2000" i="0" u="none" strike="noStrike" baseline="0" dirty="0">
                <a:solidFill>
                  <a:schemeClr val="accent5">
                    <a:lumMod val="40000"/>
                    <a:lumOff val="60000"/>
                  </a:schemeClr>
                </a:solidFill>
                <a:latin typeface="Montserrat" panose="00000500000000000000" pitchFamily="2" charset="0"/>
              </a:rPr>
              <a:t>]</a:t>
            </a:r>
            <a:r>
              <a:rPr lang="zh-TW" altLang="en-US" sz="2000" i="0" u="none" strike="noStrike" baseline="0" dirty="0">
                <a:solidFill>
                  <a:schemeClr val="accent5">
                    <a:lumMod val="40000"/>
                    <a:lumOff val="60000"/>
                  </a:schemeClr>
                </a:solidFill>
                <a:latin typeface="Montserrat" panose="00000500000000000000" pitchFamily="2" charset="0"/>
              </a:rPr>
              <a:t> </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=0</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，則否。其中𝑡∈𝑇，𝑑∈𝐷𝑝</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𝑞，𝑝</a:t>
            </a:r>
            <a:r>
              <a:rPr lang="en-US" altLang="zh-TW"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a:t>
            </a:r>
            <a:r>
              <a:rPr lang="zh-TW" altLang="en-US" sz="2000" i="0" u="none" strike="noStrike" baseline="0" dirty="0">
                <a:solidFill>
                  <a:schemeClr val="accent5">
                    <a:lumMod val="40000"/>
                    <a:lumOff val="60000"/>
                  </a:schemeClr>
                </a:solidFill>
                <a:latin typeface="Montserrat" panose="00000500000000000000" pitchFamily="2" charset="0"/>
                <a:ea typeface="標楷體" panose="03000509000000000000" pitchFamily="65" charset="-120"/>
              </a:rPr>
              <a:t>𝑞∈𝑂，𝑖∈𝐼 。</a:t>
            </a:r>
            <a:r>
              <a:rPr lang="zh-TW" altLang="en-US" sz="1100" b="0" i="0" u="none" strike="noStrike" baseline="0" dirty="0">
                <a:solidFill>
                  <a:srgbClr val="000000"/>
                </a:solidFill>
                <a:latin typeface="Cambria Math" panose="02040503050406030204" pitchFamily="18" charset="0"/>
                <a:ea typeface="標楷體" panose="03000509000000000000" pitchFamily="65" charset="-120"/>
              </a:rPr>
              <a:t>	</a:t>
            </a:r>
          </a:p>
        </p:txBody>
      </p:sp>
    </p:spTree>
    <p:extLst>
      <p:ext uri="{BB962C8B-B14F-4D97-AF65-F5344CB8AC3E}">
        <p14:creationId xmlns:p14="http://schemas.microsoft.com/office/powerpoint/2010/main" val="198114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extLst>
              <p:ext uri="{D42A27DB-BD31-4B8C-83A1-F6EECF244321}">
                <p14:modId xmlns:p14="http://schemas.microsoft.com/office/powerpoint/2010/main" val="3087196599"/>
              </p:ext>
            </p:extLst>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extLst>
              <p:ext uri="{D42A27DB-BD31-4B8C-83A1-F6EECF244321}">
                <p14:modId xmlns:p14="http://schemas.microsoft.com/office/powerpoint/2010/main" val="3755714887"/>
              </p:ext>
            </p:extLst>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Tree>
    <p:extLst>
      <p:ext uri="{BB962C8B-B14F-4D97-AF65-F5344CB8AC3E}">
        <p14:creationId xmlns:p14="http://schemas.microsoft.com/office/powerpoint/2010/main" val="231838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4" name="文字方塊 3">
            <a:extLst>
              <a:ext uri="{FF2B5EF4-FFF2-40B4-BE49-F238E27FC236}">
                <a16:creationId xmlns:a16="http://schemas.microsoft.com/office/drawing/2014/main" id="{4EF82409-6421-3DEF-D144-57FCABAB8A82}"/>
              </a:ext>
            </a:extLst>
          </p:cNvPr>
          <p:cNvSpPr txBox="1"/>
          <p:nvPr/>
        </p:nvSpPr>
        <p:spPr>
          <a:xfrm>
            <a:off x="992840" y="1323925"/>
            <a:ext cx="6826622" cy="307777"/>
          </a:xfrm>
          <a:prstGeom prst="rect">
            <a:avLst/>
          </a:prstGeom>
          <a:noFill/>
        </p:spPr>
        <p:txBody>
          <a:bodyPr wrap="square">
            <a:spAutoFit/>
          </a:bodyPr>
          <a:lstStyle/>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1, 2]</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endParaRPr lang="zh-TW" altLang="en-US" dirty="0">
              <a:solidFill>
                <a:srgbClr val="C00000"/>
              </a:solidFill>
            </a:endParaRPr>
          </a:p>
        </p:txBody>
      </p:sp>
      <p:sp>
        <p:nvSpPr>
          <p:cNvPr id="3" name="文字方塊 2">
            <a:extLst>
              <a:ext uri="{FF2B5EF4-FFF2-40B4-BE49-F238E27FC236}">
                <a16:creationId xmlns:a16="http://schemas.microsoft.com/office/drawing/2014/main" id="{AB0A9423-EC06-1FF9-9A43-A1EF1C8D6ADD}"/>
              </a:ext>
            </a:extLst>
          </p:cNvPr>
          <p:cNvSpPr txBox="1"/>
          <p:nvPr/>
        </p:nvSpPr>
        <p:spPr>
          <a:xfrm>
            <a:off x="2860524" y="245707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2</a:t>
            </a:r>
            <a:r>
              <a:rPr lang="zh-TW" altLang="en-US" dirty="0">
                <a:solidFill>
                  <a:srgbClr val="C00000"/>
                </a:solidFill>
              </a:rPr>
              <a:t> </a:t>
            </a:r>
          </a:p>
        </p:txBody>
      </p:sp>
    </p:spTree>
    <p:extLst>
      <p:ext uri="{BB962C8B-B14F-4D97-AF65-F5344CB8AC3E}">
        <p14:creationId xmlns:p14="http://schemas.microsoft.com/office/powerpoint/2010/main" val="225315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dirty="0"/>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4" name="文字方塊 3">
            <a:extLst>
              <a:ext uri="{FF2B5EF4-FFF2-40B4-BE49-F238E27FC236}">
                <a16:creationId xmlns:a16="http://schemas.microsoft.com/office/drawing/2014/main" id="{4EF82409-6421-3DEF-D144-57FCABAB8A82}"/>
              </a:ext>
            </a:extLst>
          </p:cNvPr>
          <p:cNvSpPr txBox="1"/>
          <p:nvPr/>
        </p:nvSpPr>
        <p:spPr>
          <a:xfrm>
            <a:off x="992840" y="1323925"/>
            <a:ext cx="6826622" cy="523220"/>
          </a:xfrm>
          <a:prstGeom prst="rect">
            <a:avLst/>
          </a:prstGeom>
          <a:noFill/>
        </p:spPr>
        <p:txBody>
          <a:bodyPr wrap="square">
            <a:spAutoFit/>
          </a:bodyPr>
          <a:lstStyle/>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2, </a:t>
            </a:r>
            <a:r>
              <a:rPr lang="en-US" altLang="zh-TW" dirty="0">
                <a:solidFill>
                  <a:srgbClr val="C00000"/>
                </a:solidFill>
                <a:latin typeface="Cambria Math" panose="02040503050406030204" pitchFamily="18" charset="0"/>
              </a:rPr>
              <a:t>1</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endParaRPr lang="zh-TW" altLang="en-US" dirty="0">
              <a:solidFill>
                <a:srgbClr val="C00000"/>
              </a:solidFill>
            </a:endParaRPr>
          </a:p>
          <a:p>
            <a:endParaRPr lang="zh-TW" altLang="en-US" dirty="0"/>
          </a:p>
        </p:txBody>
      </p:sp>
      <p:sp>
        <p:nvSpPr>
          <p:cNvPr id="3" name="文字方塊 2">
            <a:extLst>
              <a:ext uri="{FF2B5EF4-FFF2-40B4-BE49-F238E27FC236}">
                <a16:creationId xmlns:a16="http://schemas.microsoft.com/office/drawing/2014/main" id="{AB0A9423-EC06-1FF9-9A43-A1EF1C8D6ADD}"/>
              </a:ext>
            </a:extLst>
          </p:cNvPr>
          <p:cNvSpPr txBox="1"/>
          <p:nvPr/>
        </p:nvSpPr>
        <p:spPr>
          <a:xfrm>
            <a:off x="2860524" y="2457076"/>
            <a:ext cx="753136" cy="307777"/>
          </a:xfrm>
          <a:prstGeom prst="rect">
            <a:avLst/>
          </a:prstGeom>
          <a:noFill/>
        </p:spPr>
        <p:txBody>
          <a:bodyPr wrap="square">
            <a:spAutoFit/>
          </a:bodyPr>
          <a:lstStyle/>
          <a:p>
            <a:r>
              <a:rPr lang="zh-TW" altLang="en-US" dirty="0">
                <a:solidFill>
                  <a:schemeClr val="accent4">
                    <a:lumMod val="40000"/>
                    <a:lumOff val="60000"/>
                  </a:schemeClr>
                </a:solidFill>
              </a:rPr>
              <a:t>車次 </a:t>
            </a:r>
            <a:r>
              <a:rPr lang="en-US" altLang="zh-TW" dirty="0">
                <a:solidFill>
                  <a:schemeClr val="accent4">
                    <a:lumMod val="40000"/>
                    <a:lumOff val="60000"/>
                  </a:schemeClr>
                </a:solidFill>
              </a:rPr>
              <a:t>2</a:t>
            </a:r>
            <a:r>
              <a:rPr lang="zh-TW" altLang="en-US" dirty="0">
                <a:solidFill>
                  <a:schemeClr val="accent4">
                    <a:lumMod val="40000"/>
                    <a:lumOff val="60000"/>
                  </a:schemeClr>
                </a:solidFill>
              </a:rPr>
              <a:t> </a:t>
            </a:r>
          </a:p>
        </p:txBody>
      </p:sp>
      <p:sp>
        <p:nvSpPr>
          <p:cNvPr id="5" name="文字方塊 4">
            <a:extLst>
              <a:ext uri="{FF2B5EF4-FFF2-40B4-BE49-F238E27FC236}">
                <a16:creationId xmlns:a16="http://schemas.microsoft.com/office/drawing/2014/main" id="{A3BADBD6-BA64-289C-A1C9-47211BA4A72E}"/>
              </a:ext>
            </a:extLst>
          </p:cNvPr>
          <p:cNvSpPr txBox="1"/>
          <p:nvPr/>
        </p:nvSpPr>
        <p:spPr>
          <a:xfrm>
            <a:off x="2860523" y="2829113"/>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1</a:t>
            </a:r>
            <a:r>
              <a:rPr lang="zh-TW" altLang="en-US" dirty="0">
                <a:solidFill>
                  <a:srgbClr val="C00000"/>
                </a:solidFill>
              </a:rPr>
              <a:t> </a:t>
            </a:r>
          </a:p>
        </p:txBody>
      </p:sp>
    </p:spTree>
    <p:extLst>
      <p:ext uri="{BB962C8B-B14F-4D97-AF65-F5344CB8AC3E}">
        <p14:creationId xmlns:p14="http://schemas.microsoft.com/office/powerpoint/2010/main" val="1423522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dirty="0"/>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4" name="文字方塊 3">
            <a:extLst>
              <a:ext uri="{FF2B5EF4-FFF2-40B4-BE49-F238E27FC236}">
                <a16:creationId xmlns:a16="http://schemas.microsoft.com/office/drawing/2014/main" id="{4EF82409-6421-3DEF-D144-57FCABAB8A82}"/>
              </a:ext>
            </a:extLst>
          </p:cNvPr>
          <p:cNvSpPr txBox="1"/>
          <p:nvPr/>
        </p:nvSpPr>
        <p:spPr>
          <a:xfrm>
            <a:off x="992840" y="1323925"/>
            <a:ext cx="6826622" cy="523220"/>
          </a:xfrm>
          <a:prstGeom prst="rect">
            <a:avLst/>
          </a:prstGeom>
          <a:noFill/>
        </p:spPr>
        <p:txBody>
          <a:bodyPr wrap="square">
            <a:spAutoFit/>
          </a:bodyPr>
          <a:lstStyle/>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[2, </a:t>
            </a:r>
            <a:r>
              <a:rPr lang="en-US" altLang="zh-TW" dirty="0">
                <a:solidFill>
                  <a:srgbClr val="C00000"/>
                </a:solidFill>
                <a:latin typeface="Cambria Math" panose="02040503050406030204" pitchFamily="18" charset="0"/>
              </a:rPr>
              <a:t>1</a:t>
            </a:r>
            <a:r>
              <a:rPr lang="en-US" altLang="zh-TW" sz="1400" b="0" i="0" u="none" strike="noStrike" baseline="0" dirty="0">
                <a:solidFill>
                  <a:srgbClr val="C00000"/>
                </a:solidFill>
                <a:latin typeface="Cambria Math" panose="02040503050406030204" pitchFamily="18" charset="0"/>
              </a:rPr>
              <a:t>, 3]</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endParaRPr lang="zh-TW" altLang="en-US" dirty="0">
              <a:solidFill>
                <a:srgbClr val="C00000"/>
              </a:solidFill>
            </a:endParaRPr>
          </a:p>
          <a:p>
            <a:endParaRPr lang="zh-TW" altLang="en-US" dirty="0"/>
          </a:p>
        </p:txBody>
      </p:sp>
      <p:sp>
        <p:nvSpPr>
          <p:cNvPr id="3" name="文字方塊 2">
            <a:extLst>
              <a:ext uri="{FF2B5EF4-FFF2-40B4-BE49-F238E27FC236}">
                <a16:creationId xmlns:a16="http://schemas.microsoft.com/office/drawing/2014/main" id="{AB0A9423-EC06-1FF9-9A43-A1EF1C8D6ADD}"/>
              </a:ext>
            </a:extLst>
          </p:cNvPr>
          <p:cNvSpPr txBox="1"/>
          <p:nvPr/>
        </p:nvSpPr>
        <p:spPr>
          <a:xfrm>
            <a:off x="2860524" y="2457076"/>
            <a:ext cx="753136" cy="307777"/>
          </a:xfrm>
          <a:prstGeom prst="rect">
            <a:avLst/>
          </a:prstGeom>
          <a:noFill/>
        </p:spPr>
        <p:txBody>
          <a:bodyPr wrap="square">
            <a:spAutoFit/>
          </a:bodyPr>
          <a:lstStyle/>
          <a:p>
            <a:r>
              <a:rPr lang="zh-TW" altLang="en-US" dirty="0">
                <a:solidFill>
                  <a:schemeClr val="accent4">
                    <a:lumMod val="40000"/>
                    <a:lumOff val="60000"/>
                  </a:schemeClr>
                </a:solidFill>
              </a:rPr>
              <a:t>車次 </a:t>
            </a:r>
            <a:r>
              <a:rPr lang="en-US" altLang="zh-TW" dirty="0">
                <a:solidFill>
                  <a:schemeClr val="accent4">
                    <a:lumMod val="40000"/>
                    <a:lumOff val="60000"/>
                  </a:schemeClr>
                </a:solidFill>
              </a:rPr>
              <a:t>2</a:t>
            </a:r>
            <a:r>
              <a:rPr lang="zh-TW" altLang="en-US" dirty="0">
                <a:solidFill>
                  <a:schemeClr val="accent4">
                    <a:lumMod val="40000"/>
                    <a:lumOff val="60000"/>
                  </a:schemeClr>
                </a:solidFill>
              </a:rPr>
              <a:t> </a:t>
            </a:r>
          </a:p>
        </p:txBody>
      </p:sp>
      <p:sp>
        <p:nvSpPr>
          <p:cNvPr id="5" name="文字方塊 4">
            <a:extLst>
              <a:ext uri="{FF2B5EF4-FFF2-40B4-BE49-F238E27FC236}">
                <a16:creationId xmlns:a16="http://schemas.microsoft.com/office/drawing/2014/main" id="{A3BADBD6-BA64-289C-A1C9-47211BA4A72E}"/>
              </a:ext>
            </a:extLst>
          </p:cNvPr>
          <p:cNvSpPr txBox="1"/>
          <p:nvPr/>
        </p:nvSpPr>
        <p:spPr>
          <a:xfrm>
            <a:off x="2860523" y="2829113"/>
            <a:ext cx="753136" cy="307777"/>
          </a:xfrm>
          <a:prstGeom prst="rect">
            <a:avLst/>
          </a:prstGeom>
          <a:noFill/>
        </p:spPr>
        <p:txBody>
          <a:bodyPr wrap="square">
            <a:spAutoFit/>
          </a:bodyPr>
          <a:lstStyle/>
          <a:p>
            <a:r>
              <a:rPr lang="zh-TW" altLang="en-US" dirty="0">
                <a:solidFill>
                  <a:schemeClr val="accent4">
                    <a:lumMod val="40000"/>
                    <a:lumOff val="60000"/>
                  </a:schemeClr>
                </a:solidFill>
              </a:rPr>
              <a:t>車次 </a:t>
            </a:r>
            <a:r>
              <a:rPr lang="en-US" altLang="zh-TW" dirty="0">
                <a:solidFill>
                  <a:schemeClr val="accent4">
                    <a:lumMod val="40000"/>
                    <a:lumOff val="60000"/>
                  </a:schemeClr>
                </a:solidFill>
              </a:rPr>
              <a:t>1</a:t>
            </a:r>
            <a:r>
              <a:rPr lang="zh-TW" altLang="en-US" dirty="0">
                <a:solidFill>
                  <a:schemeClr val="accent4">
                    <a:lumMod val="40000"/>
                    <a:lumOff val="60000"/>
                  </a:schemeClr>
                </a:solidFill>
              </a:rPr>
              <a:t> </a:t>
            </a:r>
          </a:p>
        </p:txBody>
      </p:sp>
      <p:sp>
        <p:nvSpPr>
          <p:cNvPr id="6" name="文字方塊 5">
            <a:extLst>
              <a:ext uri="{FF2B5EF4-FFF2-40B4-BE49-F238E27FC236}">
                <a16:creationId xmlns:a16="http://schemas.microsoft.com/office/drawing/2014/main" id="{BF7835E0-E664-258E-09E2-DC048522BAFD}"/>
              </a:ext>
            </a:extLst>
          </p:cNvPr>
          <p:cNvSpPr txBox="1"/>
          <p:nvPr/>
        </p:nvSpPr>
        <p:spPr>
          <a:xfrm>
            <a:off x="6258148" y="245707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3</a:t>
            </a:r>
            <a:r>
              <a:rPr lang="zh-TW" altLang="en-US" dirty="0">
                <a:solidFill>
                  <a:srgbClr val="C00000"/>
                </a:solidFill>
              </a:rPr>
              <a:t> </a:t>
            </a:r>
          </a:p>
        </p:txBody>
      </p:sp>
    </p:spTree>
    <p:extLst>
      <p:ext uri="{BB962C8B-B14F-4D97-AF65-F5344CB8AC3E}">
        <p14:creationId xmlns:p14="http://schemas.microsoft.com/office/powerpoint/2010/main" val="98504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369359" y="1776665"/>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60B0DDB2-0392-EC1E-6F34-C513BFDA1256}"/>
              </a:ext>
            </a:extLst>
          </p:cNvPr>
          <p:cNvPicPr>
            <a:picLocks noChangeAspect="1"/>
          </p:cNvPicPr>
          <p:nvPr/>
        </p:nvPicPr>
        <p:blipFill>
          <a:blip r:embed="rId3"/>
          <a:stretch>
            <a:fillRect/>
          </a:stretch>
        </p:blipFill>
        <p:spPr>
          <a:xfrm>
            <a:off x="5495430" y="1562412"/>
            <a:ext cx="2847975" cy="1228725"/>
          </a:xfrm>
          <a:prstGeom prst="rect">
            <a:avLst/>
          </a:prstGeom>
        </p:spPr>
      </p:pic>
      <p:pic>
        <p:nvPicPr>
          <p:cNvPr id="5" name="圖片 4">
            <a:extLst>
              <a:ext uri="{FF2B5EF4-FFF2-40B4-BE49-F238E27FC236}">
                <a16:creationId xmlns:a16="http://schemas.microsoft.com/office/drawing/2014/main" id="{2C315DF5-2E03-D103-3164-4D75D8F30B3F}"/>
              </a:ext>
            </a:extLst>
          </p:cNvPr>
          <p:cNvPicPr>
            <a:picLocks noChangeAspect="1"/>
          </p:cNvPicPr>
          <p:nvPr/>
        </p:nvPicPr>
        <p:blipFill>
          <a:blip r:embed="rId4"/>
          <a:srcRect/>
          <a:stretch/>
        </p:blipFill>
        <p:spPr>
          <a:xfrm>
            <a:off x="2711391" y="1562412"/>
            <a:ext cx="2071279" cy="1228725"/>
          </a:xfrm>
          <a:prstGeom prst="rect">
            <a:avLst/>
          </a:prstGeom>
        </p:spPr>
      </p:pic>
    </p:spTree>
    <p:extLst>
      <p:ext uri="{BB962C8B-B14F-4D97-AF65-F5344CB8AC3E}">
        <p14:creationId xmlns:p14="http://schemas.microsoft.com/office/powerpoint/2010/main" val="389927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4" name="文字方塊 3">
            <a:extLst>
              <a:ext uri="{FF2B5EF4-FFF2-40B4-BE49-F238E27FC236}">
                <a16:creationId xmlns:a16="http://schemas.microsoft.com/office/drawing/2014/main" id="{4EF82409-6421-3DEF-D144-57FCABAB8A82}"/>
              </a:ext>
            </a:extLst>
          </p:cNvPr>
          <p:cNvSpPr txBox="1"/>
          <p:nvPr/>
        </p:nvSpPr>
        <p:spPr>
          <a:xfrm>
            <a:off x="992840" y="1323925"/>
            <a:ext cx="6826622" cy="738664"/>
          </a:xfrm>
          <a:prstGeom prst="rect">
            <a:avLst/>
          </a:prstGeom>
          <a:noFill/>
        </p:spPr>
        <p:txBody>
          <a:bodyPr wrap="square">
            <a:spAutoFit/>
          </a:bodyPr>
          <a:lstStyle/>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1, 2]</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p>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1, 1]</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endParaRPr lang="zh-TW" altLang="en-US" dirty="0">
              <a:solidFill>
                <a:srgbClr val="C00000"/>
              </a:solidFill>
            </a:endParaRPr>
          </a:p>
          <a:p>
            <a:endParaRPr lang="zh-TW" altLang="en-US" dirty="0">
              <a:solidFill>
                <a:srgbClr val="C00000"/>
              </a:solidFill>
            </a:endParaRPr>
          </a:p>
        </p:txBody>
      </p:sp>
      <p:sp>
        <p:nvSpPr>
          <p:cNvPr id="3" name="文字方塊 2">
            <a:extLst>
              <a:ext uri="{FF2B5EF4-FFF2-40B4-BE49-F238E27FC236}">
                <a16:creationId xmlns:a16="http://schemas.microsoft.com/office/drawing/2014/main" id="{AB0A9423-EC06-1FF9-9A43-A1EF1C8D6ADD}"/>
              </a:ext>
            </a:extLst>
          </p:cNvPr>
          <p:cNvSpPr txBox="1"/>
          <p:nvPr/>
        </p:nvSpPr>
        <p:spPr>
          <a:xfrm>
            <a:off x="3237091" y="246621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2</a:t>
            </a:r>
            <a:r>
              <a:rPr lang="zh-TW" altLang="en-US" dirty="0">
                <a:solidFill>
                  <a:srgbClr val="C00000"/>
                </a:solidFill>
              </a:rPr>
              <a:t> </a:t>
            </a:r>
          </a:p>
        </p:txBody>
      </p:sp>
      <p:sp>
        <p:nvSpPr>
          <p:cNvPr id="5" name="文字方塊 4">
            <a:extLst>
              <a:ext uri="{FF2B5EF4-FFF2-40B4-BE49-F238E27FC236}">
                <a16:creationId xmlns:a16="http://schemas.microsoft.com/office/drawing/2014/main" id="{DC8548D7-7F33-5CBA-0C8D-06E2B7885AF3}"/>
              </a:ext>
            </a:extLst>
          </p:cNvPr>
          <p:cNvSpPr txBox="1"/>
          <p:nvPr/>
        </p:nvSpPr>
        <p:spPr>
          <a:xfrm>
            <a:off x="2457012" y="246621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1</a:t>
            </a:r>
            <a:r>
              <a:rPr lang="zh-TW" altLang="en-US" dirty="0">
                <a:solidFill>
                  <a:srgbClr val="C00000"/>
                </a:solidFill>
              </a:rPr>
              <a:t> </a:t>
            </a:r>
          </a:p>
        </p:txBody>
      </p:sp>
    </p:spTree>
    <p:extLst>
      <p:ext uri="{BB962C8B-B14F-4D97-AF65-F5344CB8AC3E}">
        <p14:creationId xmlns:p14="http://schemas.microsoft.com/office/powerpoint/2010/main" val="96046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5" name="圖片 4">
            <a:extLst>
              <a:ext uri="{FF2B5EF4-FFF2-40B4-BE49-F238E27FC236}">
                <a16:creationId xmlns:a16="http://schemas.microsoft.com/office/drawing/2014/main" id="{836DDA26-BC61-76BA-D425-3A45FBBA624A}"/>
              </a:ext>
            </a:extLst>
          </p:cNvPr>
          <p:cNvPicPr>
            <a:picLocks noChangeAspect="1"/>
          </p:cNvPicPr>
          <p:nvPr/>
        </p:nvPicPr>
        <p:blipFill>
          <a:blip r:embed="rId3"/>
          <a:stretch>
            <a:fillRect/>
          </a:stretch>
        </p:blipFill>
        <p:spPr>
          <a:xfrm>
            <a:off x="4770002" y="1170833"/>
            <a:ext cx="3286475" cy="3713819"/>
          </a:xfrm>
          <a:prstGeom prst="rect">
            <a:avLst/>
          </a:prstGeom>
        </p:spPr>
      </p:pic>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t>台鐵排班問題</a:t>
            </a:r>
            <a:endParaRPr lang="en-US" altLang="zh-TW" dirty="0"/>
          </a:p>
          <a:p>
            <a:pPr marL="0" lvl="0" indent="0" algn="l" rtl="0">
              <a:spcBef>
                <a:spcPts val="0"/>
              </a:spcBef>
              <a:spcAft>
                <a:spcPts val="0"/>
              </a:spcAft>
              <a:buNone/>
            </a:pPr>
            <a:endParaRPr lang="en-US" altLang="zh-TW" dirty="0"/>
          </a:p>
          <a:p>
            <a:pPr marL="342900" lvl="0" indent="-342900" algn="l" rtl="0">
              <a:spcBef>
                <a:spcPts val="0"/>
              </a:spcBef>
              <a:spcAft>
                <a:spcPts val="0"/>
              </a:spcAft>
              <a:buFont typeface="+mj-lt"/>
              <a:buAutoNum type="arabicPeriod"/>
            </a:pPr>
            <a:r>
              <a:rPr lang="zh-TW" altLang="en-US" dirty="0"/>
              <a:t>台鐵的列車長工作品質糟糕</a:t>
            </a:r>
            <a:endParaRPr lang="en-US" altLang="zh-TW" dirty="0"/>
          </a:p>
          <a:p>
            <a:pPr marL="342900" lvl="0" indent="-342900" algn="l" rtl="0">
              <a:spcBef>
                <a:spcPts val="0"/>
              </a:spcBef>
              <a:spcAft>
                <a:spcPts val="0"/>
              </a:spcAft>
              <a:buFont typeface="+mj-lt"/>
              <a:buAutoNum type="arabicPeriod"/>
            </a:pPr>
            <a:endParaRPr lang="en-US" altLang="zh-TW" dirty="0"/>
          </a:p>
          <a:p>
            <a:pPr marL="342900" lvl="0" indent="-342900" algn="l" rtl="0">
              <a:spcBef>
                <a:spcPts val="0"/>
              </a:spcBef>
              <a:spcAft>
                <a:spcPts val="0"/>
              </a:spcAft>
              <a:buFont typeface="+mj-lt"/>
              <a:buAutoNum type="arabicPeriod"/>
            </a:pPr>
            <a:r>
              <a:rPr lang="zh-TW" altLang="en-US" dirty="0"/>
              <a:t>台鐵目前做法是人工依照經驗進行排班</a:t>
            </a:r>
            <a:endParaRPr lang="en-US" altLang="zh-TW" dirty="0"/>
          </a:p>
        </p:txBody>
      </p:sp>
    </p:spTree>
    <p:extLst>
      <p:ext uri="{BB962C8B-B14F-4D97-AF65-F5344CB8AC3E}">
        <p14:creationId xmlns:p14="http://schemas.microsoft.com/office/powerpoint/2010/main" val="86214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nvGraphicFramePr>
        <p:xfrm>
          <a:off x="2221092"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2765367"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1467956"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1467956"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1467956"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1467956"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1478925"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graphicFrame>
        <p:nvGraphicFramePr>
          <p:cNvPr id="16" name="表格 2">
            <a:extLst>
              <a:ext uri="{FF2B5EF4-FFF2-40B4-BE49-F238E27FC236}">
                <a16:creationId xmlns:a16="http://schemas.microsoft.com/office/drawing/2014/main" id="{73278E6D-F50F-EA62-D7E7-5A90AAD8FEC1}"/>
              </a:ext>
            </a:extLst>
          </p:cNvPr>
          <p:cNvGraphicFramePr>
            <a:graphicFrameLocks noGrp="1"/>
          </p:cNvGraphicFramePr>
          <p:nvPr/>
        </p:nvGraphicFramePr>
        <p:xfrm>
          <a:off x="5618716" y="2404410"/>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17" name="文字方塊 16">
            <a:extLst>
              <a:ext uri="{FF2B5EF4-FFF2-40B4-BE49-F238E27FC236}">
                <a16:creationId xmlns:a16="http://schemas.microsoft.com/office/drawing/2014/main" id="{1A7545FC-2441-CBEB-454B-0BCBD06A664B}"/>
              </a:ext>
            </a:extLst>
          </p:cNvPr>
          <p:cNvSpPr txBox="1"/>
          <p:nvPr/>
        </p:nvSpPr>
        <p:spPr>
          <a:xfrm>
            <a:off x="6162991" y="1964071"/>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2</a:t>
            </a:r>
            <a:endParaRPr lang="zh-TW" altLang="en-US" dirty="0">
              <a:solidFill>
                <a:schemeClr val="accent5">
                  <a:lumMod val="40000"/>
                  <a:lumOff val="60000"/>
                </a:schemeClr>
              </a:solidFill>
            </a:endParaRPr>
          </a:p>
        </p:txBody>
      </p:sp>
      <p:sp>
        <p:nvSpPr>
          <p:cNvPr id="18" name="文字方塊 17">
            <a:extLst>
              <a:ext uri="{FF2B5EF4-FFF2-40B4-BE49-F238E27FC236}">
                <a16:creationId xmlns:a16="http://schemas.microsoft.com/office/drawing/2014/main" id="{CCBBA53D-47EC-F07C-294F-76E253EF308F}"/>
              </a:ext>
            </a:extLst>
          </p:cNvPr>
          <p:cNvSpPr txBox="1"/>
          <p:nvPr/>
        </p:nvSpPr>
        <p:spPr>
          <a:xfrm>
            <a:off x="4865580" y="245707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9" name="文字方塊 18">
            <a:extLst>
              <a:ext uri="{FF2B5EF4-FFF2-40B4-BE49-F238E27FC236}">
                <a16:creationId xmlns:a16="http://schemas.microsoft.com/office/drawing/2014/main" id="{4B10642B-F32B-86BE-6022-9509F99DAA50}"/>
              </a:ext>
            </a:extLst>
          </p:cNvPr>
          <p:cNvSpPr txBox="1"/>
          <p:nvPr/>
        </p:nvSpPr>
        <p:spPr>
          <a:xfrm>
            <a:off x="4865580" y="281566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20" name="文字方塊 19">
            <a:extLst>
              <a:ext uri="{FF2B5EF4-FFF2-40B4-BE49-F238E27FC236}">
                <a16:creationId xmlns:a16="http://schemas.microsoft.com/office/drawing/2014/main" id="{663DB609-9650-E2D5-9A70-54014E48A1A4}"/>
              </a:ext>
            </a:extLst>
          </p:cNvPr>
          <p:cNvSpPr txBox="1"/>
          <p:nvPr/>
        </p:nvSpPr>
        <p:spPr>
          <a:xfrm>
            <a:off x="4865580" y="3177621"/>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21" name="文字方塊 20">
            <a:extLst>
              <a:ext uri="{FF2B5EF4-FFF2-40B4-BE49-F238E27FC236}">
                <a16:creationId xmlns:a16="http://schemas.microsoft.com/office/drawing/2014/main" id="{0574D2AB-B45F-8F56-B1E6-B7BE06686F6F}"/>
              </a:ext>
            </a:extLst>
          </p:cNvPr>
          <p:cNvSpPr txBox="1"/>
          <p:nvPr/>
        </p:nvSpPr>
        <p:spPr>
          <a:xfrm>
            <a:off x="4865580" y="3564226"/>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22" name="文字方塊 21">
            <a:extLst>
              <a:ext uri="{FF2B5EF4-FFF2-40B4-BE49-F238E27FC236}">
                <a16:creationId xmlns:a16="http://schemas.microsoft.com/office/drawing/2014/main" id="{A0FF32A9-BA00-D921-206E-6BFA0B5F0386}"/>
              </a:ext>
            </a:extLst>
          </p:cNvPr>
          <p:cNvSpPr txBox="1"/>
          <p:nvPr/>
        </p:nvSpPr>
        <p:spPr>
          <a:xfrm>
            <a:off x="4876549" y="3973630"/>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4" name="文字方塊 3">
            <a:extLst>
              <a:ext uri="{FF2B5EF4-FFF2-40B4-BE49-F238E27FC236}">
                <a16:creationId xmlns:a16="http://schemas.microsoft.com/office/drawing/2014/main" id="{4EF82409-6421-3DEF-D144-57FCABAB8A82}"/>
              </a:ext>
            </a:extLst>
          </p:cNvPr>
          <p:cNvSpPr txBox="1"/>
          <p:nvPr/>
        </p:nvSpPr>
        <p:spPr>
          <a:xfrm>
            <a:off x="992840" y="1323925"/>
            <a:ext cx="6826622" cy="738664"/>
          </a:xfrm>
          <a:prstGeom prst="rect">
            <a:avLst/>
          </a:prstGeom>
          <a:noFill/>
        </p:spPr>
        <p:txBody>
          <a:bodyPr wrap="square">
            <a:spAutoFit/>
          </a:bodyPr>
          <a:lstStyle/>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1, 2]</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p>
          <a:p>
            <a:r>
              <a:rPr lang="zh-TW" altLang="en-US" sz="1400" b="0" i="0" u="none" strike="noStrike" baseline="0" dirty="0">
                <a:solidFill>
                  <a:srgbClr val="C00000"/>
                </a:solidFill>
                <a:latin typeface="Cambria Math" panose="02040503050406030204" pitchFamily="18" charset="0"/>
              </a:rPr>
              <a:t>𝑥</a:t>
            </a:r>
            <a:r>
              <a:rPr lang="en-US" altLang="zh-TW" sz="1400" b="0" i="0" u="none" strike="noStrike" baseline="0" dirty="0">
                <a:solidFill>
                  <a:srgbClr val="C00000"/>
                </a:solidFill>
                <a:latin typeface="Cambria Math" panose="02040503050406030204" pitchFamily="18" charset="0"/>
              </a:rPr>
              <a:t>[1, 1, 1]</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a:t>
            </a:r>
            <a:r>
              <a:rPr lang="zh-TW" altLang="en-US" sz="1400" b="0" i="0" u="none" strike="noStrike" baseline="0" dirty="0">
                <a:solidFill>
                  <a:srgbClr val="C00000"/>
                </a:solidFill>
                <a:latin typeface="Cambria Math" panose="02040503050406030204" pitchFamily="18" charset="0"/>
              </a:rPr>
              <a:t> </a:t>
            </a:r>
            <a:r>
              <a:rPr lang="en-US" altLang="zh-TW" sz="1400" b="0" i="0" u="none" strike="noStrike" baseline="0" dirty="0">
                <a:solidFill>
                  <a:srgbClr val="C00000"/>
                </a:solidFill>
                <a:latin typeface="Cambria Math" panose="02040503050406030204" pitchFamily="18" charset="0"/>
              </a:rPr>
              <a:t>1</a:t>
            </a:r>
            <a:endParaRPr lang="zh-TW" altLang="en-US" dirty="0">
              <a:solidFill>
                <a:srgbClr val="C00000"/>
              </a:solidFill>
            </a:endParaRPr>
          </a:p>
          <a:p>
            <a:endParaRPr lang="zh-TW" altLang="en-US" dirty="0">
              <a:solidFill>
                <a:srgbClr val="C00000"/>
              </a:solidFill>
            </a:endParaRPr>
          </a:p>
        </p:txBody>
      </p:sp>
      <p:sp>
        <p:nvSpPr>
          <p:cNvPr id="3" name="文字方塊 2">
            <a:extLst>
              <a:ext uri="{FF2B5EF4-FFF2-40B4-BE49-F238E27FC236}">
                <a16:creationId xmlns:a16="http://schemas.microsoft.com/office/drawing/2014/main" id="{AB0A9423-EC06-1FF9-9A43-A1EF1C8D6ADD}"/>
              </a:ext>
            </a:extLst>
          </p:cNvPr>
          <p:cNvSpPr txBox="1"/>
          <p:nvPr/>
        </p:nvSpPr>
        <p:spPr>
          <a:xfrm>
            <a:off x="3237091" y="246621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2</a:t>
            </a:r>
            <a:r>
              <a:rPr lang="zh-TW" altLang="en-US" dirty="0">
                <a:solidFill>
                  <a:srgbClr val="C00000"/>
                </a:solidFill>
              </a:rPr>
              <a:t> </a:t>
            </a:r>
          </a:p>
        </p:txBody>
      </p:sp>
      <p:sp>
        <p:nvSpPr>
          <p:cNvPr id="5" name="文字方塊 4">
            <a:extLst>
              <a:ext uri="{FF2B5EF4-FFF2-40B4-BE49-F238E27FC236}">
                <a16:creationId xmlns:a16="http://schemas.microsoft.com/office/drawing/2014/main" id="{DC8548D7-7F33-5CBA-0C8D-06E2B7885AF3}"/>
              </a:ext>
            </a:extLst>
          </p:cNvPr>
          <p:cNvSpPr txBox="1"/>
          <p:nvPr/>
        </p:nvSpPr>
        <p:spPr>
          <a:xfrm>
            <a:off x="2457012" y="2466216"/>
            <a:ext cx="753136" cy="307777"/>
          </a:xfrm>
          <a:prstGeom prst="rect">
            <a:avLst/>
          </a:prstGeom>
          <a:noFill/>
        </p:spPr>
        <p:txBody>
          <a:bodyPr wrap="square">
            <a:spAutoFit/>
          </a:bodyPr>
          <a:lstStyle/>
          <a:p>
            <a:r>
              <a:rPr lang="zh-TW" altLang="en-US" dirty="0">
                <a:solidFill>
                  <a:srgbClr val="C00000"/>
                </a:solidFill>
              </a:rPr>
              <a:t>車次 </a:t>
            </a:r>
            <a:r>
              <a:rPr lang="en-US" altLang="zh-TW" dirty="0">
                <a:solidFill>
                  <a:srgbClr val="C00000"/>
                </a:solidFill>
              </a:rPr>
              <a:t>1</a:t>
            </a:r>
            <a:r>
              <a:rPr lang="zh-TW" altLang="en-US" dirty="0">
                <a:solidFill>
                  <a:srgbClr val="C00000"/>
                </a:solidFill>
              </a:rPr>
              <a:t> </a:t>
            </a:r>
          </a:p>
        </p:txBody>
      </p:sp>
      <p:pic>
        <p:nvPicPr>
          <p:cNvPr id="6" name="圖片 5">
            <a:extLst>
              <a:ext uri="{FF2B5EF4-FFF2-40B4-BE49-F238E27FC236}">
                <a16:creationId xmlns:a16="http://schemas.microsoft.com/office/drawing/2014/main" id="{68AD3DB8-BBA3-1F45-A6F6-7B644EE7CF76}"/>
              </a:ext>
            </a:extLst>
          </p:cNvPr>
          <p:cNvPicPr>
            <a:picLocks noChangeAspect="1"/>
          </p:cNvPicPr>
          <p:nvPr/>
        </p:nvPicPr>
        <p:blipFill>
          <a:blip r:embed="rId3"/>
          <a:srcRect/>
          <a:stretch/>
        </p:blipFill>
        <p:spPr>
          <a:xfrm>
            <a:off x="288898" y="945491"/>
            <a:ext cx="2071279" cy="1228725"/>
          </a:xfrm>
          <a:prstGeom prst="rect">
            <a:avLst/>
          </a:prstGeom>
        </p:spPr>
      </p:pic>
    </p:spTree>
    <p:extLst>
      <p:ext uri="{BB962C8B-B14F-4D97-AF65-F5344CB8AC3E}">
        <p14:creationId xmlns:p14="http://schemas.microsoft.com/office/powerpoint/2010/main" val="1582761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graphicFrame>
        <p:nvGraphicFramePr>
          <p:cNvPr id="2" name="表格 2">
            <a:extLst>
              <a:ext uri="{FF2B5EF4-FFF2-40B4-BE49-F238E27FC236}">
                <a16:creationId xmlns:a16="http://schemas.microsoft.com/office/drawing/2014/main" id="{E6286CF5-801D-D937-CB5B-E327D8C6303E}"/>
              </a:ext>
            </a:extLst>
          </p:cNvPr>
          <p:cNvGraphicFramePr>
            <a:graphicFrameLocks noGrp="1"/>
          </p:cNvGraphicFramePr>
          <p:nvPr>
            <p:extLst>
              <p:ext uri="{D42A27DB-BD31-4B8C-83A1-F6EECF244321}">
                <p14:modId xmlns:p14="http://schemas.microsoft.com/office/powerpoint/2010/main" val="3984977544"/>
              </p:ext>
            </p:extLst>
          </p:nvPr>
        </p:nvGraphicFramePr>
        <p:xfrm>
          <a:off x="5115075" y="2149887"/>
          <a:ext cx="2032000" cy="1854200"/>
        </p:xfrm>
        <a:graphic>
          <a:graphicData uri="http://schemas.openxmlformats.org/drawingml/2006/table">
            <a:tbl>
              <a:tblPr firstRow="1" bandRow="1">
                <a:tableStyleId>{281B46FE-8753-42CE-BDF9-093CA32B0F9E}</a:tableStyleId>
              </a:tblPr>
              <a:tblGrid>
                <a:gridCol w="2032000">
                  <a:extLst>
                    <a:ext uri="{9D8B030D-6E8A-4147-A177-3AD203B41FA5}">
                      <a16:colId xmlns:a16="http://schemas.microsoft.com/office/drawing/2014/main" val="211585798"/>
                    </a:ext>
                  </a:extLst>
                </a:gridCol>
              </a:tblGrid>
              <a:tr h="370840">
                <a:tc>
                  <a:txBody>
                    <a:bodyPr/>
                    <a:lstStyle/>
                    <a:p>
                      <a:endParaRPr lang="zh-TW" altLang="en-US" dirty="0"/>
                    </a:p>
                  </a:txBody>
                  <a:tcPr/>
                </a:tc>
                <a:extLst>
                  <a:ext uri="{0D108BD9-81ED-4DB2-BD59-A6C34878D82A}">
                    <a16:rowId xmlns:a16="http://schemas.microsoft.com/office/drawing/2014/main" val="1094974011"/>
                  </a:ext>
                </a:extLst>
              </a:tr>
              <a:tr h="370840">
                <a:tc>
                  <a:txBody>
                    <a:bodyPr/>
                    <a:lstStyle/>
                    <a:p>
                      <a:endParaRPr lang="zh-TW" altLang="en-US" dirty="0"/>
                    </a:p>
                  </a:txBody>
                  <a:tcPr/>
                </a:tc>
                <a:extLst>
                  <a:ext uri="{0D108BD9-81ED-4DB2-BD59-A6C34878D82A}">
                    <a16:rowId xmlns:a16="http://schemas.microsoft.com/office/drawing/2014/main" val="1535005694"/>
                  </a:ext>
                </a:extLst>
              </a:tr>
              <a:tr h="370840">
                <a:tc>
                  <a:txBody>
                    <a:bodyPr/>
                    <a:lstStyle/>
                    <a:p>
                      <a:endParaRPr lang="zh-TW" altLang="en-US" dirty="0"/>
                    </a:p>
                  </a:txBody>
                  <a:tcPr/>
                </a:tc>
                <a:extLst>
                  <a:ext uri="{0D108BD9-81ED-4DB2-BD59-A6C34878D82A}">
                    <a16:rowId xmlns:a16="http://schemas.microsoft.com/office/drawing/2014/main" val="770189517"/>
                  </a:ext>
                </a:extLst>
              </a:tr>
              <a:tr h="370840">
                <a:tc>
                  <a:txBody>
                    <a:bodyPr/>
                    <a:lstStyle/>
                    <a:p>
                      <a:endParaRPr lang="zh-TW" altLang="en-US"/>
                    </a:p>
                  </a:txBody>
                  <a:tcPr/>
                </a:tc>
                <a:extLst>
                  <a:ext uri="{0D108BD9-81ED-4DB2-BD59-A6C34878D82A}">
                    <a16:rowId xmlns:a16="http://schemas.microsoft.com/office/drawing/2014/main" val="3168032595"/>
                  </a:ext>
                </a:extLst>
              </a:tr>
              <a:tr h="370840">
                <a:tc>
                  <a:txBody>
                    <a:bodyPr/>
                    <a:lstStyle/>
                    <a:p>
                      <a:endParaRPr lang="zh-TW" altLang="en-US" dirty="0"/>
                    </a:p>
                  </a:txBody>
                  <a:tcPr/>
                </a:tc>
                <a:extLst>
                  <a:ext uri="{0D108BD9-81ED-4DB2-BD59-A6C34878D82A}">
                    <a16:rowId xmlns:a16="http://schemas.microsoft.com/office/drawing/2014/main" val="3579790571"/>
                  </a:ext>
                </a:extLst>
              </a:tr>
            </a:tbl>
          </a:graphicData>
        </a:graphic>
      </p:graphicFrame>
      <p:sp>
        <p:nvSpPr>
          <p:cNvPr id="7" name="文字方塊 6">
            <a:extLst>
              <a:ext uri="{FF2B5EF4-FFF2-40B4-BE49-F238E27FC236}">
                <a16:creationId xmlns:a16="http://schemas.microsoft.com/office/drawing/2014/main" id="{83C8635F-4446-9F07-3244-5F6841891813}"/>
              </a:ext>
            </a:extLst>
          </p:cNvPr>
          <p:cNvSpPr txBox="1"/>
          <p:nvPr/>
        </p:nvSpPr>
        <p:spPr>
          <a:xfrm>
            <a:off x="5659350" y="1709548"/>
            <a:ext cx="943449" cy="307777"/>
          </a:xfrm>
          <a:prstGeom prst="rect">
            <a:avLst/>
          </a:prstGeom>
          <a:noFill/>
        </p:spPr>
        <p:txBody>
          <a:bodyPr wrap="square">
            <a:spAutoFit/>
          </a:bodyPr>
          <a:lstStyle/>
          <a:p>
            <a:r>
              <a:rPr lang="zh-TW" altLang="en-US" dirty="0">
                <a:solidFill>
                  <a:schemeClr val="accent5">
                    <a:lumMod val="40000"/>
                    <a:lumOff val="60000"/>
                  </a:schemeClr>
                </a:solidFill>
              </a:rPr>
              <a:t>工作班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0" name="文字方塊 9">
            <a:extLst>
              <a:ext uri="{FF2B5EF4-FFF2-40B4-BE49-F238E27FC236}">
                <a16:creationId xmlns:a16="http://schemas.microsoft.com/office/drawing/2014/main" id="{394546E9-AB35-8913-A108-D700FBA8FD67}"/>
              </a:ext>
            </a:extLst>
          </p:cNvPr>
          <p:cNvSpPr txBox="1"/>
          <p:nvPr/>
        </p:nvSpPr>
        <p:spPr>
          <a:xfrm>
            <a:off x="4361939" y="2202553"/>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1</a:t>
            </a:r>
            <a:r>
              <a:rPr lang="zh-TW" altLang="en-US" dirty="0">
                <a:solidFill>
                  <a:schemeClr val="accent5">
                    <a:lumMod val="40000"/>
                    <a:lumOff val="60000"/>
                  </a:schemeClr>
                </a:solidFill>
              </a:rPr>
              <a:t> </a:t>
            </a:r>
          </a:p>
        </p:txBody>
      </p:sp>
      <p:sp>
        <p:nvSpPr>
          <p:cNvPr id="11" name="文字方塊 10">
            <a:extLst>
              <a:ext uri="{FF2B5EF4-FFF2-40B4-BE49-F238E27FC236}">
                <a16:creationId xmlns:a16="http://schemas.microsoft.com/office/drawing/2014/main" id="{6760A4C5-BCD1-2338-6DA5-23AA7ADAD4DF}"/>
              </a:ext>
            </a:extLst>
          </p:cNvPr>
          <p:cNvSpPr txBox="1"/>
          <p:nvPr/>
        </p:nvSpPr>
        <p:spPr>
          <a:xfrm>
            <a:off x="4361939" y="2561144"/>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2</a:t>
            </a:r>
            <a:r>
              <a:rPr lang="zh-TW" altLang="en-US" dirty="0">
                <a:solidFill>
                  <a:schemeClr val="accent5">
                    <a:lumMod val="40000"/>
                    <a:lumOff val="60000"/>
                  </a:schemeClr>
                </a:solidFill>
              </a:rPr>
              <a:t> </a:t>
            </a:r>
          </a:p>
        </p:txBody>
      </p:sp>
      <p:sp>
        <p:nvSpPr>
          <p:cNvPr id="12" name="文字方塊 11">
            <a:extLst>
              <a:ext uri="{FF2B5EF4-FFF2-40B4-BE49-F238E27FC236}">
                <a16:creationId xmlns:a16="http://schemas.microsoft.com/office/drawing/2014/main" id="{37E31F19-550A-A557-5B77-3DAF226E9CE4}"/>
              </a:ext>
            </a:extLst>
          </p:cNvPr>
          <p:cNvSpPr txBox="1"/>
          <p:nvPr/>
        </p:nvSpPr>
        <p:spPr>
          <a:xfrm>
            <a:off x="4361939" y="2923098"/>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3</a:t>
            </a:r>
            <a:r>
              <a:rPr lang="zh-TW" altLang="en-US" dirty="0">
                <a:solidFill>
                  <a:schemeClr val="accent5">
                    <a:lumMod val="40000"/>
                    <a:lumOff val="60000"/>
                  </a:schemeClr>
                </a:solidFill>
              </a:rPr>
              <a:t> </a:t>
            </a:r>
          </a:p>
        </p:txBody>
      </p:sp>
      <p:sp>
        <p:nvSpPr>
          <p:cNvPr id="13" name="文字方塊 12">
            <a:extLst>
              <a:ext uri="{FF2B5EF4-FFF2-40B4-BE49-F238E27FC236}">
                <a16:creationId xmlns:a16="http://schemas.microsoft.com/office/drawing/2014/main" id="{89F4A675-CCB8-2F73-264D-49BEEA0BB942}"/>
              </a:ext>
            </a:extLst>
          </p:cNvPr>
          <p:cNvSpPr txBox="1"/>
          <p:nvPr/>
        </p:nvSpPr>
        <p:spPr>
          <a:xfrm>
            <a:off x="4361939" y="3309703"/>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4</a:t>
            </a:r>
            <a:r>
              <a:rPr lang="zh-TW" altLang="en-US" dirty="0">
                <a:solidFill>
                  <a:schemeClr val="accent5">
                    <a:lumMod val="40000"/>
                    <a:lumOff val="60000"/>
                  </a:schemeClr>
                </a:solidFill>
              </a:rPr>
              <a:t> </a:t>
            </a:r>
          </a:p>
        </p:txBody>
      </p:sp>
      <p:sp>
        <p:nvSpPr>
          <p:cNvPr id="14" name="文字方塊 13">
            <a:extLst>
              <a:ext uri="{FF2B5EF4-FFF2-40B4-BE49-F238E27FC236}">
                <a16:creationId xmlns:a16="http://schemas.microsoft.com/office/drawing/2014/main" id="{082ACEA2-A86A-964F-52B9-247F6A59B8AD}"/>
              </a:ext>
            </a:extLst>
          </p:cNvPr>
          <p:cNvSpPr txBox="1"/>
          <p:nvPr/>
        </p:nvSpPr>
        <p:spPr>
          <a:xfrm>
            <a:off x="4372908" y="3719107"/>
            <a:ext cx="753136" cy="307777"/>
          </a:xfrm>
          <a:prstGeom prst="rect">
            <a:avLst/>
          </a:prstGeom>
          <a:noFill/>
        </p:spPr>
        <p:txBody>
          <a:bodyPr wrap="square">
            <a:spAutoFit/>
          </a:bodyPr>
          <a:lstStyle/>
          <a:p>
            <a:r>
              <a:rPr lang="zh-TW" altLang="en-US" dirty="0">
                <a:solidFill>
                  <a:schemeClr val="accent5">
                    <a:lumMod val="40000"/>
                    <a:lumOff val="60000"/>
                  </a:schemeClr>
                </a:solidFill>
              </a:rPr>
              <a:t>乘務 </a:t>
            </a:r>
            <a:r>
              <a:rPr lang="en-US" altLang="zh-TW" dirty="0">
                <a:solidFill>
                  <a:schemeClr val="accent5">
                    <a:lumMod val="40000"/>
                    <a:lumOff val="60000"/>
                  </a:schemeClr>
                </a:solidFill>
              </a:rPr>
              <a:t>5</a:t>
            </a:r>
            <a:r>
              <a:rPr lang="zh-TW" altLang="en-US" dirty="0">
                <a:solidFill>
                  <a:schemeClr val="accent5">
                    <a:lumMod val="40000"/>
                    <a:lumOff val="60000"/>
                  </a:schemeClr>
                </a:solidFill>
              </a:rPr>
              <a:t> </a:t>
            </a:r>
          </a:p>
        </p:txBody>
      </p:sp>
      <p:sp>
        <p:nvSpPr>
          <p:cNvPr id="3" name="文字方塊 2">
            <a:extLst>
              <a:ext uri="{FF2B5EF4-FFF2-40B4-BE49-F238E27FC236}">
                <a16:creationId xmlns:a16="http://schemas.microsoft.com/office/drawing/2014/main" id="{AB0A9423-EC06-1FF9-9A43-A1EF1C8D6ADD}"/>
              </a:ext>
            </a:extLst>
          </p:cNvPr>
          <p:cNvSpPr txBox="1"/>
          <p:nvPr/>
        </p:nvSpPr>
        <p:spPr>
          <a:xfrm>
            <a:off x="5754507" y="2202553"/>
            <a:ext cx="753136" cy="307777"/>
          </a:xfrm>
          <a:prstGeom prst="rect">
            <a:avLst/>
          </a:prstGeom>
          <a:noFill/>
        </p:spPr>
        <p:txBody>
          <a:bodyPr wrap="square">
            <a:spAutoFit/>
          </a:bodyPr>
          <a:lstStyle/>
          <a:p>
            <a:r>
              <a:rPr lang="zh-TW" altLang="en-US" dirty="0">
                <a:solidFill>
                  <a:schemeClr val="accent4">
                    <a:lumMod val="40000"/>
                    <a:lumOff val="60000"/>
                  </a:schemeClr>
                </a:solidFill>
              </a:rPr>
              <a:t>車次 </a:t>
            </a:r>
            <a:r>
              <a:rPr lang="en-US" altLang="zh-TW" dirty="0">
                <a:solidFill>
                  <a:schemeClr val="accent4">
                    <a:lumMod val="40000"/>
                    <a:lumOff val="60000"/>
                  </a:schemeClr>
                </a:solidFill>
              </a:rPr>
              <a:t>2</a:t>
            </a:r>
            <a:r>
              <a:rPr lang="zh-TW" altLang="en-US" dirty="0">
                <a:solidFill>
                  <a:schemeClr val="accent4">
                    <a:lumMod val="40000"/>
                    <a:lumOff val="60000"/>
                  </a:schemeClr>
                </a:solidFill>
              </a:rPr>
              <a:t> </a:t>
            </a:r>
          </a:p>
        </p:txBody>
      </p:sp>
      <p:sp>
        <p:nvSpPr>
          <p:cNvPr id="5" name="文字方塊 4">
            <a:extLst>
              <a:ext uri="{FF2B5EF4-FFF2-40B4-BE49-F238E27FC236}">
                <a16:creationId xmlns:a16="http://schemas.microsoft.com/office/drawing/2014/main" id="{A3BADBD6-BA64-289C-A1C9-47211BA4A72E}"/>
              </a:ext>
            </a:extLst>
          </p:cNvPr>
          <p:cNvSpPr txBox="1"/>
          <p:nvPr/>
        </p:nvSpPr>
        <p:spPr>
          <a:xfrm>
            <a:off x="5754506" y="2574590"/>
            <a:ext cx="753136" cy="307777"/>
          </a:xfrm>
          <a:prstGeom prst="rect">
            <a:avLst/>
          </a:prstGeom>
          <a:noFill/>
        </p:spPr>
        <p:txBody>
          <a:bodyPr wrap="square">
            <a:spAutoFit/>
          </a:bodyPr>
          <a:lstStyle/>
          <a:p>
            <a:r>
              <a:rPr lang="zh-TW" altLang="en-US" dirty="0">
                <a:solidFill>
                  <a:schemeClr val="accent4">
                    <a:lumMod val="20000"/>
                    <a:lumOff val="80000"/>
                  </a:schemeClr>
                </a:solidFill>
              </a:rPr>
              <a:t>車次 </a:t>
            </a:r>
            <a:r>
              <a:rPr lang="en-US" altLang="zh-TW" dirty="0">
                <a:solidFill>
                  <a:schemeClr val="accent4">
                    <a:lumMod val="20000"/>
                    <a:lumOff val="80000"/>
                  </a:schemeClr>
                </a:solidFill>
              </a:rPr>
              <a:t>1</a:t>
            </a:r>
            <a:r>
              <a:rPr lang="zh-TW" altLang="en-US" dirty="0">
                <a:solidFill>
                  <a:schemeClr val="accent4">
                    <a:lumMod val="20000"/>
                    <a:lumOff val="80000"/>
                  </a:schemeClr>
                </a:solidFill>
              </a:rPr>
              <a:t> </a:t>
            </a:r>
          </a:p>
        </p:txBody>
      </p:sp>
      <p:pic>
        <p:nvPicPr>
          <p:cNvPr id="6" name="圖片 5">
            <a:extLst>
              <a:ext uri="{FF2B5EF4-FFF2-40B4-BE49-F238E27FC236}">
                <a16:creationId xmlns:a16="http://schemas.microsoft.com/office/drawing/2014/main" id="{6F9E68A9-5222-E3BD-FDD3-E482A44B7FE3}"/>
              </a:ext>
            </a:extLst>
          </p:cNvPr>
          <p:cNvPicPr>
            <a:picLocks noChangeAspect="1"/>
          </p:cNvPicPr>
          <p:nvPr/>
        </p:nvPicPr>
        <p:blipFill>
          <a:blip r:embed="rId3"/>
          <a:stretch>
            <a:fillRect/>
          </a:stretch>
        </p:blipFill>
        <p:spPr>
          <a:xfrm>
            <a:off x="874531" y="1848261"/>
            <a:ext cx="2847975" cy="1228725"/>
          </a:xfrm>
          <a:prstGeom prst="rect">
            <a:avLst/>
          </a:prstGeom>
        </p:spPr>
      </p:pic>
    </p:spTree>
    <p:extLst>
      <p:ext uri="{BB962C8B-B14F-4D97-AF65-F5344CB8AC3E}">
        <p14:creationId xmlns:p14="http://schemas.microsoft.com/office/powerpoint/2010/main" val="1003947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369359" y="1776665"/>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目標函數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加班薪資</a:t>
            </a:r>
            <a:r>
              <a:rPr lang="en-US" altLang="zh-TW"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加班工時</a:t>
            </a:r>
            <a:r>
              <a:rPr lang="en-US" altLang="zh-TW"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 </a:t>
            </a:r>
            <a:r>
              <a:rPr lang="zh-TW" altLang="en-US"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底薪</a:t>
            </a:r>
            <a:r>
              <a:rPr lang="en-US" altLang="zh-TW"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工作班數量</a:t>
            </a:r>
            <a:r>
              <a:rPr lang="en-US" altLang="zh-TW" sz="20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spTree>
    <p:extLst>
      <p:ext uri="{BB962C8B-B14F-4D97-AF65-F5344CB8AC3E}">
        <p14:creationId xmlns:p14="http://schemas.microsoft.com/office/powerpoint/2010/main" val="1082647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endParaRPr lang="zh-TW" altLang="en-US" dirty="0"/>
          </a:p>
        </p:txBody>
      </p:sp>
      <p:pic>
        <p:nvPicPr>
          <p:cNvPr id="12" name="圖片 11">
            <a:extLst>
              <a:ext uri="{FF2B5EF4-FFF2-40B4-BE49-F238E27FC236}">
                <a16:creationId xmlns:a16="http://schemas.microsoft.com/office/drawing/2014/main" id="{44702FB9-ADF1-BD1D-A1AD-41726A9F88AB}"/>
              </a:ext>
            </a:extLst>
          </p:cNvPr>
          <p:cNvPicPr>
            <a:picLocks noChangeAspect="1"/>
          </p:cNvPicPr>
          <p:nvPr/>
        </p:nvPicPr>
        <p:blipFill>
          <a:blip r:embed="rId3"/>
          <a:stretch>
            <a:fillRect/>
          </a:stretch>
        </p:blipFill>
        <p:spPr>
          <a:xfrm>
            <a:off x="954501" y="1417564"/>
            <a:ext cx="3397630" cy="3699643"/>
          </a:xfrm>
          <a:prstGeom prst="rect">
            <a:avLst/>
          </a:prstGeom>
        </p:spPr>
      </p:pic>
      <p:pic>
        <p:nvPicPr>
          <p:cNvPr id="17" name="圖片 16">
            <a:extLst>
              <a:ext uri="{FF2B5EF4-FFF2-40B4-BE49-F238E27FC236}">
                <a16:creationId xmlns:a16="http://schemas.microsoft.com/office/drawing/2014/main" id="{5DE9A49F-21C6-A289-73A9-5A7DAAEFD64E}"/>
              </a:ext>
            </a:extLst>
          </p:cNvPr>
          <p:cNvPicPr>
            <a:picLocks noChangeAspect="1"/>
          </p:cNvPicPr>
          <p:nvPr/>
        </p:nvPicPr>
        <p:blipFill>
          <a:blip r:embed="rId4"/>
          <a:stretch>
            <a:fillRect/>
          </a:stretch>
        </p:blipFill>
        <p:spPr>
          <a:xfrm>
            <a:off x="4791871" y="1417564"/>
            <a:ext cx="3194381" cy="3699643"/>
          </a:xfrm>
          <a:prstGeom prst="rect">
            <a:avLst/>
          </a:prstGeom>
        </p:spPr>
      </p:pic>
      <p:sp>
        <p:nvSpPr>
          <p:cNvPr id="23" name="文字方塊 22">
            <a:extLst>
              <a:ext uri="{FF2B5EF4-FFF2-40B4-BE49-F238E27FC236}">
                <a16:creationId xmlns:a16="http://schemas.microsoft.com/office/drawing/2014/main" id="{A9D468B4-2088-D6AD-9CD1-55396EEEE990}"/>
              </a:ext>
            </a:extLst>
          </p:cNvPr>
          <p:cNvSpPr txBox="1"/>
          <p:nvPr/>
        </p:nvSpPr>
        <p:spPr>
          <a:xfrm>
            <a:off x="2390404" y="1016161"/>
            <a:ext cx="4536973" cy="307777"/>
          </a:xfrm>
          <a:prstGeom prst="rect">
            <a:avLst/>
          </a:prstGeom>
          <a:noFill/>
        </p:spPr>
        <p:txBody>
          <a:bodyPr wrap="square">
            <a:spAutoFit/>
          </a:bodyPr>
          <a:lstStyle/>
          <a:p>
            <a:r>
              <a:rPr lang="zh-TW" altLang="en-US" sz="14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目標函數 </a:t>
            </a:r>
            <a:r>
              <a:rPr lang="en-US" altLang="zh-TW" sz="14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14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加班薪資</a:t>
            </a:r>
            <a:r>
              <a:rPr lang="en-US" altLang="zh-TW"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加班工時</a:t>
            </a:r>
            <a:r>
              <a:rPr lang="en-US" altLang="zh-TW"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 </a:t>
            </a:r>
            <a:r>
              <a:rPr lang="zh-TW" altLang="en-US"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底薪</a:t>
            </a:r>
            <a:r>
              <a:rPr lang="en-US" altLang="zh-TW"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工作班數量</a:t>
            </a:r>
            <a:r>
              <a:rPr lang="en-US" altLang="zh-TW" sz="14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endParaRPr lang="zh-TW" altLang="en-US" sz="9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sp>
        <p:nvSpPr>
          <p:cNvPr id="4" name="矩形 3">
            <a:extLst>
              <a:ext uri="{FF2B5EF4-FFF2-40B4-BE49-F238E27FC236}">
                <a16:creationId xmlns:a16="http://schemas.microsoft.com/office/drawing/2014/main" id="{A9E59895-5B38-D2D0-AAE7-8F0366A9F25A}"/>
              </a:ext>
            </a:extLst>
          </p:cNvPr>
          <p:cNvSpPr/>
          <p:nvPr/>
        </p:nvSpPr>
        <p:spPr>
          <a:xfrm>
            <a:off x="3335429" y="2382389"/>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1E74DF92-5964-F860-D025-869539918EED}"/>
              </a:ext>
            </a:extLst>
          </p:cNvPr>
          <p:cNvSpPr/>
          <p:nvPr/>
        </p:nvSpPr>
        <p:spPr>
          <a:xfrm>
            <a:off x="6389061" y="2018687"/>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A3BE647-CC13-2D84-917C-04C1F3FD6A70}"/>
              </a:ext>
            </a:extLst>
          </p:cNvPr>
          <p:cNvSpPr/>
          <p:nvPr/>
        </p:nvSpPr>
        <p:spPr>
          <a:xfrm>
            <a:off x="7447936" y="4569542"/>
            <a:ext cx="538316" cy="494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7754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3" name="Google Shape;364;p32">
            <a:extLst>
              <a:ext uri="{FF2B5EF4-FFF2-40B4-BE49-F238E27FC236}">
                <a16:creationId xmlns:a16="http://schemas.microsoft.com/office/drawing/2014/main" id="{F4028882-45A5-4132-3EE0-2694A11C3CF6}"/>
              </a:ext>
            </a:extLst>
          </p:cNvPr>
          <p:cNvSpPr txBox="1">
            <a:spLocks noGrp="1"/>
          </p:cNvSpPr>
          <p:nvPr>
            <p:ph type="body" idx="1"/>
          </p:nvPr>
        </p:nvSpPr>
        <p:spPr>
          <a:xfrm>
            <a:off x="4833082" y="1274814"/>
            <a:ext cx="2946900" cy="275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altLang="zh-TW" dirty="0"/>
          </a:p>
          <a:p>
            <a:pPr marL="342900" lvl="0" indent="-342900" rtl="0">
              <a:spcBef>
                <a:spcPts val="0"/>
              </a:spcBef>
              <a:spcAft>
                <a:spcPts val="0"/>
              </a:spcAft>
              <a:buAutoNum type="arabicPeriod"/>
            </a:pPr>
            <a:r>
              <a:rPr lang="zh-TW" altLang="en-US" dirty="0"/>
              <a:t>工作班內兩個乘務之間不應有太多的間隔時間</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工作班工作時間的落差不應過大</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工作總時長不得過長或過短</a:t>
            </a:r>
            <a:endParaRPr lang="en-US" altLang="zh-TW" dirty="0"/>
          </a:p>
          <a:p>
            <a:pPr marL="342900" lvl="0" indent="-342900" rtl="0">
              <a:spcBef>
                <a:spcPts val="0"/>
              </a:spcBef>
              <a:spcAft>
                <a:spcPts val="0"/>
              </a:spcAft>
              <a:buAutoNum type="arabicPeriod"/>
            </a:pPr>
            <a:endParaRPr lang="zh-TW" altLang="en-US" dirty="0"/>
          </a:p>
          <a:p>
            <a:pPr marL="342900" lvl="0" indent="-342900" rtl="0">
              <a:spcBef>
                <a:spcPts val="0"/>
              </a:spcBef>
              <a:spcAft>
                <a:spcPts val="0"/>
              </a:spcAft>
              <a:buAutoNum type="arabicPeriod"/>
            </a:pPr>
            <a:r>
              <a:rPr lang="zh-TW" altLang="en-US" dirty="0"/>
              <a:t>乘務間應有適當的休息時間</a:t>
            </a:r>
            <a:endParaRPr lang="en-US" altLang="zh-TW" dirty="0"/>
          </a:p>
          <a:p>
            <a:pPr marL="0" lvl="0" indent="0" rtl="0">
              <a:spcBef>
                <a:spcPts val="0"/>
              </a:spcBef>
              <a:spcAft>
                <a:spcPts val="0"/>
              </a:spcAft>
              <a:buNone/>
            </a:pPr>
            <a:endParaRPr lang="en-US" altLang="zh-TW" dirty="0"/>
          </a:p>
          <a:p>
            <a:pPr marL="0" lvl="0" indent="0" rtl="0">
              <a:spcBef>
                <a:spcPts val="0"/>
              </a:spcBef>
              <a:spcAft>
                <a:spcPts val="0"/>
              </a:spcAft>
              <a:buNone/>
            </a:pPr>
            <a:endParaRPr lang="en-US" altLang="zh-TW" dirty="0"/>
          </a:p>
        </p:txBody>
      </p:sp>
      <p:sp>
        <p:nvSpPr>
          <p:cNvPr id="4" name="文字方塊 3">
            <a:extLst>
              <a:ext uri="{FF2B5EF4-FFF2-40B4-BE49-F238E27FC236}">
                <a16:creationId xmlns:a16="http://schemas.microsoft.com/office/drawing/2014/main" id="{1A616641-EFF2-3874-B2AA-17E0EAFFFCCD}"/>
              </a:ext>
            </a:extLst>
          </p:cNvPr>
          <p:cNvSpPr txBox="1"/>
          <p:nvPr/>
        </p:nvSpPr>
        <p:spPr>
          <a:xfrm>
            <a:off x="575035" y="1910030"/>
            <a:ext cx="3469064" cy="1323439"/>
          </a:xfrm>
          <a:prstGeom prst="rect">
            <a:avLst/>
          </a:prstGeom>
          <a:noFill/>
        </p:spPr>
        <p:txBody>
          <a:bodyPr wrap="square">
            <a:spAutoFit/>
          </a:bodyPr>
          <a:lstStyle/>
          <a:p>
            <a:pPr algn="ctr"/>
            <a:r>
              <a:rPr lang="zh-TW" altLang="en-US" sz="16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目標函數 </a:t>
            </a:r>
            <a:r>
              <a:rPr lang="en-US" altLang="zh-TW" sz="16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p>
          <a:p>
            <a:pPr algn="ctr"/>
            <a:r>
              <a:rPr lang="zh-TW" altLang="en-US" sz="16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endParaRPr lang="en-US" altLang="zh-TW" sz="16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endParaRPr>
          </a:p>
          <a:p>
            <a:pPr algn="ctr"/>
            <a:r>
              <a:rPr lang="zh-TW" altLang="en-US" sz="16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加班薪資</a:t>
            </a:r>
            <a:r>
              <a:rPr lang="en-US" altLang="zh-TW"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加班工時</a:t>
            </a:r>
            <a:r>
              <a:rPr lang="en-US" altLang="zh-TW"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p>
          <a:p>
            <a:pPr algn="ctr"/>
            <a:r>
              <a:rPr lang="en-US" altLang="zh-TW"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p>
          <a:p>
            <a:pPr algn="ctr"/>
            <a:r>
              <a:rPr lang="zh-TW" altLang="en-US"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底薪</a:t>
            </a:r>
            <a:r>
              <a:rPr lang="en-US" altLang="zh-TW"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r>
              <a:rPr lang="zh-TW" altLang="en-US"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工作班數量</a:t>
            </a:r>
            <a:r>
              <a:rPr lang="en-US" altLang="zh-TW" sz="1600" b="0" i="0" u="none" strike="noStrike" baseline="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 </a:t>
            </a:r>
            <a:endParaRPr lang="zh-TW" altLang="en-US" sz="16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spTree>
    <p:extLst>
      <p:ext uri="{BB962C8B-B14F-4D97-AF65-F5344CB8AC3E}">
        <p14:creationId xmlns:p14="http://schemas.microsoft.com/office/powerpoint/2010/main" val="1595575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378323" y="1687018"/>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spTree>
    <p:extLst>
      <p:ext uri="{BB962C8B-B14F-4D97-AF65-F5344CB8AC3E}">
        <p14:creationId xmlns:p14="http://schemas.microsoft.com/office/powerpoint/2010/main" val="2590398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2931433" y="970900"/>
            <a:ext cx="3720087" cy="1106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台鐵目前做法是人工依照經驗進行排班</a:t>
            </a:r>
            <a:endParaRPr dirty="0"/>
          </a:p>
        </p:txBody>
      </p:sp>
      <p:pic>
        <p:nvPicPr>
          <p:cNvPr id="2" name="圖片 1">
            <a:extLst>
              <a:ext uri="{FF2B5EF4-FFF2-40B4-BE49-F238E27FC236}">
                <a16:creationId xmlns:a16="http://schemas.microsoft.com/office/drawing/2014/main" id="{8D9EAEF8-3AB2-477E-A5AF-A86A60E5E25B}"/>
              </a:ext>
            </a:extLst>
          </p:cNvPr>
          <p:cNvPicPr>
            <a:picLocks noChangeAspect="1"/>
          </p:cNvPicPr>
          <p:nvPr/>
        </p:nvPicPr>
        <p:blipFill>
          <a:blip r:embed="rId3"/>
          <a:stretch>
            <a:fillRect/>
          </a:stretch>
        </p:blipFill>
        <p:spPr>
          <a:xfrm>
            <a:off x="879373" y="1745840"/>
            <a:ext cx="2350524" cy="2350524"/>
          </a:xfrm>
          <a:prstGeom prst="rect">
            <a:avLst/>
          </a:prstGeom>
        </p:spPr>
      </p:pic>
      <p:pic>
        <p:nvPicPr>
          <p:cNvPr id="3" name="圖片 2">
            <a:extLst>
              <a:ext uri="{FF2B5EF4-FFF2-40B4-BE49-F238E27FC236}">
                <a16:creationId xmlns:a16="http://schemas.microsoft.com/office/drawing/2014/main" id="{4765F270-3CBA-5F94-43BC-B7BBFBB8B16E}"/>
              </a:ext>
            </a:extLst>
          </p:cNvPr>
          <p:cNvPicPr>
            <a:picLocks noChangeAspect="1"/>
          </p:cNvPicPr>
          <p:nvPr/>
        </p:nvPicPr>
        <p:blipFill>
          <a:blip r:embed="rId3"/>
          <a:stretch>
            <a:fillRect/>
          </a:stretch>
        </p:blipFill>
        <p:spPr>
          <a:xfrm>
            <a:off x="3487993" y="1745840"/>
            <a:ext cx="2350524" cy="2350524"/>
          </a:xfrm>
          <a:prstGeom prst="rect">
            <a:avLst/>
          </a:prstGeom>
        </p:spPr>
      </p:pic>
      <p:pic>
        <p:nvPicPr>
          <p:cNvPr id="4" name="圖片 3">
            <a:extLst>
              <a:ext uri="{FF2B5EF4-FFF2-40B4-BE49-F238E27FC236}">
                <a16:creationId xmlns:a16="http://schemas.microsoft.com/office/drawing/2014/main" id="{61D4171F-1D06-EFD9-F0BA-32BAE16783A5}"/>
              </a:ext>
            </a:extLst>
          </p:cNvPr>
          <p:cNvPicPr>
            <a:picLocks noChangeAspect="1"/>
          </p:cNvPicPr>
          <p:nvPr/>
        </p:nvPicPr>
        <p:blipFill>
          <a:blip r:embed="rId4"/>
          <a:stretch>
            <a:fillRect/>
          </a:stretch>
        </p:blipFill>
        <p:spPr>
          <a:xfrm>
            <a:off x="6096613" y="1743104"/>
            <a:ext cx="2353260" cy="2353260"/>
          </a:xfrm>
          <a:prstGeom prst="rect">
            <a:avLst/>
          </a:prstGeom>
        </p:spPr>
      </p:pic>
      <p:sp>
        <p:nvSpPr>
          <p:cNvPr id="6" name="文字方塊 5">
            <a:extLst>
              <a:ext uri="{FF2B5EF4-FFF2-40B4-BE49-F238E27FC236}">
                <a16:creationId xmlns:a16="http://schemas.microsoft.com/office/drawing/2014/main" id="{DBC5761A-CA50-BAE9-7021-3971479B5935}"/>
              </a:ext>
            </a:extLst>
          </p:cNvPr>
          <p:cNvSpPr txBox="1"/>
          <p:nvPr/>
        </p:nvSpPr>
        <p:spPr>
          <a:xfrm>
            <a:off x="1378973"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8:00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10:00</a:t>
            </a:r>
            <a:endParaRPr lang="zh-TW" altLang="en-US" dirty="0">
              <a:solidFill>
                <a:schemeClr val="accent5"/>
              </a:solidFill>
            </a:endParaRPr>
          </a:p>
        </p:txBody>
      </p:sp>
      <p:sp>
        <p:nvSpPr>
          <p:cNvPr id="7" name="文字方塊 6">
            <a:extLst>
              <a:ext uri="{FF2B5EF4-FFF2-40B4-BE49-F238E27FC236}">
                <a16:creationId xmlns:a16="http://schemas.microsoft.com/office/drawing/2014/main" id="{34ABE9D1-974E-B45E-71E2-11A43A6526BD}"/>
              </a:ext>
            </a:extLst>
          </p:cNvPr>
          <p:cNvSpPr txBox="1"/>
          <p:nvPr/>
        </p:nvSpPr>
        <p:spPr>
          <a:xfrm>
            <a:off x="4046682" y="4126946"/>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彰化</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9:00</a:t>
            </a:r>
          </a:p>
          <a:p>
            <a:pPr algn="ct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12:00</a:t>
            </a:r>
            <a:endParaRPr lang="zh-TW" altLang="en-US" dirty="0">
              <a:solidFill>
                <a:schemeClr val="accent5"/>
              </a:solidFill>
            </a:endParaRPr>
          </a:p>
        </p:txBody>
      </p:sp>
      <p:sp>
        <p:nvSpPr>
          <p:cNvPr id="8" name="文字方塊 7">
            <a:extLst>
              <a:ext uri="{FF2B5EF4-FFF2-40B4-BE49-F238E27FC236}">
                <a16:creationId xmlns:a16="http://schemas.microsoft.com/office/drawing/2014/main" id="{2CD03505-A988-CD4B-5A39-81F77D96AEDA}"/>
              </a:ext>
            </a:extLst>
          </p:cNvPr>
          <p:cNvSpPr txBox="1"/>
          <p:nvPr/>
        </p:nvSpPr>
        <p:spPr>
          <a:xfrm>
            <a:off x="6582696" y="4126945"/>
            <a:ext cx="1489587" cy="954107"/>
          </a:xfrm>
          <a:prstGeom prst="rect">
            <a:avLst/>
          </a:prstGeom>
          <a:noFill/>
        </p:spPr>
        <p:txBody>
          <a:bodyPr wrap="square" rtlCol="0">
            <a:spAutoFit/>
          </a:bodyPr>
          <a:lstStyle/>
          <a:p>
            <a:pPr algn="ctr"/>
            <a:r>
              <a:rPr lang="zh-TW" altLang="en-US" dirty="0">
                <a:solidFill>
                  <a:schemeClr val="accent5"/>
                </a:solidFill>
              </a:rPr>
              <a:t>發車站 </a:t>
            </a:r>
            <a:r>
              <a:rPr lang="en-US" altLang="zh-TW" dirty="0">
                <a:solidFill>
                  <a:schemeClr val="accent5"/>
                </a:solidFill>
              </a:rPr>
              <a:t>:</a:t>
            </a:r>
            <a:r>
              <a:rPr lang="zh-TW" altLang="en-US" dirty="0">
                <a:solidFill>
                  <a:schemeClr val="accent5"/>
                </a:solidFill>
              </a:rPr>
              <a:t> 嘉義</a:t>
            </a:r>
            <a:endParaRPr lang="en-US" altLang="zh-TW" dirty="0">
              <a:solidFill>
                <a:schemeClr val="accent5"/>
              </a:solidFill>
            </a:endParaRPr>
          </a:p>
          <a:p>
            <a:pPr algn="ctr"/>
            <a:r>
              <a:rPr lang="zh-TW" altLang="en-US" dirty="0">
                <a:solidFill>
                  <a:schemeClr val="accent5"/>
                </a:solidFill>
              </a:rPr>
              <a:t>到達站 </a:t>
            </a:r>
            <a:r>
              <a:rPr lang="en-US" altLang="zh-TW" dirty="0">
                <a:solidFill>
                  <a:schemeClr val="accent5"/>
                </a:solidFill>
              </a:rPr>
              <a:t>:</a:t>
            </a:r>
            <a:r>
              <a:rPr lang="zh-TW" altLang="en-US" dirty="0">
                <a:solidFill>
                  <a:schemeClr val="accent5"/>
                </a:solidFill>
              </a:rPr>
              <a:t> 屏東</a:t>
            </a:r>
            <a:endParaRPr lang="en-US" altLang="zh-TW" dirty="0">
              <a:solidFill>
                <a:schemeClr val="accent5"/>
              </a:solidFill>
            </a:endParaRPr>
          </a:p>
          <a:p>
            <a:pPr algn="ctr"/>
            <a:r>
              <a:rPr lang="zh-TW" altLang="en-US" dirty="0">
                <a:solidFill>
                  <a:schemeClr val="accent5"/>
                </a:solidFill>
              </a:rPr>
              <a:t>開始時間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11:00</a:t>
            </a:r>
            <a:r>
              <a:rPr lang="zh-TW" altLang="en-US" dirty="0">
                <a:solidFill>
                  <a:schemeClr val="accent5"/>
                </a:solidFill>
              </a:rPr>
              <a:t>到達時間 </a:t>
            </a:r>
            <a:r>
              <a:rPr lang="en-US" altLang="zh-TW" dirty="0">
                <a:solidFill>
                  <a:schemeClr val="accent5"/>
                </a:solidFill>
              </a:rPr>
              <a:t>:</a:t>
            </a:r>
            <a:r>
              <a:rPr lang="zh-TW" altLang="en-US" dirty="0">
                <a:solidFill>
                  <a:schemeClr val="accent5"/>
                </a:solidFill>
              </a:rPr>
              <a:t> </a:t>
            </a:r>
            <a:r>
              <a:rPr lang="en-US" altLang="zh-TW" dirty="0">
                <a:solidFill>
                  <a:schemeClr val="accent5"/>
                </a:solidFill>
              </a:rPr>
              <a:t>13:00</a:t>
            </a:r>
            <a:endParaRPr lang="zh-TW" altLang="en-US" dirty="0">
              <a:solidFill>
                <a:schemeClr val="accent5"/>
              </a:solidFill>
            </a:endParaRPr>
          </a:p>
        </p:txBody>
      </p:sp>
      <p:sp>
        <p:nvSpPr>
          <p:cNvPr id="12" name="矩形 11">
            <a:extLst>
              <a:ext uri="{FF2B5EF4-FFF2-40B4-BE49-F238E27FC236}">
                <a16:creationId xmlns:a16="http://schemas.microsoft.com/office/drawing/2014/main" id="{1950291B-8BFD-E5AF-217A-4E3FE60F6BEC}"/>
              </a:ext>
            </a:extLst>
          </p:cNvPr>
          <p:cNvSpPr/>
          <p:nvPr/>
        </p:nvSpPr>
        <p:spPr>
          <a:xfrm rot="2554880">
            <a:off x="4479406" y="1091746"/>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8DA84D90-735A-4708-F87D-BB9082D86613}"/>
              </a:ext>
            </a:extLst>
          </p:cNvPr>
          <p:cNvSpPr/>
          <p:nvPr/>
        </p:nvSpPr>
        <p:spPr>
          <a:xfrm rot="8284286">
            <a:off x="4563938" y="1113149"/>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6B927BFC-0A09-BAC3-BCCB-5B2C9F0BDEC7}"/>
              </a:ext>
            </a:extLst>
          </p:cNvPr>
          <p:cNvSpPr/>
          <p:nvPr/>
        </p:nvSpPr>
        <p:spPr>
          <a:xfrm rot="2554880">
            <a:off x="7066498" y="1057063"/>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1E12E5A5-4A28-5480-E183-3C19AA3F4003}"/>
              </a:ext>
            </a:extLst>
          </p:cNvPr>
          <p:cNvSpPr/>
          <p:nvPr/>
        </p:nvSpPr>
        <p:spPr>
          <a:xfrm rot="8284286">
            <a:off x="7151030" y="1078466"/>
            <a:ext cx="228245" cy="3718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486BBEBC-C2D0-4B8F-A2BE-58AD8DF63337}"/>
              </a:ext>
            </a:extLst>
          </p:cNvPr>
          <p:cNvPicPr>
            <a:picLocks noChangeAspect="1"/>
          </p:cNvPicPr>
          <p:nvPr/>
        </p:nvPicPr>
        <p:blipFill>
          <a:blip r:embed="rId5"/>
          <a:stretch>
            <a:fillRect/>
          </a:stretch>
        </p:blipFill>
        <p:spPr>
          <a:xfrm>
            <a:off x="6495691" y="4096364"/>
            <a:ext cx="1627670" cy="342201"/>
          </a:xfrm>
          <a:prstGeom prst="rect">
            <a:avLst/>
          </a:prstGeom>
        </p:spPr>
      </p:pic>
      <p:pic>
        <p:nvPicPr>
          <p:cNvPr id="10" name="圖片 9">
            <a:extLst>
              <a:ext uri="{FF2B5EF4-FFF2-40B4-BE49-F238E27FC236}">
                <a16:creationId xmlns:a16="http://schemas.microsoft.com/office/drawing/2014/main" id="{596EEDE7-A3D8-72C8-DDB0-0DB85AEA7E18}"/>
              </a:ext>
            </a:extLst>
          </p:cNvPr>
          <p:cNvPicPr>
            <a:picLocks noChangeAspect="1"/>
          </p:cNvPicPr>
          <p:nvPr/>
        </p:nvPicPr>
        <p:blipFill>
          <a:blip r:embed="rId5"/>
          <a:stretch>
            <a:fillRect/>
          </a:stretch>
        </p:blipFill>
        <p:spPr>
          <a:xfrm>
            <a:off x="1321507" y="4267464"/>
            <a:ext cx="1627670" cy="342201"/>
          </a:xfrm>
          <a:prstGeom prst="rect">
            <a:avLst/>
          </a:prstGeom>
        </p:spPr>
      </p:pic>
    </p:spTree>
    <p:extLst>
      <p:ext uri="{BB962C8B-B14F-4D97-AF65-F5344CB8AC3E}">
        <p14:creationId xmlns:p14="http://schemas.microsoft.com/office/powerpoint/2010/main" val="2381924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279712" y="1462900"/>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rcRect/>
          <a:stretch/>
        </p:blipFill>
        <p:spPr>
          <a:xfrm>
            <a:off x="1543609" y="2087025"/>
            <a:ext cx="6562725" cy="897731"/>
          </a:xfrm>
          <a:prstGeom prst="rect">
            <a:avLst/>
          </a:prstGeom>
        </p:spPr>
      </p:pic>
      <p:pic>
        <p:nvPicPr>
          <p:cNvPr id="5" name="圖片 4">
            <a:extLst>
              <a:ext uri="{FF2B5EF4-FFF2-40B4-BE49-F238E27FC236}">
                <a16:creationId xmlns:a16="http://schemas.microsoft.com/office/drawing/2014/main" id="{6835341B-E67E-9650-1D4F-D072019F2DE4}"/>
              </a:ext>
            </a:extLst>
          </p:cNvPr>
          <p:cNvPicPr>
            <a:picLocks noChangeAspect="1"/>
          </p:cNvPicPr>
          <p:nvPr/>
        </p:nvPicPr>
        <p:blipFill>
          <a:blip r:embed="rId4"/>
          <a:srcRect/>
          <a:stretch/>
        </p:blipFill>
        <p:spPr>
          <a:xfrm>
            <a:off x="1543609" y="3423196"/>
            <a:ext cx="6591300" cy="932731"/>
          </a:xfrm>
          <a:prstGeom prst="rect">
            <a:avLst/>
          </a:prstGeom>
        </p:spPr>
      </p:pic>
    </p:spTree>
    <p:extLst>
      <p:ext uri="{BB962C8B-B14F-4D97-AF65-F5344CB8AC3E}">
        <p14:creationId xmlns:p14="http://schemas.microsoft.com/office/powerpoint/2010/main" val="3611529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813547" y="1358629"/>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tretch>
            <a:fillRect/>
          </a:stretch>
        </p:blipFill>
        <p:spPr>
          <a:xfrm>
            <a:off x="813548" y="1898436"/>
            <a:ext cx="4393746" cy="707846"/>
          </a:xfrm>
          <a:prstGeom prst="rect">
            <a:avLst/>
          </a:prstGeom>
        </p:spPr>
      </p:pic>
      <p:pic>
        <p:nvPicPr>
          <p:cNvPr id="5" name="圖片 4">
            <a:extLst>
              <a:ext uri="{FF2B5EF4-FFF2-40B4-BE49-F238E27FC236}">
                <a16:creationId xmlns:a16="http://schemas.microsoft.com/office/drawing/2014/main" id="{6835341B-E67E-9650-1D4F-D072019F2DE4}"/>
              </a:ext>
            </a:extLst>
          </p:cNvPr>
          <p:cNvPicPr>
            <a:picLocks noChangeAspect="1"/>
          </p:cNvPicPr>
          <p:nvPr/>
        </p:nvPicPr>
        <p:blipFill>
          <a:blip r:embed="rId4"/>
          <a:srcRect/>
          <a:stretch/>
        </p:blipFill>
        <p:spPr>
          <a:xfrm>
            <a:off x="794416" y="2784424"/>
            <a:ext cx="4412877" cy="624579"/>
          </a:xfrm>
          <a:prstGeom prst="rect">
            <a:avLst/>
          </a:prstGeom>
        </p:spPr>
      </p:pic>
      <p:pic>
        <p:nvPicPr>
          <p:cNvPr id="2" name="圖片 1">
            <a:extLst>
              <a:ext uri="{FF2B5EF4-FFF2-40B4-BE49-F238E27FC236}">
                <a16:creationId xmlns:a16="http://schemas.microsoft.com/office/drawing/2014/main" id="{F9D9C4DB-AC7E-C60E-8653-08BD9EEE714F}"/>
              </a:ext>
            </a:extLst>
          </p:cNvPr>
          <p:cNvPicPr>
            <a:picLocks noChangeAspect="1"/>
          </p:cNvPicPr>
          <p:nvPr/>
        </p:nvPicPr>
        <p:blipFill>
          <a:blip r:embed="rId5"/>
          <a:stretch>
            <a:fillRect/>
          </a:stretch>
        </p:blipFill>
        <p:spPr>
          <a:xfrm>
            <a:off x="5741825" y="1548011"/>
            <a:ext cx="2810500" cy="2395936"/>
          </a:xfrm>
          <a:prstGeom prst="rect">
            <a:avLst/>
          </a:prstGeom>
        </p:spPr>
      </p:pic>
      <p:sp>
        <p:nvSpPr>
          <p:cNvPr id="4" name="矩形 3">
            <a:extLst>
              <a:ext uri="{FF2B5EF4-FFF2-40B4-BE49-F238E27FC236}">
                <a16:creationId xmlns:a16="http://schemas.microsoft.com/office/drawing/2014/main" id="{C2AFC4BB-207E-EF98-A81A-04113BBFDBB1}"/>
              </a:ext>
            </a:extLst>
          </p:cNvPr>
          <p:cNvSpPr/>
          <p:nvPr/>
        </p:nvSpPr>
        <p:spPr>
          <a:xfrm>
            <a:off x="6615952" y="1948121"/>
            <a:ext cx="1866899" cy="923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90ACE61-28EB-3075-E1C2-2BED039A2CAA}"/>
              </a:ext>
            </a:extLst>
          </p:cNvPr>
          <p:cNvSpPr/>
          <p:nvPr/>
        </p:nvSpPr>
        <p:spPr>
          <a:xfrm>
            <a:off x="3971365" y="1898435"/>
            <a:ext cx="1235928" cy="7078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57409BBB-47DF-B4F1-D1F1-8F57E4AB44BC}"/>
              </a:ext>
            </a:extLst>
          </p:cNvPr>
          <p:cNvSpPr/>
          <p:nvPr/>
        </p:nvSpPr>
        <p:spPr>
          <a:xfrm>
            <a:off x="813546" y="1898435"/>
            <a:ext cx="1104901"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6F36A77E-C35D-FF86-3255-A1AC78641AC6}"/>
              </a:ext>
            </a:extLst>
          </p:cNvPr>
          <p:cNvSpPr/>
          <p:nvPr/>
        </p:nvSpPr>
        <p:spPr>
          <a:xfrm>
            <a:off x="794416" y="2741310"/>
            <a:ext cx="1104901"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CC17F00-75A5-8048-A7DA-CB312B55E37A}"/>
              </a:ext>
            </a:extLst>
          </p:cNvPr>
          <p:cNvSpPr/>
          <p:nvPr/>
        </p:nvSpPr>
        <p:spPr>
          <a:xfrm>
            <a:off x="3978054" y="2741310"/>
            <a:ext cx="1235928" cy="7078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88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813547" y="1358629"/>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tretch>
            <a:fillRect/>
          </a:stretch>
        </p:blipFill>
        <p:spPr>
          <a:xfrm>
            <a:off x="813548" y="1898436"/>
            <a:ext cx="4393746" cy="707846"/>
          </a:xfrm>
          <a:prstGeom prst="rect">
            <a:avLst/>
          </a:prstGeom>
        </p:spPr>
      </p:pic>
      <p:pic>
        <p:nvPicPr>
          <p:cNvPr id="5" name="圖片 4">
            <a:extLst>
              <a:ext uri="{FF2B5EF4-FFF2-40B4-BE49-F238E27FC236}">
                <a16:creationId xmlns:a16="http://schemas.microsoft.com/office/drawing/2014/main" id="{6835341B-E67E-9650-1D4F-D072019F2DE4}"/>
              </a:ext>
            </a:extLst>
          </p:cNvPr>
          <p:cNvPicPr>
            <a:picLocks noChangeAspect="1"/>
          </p:cNvPicPr>
          <p:nvPr/>
        </p:nvPicPr>
        <p:blipFill>
          <a:blip r:embed="rId4"/>
          <a:srcRect/>
          <a:stretch/>
        </p:blipFill>
        <p:spPr>
          <a:xfrm>
            <a:off x="794416" y="2779754"/>
            <a:ext cx="4412877" cy="624579"/>
          </a:xfrm>
          <a:prstGeom prst="rect">
            <a:avLst/>
          </a:prstGeom>
        </p:spPr>
      </p:pic>
      <p:pic>
        <p:nvPicPr>
          <p:cNvPr id="2" name="圖片 1">
            <a:extLst>
              <a:ext uri="{FF2B5EF4-FFF2-40B4-BE49-F238E27FC236}">
                <a16:creationId xmlns:a16="http://schemas.microsoft.com/office/drawing/2014/main" id="{F9D9C4DB-AC7E-C60E-8653-08BD9EEE714F}"/>
              </a:ext>
            </a:extLst>
          </p:cNvPr>
          <p:cNvPicPr>
            <a:picLocks noChangeAspect="1"/>
          </p:cNvPicPr>
          <p:nvPr/>
        </p:nvPicPr>
        <p:blipFill>
          <a:blip r:embed="rId5"/>
          <a:stretch>
            <a:fillRect/>
          </a:stretch>
        </p:blipFill>
        <p:spPr>
          <a:xfrm>
            <a:off x="5741825" y="1548011"/>
            <a:ext cx="2810500" cy="2395936"/>
          </a:xfrm>
          <a:prstGeom prst="rect">
            <a:avLst/>
          </a:prstGeom>
        </p:spPr>
      </p:pic>
      <p:sp>
        <p:nvSpPr>
          <p:cNvPr id="4" name="矩形 3">
            <a:extLst>
              <a:ext uri="{FF2B5EF4-FFF2-40B4-BE49-F238E27FC236}">
                <a16:creationId xmlns:a16="http://schemas.microsoft.com/office/drawing/2014/main" id="{C2AFC4BB-207E-EF98-A81A-04113BBFDBB1}"/>
              </a:ext>
            </a:extLst>
          </p:cNvPr>
          <p:cNvSpPr/>
          <p:nvPr/>
        </p:nvSpPr>
        <p:spPr>
          <a:xfrm>
            <a:off x="6615952" y="2389661"/>
            <a:ext cx="1866899" cy="7569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57409BBB-47DF-B4F1-D1F1-8F57E4AB44BC}"/>
              </a:ext>
            </a:extLst>
          </p:cNvPr>
          <p:cNvSpPr/>
          <p:nvPr/>
        </p:nvSpPr>
        <p:spPr>
          <a:xfrm>
            <a:off x="2054512" y="1896727"/>
            <a:ext cx="1719629"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B94D05B-7A2D-EC67-81EB-A8818BCB39A4}"/>
              </a:ext>
            </a:extLst>
          </p:cNvPr>
          <p:cNvSpPr/>
          <p:nvPr/>
        </p:nvSpPr>
        <p:spPr>
          <a:xfrm>
            <a:off x="2054512" y="2741309"/>
            <a:ext cx="1719629"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5560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solidFill>
                <a:schemeClr val="accent5">
                  <a:lumMod val="40000"/>
                  <a:lumOff val="60000"/>
                </a:schemeClr>
              </a:solidFill>
            </a:endParaRPr>
          </a:p>
          <a:p>
            <a:pPr marL="0" lvl="0" indent="0" algn="ctr" rtl="0">
              <a:spcBef>
                <a:spcPts val="0"/>
              </a:spcBef>
              <a:spcAft>
                <a:spcPts val="0"/>
              </a:spcAft>
              <a:buNone/>
            </a:pPr>
            <a:r>
              <a:rPr lang="zh-TW" altLang="en-US" dirty="0">
                <a:solidFill>
                  <a:schemeClr val="accent5">
                    <a:lumMod val="40000"/>
                    <a:lumOff val="60000"/>
                  </a:schemeClr>
                </a:solidFill>
              </a:rPr>
              <a:t>一日工作班：係指完成一日之乘務工作而言。</a:t>
            </a:r>
            <a:endParaRPr lang="en-US" altLang="zh-TW" dirty="0">
              <a:solidFill>
                <a:schemeClr val="accent5">
                  <a:lumMod val="40000"/>
                  <a:lumOff val="60000"/>
                </a:schemeClr>
              </a:solidFill>
            </a:endParaRPr>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乘務：係指完成一車次或一車次運行中一區段之乘務任務而言。</a:t>
            </a:r>
            <a:endParaRPr lang="en-US" altLang="zh-TW" dirty="0"/>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62722" y="1043913"/>
            <a:ext cx="3397630" cy="3699643"/>
          </a:xfrm>
          <a:prstGeom prst="rect">
            <a:avLst/>
          </a:prstGeom>
        </p:spPr>
      </p:pic>
    </p:spTree>
    <p:extLst>
      <p:ext uri="{BB962C8B-B14F-4D97-AF65-F5344CB8AC3E}">
        <p14:creationId xmlns:p14="http://schemas.microsoft.com/office/powerpoint/2010/main" val="66125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1279712" y="1462900"/>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rcRect/>
          <a:stretch/>
        </p:blipFill>
        <p:spPr>
          <a:xfrm>
            <a:off x="1543609" y="2076149"/>
            <a:ext cx="6562725" cy="919483"/>
          </a:xfrm>
          <a:prstGeom prst="rect">
            <a:avLst/>
          </a:prstGeom>
        </p:spPr>
      </p:pic>
    </p:spTree>
    <p:extLst>
      <p:ext uri="{BB962C8B-B14F-4D97-AF65-F5344CB8AC3E}">
        <p14:creationId xmlns:p14="http://schemas.microsoft.com/office/powerpoint/2010/main" val="56505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813547" y="1358629"/>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rcRect/>
          <a:stretch/>
        </p:blipFill>
        <p:spPr>
          <a:xfrm>
            <a:off x="813548" y="1944614"/>
            <a:ext cx="4393746" cy="615489"/>
          </a:xfrm>
          <a:prstGeom prst="rect">
            <a:avLst/>
          </a:prstGeom>
        </p:spPr>
      </p:pic>
      <p:pic>
        <p:nvPicPr>
          <p:cNvPr id="2" name="圖片 1">
            <a:extLst>
              <a:ext uri="{FF2B5EF4-FFF2-40B4-BE49-F238E27FC236}">
                <a16:creationId xmlns:a16="http://schemas.microsoft.com/office/drawing/2014/main" id="{F9D9C4DB-AC7E-C60E-8653-08BD9EEE714F}"/>
              </a:ext>
            </a:extLst>
          </p:cNvPr>
          <p:cNvPicPr>
            <a:picLocks noChangeAspect="1"/>
          </p:cNvPicPr>
          <p:nvPr/>
        </p:nvPicPr>
        <p:blipFill>
          <a:blip r:embed="rId4"/>
          <a:stretch>
            <a:fillRect/>
          </a:stretch>
        </p:blipFill>
        <p:spPr>
          <a:xfrm>
            <a:off x="5741825" y="1548011"/>
            <a:ext cx="2810500" cy="2395936"/>
          </a:xfrm>
          <a:prstGeom prst="rect">
            <a:avLst/>
          </a:prstGeom>
        </p:spPr>
      </p:pic>
      <p:sp>
        <p:nvSpPr>
          <p:cNvPr id="4" name="矩形 3">
            <a:extLst>
              <a:ext uri="{FF2B5EF4-FFF2-40B4-BE49-F238E27FC236}">
                <a16:creationId xmlns:a16="http://schemas.microsoft.com/office/drawing/2014/main" id="{C2AFC4BB-207E-EF98-A81A-04113BBFDBB1}"/>
              </a:ext>
            </a:extLst>
          </p:cNvPr>
          <p:cNvSpPr/>
          <p:nvPr/>
        </p:nvSpPr>
        <p:spPr>
          <a:xfrm>
            <a:off x="6615952" y="1948121"/>
            <a:ext cx="1866899" cy="923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90ACE61-28EB-3075-E1C2-2BED039A2CAA}"/>
              </a:ext>
            </a:extLst>
          </p:cNvPr>
          <p:cNvSpPr/>
          <p:nvPr/>
        </p:nvSpPr>
        <p:spPr>
          <a:xfrm>
            <a:off x="3971365" y="1898435"/>
            <a:ext cx="1235928" cy="7078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57409BBB-47DF-B4F1-D1F1-8F57E4AB44BC}"/>
              </a:ext>
            </a:extLst>
          </p:cNvPr>
          <p:cNvSpPr/>
          <p:nvPr/>
        </p:nvSpPr>
        <p:spPr>
          <a:xfrm>
            <a:off x="813546" y="1898435"/>
            <a:ext cx="1104901"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2166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Mathematical models</a:t>
            </a:r>
          </a:p>
        </p:txBody>
      </p:sp>
      <p:sp>
        <p:nvSpPr>
          <p:cNvPr id="8" name="文字方塊 7">
            <a:extLst>
              <a:ext uri="{FF2B5EF4-FFF2-40B4-BE49-F238E27FC236}">
                <a16:creationId xmlns:a16="http://schemas.microsoft.com/office/drawing/2014/main" id="{CA404660-8208-B1E1-AF78-D59DDFEAA67A}"/>
              </a:ext>
            </a:extLst>
          </p:cNvPr>
          <p:cNvSpPr txBox="1"/>
          <p:nvPr/>
        </p:nvSpPr>
        <p:spPr>
          <a:xfrm>
            <a:off x="813547" y="1358629"/>
            <a:ext cx="6826622" cy="400110"/>
          </a:xfrm>
          <a:prstGeom prst="rect">
            <a:avLst/>
          </a:prstGeom>
          <a:noFill/>
        </p:spPr>
        <p:txBody>
          <a:bodyPr wrap="square">
            <a:spAutoFit/>
          </a:bodyPr>
          <a:lstStyle/>
          <a:p>
            <a:r>
              <a:rPr lang="zh-TW" altLang="en-US"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限制式 </a:t>
            </a:r>
            <a:r>
              <a:rPr lang="en-US" altLang="zh-TW" sz="2000" dirty="0">
                <a:solidFill>
                  <a:schemeClr val="accent5">
                    <a:lumMod val="40000"/>
                    <a:lumOff val="60000"/>
                  </a:schemeClr>
                </a:solidFill>
                <a:latin typeface="Microsoft JhengHei Light" panose="020B0604030504040204" pitchFamily="34" charset="-120"/>
                <a:ea typeface="Microsoft JhengHei Light" panose="020B0604030504040204" pitchFamily="34" charset="-120"/>
              </a:rPr>
              <a:t>:</a:t>
            </a:r>
            <a:endParaRPr lang="zh-TW" altLang="en-US" sz="1100" b="0" i="0" u="none" strike="noStrike" baseline="0" dirty="0">
              <a:solidFill>
                <a:srgbClr val="000000"/>
              </a:solidFill>
              <a:latin typeface="Microsoft JhengHei Light" panose="020B0604030504040204" pitchFamily="34" charset="-120"/>
              <a:ea typeface="Microsoft JhengHei Light" panose="020B0604030504040204" pitchFamily="34" charset="-120"/>
            </a:endParaRPr>
          </a:p>
        </p:txBody>
      </p:sp>
      <p:pic>
        <p:nvPicPr>
          <p:cNvPr id="3" name="圖片 2">
            <a:extLst>
              <a:ext uri="{FF2B5EF4-FFF2-40B4-BE49-F238E27FC236}">
                <a16:creationId xmlns:a16="http://schemas.microsoft.com/office/drawing/2014/main" id="{BFAACAAF-07BB-B359-BAF9-905295F87596}"/>
              </a:ext>
            </a:extLst>
          </p:cNvPr>
          <p:cNvPicPr>
            <a:picLocks noChangeAspect="1"/>
          </p:cNvPicPr>
          <p:nvPr/>
        </p:nvPicPr>
        <p:blipFill>
          <a:blip r:embed="rId3"/>
          <a:srcRect/>
          <a:stretch/>
        </p:blipFill>
        <p:spPr>
          <a:xfrm>
            <a:off x="813548" y="1946388"/>
            <a:ext cx="4393746" cy="611942"/>
          </a:xfrm>
          <a:prstGeom prst="rect">
            <a:avLst/>
          </a:prstGeom>
        </p:spPr>
      </p:pic>
      <p:pic>
        <p:nvPicPr>
          <p:cNvPr id="2" name="圖片 1">
            <a:extLst>
              <a:ext uri="{FF2B5EF4-FFF2-40B4-BE49-F238E27FC236}">
                <a16:creationId xmlns:a16="http://schemas.microsoft.com/office/drawing/2014/main" id="{F9D9C4DB-AC7E-C60E-8653-08BD9EEE714F}"/>
              </a:ext>
            </a:extLst>
          </p:cNvPr>
          <p:cNvPicPr>
            <a:picLocks noChangeAspect="1"/>
          </p:cNvPicPr>
          <p:nvPr/>
        </p:nvPicPr>
        <p:blipFill>
          <a:blip r:embed="rId4"/>
          <a:stretch>
            <a:fillRect/>
          </a:stretch>
        </p:blipFill>
        <p:spPr>
          <a:xfrm>
            <a:off x="5741825" y="1548011"/>
            <a:ext cx="2810500" cy="2395936"/>
          </a:xfrm>
          <a:prstGeom prst="rect">
            <a:avLst/>
          </a:prstGeom>
        </p:spPr>
      </p:pic>
      <p:sp>
        <p:nvSpPr>
          <p:cNvPr id="4" name="矩形 3">
            <a:extLst>
              <a:ext uri="{FF2B5EF4-FFF2-40B4-BE49-F238E27FC236}">
                <a16:creationId xmlns:a16="http://schemas.microsoft.com/office/drawing/2014/main" id="{C2AFC4BB-207E-EF98-A81A-04113BBFDBB1}"/>
              </a:ext>
            </a:extLst>
          </p:cNvPr>
          <p:cNvSpPr/>
          <p:nvPr/>
        </p:nvSpPr>
        <p:spPr>
          <a:xfrm>
            <a:off x="6615952" y="2389661"/>
            <a:ext cx="1866899" cy="7569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57409BBB-47DF-B4F1-D1F1-8F57E4AB44BC}"/>
              </a:ext>
            </a:extLst>
          </p:cNvPr>
          <p:cNvSpPr/>
          <p:nvPr/>
        </p:nvSpPr>
        <p:spPr>
          <a:xfrm>
            <a:off x="2054512" y="1896727"/>
            <a:ext cx="1719629" cy="7014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69359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Contribution</a:t>
            </a:r>
          </a:p>
        </p:txBody>
      </p:sp>
      <p:sp>
        <p:nvSpPr>
          <p:cNvPr id="364" name="Google Shape;364;p32"/>
          <p:cNvSpPr txBox="1">
            <a:spLocks noGrp="1"/>
          </p:cNvSpPr>
          <p:nvPr>
            <p:ph type="body" idx="1"/>
          </p:nvPr>
        </p:nvSpPr>
        <p:spPr>
          <a:xfrm>
            <a:off x="3098550" y="650276"/>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t>工作班數量 </a:t>
            </a:r>
            <a:r>
              <a:rPr lang="en-US" altLang="zh-TW" sz="2000" dirty="0"/>
              <a:t>73</a:t>
            </a:r>
            <a:r>
              <a:rPr lang="zh-TW" altLang="en-US" sz="2000" dirty="0"/>
              <a:t> </a:t>
            </a:r>
            <a:r>
              <a:rPr lang="en-US" altLang="zh-TW" sz="2000" dirty="0"/>
              <a:t>-&gt;</a:t>
            </a:r>
            <a:r>
              <a:rPr lang="zh-TW" altLang="en-US" sz="2000" dirty="0"/>
              <a:t> </a:t>
            </a:r>
            <a:r>
              <a:rPr lang="en-US" altLang="zh-TW" sz="2000" dirty="0"/>
              <a:t>59</a:t>
            </a:r>
          </a:p>
          <a:p>
            <a:pPr marL="0" lvl="0" indent="0" algn="ctr" rtl="0">
              <a:spcBef>
                <a:spcPts val="0"/>
              </a:spcBef>
              <a:spcAft>
                <a:spcPts val="0"/>
              </a:spcAft>
              <a:buNone/>
            </a:pPr>
            <a:endParaRPr lang="en-US" altLang="zh-TW" sz="2000" dirty="0"/>
          </a:p>
          <a:p>
            <a:pPr marL="0" lvl="0" indent="0" algn="ctr" rtl="0">
              <a:spcBef>
                <a:spcPts val="0"/>
              </a:spcBef>
              <a:spcAft>
                <a:spcPts val="0"/>
              </a:spcAft>
              <a:buNone/>
            </a:pPr>
            <a:r>
              <a:rPr lang="zh-TW" altLang="en-US" sz="2000" dirty="0"/>
              <a:t>人力成本降低  </a:t>
            </a:r>
            <a:r>
              <a:rPr lang="en-US" altLang="zh-TW" sz="2000" dirty="0"/>
              <a:t>25%</a:t>
            </a:r>
          </a:p>
        </p:txBody>
      </p:sp>
    </p:spTree>
    <p:extLst>
      <p:ext uri="{BB962C8B-B14F-4D97-AF65-F5344CB8AC3E}">
        <p14:creationId xmlns:p14="http://schemas.microsoft.com/office/powerpoint/2010/main" val="2147856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Contribution</a:t>
            </a:r>
          </a:p>
        </p:txBody>
      </p:sp>
      <p:pic>
        <p:nvPicPr>
          <p:cNvPr id="5" name="圖片 4">
            <a:extLst>
              <a:ext uri="{FF2B5EF4-FFF2-40B4-BE49-F238E27FC236}">
                <a16:creationId xmlns:a16="http://schemas.microsoft.com/office/drawing/2014/main" id="{B6DD093A-A417-7D4B-18C3-2B16835D282C}"/>
              </a:ext>
            </a:extLst>
          </p:cNvPr>
          <p:cNvPicPr>
            <a:picLocks noChangeAspect="1"/>
          </p:cNvPicPr>
          <p:nvPr/>
        </p:nvPicPr>
        <p:blipFill>
          <a:blip r:embed="rId3"/>
          <a:stretch>
            <a:fillRect/>
          </a:stretch>
        </p:blipFill>
        <p:spPr>
          <a:xfrm>
            <a:off x="991492" y="1329999"/>
            <a:ext cx="3661191" cy="2745892"/>
          </a:xfrm>
          <a:prstGeom prst="rect">
            <a:avLst/>
          </a:prstGeom>
        </p:spPr>
      </p:pic>
      <p:pic>
        <p:nvPicPr>
          <p:cNvPr id="7" name="圖片 6">
            <a:extLst>
              <a:ext uri="{FF2B5EF4-FFF2-40B4-BE49-F238E27FC236}">
                <a16:creationId xmlns:a16="http://schemas.microsoft.com/office/drawing/2014/main" id="{5A4D907E-5EEB-9A07-55E7-242A65EDFA29}"/>
              </a:ext>
            </a:extLst>
          </p:cNvPr>
          <p:cNvPicPr>
            <a:picLocks noChangeAspect="1"/>
          </p:cNvPicPr>
          <p:nvPr/>
        </p:nvPicPr>
        <p:blipFill>
          <a:blip r:embed="rId4"/>
          <a:stretch>
            <a:fillRect/>
          </a:stretch>
        </p:blipFill>
        <p:spPr>
          <a:xfrm>
            <a:off x="4783562" y="1329998"/>
            <a:ext cx="3661191" cy="2745893"/>
          </a:xfrm>
          <a:prstGeom prst="rect">
            <a:avLst/>
          </a:prstGeom>
        </p:spPr>
      </p:pic>
    </p:spTree>
    <p:extLst>
      <p:ext uri="{BB962C8B-B14F-4D97-AF65-F5344CB8AC3E}">
        <p14:creationId xmlns:p14="http://schemas.microsoft.com/office/powerpoint/2010/main" val="180239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Future work</a:t>
            </a:r>
            <a:endParaRPr lang="zh-TW" altLang="en-US" dirty="0"/>
          </a:p>
        </p:txBody>
      </p:sp>
      <p:sp>
        <p:nvSpPr>
          <p:cNvPr id="364" name="Google Shape;364;p32"/>
          <p:cNvSpPr txBox="1">
            <a:spLocks noGrp="1"/>
          </p:cNvSpPr>
          <p:nvPr>
            <p:ph type="body" idx="1"/>
          </p:nvPr>
        </p:nvSpPr>
        <p:spPr>
          <a:xfrm>
            <a:off x="3098550" y="1060989"/>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真實班表是可拆分的，但現在求解的班表是不可以拆分的。</a:t>
            </a:r>
            <a:endParaRPr lang="en-US" altLang="zh-TW" dirty="0"/>
          </a:p>
          <a:p>
            <a:pPr marL="0" lvl="0" indent="0" algn="ctr" rtl="0">
              <a:spcBef>
                <a:spcPts val="0"/>
              </a:spcBef>
              <a:spcAft>
                <a:spcPts val="0"/>
              </a:spcAft>
              <a:buNone/>
            </a:pPr>
            <a:endParaRPr lang="en-US" altLang="zh-TW" dirty="0"/>
          </a:p>
          <a:p>
            <a:pPr marL="0" indent="0" algn="ctr">
              <a:buNone/>
            </a:pPr>
            <a:r>
              <a:rPr lang="zh-TW" altLang="en-US" b="0" i="0" dirty="0">
                <a:solidFill>
                  <a:schemeClr val="accent4">
                    <a:lumMod val="20000"/>
                    <a:lumOff val="80000"/>
                  </a:schemeClr>
                </a:solidFill>
                <a:effectLst/>
                <a:latin typeface="-apple-system"/>
              </a:rPr>
              <a:t>可以考慮更多人性化設計，例如兩乘務的休息時間。</a:t>
            </a:r>
          </a:p>
          <a:p>
            <a:pPr marL="0" lvl="0" indent="0" algn="ctr" rtl="0">
              <a:spcBef>
                <a:spcPts val="0"/>
              </a:spcBef>
              <a:spcAft>
                <a:spcPts val="0"/>
              </a:spcAft>
              <a:buNone/>
            </a:pPr>
            <a:endParaRPr lang="en-US" altLang="zh-TW" dirty="0"/>
          </a:p>
        </p:txBody>
      </p:sp>
    </p:spTree>
    <p:extLst>
      <p:ext uri="{BB962C8B-B14F-4D97-AF65-F5344CB8AC3E}">
        <p14:creationId xmlns:p14="http://schemas.microsoft.com/office/powerpoint/2010/main" val="277039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Future work</a:t>
            </a:r>
          </a:p>
        </p:txBody>
      </p:sp>
      <p:pic>
        <p:nvPicPr>
          <p:cNvPr id="5" name="圖片 4">
            <a:extLst>
              <a:ext uri="{FF2B5EF4-FFF2-40B4-BE49-F238E27FC236}">
                <a16:creationId xmlns:a16="http://schemas.microsoft.com/office/drawing/2014/main" id="{B6DD093A-A417-7D4B-18C3-2B16835D282C}"/>
              </a:ext>
            </a:extLst>
          </p:cNvPr>
          <p:cNvPicPr>
            <a:picLocks noChangeAspect="1"/>
          </p:cNvPicPr>
          <p:nvPr/>
        </p:nvPicPr>
        <p:blipFill>
          <a:blip r:embed="rId3"/>
          <a:stretch>
            <a:fillRect/>
          </a:stretch>
        </p:blipFill>
        <p:spPr>
          <a:xfrm>
            <a:off x="991492" y="1329999"/>
            <a:ext cx="3661191" cy="2745892"/>
          </a:xfrm>
          <a:prstGeom prst="rect">
            <a:avLst/>
          </a:prstGeom>
        </p:spPr>
      </p:pic>
      <p:pic>
        <p:nvPicPr>
          <p:cNvPr id="7" name="圖片 6">
            <a:extLst>
              <a:ext uri="{FF2B5EF4-FFF2-40B4-BE49-F238E27FC236}">
                <a16:creationId xmlns:a16="http://schemas.microsoft.com/office/drawing/2014/main" id="{5A4D907E-5EEB-9A07-55E7-242A65EDFA29}"/>
              </a:ext>
            </a:extLst>
          </p:cNvPr>
          <p:cNvPicPr>
            <a:picLocks noChangeAspect="1"/>
          </p:cNvPicPr>
          <p:nvPr/>
        </p:nvPicPr>
        <p:blipFill>
          <a:blip r:embed="rId4"/>
          <a:stretch>
            <a:fillRect/>
          </a:stretch>
        </p:blipFill>
        <p:spPr>
          <a:xfrm>
            <a:off x="4783562" y="1329998"/>
            <a:ext cx="3661191" cy="2745893"/>
          </a:xfrm>
          <a:prstGeom prst="rect">
            <a:avLst/>
          </a:prstGeom>
        </p:spPr>
      </p:pic>
      <p:sp>
        <p:nvSpPr>
          <p:cNvPr id="8" name="矩形 7">
            <a:extLst>
              <a:ext uri="{FF2B5EF4-FFF2-40B4-BE49-F238E27FC236}">
                <a16:creationId xmlns:a16="http://schemas.microsoft.com/office/drawing/2014/main" id="{FE9D16C6-F945-B7F0-659D-AA46DB01782F}"/>
              </a:ext>
            </a:extLst>
          </p:cNvPr>
          <p:cNvSpPr/>
          <p:nvPr/>
        </p:nvSpPr>
        <p:spPr>
          <a:xfrm>
            <a:off x="3065929" y="2571750"/>
            <a:ext cx="448236" cy="116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75941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4800" dirty="0"/>
              <a:t>Thanks for listening</a:t>
            </a:r>
            <a:endParaRPr sz="3200" dirty="0"/>
          </a:p>
        </p:txBody>
      </p:sp>
    </p:spTree>
    <p:extLst>
      <p:ext uri="{BB962C8B-B14F-4D97-AF65-F5344CB8AC3E}">
        <p14:creationId xmlns:p14="http://schemas.microsoft.com/office/powerpoint/2010/main" val="296098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b="1" dirty="0">
                <a:solidFill>
                  <a:srgbClr val="C00000"/>
                </a:solidFill>
              </a:rPr>
              <a:t>一日工作班：係指完成一日之乘務工作而言。</a:t>
            </a:r>
            <a:endParaRPr lang="en-US" altLang="zh-TW" b="1" dirty="0">
              <a:solidFill>
                <a:srgbClr val="C00000"/>
              </a:solidFill>
            </a:endParaRPr>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乘務：係指完成一車次或一車次運行中一區段之乘務任務而言。</a:t>
            </a:r>
            <a:endParaRPr lang="en-US" altLang="zh-TW" dirty="0"/>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62722" y="1043913"/>
            <a:ext cx="3397630" cy="3699643"/>
          </a:xfrm>
          <a:prstGeom prst="rect">
            <a:avLst/>
          </a:prstGeom>
        </p:spPr>
      </p:pic>
      <p:sp>
        <p:nvSpPr>
          <p:cNvPr id="3" name="矩形 2">
            <a:extLst>
              <a:ext uri="{FF2B5EF4-FFF2-40B4-BE49-F238E27FC236}">
                <a16:creationId xmlns:a16="http://schemas.microsoft.com/office/drawing/2014/main" id="{9CFB1AF3-0E3F-6BED-895B-74EC86E51FB8}"/>
              </a:ext>
            </a:extLst>
          </p:cNvPr>
          <p:cNvSpPr/>
          <p:nvPr/>
        </p:nvSpPr>
        <p:spPr>
          <a:xfrm>
            <a:off x="4743652" y="1043914"/>
            <a:ext cx="3359488" cy="872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9663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b="1" dirty="0">
                <a:solidFill>
                  <a:srgbClr val="C00000"/>
                </a:solidFill>
              </a:rPr>
              <a:t>一日工作班：係指完成一日之乘務工作而言。</a:t>
            </a:r>
            <a:endParaRPr lang="en-US" altLang="zh-TW" b="1" dirty="0">
              <a:solidFill>
                <a:srgbClr val="C00000"/>
              </a:solidFill>
            </a:endParaRPr>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乘務：係指完成一車次或一車次運行中一區段之乘務任務而言。</a:t>
            </a:r>
            <a:endParaRPr lang="en-US" altLang="zh-TW" dirty="0"/>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62722" y="1043913"/>
            <a:ext cx="3397630" cy="3699643"/>
          </a:xfrm>
          <a:prstGeom prst="rect">
            <a:avLst/>
          </a:prstGeom>
        </p:spPr>
      </p:pic>
      <p:sp>
        <p:nvSpPr>
          <p:cNvPr id="8" name="矩形 7">
            <a:extLst>
              <a:ext uri="{FF2B5EF4-FFF2-40B4-BE49-F238E27FC236}">
                <a16:creationId xmlns:a16="http://schemas.microsoft.com/office/drawing/2014/main" id="{B9D888FD-CEF5-C5DC-EE95-66B87FA5F1BD}"/>
              </a:ext>
            </a:extLst>
          </p:cNvPr>
          <p:cNvSpPr/>
          <p:nvPr/>
        </p:nvSpPr>
        <p:spPr>
          <a:xfrm>
            <a:off x="4743650" y="2032588"/>
            <a:ext cx="3359488" cy="8260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04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solidFill>
                <a:srgbClr val="C00000"/>
              </a:solidFill>
            </a:endParaRPr>
          </a:p>
          <a:p>
            <a:pPr marL="0" lvl="0" indent="0" algn="ctr" rtl="0">
              <a:spcBef>
                <a:spcPts val="0"/>
              </a:spcBef>
              <a:spcAft>
                <a:spcPts val="0"/>
              </a:spcAft>
              <a:buNone/>
            </a:pPr>
            <a:r>
              <a:rPr lang="zh-TW" altLang="en-US" b="1" dirty="0">
                <a:solidFill>
                  <a:srgbClr val="C00000"/>
                </a:solidFill>
              </a:rPr>
              <a:t>一日工作班：係指完成一日之乘務工作而言。</a:t>
            </a:r>
            <a:endParaRPr lang="en-US" altLang="zh-TW" b="1" dirty="0">
              <a:solidFill>
                <a:srgbClr val="C00000"/>
              </a:solidFill>
            </a:endParaRPr>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乘務：係指完成一車次或一車次運行中一區段之乘務任務而言。</a:t>
            </a:r>
            <a:endParaRPr lang="en-US" altLang="zh-TW" dirty="0"/>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62722" y="1043913"/>
            <a:ext cx="3397630" cy="3699643"/>
          </a:xfrm>
          <a:prstGeom prst="rect">
            <a:avLst/>
          </a:prstGeom>
        </p:spPr>
      </p:pic>
      <p:sp>
        <p:nvSpPr>
          <p:cNvPr id="7" name="矩形 6">
            <a:extLst>
              <a:ext uri="{FF2B5EF4-FFF2-40B4-BE49-F238E27FC236}">
                <a16:creationId xmlns:a16="http://schemas.microsoft.com/office/drawing/2014/main" id="{C45EB942-4CE8-622C-3AA2-F73372FC53E3}"/>
              </a:ext>
            </a:extLst>
          </p:cNvPr>
          <p:cNvSpPr/>
          <p:nvPr/>
        </p:nvSpPr>
        <p:spPr>
          <a:xfrm>
            <a:off x="4781793" y="2931668"/>
            <a:ext cx="3359488" cy="8260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5571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solidFill>
                <a:srgbClr val="C00000"/>
              </a:solidFill>
            </a:endParaRPr>
          </a:p>
          <a:p>
            <a:pPr marL="0" lvl="0" indent="0" algn="ctr" rtl="0">
              <a:spcBef>
                <a:spcPts val="0"/>
              </a:spcBef>
              <a:spcAft>
                <a:spcPts val="0"/>
              </a:spcAft>
              <a:buNone/>
            </a:pPr>
            <a:r>
              <a:rPr lang="zh-TW" altLang="en-US" b="1" dirty="0">
                <a:solidFill>
                  <a:srgbClr val="C00000"/>
                </a:solidFill>
              </a:rPr>
              <a:t>一日工作班：係指完成一日之乘務工作而言。</a:t>
            </a:r>
            <a:endParaRPr lang="en-US" altLang="zh-TW" b="1" dirty="0">
              <a:solidFill>
                <a:srgbClr val="C00000"/>
              </a:solidFill>
            </a:endParaRPr>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乘務：係指完成一車次或一車次運行中一區段之乘務任務而言。</a:t>
            </a:r>
            <a:endParaRPr lang="en-US" altLang="zh-TW" dirty="0"/>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62722" y="1043913"/>
            <a:ext cx="3397630" cy="3699643"/>
          </a:xfrm>
          <a:prstGeom prst="rect">
            <a:avLst/>
          </a:prstGeom>
        </p:spPr>
      </p:pic>
      <p:sp>
        <p:nvSpPr>
          <p:cNvPr id="6" name="矩形 5">
            <a:extLst>
              <a:ext uri="{FF2B5EF4-FFF2-40B4-BE49-F238E27FC236}">
                <a16:creationId xmlns:a16="http://schemas.microsoft.com/office/drawing/2014/main" id="{39B4B3D5-1211-2032-1F81-35EC7BD3AD87}"/>
              </a:ext>
            </a:extLst>
          </p:cNvPr>
          <p:cNvSpPr/>
          <p:nvPr/>
        </p:nvSpPr>
        <p:spPr>
          <a:xfrm>
            <a:off x="4800864" y="3898830"/>
            <a:ext cx="3359488" cy="815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785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TW" dirty="0"/>
              <a:t>Problem Definition</a:t>
            </a:r>
            <a:endParaRPr lang="zh-TW" altLang="en-US" dirty="0"/>
          </a:p>
        </p:txBody>
      </p:sp>
      <p:sp>
        <p:nvSpPr>
          <p:cNvPr id="364" name="Google Shape;364;p32"/>
          <p:cNvSpPr txBox="1">
            <a:spLocks noGrp="1"/>
          </p:cNvSpPr>
          <p:nvPr>
            <p:ph type="body" idx="1"/>
          </p:nvPr>
        </p:nvSpPr>
        <p:spPr>
          <a:xfrm>
            <a:off x="1453450" y="1318677"/>
            <a:ext cx="2946900" cy="275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t>名詞定義</a:t>
            </a:r>
            <a:endParaRPr lang="en-US" altLang="zh-TW" dirty="0"/>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t>一日工作班：係指完成一日之乘務工作而言。</a:t>
            </a:r>
            <a:endParaRPr lang="en-US" altLang="zh-TW" dirty="0"/>
          </a:p>
          <a:p>
            <a:pPr marL="0" lvl="0" indent="0" algn="ctr" rtl="0">
              <a:spcBef>
                <a:spcPts val="0"/>
              </a:spcBef>
              <a:spcAft>
                <a:spcPts val="0"/>
              </a:spcAft>
              <a:buNone/>
            </a:pPr>
            <a:endParaRPr lang="en-US" altLang="zh-TW" dirty="0"/>
          </a:p>
          <a:p>
            <a:pPr marL="0" lvl="0" indent="0" algn="ctr" rtl="0">
              <a:spcBef>
                <a:spcPts val="0"/>
              </a:spcBef>
              <a:spcAft>
                <a:spcPts val="0"/>
              </a:spcAft>
              <a:buNone/>
            </a:pPr>
            <a:r>
              <a:rPr lang="zh-TW" altLang="en-US" dirty="0">
                <a:solidFill>
                  <a:srgbClr val="C00000"/>
                </a:solidFill>
              </a:rPr>
              <a:t>乘務：係指完成一車次或一車次運行中一區段之乘務任務而言。</a:t>
            </a:r>
            <a:endParaRPr lang="en-US" altLang="zh-TW" dirty="0">
              <a:solidFill>
                <a:srgbClr val="C00000"/>
              </a:solidFill>
            </a:endParaRPr>
          </a:p>
        </p:txBody>
      </p:sp>
      <p:pic>
        <p:nvPicPr>
          <p:cNvPr id="2" name="圖片 1">
            <a:extLst>
              <a:ext uri="{FF2B5EF4-FFF2-40B4-BE49-F238E27FC236}">
                <a16:creationId xmlns:a16="http://schemas.microsoft.com/office/drawing/2014/main" id="{6ADAE44E-5BE7-4B58-4CE7-F64DA761D767}"/>
              </a:ext>
            </a:extLst>
          </p:cNvPr>
          <p:cNvPicPr>
            <a:picLocks noChangeAspect="1"/>
          </p:cNvPicPr>
          <p:nvPr/>
        </p:nvPicPr>
        <p:blipFill>
          <a:blip r:embed="rId3"/>
          <a:stretch>
            <a:fillRect/>
          </a:stretch>
        </p:blipFill>
        <p:spPr>
          <a:xfrm>
            <a:off x="4743651" y="1100306"/>
            <a:ext cx="3397630" cy="3699643"/>
          </a:xfrm>
          <a:prstGeom prst="rect">
            <a:avLst/>
          </a:prstGeom>
        </p:spPr>
      </p:pic>
      <p:sp>
        <p:nvSpPr>
          <p:cNvPr id="3" name="矩形 2">
            <a:extLst>
              <a:ext uri="{FF2B5EF4-FFF2-40B4-BE49-F238E27FC236}">
                <a16:creationId xmlns:a16="http://schemas.microsoft.com/office/drawing/2014/main" id="{884E0F8F-3FB9-2B09-77C5-6305D66587DB}"/>
              </a:ext>
            </a:extLst>
          </p:cNvPr>
          <p:cNvSpPr/>
          <p:nvPr/>
        </p:nvSpPr>
        <p:spPr>
          <a:xfrm>
            <a:off x="5453769" y="1318677"/>
            <a:ext cx="577379" cy="249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2984829"/>
      </p:ext>
    </p:extLst>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3189</Words>
  <Application>Microsoft Office PowerPoint</Application>
  <PresentationFormat>如螢幕大小 (16:9)</PresentationFormat>
  <Paragraphs>420</Paragraphs>
  <Slides>47</Slides>
  <Notes>47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47</vt:i4>
      </vt:variant>
    </vt:vector>
  </HeadingPairs>
  <TitlesOfParts>
    <vt:vector size="56" baseType="lpstr">
      <vt:lpstr>-apple-system</vt:lpstr>
      <vt:lpstr>Abel</vt:lpstr>
      <vt:lpstr>Cambria Math</vt:lpstr>
      <vt:lpstr>Rubik Medium</vt:lpstr>
      <vt:lpstr>Consolas</vt:lpstr>
      <vt:lpstr>Microsoft JhengHei Light</vt:lpstr>
      <vt:lpstr>Montserrat</vt:lpstr>
      <vt:lpstr>Arial</vt:lpstr>
      <vt:lpstr>Custal Project Proposal by Slidesgo</vt:lpstr>
      <vt:lpstr>台鐵列車長 排班最佳化問題</vt:lpstr>
      <vt:lpstr>TABLE OF CONTENTS</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Definition</vt:lpstr>
      <vt:lpstr>Problem Decomposition</vt:lpstr>
      <vt:lpstr>Problem Decomposition</vt:lpstr>
      <vt:lpstr>Solution Proposal</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Mathematical models</vt:lpstr>
      <vt:lpstr>Problem Definition</vt:lpstr>
      <vt:lpstr>Mathematical models</vt:lpstr>
      <vt:lpstr>Mathematical models</vt:lpstr>
      <vt:lpstr>Mathematical models</vt:lpstr>
      <vt:lpstr>Mathematical models</vt:lpstr>
      <vt:lpstr>Mathematical models</vt:lpstr>
      <vt:lpstr>Mathematical models</vt:lpstr>
      <vt:lpstr>Contribution</vt:lpstr>
      <vt:lpstr>Contribution</vt:lpstr>
      <vt:lpstr>Future work</vt:lpstr>
      <vt:lpstr>Future work</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台鐵 排班最佳化問題</dc:title>
  <cp:lastModifiedBy>廖柏棠</cp:lastModifiedBy>
  <cp:revision>7</cp:revision>
  <dcterms:modified xsi:type="dcterms:W3CDTF">2023-01-09T08:10:04Z</dcterms:modified>
</cp:coreProperties>
</file>