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6ADFA-FADC-4841-875C-5F06E1AA50E2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DC330-9694-4F47-A4CA-CD8958CF4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88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DC330-9694-4F47-A4CA-CD8958CF4C2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66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DC330-9694-4F47-A4CA-CD8958CF4C2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313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2DB10-F868-48CF-8F2D-EC8BA64C7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66CA0-189E-421E-BADD-C497111AA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964980-F87D-4DDF-A809-FD185018E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AD54-F6EC-4AFA-9CEE-5036C585270D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D7D90A-46AD-4E3B-9E4A-C7F93E17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10190C-2CE9-4F0F-BE58-4F7CA242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C765-CFC2-40D3-AAFE-2FF2AD780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26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631E1-45DA-42E9-94FB-15E4199D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67A4B3-82C6-4A91-B956-2725CD502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A9C1C-0C0F-49FD-9B3C-2A63286C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AD54-F6EC-4AFA-9CEE-5036C585270D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137E4B-9FBE-481F-AAF1-4F814885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F44C9E-ED73-4CB7-BBB2-7FACDA88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C765-CFC2-40D3-AAFE-2FF2AD780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99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9C596C-202C-47D2-B7CE-7FCF5C1EE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E2EB2D-D323-4877-9041-816EE464D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5CA3BE-80E7-40BA-B654-8EFA0433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AD54-F6EC-4AFA-9CEE-5036C585270D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301826-612E-4B37-B729-E66E194B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12F768-A695-4014-BE88-045EF095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C765-CFC2-40D3-AAFE-2FF2AD780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13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10A92-E44A-4B72-85E1-DB95E0BF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BC60CB-EF2A-4F91-8B09-F31340AC0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BF3269-E8E7-4681-A011-A9DAEDCF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AD54-F6EC-4AFA-9CEE-5036C585270D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F1AA0A-084E-47CE-9999-FAA558964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FB4D5C-820E-48C0-B4D8-081018D5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C765-CFC2-40D3-AAFE-2FF2AD780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07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3BF4F-56BE-4238-9801-D0A2196A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80F94C-5B1F-4091-9D0B-45661C98F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BF365-12D9-4AC1-9766-1AB5C97BB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AD54-F6EC-4AFA-9CEE-5036C585270D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4D78E2-7DE4-49B5-A45B-1395A5F7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41B4D-A71F-47E5-88A2-D4118132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C765-CFC2-40D3-AAFE-2FF2AD780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82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45EA6-E4A7-4EB1-AF3E-99AAEF33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47F199-59FF-437D-ADD9-3D910CBD8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F6ED1C-5E2A-471B-8891-7337A8F08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A1BC9B-F443-47A0-A505-8580D5B5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AD54-F6EC-4AFA-9CEE-5036C585270D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469884-42D8-4F73-94ED-ED87D7EA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5F1454-9D2A-4559-88FE-74AD4650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C765-CFC2-40D3-AAFE-2FF2AD780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55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08160-E2DD-4FE3-A04B-6A9EA665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7AA292-9DC0-4EB8-B40F-576B1DFAE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A359A1-9AEE-4164-BA9E-33A09F960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E9A1BE-3C8C-4D95-B712-4838C180E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9A6C26-81F7-4A67-AD9B-87E6A11D74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02135C-6D0F-4B75-9F1C-7D22D24B5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AD54-F6EC-4AFA-9CEE-5036C585270D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B380DC-C7A1-4E26-B459-541641428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198685-AEBA-4B73-A2FD-03E39899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C765-CFC2-40D3-AAFE-2FF2AD780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22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3FA8A-286B-420F-9BD2-E08057CA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FE3210-528B-4BB9-B09A-03BA450A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AD54-F6EC-4AFA-9CEE-5036C585270D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6C49D7-8D6E-4CE0-BFE5-30F2ECA7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4950BF-31AC-44F4-9F11-FCCF73EB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C765-CFC2-40D3-AAFE-2FF2AD780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34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203CF1-E20B-45D2-9041-FC9D452D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AD54-F6EC-4AFA-9CEE-5036C585270D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3FF2C9-39B2-4992-8A00-A6F4DB82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566ACE-21B4-4ACE-848B-0C8B5221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C765-CFC2-40D3-AAFE-2FF2AD780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80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56BC9-6745-46A2-A191-20B6829C7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3558AD-18C0-41BF-BE0B-A5BEA1C89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9B13F4-0D99-4F8A-ADE1-E6047CB0C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3C0B9F-4167-46D4-9541-87FB00D9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AD54-F6EC-4AFA-9CEE-5036C585270D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C83799-AA92-42AD-BA84-26964FA1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E1091D-8476-40BC-BDF8-26D99D81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C765-CFC2-40D3-AAFE-2FF2AD780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97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9BAD9-EB59-42C2-9B17-76991B28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088798-324C-4949-9C3F-0DEAB12F4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987D10-3E46-47E9-9FF2-8F09C7D4E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3711DA-5415-47E1-A81D-FD86B0DD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AD54-F6EC-4AFA-9CEE-5036C585270D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8E628B-70CB-460F-8E99-EA827A26B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01247C-5801-4C4D-9561-4B04CCD3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C765-CFC2-40D3-AAFE-2FF2AD780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23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6CF27D-E9FE-41F5-A405-9EBD7E255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D111C2-BD1C-4321-9D79-D4D783CE2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27FDD9-0FD0-4FCE-B223-77E6BF5EB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5AD54-F6EC-4AFA-9CEE-5036C585270D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189E6-3E29-49CF-8CEA-3DEEBD0F0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EC551-7607-4270-8476-8ECAC359E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CC765-CFC2-40D3-AAFE-2FF2AD780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29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E5CB05-491E-4060-888C-3ECF74CD9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373" y="185322"/>
            <a:ext cx="11375254" cy="6672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概念：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为什么需要比例尺：对于数组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[1000,1500,2000]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没必要用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1500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2000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个像素表示，比如用它们的十分之一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150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200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即可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比例尺的组成：定义域跟值域，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中分别以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domain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表示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坐标轴的组成：比例尺（输入一个数，得到对应坐标轴上的具体点的位置），坐标轴的朝向，刻度数量和刻度线的长短，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分别以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scale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orient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ticks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tickSize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来表示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圆点的组成：绘制散点图时，需要各点的圆点坐标、半径和填充颜色，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分别以（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fill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表示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中的比例尺有线性比例尺、对数比例尺、指数比例尺、量子比例尺、分位比例尺和序数比例尺等，主要讲解线性比例尺和序数比例尺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12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B4CF5-E46A-4151-ACE2-F5FACDD61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线性比例尺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49DA56-62E3-4974-8D85-9372C79C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3682"/>
            <a:ext cx="10515600" cy="5573281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var linear = d3.scale.linear() //</a:t>
            </a:r>
            <a:r>
              <a:rPr lang="zh-CN" altLang="zh-CN" dirty="0"/>
              <a:t>创建线性比例尺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.domain([numbers]) //</a:t>
            </a:r>
            <a:r>
              <a:rPr lang="zh-CN" altLang="zh-CN" dirty="0"/>
              <a:t>设置定义域</a:t>
            </a:r>
          </a:p>
          <a:p>
            <a:pPr marL="0" indent="0">
              <a:buNone/>
            </a:pPr>
            <a:r>
              <a:rPr lang="en-US" altLang="zh-CN" dirty="0"/>
              <a:t>		.range([values]) //</a:t>
            </a:r>
            <a:r>
              <a:rPr lang="zh-CN" altLang="zh-CN" dirty="0"/>
              <a:t>设定值域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linear(x) //</a:t>
            </a:r>
            <a:r>
              <a:rPr lang="zh-CN" altLang="zh-CN" dirty="0"/>
              <a:t>获取输入</a:t>
            </a:r>
            <a:r>
              <a:rPr lang="en-US" altLang="zh-CN" dirty="0"/>
              <a:t>x</a:t>
            </a:r>
            <a:r>
              <a:rPr lang="zh-CN" altLang="zh-CN" dirty="0"/>
              <a:t>对应的输出值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linear.invert</a:t>
            </a:r>
            <a:r>
              <a:rPr lang="en-US" altLang="zh-CN" dirty="0"/>
              <a:t>(y) //</a:t>
            </a:r>
            <a:r>
              <a:rPr lang="zh-CN" altLang="en-US" dirty="0"/>
              <a:t>输入</a:t>
            </a:r>
            <a:r>
              <a:rPr lang="zh-CN" altLang="zh-CN" dirty="0"/>
              <a:t>值域内的一个值</a:t>
            </a:r>
            <a:r>
              <a:rPr lang="en-US" altLang="zh-CN" dirty="0"/>
              <a:t>y</a:t>
            </a:r>
            <a:r>
              <a:rPr lang="zh-CN" altLang="zh-CN" dirty="0"/>
              <a:t>，返回定义域的对应值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86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15B3F-53AD-4C01-851D-2B41BB41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坐标轴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4AE3CC-A207-416E-B72A-D72948E03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944" y="1526960"/>
            <a:ext cx="11458112" cy="5331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Var axis = d3.svg.axis() //</a:t>
            </a:r>
            <a:r>
              <a:rPr lang="zh-CN" altLang="zh-CN" dirty="0">
                <a:solidFill>
                  <a:srgbClr val="FF0000"/>
                </a:solidFill>
              </a:rPr>
              <a:t>传建一个新坐标轴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.scale([scale]) //</a:t>
            </a:r>
            <a:r>
              <a:rPr lang="zh-CN" altLang="zh-CN" dirty="0">
                <a:solidFill>
                  <a:srgbClr val="FF0000"/>
                </a:solidFill>
              </a:rPr>
              <a:t>设定坐标轴的比例尺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.orient([orientation]) //</a:t>
            </a:r>
            <a:r>
              <a:rPr lang="zh-CN" altLang="zh-CN" dirty="0">
                <a:solidFill>
                  <a:srgbClr val="FF0000"/>
                </a:solidFill>
              </a:rPr>
              <a:t>设定坐标轴的方向（</a:t>
            </a:r>
            <a:r>
              <a:rPr lang="en-US" altLang="zh-CN" dirty="0" err="1">
                <a:solidFill>
                  <a:srgbClr val="FF0000"/>
                </a:solidFill>
              </a:rPr>
              <a:t>top,bottom,left,right</a:t>
            </a:r>
            <a:r>
              <a:rPr lang="zh-CN" altLang="zh-CN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axis(selection) //</a:t>
            </a:r>
            <a:r>
              <a:rPr lang="zh-CN" altLang="zh-CN" dirty="0">
                <a:solidFill>
                  <a:srgbClr val="FF0000"/>
                </a:solidFill>
              </a:rPr>
              <a:t>将此坐标轴应用到指定的选择集上，该选择集需要包含有</a:t>
            </a:r>
            <a:r>
              <a:rPr lang="en-US" altLang="zh-CN" dirty="0">
                <a:solidFill>
                  <a:srgbClr val="FF0000"/>
                </a:solidFill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</a:rPr>
              <a:t>svg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r>
              <a:rPr lang="zh-CN" altLang="zh-CN" dirty="0">
                <a:solidFill>
                  <a:srgbClr val="FF0000"/>
                </a:solidFill>
              </a:rPr>
              <a:t>或</a:t>
            </a:r>
            <a:r>
              <a:rPr lang="en-US" altLang="zh-CN" dirty="0">
                <a:solidFill>
                  <a:srgbClr val="FF0000"/>
                </a:solidFill>
              </a:rPr>
              <a:t>&lt;g&gt;</a:t>
            </a:r>
            <a:r>
              <a:rPr lang="zh-CN" altLang="zh-CN" dirty="0">
                <a:solidFill>
                  <a:srgbClr val="FF0000"/>
                </a:solidFill>
              </a:rPr>
              <a:t>元素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可用</a:t>
            </a:r>
            <a:r>
              <a:rPr lang="en-US" altLang="zh-CN" dirty="0">
                <a:solidFill>
                  <a:srgbClr val="FF0000"/>
                </a:solidFill>
              </a:rPr>
              <a:t>call()</a:t>
            </a:r>
            <a:r>
              <a:rPr lang="zh-CN" altLang="en-US" dirty="0">
                <a:solidFill>
                  <a:srgbClr val="FF0000"/>
                </a:solidFill>
              </a:rPr>
              <a:t>代替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/>
              <a:t>axis.ticks</a:t>
            </a:r>
            <a:r>
              <a:rPr lang="en-US" altLang="zh-CN" dirty="0"/>
              <a:t>([argument…]) //</a:t>
            </a:r>
            <a:r>
              <a:rPr lang="zh-CN" altLang="zh-CN" dirty="0"/>
              <a:t>设定或获取坐标轴的分隔数，默认</a:t>
            </a:r>
            <a:r>
              <a:rPr lang="en-US" altLang="zh-CN" dirty="0"/>
              <a:t>10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axis.tickValues</a:t>
            </a:r>
            <a:r>
              <a:rPr lang="en-US" altLang="zh-CN" dirty="0"/>
              <a:t>([values]) //</a:t>
            </a:r>
            <a:r>
              <a:rPr lang="zh-CN" altLang="zh-CN" dirty="0"/>
              <a:t>设定或获取坐标轴的指定刻度</a:t>
            </a:r>
          </a:p>
          <a:p>
            <a:pPr marL="0" indent="0">
              <a:buNone/>
            </a:pPr>
            <a:r>
              <a:rPr lang="en-US" altLang="zh-CN" dirty="0" err="1"/>
              <a:t>axis.tickSize</a:t>
            </a:r>
            <a:r>
              <a:rPr lang="en-US" altLang="zh-CN" dirty="0"/>
              <a:t>([</a:t>
            </a:r>
            <a:r>
              <a:rPr lang="en-US" altLang="zh-CN" dirty="0" err="1"/>
              <a:t>inner,outer</a:t>
            </a:r>
            <a:r>
              <a:rPr lang="en-US" altLang="zh-CN" dirty="0"/>
              <a:t>]) //</a:t>
            </a:r>
            <a:r>
              <a:rPr lang="zh-CN" altLang="zh-CN" dirty="0"/>
              <a:t>设定或获取坐标轴内外刻度的长度，默认</a:t>
            </a:r>
            <a:r>
              <a:rPr lang="en-US" altLang="zh-CN" dirty="0"/>
              <a:t>6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axis.innerTickSize</a:t>
            </a:r>
            <a:r>
              <a:rPr lang="en-US" altLang="zh-CN" dirty="0"/>
              <a:t>([size]) //</a:t>
            </a:r>
            <a:r>
              <a:rPr lang="zh-CN" altLang="zh-CN" dirty="0"/>
              <a:t>设定或获取坐标轴内刻度的长度</a:t>
            </a:r>
          </a:p>
          <a:p>
            <a:pPr marL="0" indent="0">
              <a:buNone/>
            </a:pPr>
            <a:r>
              <a:rPr lang="en-US" altLang="zh-CN" dirty="0" err="1"/>
              <a:t>axis.outerTickSize</a:t>
            </a:r>
            <a:r>
              <a:rPr lang="en-US" altLang="zh-CN" dirty="0"/>
              <a:t>([size]) //</a:t>
            </a:r>
            <a:r>
              <a:rPr lang="zh-CN" altLang="zh-CN" dirty="0"/>
              <a:t>设定或获取坐标轴外刻度的长度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1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084A1-CE4C-4D86-9D18-48DB2F63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坐标轴绘制方法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7D323-18DF-4B55-A443-93B3AD2B4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268" y="1376039"/>
            <a:ext cx="11795464" cy="525051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创建</a:t>
            </a:r>
            <a:r>
              <a:rPr lang="en-US" altLang="zh-CN" dirty="0" err="1"/>
              <a:t>svg</a:t>
            </a:r>
            <a:r>
              <a:rPr lang="zh-CN" altLang="en-US" dirty="0"/>
              <a:t>画布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创建线性比例尺，包含</a:t>
            </a:r>
            <a:r>
              <a:rPr lang="en-US" altLang="zh-CN" dirty="0"/>
              <a:t>domain</a:t>
            </a:r>
            <a:r>
              <a:rPr lang="zh-CN" altLang="en-US" dirty="0"/>
              <a:t>和</a:t>
            </a:r>
            <a:r>
              <a:rPr lang="en-US" altLang="zh-CN" dirty="0"/>
              <a:t>range</a:t>
            </a:r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创建坐标轴，包含比例尺和朝向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在</a:t>
            </a:r>
            <a:r>
              <a:rPr lang="en-US" altLang="zh-CN" dirty="0" err="1"/>
              <a:t>svg</a:t>
            </a:r>
            <a:r>
              <a:rPr lang="zh-CN" altLang="en-US" dirty="0"/>
              <a:t>画布上创建</a:t>
            </a:r>
            <a:r>
              <a:rPr lang="en-US" altLang="zh-CN" dirty="0"/>
              <a:t>&lt;g&gt;&lt;/g&gt;</a:t>
            </a:r>
            <a:r>
              <a:rPr lang="zh-CN" altLang="en-US" dirty="0"/>
              <a:t>标签，在</a:t>
            </a:r>
            <a:r>
              <a:rPr lang="en-US" altLang="zh-CN" dirty="0"/>
              <a:t>g</a:t>
            </a:r>
            <a:r>
              <a:rPr lang="zh-CN" altLang="en-US" dirty="0"/>
              <a:t>标签上绘制坐标轴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svg.append</a:t>
            </a:r>
            <a:r>
              <a:rPr lang="en-US" altLang="zh-CN" dirty="0"/>
              <a:t>("g")</a:t>
            </a:r>
          </a:p>
          <a:p>
            <a:pPr marL="0" indent="0">
              <a:buNone/>
            </a:pPr>
            <a:r>
              <a:rPr lang="en-US" altLang="zh-CN" dirty="0"/>
              <a:t>               .</a:t>
            </a:r>
            <a:r>
              <a:rPr lang="en-US" altLang="zh-CN" dirty="0" err="1"/>
              <a:t>attr</a:t>
            </a:r>
            <a:r>
              <a:rPr lang="en-US" altLang="zh-CN" dirty="0"/>
              <a:t>(“class”, “axis”) //</a:t>
            </a:r>
            <a:r>
              <a:rPr lang="zh-CN" altLang="en-US" dirty="0"/>
              <a:t> 设定类名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.</a:t>
            </a:r>
            <a:r>
              <a:rPr lang="en-US" altLang="zh-CN" dirty="0" err="1"/>
              <a:t>attr</a:t>
            </a:r>
            <a:r>
              <a:rPr lang="en-US" altLang="zh-CN" dirty="0"/>
              <a:t>("transform", "translate(30, 270)") //</a:t>
            </a:r>
            <a:r>
              <a:rPr lang="zh-CN" altLang="zh-CN" dirty="0"/>
              <a:t>平移到（</a:t>
            </a:r>
            <a:r>
              <a:rPr lang="en-US" altLang="zh-CN" dirty="0"/>
              <a:t>30</a:t>
            </a:r>
            <a:r>
              <a:rPr lang="zh-CN" altLang="zh-CN" dirty="0"/>
              <a:t>，</a:t>
            </a:r>
            <a:r>
              <a:rPr lang="en-US" altLang="zh-CN" dirty="0"/>
              <a:t>270</a:t>
            </a:r>
            <a:r>
              <a:rPr lang="zh-CN" altLang="zh-CN" dirty="0"/>
              <a:t>）</a:t>
            </a:r>
          </a:p>
          <a:p>
            <a:pPr marL="0" indent="0">
              <a:buNone/>
            </a:pPr>
            <a:r>
              <a:rPr lang="en-US" altLang="zh-CN" dirty="0"/>
              <a:t>	      .call(axis) ; //</a:t>
            </a:r>
            <a:r>
              <a:rPr lang="zh-CN" altLang="en-US" dirty="0"/>
              <a:t>将</a:t>
            </a:r>
            <a:r>
              <a:rPr lang="en-US" altLang="zh-CN" dirty="0"/>
              <a:t>g</a:t>
            </a:r>
            <a:r>
              <a:rPr lang="zh-CN" altLang="en-US" dirty="0"/>
              <a:t>标签作为参数传给</a:t>
            </a:r>
            <a:r>
              <a:rPr lang="en-US" altLang="zh-CN" dirty="0"/>
              <a:t>axis</a:t>
            </a:r>
          </a:p>
          <a:p>
            <a:pPr marL="0" indent="0">
              <a:buNone/>
            </a:pPr>
            <a:r>
              <a:rPr lang="en-US" altLang="zh-CN" dirty="0"/>
              <a:t>5.</a:t>
            </a:r>
            <a:r>
              <a:rPr lang="zh-CN" altLang="en-US" dirty="0"/>
              <a:t>设置样式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64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01BA9-C7E2-4721-9A90-6B9AEFBEC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41" y="266329"/>
            <a:ext cx="11588318" cy="647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5.</a:t>
            </a:r>
            <a:r>
              <a:rPr lang="zh-CN" altLang="en-US" dirty="0"/>
              <a:t>设置样式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.axis path,</a:t>
            </a:r>
          </a:p>
          <a:p>
            <a:pPr marL="0" indent="0">
              <a:buNone/>
            </a:pPr>
            <a:r>
              <a:rPr lang="en-US" altLang="zh-CN" dirty="0"/>
              <a:t> .axis line{</a:t>
            </a:r>
          </a:p>
          <a:p>
            <a:pPr marL="0" indent="0">
              <a:buNone/>
            </a:pPr>
            <a:r>
              <a:rPr lang="en-US" altLang="zh-CN" dirty="0"/>
              <a:t>        fill: none;</a:t>
            </a:r>
          </a:p>
          <a:p>
            <a:pPr marL="0" indent="0">
              <a:buNone/>
            </a:pPr>
            <a:r>
              <a:rPr lang="en-US" altLang="zh-CN" dirty="0"/>
              <a:t>        stroke: black;</a:t>
            </a:r>
          </a:p>
          <a:p>
            <a:pPr marL="0" indent="0">
              <a:buNone/>
            </a:pPr>
            <a:r>
              <a:rPr lang="en-US" altLang="zh-CN" dirty="0"/>
              <a:t>        shape-rendering: </a:t>
            </a:r>
            <a:r>
              <a:rPr lang="en-US" altLang="zh-CN" dirty="0" err="1"/>
              <a:t>crispEdges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.axis text {</a:t>
            </a:r>
          </a:p>
          <a:p>
            <a:pPr marL="0" indent="0">
              <a:buNone/>
            </a:pPr>
            <a:r>
              <a:rPr lang="en-US" altLang="zh-CN" dirty="0"/>
              <a:t>       font-family: “</a:t>
            </a:r>
            <a:r>
              <a:rPr lang="zh-CN" altLang="en-US" dirty="0"/>
              <a:t>微软雅黑</a:t>
            </a:r>
            <a:r>
              <a:rPr lang="en-US" altLang="zh-CN" dirty="0"/>
              <a:t>”;</a:t>
            </a:r>
          </a:p>
          <a:p>
            <a:pPr marL="0" indent="0">
              <a:buNone/>
            </a:pPr>
            <a:r>
              <a:rPr lang="en-US" altLang="zh-CN" dirty="0"/>
              <a:t>       font-size: 11px;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8226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EFEC3-9114-46E9-9B71-E6BD8D8E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绘制散点图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F0AC51-7CDB-4DB5-9765-83E07E555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86" y="1340528"/>
            <a:ext cx="11783628" cy="529109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/>
              <a:t>var dataset = [[0.5,0.5],[0.7,0.8],[0.4,0.9],[0.11,0.32],[0.88,0.25],[0.75,0.12],[0.5,0.1],[0.2,0.3],[0.4,0.1],[0.6,0.7]]; //</a:t>
            </a:r>
            <a:r>
              <a:rPr lang="zh-CN" altLang="en-US" dirty="0"/>
              <a:t>圆心位置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设定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轴的比例尺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.domain([0, 1.2*</a:t>
            </a:r>
            <a:r>
              <a:rPr lang="en-US" altLang="zh-CN" dirty="0">
                <a:solidFill>
                  <a:srgbClr val="00B0F0"/>
                </a:solidFill>
              </a:rPr>
              <a:t>d3.max</a:t>
            </a:r>
            <a:r>
              <a:rPr lang="en-US" altLang="zh-CN" dirty="0">
                <a:solidFill>
                  <a:srgbClr val="FF0000"/>
                </a:solidFill>
              </a:rPr>
              <a:t>(dataset, function(d){</a:t>
            </a:r>
          </a:p>
          <a:p>
            <a:pPr marL="0" indent="0">
              <a:buNone/>
            </a:pPr>
            <a:r>
              <a:rPr lang="en-US" altLang="zh-CN" dirty="0"/>
              <a:t>    					</a:t>
            </a:r>
            <a:r>
              <a:rPr lang="en-US" altLang="zh-CN" dirty="0">
                <a:solidFill>
                  <a:srgbClr val="FF0000"/>
                </a:solidFill>
              </a:rPr>
              <a:t>return d[0];</a:t>
            </a:r>
          </a:p>
          <a:p>
            <a:pPr marL="0" indent="0">
              <a:buNone/>
            </a:pPr>
            <a:r>
              <a:rPr lang="en-US" altLang="zh-CN" dirty="0"/>
              <a:t>    				</a:t>
            </a:r>
            <a:r>
              <a:rPr lang="en-US" altLang="zh-CN" dirty="0">
                <a:solidFill>
                  <a:srgbClr val="FF0000"/>
                </a:solidFill>
              </a:rPr>
              <a:t>})</a:t>
            </a:r>
            <a:r>
              <a:rPr lang="en-US" altLang="zh-CN" dirty="0"/>
              <a:t>])</a:t>
            </a:r>
          </a:p>
          <a:p>
            <a:pPr marL="514350" indent="-514350">
              <a:buAutoNum type="arabicPeriod" startAt="3"/>
            </a:pPr>
            <a:r>
              <a:rPr lang="zh-CN" altLang="en-US" dirty="0"/>
              <a:t>绘制坐标轴</a:t>
            </a:r>
            <a:endParaRPr lang="en-US" altLang="zh-CN" dirty="0"/>
          </a:p>
          <a:p>
            <a:pPr marL="514350" indent="-514350">
              <a:buAutoNum type="arabicPeriod" startAt="3"/>
            </a:pPr>
            <a:r>
              <a:rPr lang="zh-CN" altLang="en-US" dirty="0"/>
              <a:t>绘制圆（</a:t>
            </a:r>
            <a:r>
              <a:rPr lang="en-US" altLang="zh-CN" dirty="0"/>
              <a:t>circle</a:t>
            </a:r>
            <a:r>
              <a:rPr lang="zh-CN" altLang="en-US" dirty="0"/>
              <a:t>），属性包含</a:t>
            </a:r>
            <a:r>
              <a:rPr lang="en-US" altLang="zh-CN" dirty="0"/>
              <a:t>fill</a:t>
            </a:r>
            <a:r>
              <a:rPr lang="zh-CN" altLang="en-US" dirty="0"/>
              <a:t>，</a:t>
            </a:r>
            <a:r>
              <a:rPr lang="en-US" altLang="zh-CN" dirty="0"/>
              <a:t>cx</a:t>
            </a:r>
            <a:r>
              <a:rPr lang="zh-CN" altLang="en-US" dirty="0"/>
              <a:t>，</a:t>
            </a:r>
            <a:r>
              <a:rPr lang="en-US" altLang="zh-CN" dirty="0"/>
              <a:t>cy</a:t>
            </a:r>
            <a:r>
              <a:rPr lang="zh-CN" altLang="en-US" dirty="0"/>
              <a:t>（圆心位置），</a:t>
            </a:r>
            <a:r>
              <a:rPr lang="en-US" altLang="zh-CN" dirty="0"/>
              <a:t>r</a:t>
            </a:r>
            <a:r>
              <a:rPr lang="zh-CN" altLang="en-US" dirty="0"/>
              <a:t>（半径）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102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1CE6F-B01E-4E51-A65C-6BD020C0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序数比例尺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AD5E6-862B-4DBA-A373-8E13C89CE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1322773"/>
            <a:ext cx="11765872" cy="535704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zh-CN" dirty="0"/>
              <a:t>定义域和值域都是离散的</a:t>
            </a:r>
          </a:p>
          <a:p>
            <a:pPr marL="0" indent="0">
              <a:buNone/>
            </a:pPr>
            <a:r>
              <a:rPr lang="en-US" altLang="zh-CN" dirty="0"/>
              <a:t>   var ordinal = d3.scale.ordinal() //</a:t>
            </a:r>
            <a:r>
              <a:rPr lang="zh-CN" altLang="zh-CN" dirty="0"/>
              <a:t>创建一个序数比例尺</a:t>
            </a:r>
          </a:p>
          <a:p>
            <a:pPr marL="0" indent="0">
              <a:buNone/>
            </a:pPr>
            <a:r>
              <a:rPr lang="en-US" altLang="zh-CN" dirty="0"/>
              <a:t>                		.domain([values]) //</a:t>
            </a:r>
            <a:r>
              <a:rPr lang="zh-CN" altLang="zh-CN" dirty="0"/>
              <a:t>设定定义域</a:t>
            </a:r>
          </a:p>
          <a:p>
            <a:pPr marL="0" indent="0">
              <a:buNone/>
            </a:pPr>
            <a:r>
              <a:rPr lang="en-US" altLang="zh-CN" dirty="0"/>
              <a:t>               	         .range([values]) //</a:t>
            </a:r>
            <a:r>
              <a:rPr lang="zh-CN" altLang="zh-CN" dirty="0"/>
              <a:t>设定值域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ordinal(x) //</a:t>
            </a:r>
            <a:r>
              <a:rPr lang="zh-CN" altLang="zh-CN" dirty="0"/>
              <a:t>输入一个定义域的离散值，返回值域对应的离散值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041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700A5-0BFA-42B4-B9A0-481041CC2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61" y="445024"/>
            <a:ext cx="11286478" cy="607118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var data = [“apple”, “banana”, “pear”, “melon”];</a:t>
            </a:r>
          </a:p>
          <a:p>
            <a:pPr marL="0" indent="0">
              <a:buNone/>
            </a:pPr>
            <a:r>
              <a:rPr lang="en-US" altLang="zh-CN" dirty="0"/>
              <a:t>var ordinal = d3.scale.ordinal()</a:t>
            </a:r>
          </a:p>
          <a:p>
            <a:pPr marL="0" indent="0">
              <a:buNone/>
            </a:pPr>
            <a:r>
              <a:rPr lang="en-US" altLang="zh-CN" dirty="0"/>
              <a:t>		         .domain(d3.range(</a:t>
            </a:r>
            <a:r>
              <a:rPr lang="en-US" altLang="zh-CN" dirty="0" err="1"/>
              <a:t>data.length</a:t>
            </a:r>
            <a:r>
              <a:rPr lang="en-US" altLang="zh-CN" dirty="0"/>
              <a:t>)) //0 1 2 3</a:t>
            </a:r>
          </a:p>
          <a:p>
            <a:pPr marL="0" indent="0">
              <a:buNone/>
            </a:pPr>
            <a:r>
              <a:rPr lang="en-US" altLang="zh-CN" dirty="0"/>
              <a:t> 		         .range(data);</a:t>
            </a:r>
          </a:p>
          <a:p>
            <a:pPr marL="0" indent="0">
              <a:buNone/>
            </a:pPr>
            <a:r>
              <a:rPr lang="en-US" altLang="zh-CN" dirty="0"/>
              <a:t>console.log(ordinal(2));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应用到坐标轴之后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.range(data) // </a:t>
            </a:r>
            <a:r>
              <a:rPr lang="zh-CN" altLang="en-US" dirty="0"/>
              <a:t>对应坐标轴上的一点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.</a:t>
            </a:r>
            <a:r>
              <a:rPr lang="en-US" altLang="zh-CN" dirty="0" err="1"/>
              <a:t>rangeBands</a:t>
            </a:r>
            <a:r>
              <a:rPr lang="en-US" altLang="zh-CN" dirty="0"/>
              <a:t>(data) // </a:t>
            </a:r>
            <a:r>
              <a:rPr lang="zh-CN" altLang="en-US" dirty="0"/>
              <a:t>对应坐标轴上的一段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.</a:t>
            </a:r>
            <a:r>
              <a:rPr lang="en-US" altLang="zh-CN" dirty="0" err="1"/>
              <a:t>rangeRoundBands</a:t>
            </a:r>
            <a:r>
              <a:rPr lang="en-US" altLang="zh-CN" dirty="0"/>
              <a:t>(data) // </a:t>
            </a:r>
            <a:r>
              <a:rPr lang="zh-CN" altLang="en-US" dirty="0"/>
              <a:t>对应坐标轴上的一段（长度四舍五入）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当使用</a:t>
            </a:r>
            <a:r>
              <a:rPr lang="en-US" altLang="zh-CN" dirty="0"/>
              <a:t>……Bands(data)</a:t>
            </a:r>
            <a:r>
              <a:rPr lang="zh-CN" altLang="en-US" dirty="0"/>
              <a:t>时，可以通过</a:t>
            </a:r>
            <a:r>
              <a:rPr lang="en-US" altLang="zh-CN" dirty="0" err="1"/>
              <a:t>ordinal.rangeBand</a:t>
            </a:r>
            <a:r>
              <a:rPr lang="en-US" altLang="zh-CN" dirty="0"/>
              <a:t>()</a:t>
            </a:r>
            <a:r>
              <a:rPr lang="zh-CN" altLang="en-US" dirty="0"/>
              <a:t>获取长度，用于设置柱形图的宽度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2459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C5409-AFD0-4627-86A6-250C05633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86" y="443882"/>
            <a:ext cx="11783628" cy="597467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D3</a:t>
            </a:r>
            <a:r>
              <a:rPr lang="zh-CN" altLang="en-US" dirty="0"/>
              <a:t>提供了关于颜色的序数比例尺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获取颜色的序数比例尺：</a:t>
            </a:r>
            <a:r>
              <a:rPr lang="en-US" altLang="zh-CN" dirty="0"/>
              <a:t>d3.scale.category10(); //10</a:t>
            </a:r>
            <a:r>
              <a:rPr lang="zh-CN" altLang="zh-CN" dirty="0"/>
              <a:t>种颜色</a:t>
            </a:r>
          </a:p>
          <a:p>
            <a:pPr marL="0" indent="0">
              <a:buNone/>
            </a:pPr>
            <a:r>
              <a:rPr lang="en-US" altLang="zh-CN" dirty="0"/>
              <a:t>      d3.scale.category20(); //20</a:t>
            </a:r>
            <a:r>
              <a:rPr lang="zh-CN" altLang="zh-CN" dirty="0"/>
              <a:t>种颜色</a:t>
            </a:r>
          </a:p>
          <a:p>
            <a:pPr marL="0" indent="0">
              <a:buNone/>
            </a:pPr>
            <a:r>
              <a:rPr lang="en-US" altLang="zh-CN" dirty="0"/>
              <a:t>      d3.scale.category20b(); //20</a:t>
            </a:r>
            <a:r>
              <a:rPr lang="zh-CN" altLang="zh-CN" dirty="0"/>
              <a:t>种颜色</a:t>
            </a:r>
          </a:p>
          <a:p>
            <a:pPr marL="0" indent="0">
              <a:buNone/>
            </a:pPr>
            <a:r>
              <a:rPr lang="en-US" altLang="zh-CN" dirty="0"/>
              <a:t>      d3.scale.category20c(); //20</a:t>
            </a:r>
            <a:r>
              <a:rPr lang="zh-CN" altLang="zh-CN" dirty="0"/>
              <a:t>种颜色</a:t>
            </a:r>
          </a:p>
        </p:txBody>
      </p:sp>
    </p:spTree>
    <p:extLst>
      <p:ext uri="{BB962C8B-B14F-4D97-AF65-F5344CB8AC3E}">
        <p14:creationId xmlns:p14="http://schemas.microsoft.com/office/powerpoint/2010/main" val="203357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579</Words>
  <Application>Microsoft Office PowerPoint</Application>
  <PresentationFormat>宽屏</PresentationFormat>
  <Paragraphs>84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Office 主题​​</vt:lpstr>
      <vt:lpstr>PowerPoint 演示文稿</vt:lpstr>
      <vt:lpstr>线性比例尺</vt:lpstr>
      <vt:lpstr>坐标轴</vt:lpstr>
      <vt:lpstr>坐标轴绘制方法</vt:lpstr>
      <vt:lpstr>PowerPoint 演示文稿</vt:lpstr>
      <vt:lpstr>绘制散点图</vt:lpstr>
      <vt:lpstr>序数比例尺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线性比例尺</dc:title>
  <dc:creator>吕 健荣</dc:creator>
  <cp:lastModifiedBy>吕 健荣</cp:lastModifiedBy>
  <cp:revision>16</cp:revision>
  <dcterms:created xsi:type="dcterms:W3CDTF">2019-10-06T11:16:23Z</dcterms:created>
  <dcterms:modified xsi:type="dcterms:W3CDTF">2019-10-08T03:05:05Z</dcterms:modified>
</cp:coreProperties>
</file>