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5" r:id="rId13"/>
    <p:sldId id="276" r:id="rId14"/>
    <p:sldId id="277" r:id="rId15"/>
    <p:sldId id="278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16B2-0B9E-43A4-A443-5B974D75E4AB}" type="datetimeFigureOut">
              <a:rPr lang="en-US" smtClean="0"/>
              <a:t>17.02.2020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E3EE5-4A41-423B-9E90-9498D070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4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2C3-5DD9-4058-A23E-F2F14681A9D5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0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0FD9-7EAE-4236-B579-CE98B0883D6F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0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E3E-5540-403B-9689-3AC7D0018C42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49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1FA6-F5FD-448C-91BD-9D6BD6F19C1C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4007-B908-402B-937F-E61EF1A0D52B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43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9CC-AD44-44EE-B6AF-89F767CCF62D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1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80FF-8AE4-488F-8193-D0D13B2E3970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6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F5C6-57DC-416E-AFD7-656B4577143B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3384-769B-4086-A3B1-0C9B9F323827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5108" y="6041363"/>
            <a:ext cx="512638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5B0CA910-5355-469F-A9C5-D812A49A16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3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3C6-FD61-4820-BCB8-ABD690F39374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EA3B-3320-4E10-9DFE-5AB75BA44DE4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90FB-85AA-493B-90D4-2A3EDA14E354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C4B2-FC51-40E6-8D99-B94FD35809BB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F898-A733-42BD-BD3F-20A1B9DD346F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6D86-209F-40E9-AE6F-3AC4D42FD07B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CF3-E46F-4A9B-AB6C-DF770249E466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E8D1-06B5-4B69-936D-37456FCC476B}" type="datetime1">
              <a:rPr lang="en-US" smtClean="0"/>
              <a:t>17.02.2020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implicit-numeric-conversions-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ОБЕКТНО ОРИЕНТИРАНО ПРОГРАМИРАНЕ (</a:t>
            </a:r>
            <a:r>
              <a:rPr lang="en-US" dirty="0"/>
              <a:t>C#)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доц. д-р Ивайло Дончев</a:t>
            </a:r>
          </a:p>
          <a:p>
            <a:r>
              <a:rPr lang="bg-BG" dirty="0"/>
              <a:t>катедра Информационни технологии</a:t>
            </a:r>
          </a:p>
          <a:p>
            <a:r>
              <a:rPr lang="bg-BG" dirty="0"/>
              <a:t>кабинет 501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60576"/>
            <a:ext cx="7327393" cy="5059680"/>
          </a:xfrm>
        </p:spPr>
        <p:txBody>
          <a:bodyPr>
            <a:normAutofit/>
          </a:bodyPr>
          <a:lstStyle/>
          <a:p>
            <a:r>
              <a:rPr lang="bg-BG" sz="2000" dirty="0"/>
              <a:t>Функции с променлив брой аргументи</a:t>
            </a:r>
          </a:p>
          <a:p>
            <a:pPr lvl="1"/>
            <a:r>
              <a:rPr lang="bg-BG" sz="1800" dirty="0"/>
              <a:t>Специален параметър (</a:t>
            </a:r>
            <a:r>
              <a:rPr lang="en-US" sz="1800" i="1" dirty="0"/>
              <a:t>parameter array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bg-BG" sz="2000" dirty="0"/>
              <a:t>Може да се извиква така:</a:t>
            </a:r>
          </a:p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MaxValue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8, 3, 6, 2, 5, 9, 3);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dirty="0"/>
              <a:t>Предаване на параметри по референция и по стойност.</a:t>
            </a:r>
          </a:p>
          <a:p>
            <a:pPr marL="4572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Swap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/>
              <a:t>Предаването на параметър по референция има две ограничения:</a:t>
            </a:r>
          </a:p>
          <a:p>
            <a:pPr lvl="1"/>
            <a:r>
              <a:rPr lang="ru-RU" dirty="0"/>
              <a:t>аргументът не може да бъде константа;</a:t>
            </a:r>
          </a:p>
          <a:p>
            <a:pPr lvl="1"/>
            <a:r>
              <a:rPr lang="ru-RU" dirty="0"/>
              <a:t>аргументът трябва да бъде </a:t>
            </a:r>
            <a:r>
              <a:rPr lang="ru-RU" b="1" dirty="0"/>
              <a:t>инициализирана</a:t>
            </a:r>
            <a:r>
              <a:rPr lang="ru-RU" dirty="0"/>
              <a:t> променлива.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8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44386" cy="3880773"/>
          </a:xfrm>
        </p:spPr>
        <p:txBody>
          <a:bodyPr>
            <a:noAutofit/>
          </a:bodyPr>
          <a:lstStyle/>
          <a:p>
            <a:r>
              <a:rPr lang="en-US" sz="2000" dirty="0"/>
              <a:t>out </a:t>
            </a:r>
            <a:r>
              <a:rPr lang="bg-BG" sz="2000" dirty="0"/>
              <a:t>параметри: Използва се модификатора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endParaRPr lang="bg-BG" sz="2000" dirty="0"/>
          </a:p>
          <a:p>
            <a:pPr lvl="1"/>
            <a:r>
              <a:rPr lang="ru-RU" sz="1800" dirty="0"/>
              <a:t>може да се използва неинициализирана променлива като out аргумент;</a:t>
            </a:r>
          </a:p>
          <a:p>
            <a:pPr lvl="1"/>
            <a:r>
              <a:rPr lang="ru-RU" sz="1800" dirty="0"/>
              <a:t>функцията </a:t>
            </a:r>
            <a:r>
              <a:rPr lang="bg-BG" sz="1800" dirty="0"/>
              <a:t>третира</a:t>
            </a:r>
            <a:r>
              <a:rPr lang="ru-RU" sz="1800" dirty="0"/>
              <a:t>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ru-RU" sz="1800" dirty="0"/>
              <a:t> параметъра като неинициализиран. Тоест дори аргумента да има някаква стойност в момента на извикването, тази стойност се губи, когато започне изпълнението на функцията.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maxIndex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bg-BG" sz="2000" dirty="0"/>
              <a:t>И в обръщението към функциите се добавят модификаторите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 </a:t>
            </a:r>
            <a:r>
              <a:rPr lang="bg-BG" sz="2000" dirty="0"/>
              <a:t>или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1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8B5-1A24-4E80-83FF-8C2E887E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Референции към променливи, дефинирани другаде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ED8D-4D21-4AD3-91F0-513F0AD1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7675757" cy="4385176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bg-BG" dirty="0"/>
              <a:t>Знаейки позицията, на която се намира търсеният елемент, можем да променяме неговата стойност:</a:t>
            </a:r>
          </a:p>
          <a:p>
            <a:pPr marL="969963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myArray[maxIndex] = 100;</a:t>
            </a:r>
          </a:p>
          <a:p>
            <a:pPr marL="969963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(var e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myArray)</a:t>
            </a:r>
          </a:p>
          <a:p>
            <a:pPr marL="969963" indent="0">
              <a:spcBef>
                <a:spcPts val="0"/>
              </a:spcBef>
              <a:buNone/>
            </a:pPr>
            <a:r>
              <a:rPr lang="bg-BG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Console.Write(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{e}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bg-BG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69963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bg-BG" noProof="1">
                <a:solidFill>
                  <a:srgbClr val="000000"/>
                </a:solidFill>
                <a:latin typeface="Consolas" panose="020B0609020204030204" pitchFamily="49" charset="0"/>
              </a:rPr>
              <a:t>о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le.WriteLine();</a:t>
            </a:r>
            <a:endParaRPr lang="bg-BG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69963" indent="0">
              <a:spcBef>
                <a:spcPts val="0"/>
              </a:spcBef>
              <a:buNone/>
            </a:pPr>
            <a:endParaRPr lang="bg-BG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bg-BG" noProof="1"/>
              <a:t>Можем да получим референция към този елемент и без да използваме индекса му в клиентския код. Трябва да променим функцията така: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//----------------------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bg-BG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FD410-C023-4BC0-84D3-7A813D20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9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8B5-1A24-4E80-83FF-8C2E887E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Референции към променливи, дефинирани другаде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ED8D-4D21-4AD3-91F0-513F0AD1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0400"/>
            <a:ext cx="7675757" cy="461536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bg-BG" noProof="1"/>
              <a:t>Трябва да се промени и функцията </a:t>
            </a:r>
            <a:r>
              <a:rPr lang="en-US" noProof="1"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maximum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maximum is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{maximum}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maximum = 200;</a:t>
            </a:r>
          </a:p>
          <a:p>
            <a:r>
              <a:rPr lang="ru-RU" noProof="1"/>
              <a:t>Функцията </a:t>
            </a:r>
            <a:r>
              <a:rPr lang="ru-RU" noProof="1">
                <a:solidFill>
                  <a:srgbClr val="000000"/>
                </a:solidFill>
                <a:latin typeface="Consolas" panose="020B0609020204030204" pitchFamily="49" charset="0"/>
              </a:rPr>
              <a:t>MaxValue()</a:t>
            </a:r>
            <a:r>
              <a:rPr lang="ru-RU" noProof="1"/>
              <a:t> може да се извиква и без модификатора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ru-RU" noProof="1"/>
              <a:t>, ако е необходимo само копие на стойността на максималния елемент, а не референция към него.</a:t>
            </a:r>
            <a:endParaRPr lang="en-US" noProof="1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maximum is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noProof="1"/>
              <a:t>Функции, които връщат референции могат да се използват и като леви стойности – да стоят отляво на операцията за присвояване.</a:t>
            </a:r>
            <a:endParaRPr lang="en-US" noProof="1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300;</a:t>
            </a:r>
            <a:endParaRPr lang="bg-BG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FD410-C023-4BC0-84D3-7A813D20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1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52C-7916-4A09-9421-1C7DC29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и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/>
              <a:t>върнати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от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35C8-29C2-440F-B8B9-AE126C87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28439"/>
            <a:ext cx="7776118" cy="4772721"/>
          </a:xfrm>
        </p:spPr>
        <p:txBody>
          <a:bodyPr/>
          <a:lstStyle/>
          <a:p>
            <a:r>
              <a:rPr lang="ru-RU" dirty="0"/>
              <a:t>В C# 7.2,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модификаторите</a:t>
            </a:r>
            <a:r>
              <a:rPr lang="ru-RU" dirty="0"/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ru-RU" dirty="0"/>
              <a:t> и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ru-RU" dirty="0"/>
              <a:t> за </a:t>
            </a:r>
            <a:r>
              <a:rPr lang="ru-RU" dirty="0" err="1"/>
              <a:t>предаване</a:t>
            </a:r>
            <a:r>
              <a:rPr lang="ru-RU" dirty="0"/>
              <a:t> на </a:t>
            </a:r>
            <a:r>
              <a:rPr lang="ru-RU" dirty="0" err="1"/>
              <a:t>параметри</a:t>
            </a:r>
            <a:r>
              <a:rPr lang="ru-RU" dirty="0"/>
              <a:t> по референция, с цел </a:t>
            </a:r>
            <a:r>
              <a:rPr lang="ru-RU" dirty="0" err="1"/>
              <a:t>избягване</a:t>
            </a:r>
            <a:r>
              <a:rPr lang="ru-RU" dirty="0"/>
              <a:t> на ненужно </a:t>
            </a:r>
            <a:r>
              <a:rPr lang="ru-RU" dirty="0" err="1"/>
              <a:t>копиране</a:t>
            </a:r>
            <a:r>
              <a:rPr lang="ru-RU" dirty="0"/>
              <a:t>, е </a:t>
            </a:r>
            <a:r>
              <a:rPr lang="ru-RU" dirty="0" err="1"/>
              <a:t>добавен</a:t>
            </a:r>
            <a:r>
              <a:rPr lang="ru-RU" dirty="0"/>
              <a:t> </a:t>
            </a:r>
            <a:r>
              <a:rPr lang="ru-RU" dirty="0" err="1"/>
              <a:t>модификаторът</a:t>
            </a:r>
            <a:r>
              <a:rPr lang="ru-RU" dirty="0"/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ru-RU" dirty="0"/>
              <a:t> параметрите се </a:t>
            </a:r>
            <a:r>
              <a:rPr lang="ru-RU" dirty="0" err="1"/>
              <a:t>предават</a:t>
            </a:r>
            <a:r>
              <a:rPr lang="ru-RU" dirty="0"/>
              <a:t> по референция, но </a:t>
            </a:r>
            <a:r>
              <a:rPr lang="ru-RU" dirty="0" err="1"/>
              <a:t>функцията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право да </a:t>
            </a:r>
            <a:r>
              <a:rPr lang="ru-RU" dirty="0" err="1"/>
              <a:t>променя</a:t>
            </a:r>
            <a:r>
              <a:rPr lang="ru-RU" dirty="0"/>
              <a:t> </a:t>
            </a:r>
            <a:r>
              <a:rPr lang="ru-RU" dirty="0" err="1"/>
              <a:t>техните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.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аргументите</a:t>
            </a:r>
            <a:r>
              <a:rPr lang="ru-RU" dirty="0"/>
              <a:t> не се </a:t>
            </a:r>
            <a:r>
              <a:rPr lang="ru-RU" dirty="0" err="1"/>
              <a:t>копират</a:t>
            </a:r>
            <a:r>
              <a:rPr lang="ru-RU" dirty="0"/>
              <a:t> и се </a:t>
            </a:r>
            <a:r>
              <a:rPr lang="ru-RU" dirty="0" err="1"/>
              <a:t>подобрява</a:t>
            </a:r>
            <a:r>
              <a:rPr lang="ru-RU" dirty="0"/>
              <a:t> </a:t>
            </a:r>
            <a:r>
              <a:rPr lang="ru-RU" dirty="0" err="1"/>
              <a:t>ефективността</a:t>
            </a:r>
            <a:r>
              <a:rPr lang="ru-RU" dirty="0"/>
              <a:t> на кода.</a:t>
            </a:r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b) =&gt; a + 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dirty="0"/>
              <a:t>Обръщението към такива функции, за разлика от тези с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/>
              <a:t> </a:t>
            </a:r>
            <a:r>
              <a:rPr lang="bg-BG" dirty="0"/>
              <a:t>аргументи, не изисква използване на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. </a:t>
            </a:r>
            <a:r>
              <a:rPr lang="bg-BG" dirty="0"/>
              <a:t>Също така е допустимо извикването с константи и/или литерали.</a:t>
            </a:r>
            <a:endParaRPr lang="en-US" dirty="0"/>
          </a:p>
          <a:p>
            <a:r>
              <a:rPr lang="bg-BG" dirty="0"/>
              <a:t>Има възможност функция да върне по референция резултат от стойностен тип </a:t>
            </a:r>
            <a:r>
              <a:rPr lang="en-US" dirty="0"/>
              <a:t>(</a:t>
            </a:r>
            <a:r>
              <a:rPr lang="en-US" i="1" dirty="0"/>
              <a:t>value type</a:t>
            </a:r>
            <a:r>
              <a:rPr lang="en-US" dirty="0"/>
              <a:t>), </a:t>
            </a:r>
            <a:r>
              <a:rPr lang="bg-BG" dirty="0"/>
              <a:t>но да забрани на клиентския код да модифицира тази стойност. Това се обявява в декларацията на функцията с модификатора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bg-BG" dirty="0"/>
              <a:t>към типа на резултата.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D0B0-465D-43BC-AAA3-59EA810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7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52C-7916-4A09-9421-1C7DC29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и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/>
              <a:t>върнати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от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35C8-29C2-440F-B8B9-AE126C87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28440"/>
            <a:ext cx="7597699" cy="4519960"/>
          </a:xfrm>
        </p:spPr>
        <p:txBody>
          <a:bodyPr>
            <a:normAutofit/>
          </a:bodyPr>
          <a:lstStyle/>
          <a:p>
            <a:r>
              <a:rPr lang="ru-RU" dirty="0"/>
              <a:t>Да се </a:t>
            </a:r>
            <a:r>
              <a:rPr lang="ru-RU" dirty="0" err="1"/>
              <a:t>върнем</a:t>
            </a:r>
            <a:r>
              <a:rPr lang="ru-RU" dirty="0"/>
              <a:t> на примера с </a:t>
            </a:r>
            <a:r>
              <a:rPr lang="ru-RU" dirty="0" err="1"/>
              <a:t>максималния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</a:t>
            </a:r>
            <a:r>
              <a:rPr lang="ru-RU" dirty="0" err="1"/>
              <a:t>масива</a:t>
            </a:r>
            <a:r>
              <a:rPr lang="ru-RU" dirty="0"/>
              <a:t>. За да </a:t>
            </a:r>
            <a:r>
              <a:rPr lang="ru-RU" dirty="0" err="1"/>
              <a:t>осигурим</a:t>
            </a:r>
            <a:r>
              <a:rPr lang="ru-RU" dirty="0"/>
              <a:t> защита </a:t>
            </a:r>
            <a:r>
              <a:rPr lang="bg-BG" dirty="0"/>
              <a:t>от презапис </a:t>
            </a:r>
            <a:r>
              <a:rPr lang="ru-RU" dirty="0"/>
              <a:t>на </a:t>
            </a:r>
            <a:r>
              <a:rPr lang="ru-RU" dirty="0" err="1"/>
              <a:t>елемента</a:t>
            </a:r>
            <a:r>
              <a:rPr lang="ru-RU" dirty="0"/>
              <a:t> в него, само </a:t>
            </a:r>
            <a:r>
              <a:rPr lang="ru-RU" dirty="0" err="1"/>
              <a:t>заглавният</a:t>
            </a:r>
            <a:r>
              <a:rPr lang="ru-RU" dirty="0"/>
              <a:t> </a:t>
            </a:r>
            <a:r>
              <a:rPr lang="ru-RU" dirty="0" err="1"/>
              <a:t>ред</a:t>
            </a:r>
            <a:r>
              <a:rPr lang="ru-RU" dirty="0"/>
              <a:t> на </a:t>
            </a:r>
            <a:r>
              <a:rPr lang="ru-RU" dirty="0" err="1"/>
              <a:t>функцията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промени</a:t>
            </a:r>
            <a:r>
              <a:rPr lang="ru-RU" dirty="0"/>
              <a:t>:</a:t>
            </a:r>
            <a:endParaRPr lang="en-US" dirty="0"/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noProof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MaxValue(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intArray)</a:t>
            </a:r>
            <a:endParaRPr lang="en-US" noProof="1"/>
          </a:p>
          <a:p>
            <a:r>
              <a:rPr lang="ru-RU" dirty="0"/>
              <a:t>В </a:t>
            </a:r>
            <a:r>
              <a:rPr lang="ru-RU" dirty="0" err="1"/>
              <a:t>този</a:t>
            </a:r>
            <a:r>
              <a:rPr lang="ru-RU" dirty="0"/>
              <a:t> случай </a:t>
            </a:r>
            <a:r>
              <a:rPr lang="ru-RU" dirty="0" err="1"/>
              <a:t>обаче</a:t>
            </a:r>
            <a:r>
              <a:rPr lang="ru-RU" dirty="0"/>
              <a:t> можем да </a:t>
            </a:r>
            <a:r>
              <a:rPr lang="ru-RU" dirty="0" err="1"/>
              <a:t>използваме</a:t>
            </a:r>
            <a:r>
              <a:rPr lang="ru-RU" dirty="0"/>
              <a:t> </a:t>
            </a:r>
            <a:r>
              <a:rPr lang="ru-RU" dirty="0" err="1"/>
              <a:t>върнатия</a:t>
            </a:r>
            <a:r>
              <a:rPr lang="ru-RU" dirty="0"/>
              <a:t> от </a:t>
            </a:r>
            <a:r>
              <a:rPr lang="ru-RU" dirty="0" err="1"/>
              <a:t>функцията</a:t>
            </a:r>
            <a:r>
              <a:rPr lang="ru-RU" dirty="0"/>
              <a:t> </a:t>
            </a:r>
            <a:r>
              <a:rPr lang="ru-RU" dirty="0" err="1"/>
              <a:t>резултат</a:t>
            </a:r>
            <a:r>
              <a:rPr lang="ru-RU" dirty="0"/>
              <a:t> само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дясна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:</a:t>
            </a:r>
            <a:endParaRPr lang="en-US" dirty="0"/>
          </a:p>
          <a:p>
            <a:pPr marL="23495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maximum =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495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$"The maximum is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495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maximum = 100;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Грешка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Променливата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е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495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200;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Грешка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dirty="0"/>
              <a:t>Лесно можем да направим копие на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bg-BG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bg-BG" dirty="0"/>
              <a:t>върнатата стойност. Трябва просто да я присвоим на променлива, която не е декларирана като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D0B0-465D-43BC-AAA3-59EA810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5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Функции. </a:t>
            </a:r>
            <a:r>
              <a:rPr lang="bg-BG"/>
              <a:t>Предефиниране.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76289" cy="4245898"/>
          </a:xfrm>
        </p:spPr>
        <p:txBody>
          <a:bodyPr>
            <a:normAutofit/>
          </a:bodyPr>
          <a:lstStyle/>
          <a:p>
            <a:r>
              <a:rPr lang="ru-RU" sz="2000" dirty="0"/>
              <a:t>Това е възможността да имаме няколко функции с едно и също име, но с различни параметри (по брой и тип).</a:t>
            </a:r>
            <a:endParaRPr lang="en-US" sz="2000" dirty="0"/>
          </a:p>
          <a:p>
            <a:r>
              <a:rPr lang="ru-RU" sz="2000" dirty="0"/>
              <a:t>Коя функция да </a:t>
            </a:r>
            <a:r>
              <a:rPr lang="ru-RU" sz="2000" dirty="0" err="1"/>
              <a:t>бъде</a:t>
            </a:r>
            <a:r>
              <a:rPr lang="ru-RU" sz="2000" dirty="0"/>
              <a:t> </a:t>
            </a:r>
            <a:r>
              <a:rPr lang="bg-BG" sz="2000" dirty="0"/>
              <a:t>изпълнена</a:t>
            </a:r>
            <a:r>
              <a:rPr lang="ru-RU" sz="2000" dirty="0"/>
              <a:t> </a:t>
            </a:r>
            <a:r>
              <a:rPr lang="bg-BG" sz="2000" dirty="0"/>
              <a:t>решава</a:t>
            </a:r>
            <a:r>
              <a:rPr lang="ru-RU" sz="2000" dirty="0"/>
              <a:t> </a:t>
            </a:r>
            <a:r>
              <a:rPr lang="bg-BG" sz="2000" dirty="0"/>
              <a:t>компилаторът</a:t>
            </a:r>
            <a:r>
              <a:rPr lang="ru-RU" sz="2000" dirty="0"/>
              <a:t> в зависимост от аргументите, с които е извикана.</a:t>
            </a:r>
            <a:endParaRPr lang="en-US" sz="2000" dirty="0"/>
          </a:p>
          <a:p>
            <a:r>
              <a:rPr lang="bg-BG" sz="2000" dirty="0"/>
              <a:t>Възможно е параметрите на функциите да се различават само по това дали параметрите им се предават по стойност или по референция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3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Функции.</a:t>
            </a:r>
            <a:br>
              <a:rPr lang="bg-BG" dirty="0"/>
            </a:br>
            <a:r>
              <a:rPr lang="bg-BG" dirty="0"/>
              <a:t>Параметри с подразбиращи се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05509" cy="4245898"/>
          </a:xfrm>
        </p:spPr>
        <p:txBody>
          <a:bodyPr>
            <a:normAutofit/>
          </a:bodyPr>
          <a:lstStyle/>
          <a:p>
            <a:r>
              <a:rPr lang="bg-BG" dirty="0"/>
              <a:t>Позволява асоцииране на параметъра с </a:t>
            </a:r>
            <a:r>
              <a:rPr lang="bg-BG" b="1" dirty="0"/>
              <a:t>константна</a:t>
            </a:r>
            <a:r>
              <a:rPr lang="bg-BG" dirty="0"/>
              <a:t> стойност в декларацията на метода. Това позволява извикване на метода с пропускане на подразбиращите се параметри.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Power(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n=2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bg-BG" dirty="0"/>
          </a:p>
          <a:p>
            <a:r>
              <a:rPr lang="bg-BG" dirty="0"/>
              <a:t>Параметрите с подразбиращи се стойности трябва да са разположени след изискваните параметри (тези, които нямат подразбиращи се стойности).</a:t>
            </a:r>
            <a:endParaRPr lang="en-US" dirty="0"/>
          </a:p>
          <a:p>
            <a:pPr marL="0" indent="0">
              <a:lnSpc>
                <a:spcPct val="107000"/>
              </a:lnSpc>
              <a:buNone/>
            </a:pPr>
            <a:r>
              <a:rPr lang="bg-BG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(Power(2,3));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8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(Power(5));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25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0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Функции. Именувани аргументи.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извикването на функцията може изрично да се посочи името на параметъра, на който да се присвои стойността, а не да се разчита на съответствие в подредбата на аргументите и параметрите.</a:t>
            </a:r>
          </a:p>
          <a:p>
            <a:r>
              <a:rPr lang="bg-BG" dirty="0"/>
              <a:t>Това е удобно при функции с много параметри с подразбиращи се стойности.</a:t>
            </a:r>
          </a:p>
          <a:p>
            <a:r>
              <a:rPr lang="bg-BG" dirty="0"/>
              <a:t>Недостатък е, че при промяна на името на параметъра трябва да се променя и клиентския код.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"Donchev"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"Ivaylo"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1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0530"/>
            <a:ext cx="7005509" cy="4955958"/>
          </a:xfrm>
        </p:spPr>
        <p:txBody>
          <a:bodyPr>
            <a:normAutofit/>
          </a:bodyPr>
          <a:lstStyle/>
          <a:p>
            <a:r>
              <a:rPr lang="bg-BG" dirty="0"/>
              <a:t>Делегатът (</a:t>
            </a:r>
            <a:r>
              <a:rPr lang="en-US" i="1" dirty="0"/>
              <a:t>delegate</a:t>
            </a:r>
            <a:r>
              <a:rPr lang="bg-BG" dirty="0"/>
              <a:t>) е тип, чиито стойности са референции към функции.</a:t>
            </a:r>
          </a:p>
          <a:p>
            <a:r>
              <a:rPr lang="bg-BG" dirty="0"/>
              <a:t>Типичното приложение на делегатите е при работата със събития (</a:t>
            </a:r>
            <a:r>
              <a:rPr lang="en-US" i="1" dirty="0"/>
              <a:t>event handling</a:t>
            </a:r>
            <a:r>
              <a:rPr lang="bg-BG" dirty="0"/>
              <a:t>).</a:t>
            </a:r>
          </a:p>
          <a:p>
            <a:r>
              <a:rPr lang="bg-BG" dirty="0"/>
              <a:t>Декларирането на делегат е подобно на това на функция, но без тяло. Използва се ключовата дума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delegate</a:t>
            </a:r>
            <a:r>
              <a:rPr lang="ru-RU" dirty="0"/>
              <a:t>.</a:t>
            </a:r>
            <a:endParaRPr lang="bg-BG" dirty="0"/>
          </a:p>
          <a:p>
            <a:r>
              <a:rPr lang="bg-BG" dirty="0"/>
              <a:t>Декларацията определя тип на резултата и списък с параметри на делегата.</a:t>
            </a:r>
          </a:p>
          <a:p>
            <a:r>
              <a:rPr lang="bg-BG" dirty="0"/>
              <a:t>След декларирането на делегата могат да се декларират променливи от тип този делегат и те да се инициализират с референции на функции, които имат същия тип на резултата и списък с параметри.</a:t>
            </a:r>
          </a:p>
          <a:p>
            <a:r>
              <a:rPr lang="bg-BG" dirty="0"/>
              <a:t>След това променливата-делегат може да се използва като функция. Това позволява чрез делегати функции да се предават като параметри на други функции.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6536"/>
            <a:ext cx="7005509" cy="4949952"/>
          </a:xfrm>
        </p:spPr>
        <p:txBody>
          <a:bodyPr>
            <a:normAutofit/>
          </a:bodyPr>
          <a:lstStyle/>
          <a:p>
            <a:r>
              <a:rPr lang="en-US" dirty="0"/>
              <a:t>Albahari, J., Albahari, B., C# 7.0 in a Nutshell: The Definitive Reference, 1st Edition, O'Reilly, 2017</a:t>
            </a:r>
            <a:endParaRPr lang="bg-BG" dirty="0"/>
          </a:p>
          <a:p>
            <a:r>
              <a:rPr lang="en-US" dirty="0"/>
              <a:t>Hilyard, J., Teilhet, St., C# 6.0 Cookbook: Solutions for C# Developers, 4th Edition, O'Reilly, 2015</a:t>
            </a:r>
            <a:endParaRPr lang="bg-BG" dirty="0"/>
          </a:p>
          <a:p>
            <a:r>
              <a:rPr lang="en-US" dirty="0"/>
              <a:t>Nagel, Chr., Professional C# 7 and .NET Core 2.0, 7th Edition, Wrox, 2017</a:t>
            </a:r>
            <a:endParaRPr lang="bg-BG" dirty="0"/>
          </a:p>
          <a:p>
            <a:r>
              <a:rPr lang="en-US" dirty="0"/>
              <a:t>Perkins, B., Hammer, J., Reid, J., Beginning C# 7 Programming with Visual Studio 2017, 1st Edition, Wrox, 2018</a:t>
            </a:r>
            <a:endParaRPr lang="bg-BG" dirty="0"/>
          </a:p>
          <a:p>
            <a:r>
              <a:rPr lang="en-US" dirty="0"/>
              <a:t>Powers, L., Snell, M., Microsoft Visual Studio 2015 Unleashed, 3rd Edition, Sams Publishing, 2015</a:t>
            </a:r>
            <a:endParaRPr lang="bg-BG" dirty="0"/>
          </a:p>
          <a:p>
            <a:r>
              <a:rPr lang="ru-RU" dirty="0"/>
              <a:t>Наков, С., Колев, В. и др., Принципи на програмирането със C#, Фабер, 201</a:t>
            </a:r>
            <a:r>
              <a:rPr lang="en-US" dirty="0"/>
              <a:t>8</a:t>
            </a:r>
            <a:endParaRPr lang="ru-RU" dirty="0"/>
          </a:p>
          <a:p>
            <a:r>
              <a:rPr lang="en-US" dirty="0"/>
              <a:t>C# documentation </a:t>
            </a:r>
            <a:r>
              <a:rPr lang="bg-BG" dirty="0"/>
              <a:t>(</a:t>
            </a:r>
            <a:r>
              <a:rPr lang="en-US" dirty="0"/>
              <a:t>form Microsoft)</a:t>
            </a:r>
            <a:br>
              <a:rPr lang="en-US" dirty="0"/>
            </a:br>
            <a:r>
              <a:rPr lang="en-US" dirty="0"/>
              <a:t>https://docs.microsoft.com/en-us/dotnet/csharp/</a:t>
            </a:r>
            <a:endParaRPr lang="bg-BG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Изброявания (</a:t>
            </a:r>
            <a:r>
              <a:rPr lang="en-US" i="1" dirty="0" err="1"/>
              <a:t>enums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64097" cy="424589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Orientation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North, South, East, West }</a:t>
            </a:r>
            <a:endParaRPr lang="en-US" sz="2000" dirty="0"/>
          </a:p>
          <a:p>
            <a:r>
              <a:rPr lang="bg-BG" sz="2000" dirty="0"/>
              <a:t>Изброяването дефинира тип от краен брой стойности, които ние задаваме. След това могат да се дефинират променливи от този тип и да им се присвояват стойности от изброяването.</a:t>
            </a:r>
            <a:endParaRPr lang="en-US" sz="2000" dirty="0"/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Orientation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orientation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Orientation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/>
              <a:t>Изброяванията имат базисен тип, използван за съхраняване на стойностите. По подразбиране той е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2000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7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Изброявания</a:t>
            </a:r>
            <a:r>
              <a:rPr lang="en-US" dirty="0"/>
              <a:t> – </a:t>
            </a:r>
            <a:r>
              <a:rPr lang="bg-BG" dirty="0"/>
              <a:t>общ вид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41120"/>
            <a:ext cx="7518147" cy="47002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: &lt;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underlyingType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&lt;value1&gt;,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&lt;value2&gt;,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&lt;value3&gt;,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dirty="0"/>
              <a:t>Базисни типове могат да бъдат </a:t>
            </a:r>
            <a:r>
              <a:rPr lang="en-US" sz="2000" dirty="0"/>
              <a:t>byte</a:t>
            </a:r>
            <a:r>
              <a:rPr lang="bg-BG" sz="2000" dirty="0"/>
              <a:t>, </a:t>
            </a:r>
            <a:r>
              <a:rPr lang="en-US" sz="2000" dirty="0" err="1"/>
              <a:t>sbyte</a:t>
            </a:r>
            <a:r>
              <a:rPr lang="bg-BG" sz="2000" dirty="0"/>
              <a:t>, </a:t>
            </a:r>
            <a:r>
              <a:rPr lang="en-US" sz="2000" dirty="0"/>
              <a:t>short</a:t>
            </a:r>
            <a:r>
              <a:rPr lang="bg-BG" sz="2000" dirty="0"/>
              <a:t>, </a:t>
            </a:r>
            <a:r>
              <a:rPr lang="en-US" sz="2000" dirty="0" err="1"/>
              <a:t>ushort</a:t>
            </a:r>
            <a:r>
              <a:rPr lang="bg-BG" sz="2000" dirty="0"/>
              <a:t>, </a:t>
            </a:r>
            <a:r>
              <a:rPr lang="en-US" sz="2000" dirty="0" err="1"/>
              <a:t>int</a:t>
            </a:r>
            <a:r>
              <a:rPr lang="bg-BG" sz="2000" dirty="0"/>
              <a:t>, </a:t>
            </a:r>
            <a:r>
              <a:rPr lang="en-US" sz="2000" dirty="0" err="1"/>
              <a:t>uint</a:t>
            </a:r>
            <a:r>
              <a:rPr lang="bg-BG" sz="2000" dirty="0"/>
              <a:t>, </a:t>
            </a:r>
            <a:r>
              <a:rPr lang="en-US" sz="2000" dirty="0"/>
              <a:t>long</a:t>
            </a:r>
            <a:r>
              <a:rPr lang="bg-BG" sz="2000" dirty="0"/>
              <a:t>, и </a:t>
            </a:r>
            <a:r>
              <a:rPr lang="en-US" sz="2000" dirty="0" err="1"/>
              <a:t>ulong</a:t>
            </a:r>
            <a:r>
              <a:rPr lang="bg-BG" sz="2000" dirty="0"/>
              <a:t>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Orientation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North, South, East, West }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Изброявания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74800"/>
            <a:ext cx="7005509" cy="4831688"/>
          </a:xfrm>
        </p:spPr>
        <p:txBody>
          <a:bodyPr>
            <a:normAutofit/>
          </a:bodyPr>
          <a:lstStyle/>
          <a:p>
            <a:r>
              <a:rPr lang="bg-BG" sz="2000" dirty="0"/>
              <a:t>По подразбиране на всяка стойност на изброяването се присвоява кореспондираща стойност на базисния тип, започвайки от нула.</a:t>
            </a:r>
          </a:p>
          <a:p>
            <a:r>
              <a:rPr lang="bg-BG" sz="2000" dirty="0"/>
              <a:t>С оператора </a:t>
            </a:r>
            <a:r>
              <a:rPr lang="ru-RU" sz="2000" dirty="0"/>
              <a:t>= </a:t>
            </a:r>
            <a:r>
              <a:rPr lang="bg-BG" sz="2000" dirty="0"/>
              <a:t>могат да се задават други стойности. </a:t>
            </a:r>
          </a:p>
          <a:p>
            <a:r>
              <a:rPr lang="bg-BG" sz="2000" dirty="0"/>
              <a:t>Стойностите може да се повтарят. Ако при тези присвоявания се получи цикъл, това предизвиква грешка.</a:t>
            </a:r>
          </a:p>
          <a:p>
            <a:r>
              <a:rPr lang="bg-BG" sz="2000" dirty="0"/>
              <a:t>Възможно е преобразуване на типовете от изброяване към базисен и обратно.</a:t>
            </a:r>
            <a:endParaRPr lang="en-US" sz="2000" dirty="0"/>
          </a:p>
          <a:p>
            <a:r>
              <a:rPr lang="bg-BG" sz="2000" dirty="0"/>
              <a:t>Възможно е преобразуване от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/>
              <a:t> </a:t>
            </a:r>
            <a:r>
              <a:rPr lang="bg-BG" sz="2000" dirty="0"/>
              <a:t>до изброяване с командата </a:t>
            </a:r>
            <a:r>
              <a:rPr lang="en-US" sz="2000" dirty="0" err="1">
                <a:latin typeface="Consolas" panose="020B0609020204030204" pitchFamily="49" charset="0"/>
              </a:rPr>
              <a:t>Enum.Parse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B700-C1AB-44BD-BD9F-B07414D3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изрази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A730-93F9-421B-8D52-7C9E46E1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38470"/>
            <a:ext cx="7518147" cy="4702893"/>
          </a:xfrm>
        </p:spPr>
        <p:txBody>
          <a:bodyPr/>
          <a:lstStyle/>
          <a:p>
            <a:r>
              <a:rPr lang="bg-BG" dirty="0"/>
              <a:t>Това е нововъведение в </a:t>
            </a:r>
            <a:r>
              <a:rPr lang="en-US" dirty="0"/>
              <a:t>C</a:t>
            </a:r>
            <a:r>
              <a:rPr lang="ru-RU" dirty="0"/>
              <a:t>#8, </a:t>
            </a:r>
            <a:r>
              <a:rPr lang="bg-BG" dirty="0"/>
              <a:t>което позволява по-сбит и интуитивен синтаксис – с по-малко повторения на ключовите думи </a:t>
            </a:r>
            <a:r>
              <a:rPr lang="en-US" dirty="0"/>
              <a:t>case </a:t>
            </a:r>
            <a:r>
              <a:rPr lang="bg-BG" dirty="0"/>
              <a:t>и </a:t>
            </a:r>
            <a:r>
              <a:rPr lang="en-US" dirty="0"/>
              <a:t>break</a:t>
            </a:r>
            <a:r>
              <a:rPr lang="bg-BG" dirty="0"/>
              <a:t> и по-малко скоби. Често операторът </a:t>
            </a:r>
            <a:r>
              <a:rPr lang="en-US" dirty="0"/>
              <a:t>switch </a:t>
            </a:r>
            <a:r>
              <a:rPr lang="bg-BG" dirty="0"/>
              <a:t>произвежда стойност във всеки от </a:t>
            </a:r>
            <a:r>
              <a:rPr lang="en-US" dirty="0"/>
              <a:t>case </a:t>
            </a:r>
            <a:r>
              <a:rPr lang="bg-BG" dirty="0"/>
              <a:t>блоковете си.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Rainbow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Red, 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Orange, 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Yellow, 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Green, 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Blue, 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Indigo,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Violet }</a:t>
            </a:r>
            <a:endParaRPr lang="bg-BG" dirty="0"/>
          </a:p>
          <a:p>
            <a:r>
              <a:rPr lang="bg-BG" dirty="0"/>
              <a:t>Приемаме, че в програмата ни има дефиниран тип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RGBColor</a:t>
            </a:r>
            <a:r>
              <a:rPr lang="ru-RU" dirty="0"/>
              <a:t>, </a:t>
            </a:r>
            <a:r>
              <a:rPr lang="bg-BG" dirty="0"/>
              <a:t>който конструира цвят от 3 компонента – цели числа. Искаме да преобразуваме цвят от тип </a:t>
            </a:r>
            <a:r>
              <a:rPr lang="en-US" dirty="0"/>
              <a:t>Rainbow </a:t>
            </a:r>
            <a:r>
              <a:rPr lang="bg-BG" dirty="0"/>
              <a:t>в тип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RGBColor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26E6-33A2-4951-9EF8-A6003DD6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99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B700-C1AB-44BD-BD9F-B07414D3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изрази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A730-93F9-421B-8D52-7C9E46E1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38470"/>
            <a:ext cx="7924803" cy="53273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 класически оператор switch можем да напишем следната функция: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 FromRainbowClassic(Rainbow colorBand)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(colorBand)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Rainbow.Red: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RGBColor(0xFF, 0x00, 0x00);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Rainbow.Orange: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RGBColor(0xFF, 0x7F, 0x00);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Rainbow.Yellow: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RGBColor(0xFF, 0xFF, 0x00);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Rainbow.Green: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RGBColor(0x00, 0xFF, 0x00);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Rainbow.Blue: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RGBColor(0x00, 0x00, 0xFF);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Rainbow.Indigo: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RGBColor(0x4B, 0x00, 0x82);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Rainbow.Violet: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RGBColor(0x94, 0x00, 0xD3);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ArgumentException(message: 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"invalid enum value"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, paramName: nameof(colorBand));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26E6-33A2-4951-9EF8-A6003DD6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B700-C1AB-44BD-BD9F-B07414D3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изрази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A730-93F9-421B-8D52-7C9E46E1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38470"/>
            <a:ext cx="7924803" cy="5327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 помощта на </a:t>
            </a:r>
            <a:r>
              <a:rPr lang="en-US" dirty="0"/>
              <a:t>switch</a:t>
            </a:r>
            <a:r>
              <a:rPr lang="bg-BG" dirty="0"/>
              <a:t> израз същата функция изглежда така: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FromRainbow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(Rainbow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Rainbow.Red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(0xFF, 0x00, 0x00),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Rainbow.Orange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(0xFF, 0x7F, 0x00),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Rainbow.Yellow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(0xFF, 0xFF, 0x00),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Rainbow.Green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(0x00, 0xFF, 0x00),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Rainbow.Blue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(0x00, 0x00, 0xFF),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Rainbow.Indigo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(0x4B, 0x00, 0x82),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Rainbow.Violet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(0x94, 0x00, 0xD3),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(message: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"invalid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colorBand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26E6-33A2-4951-9EF8-A6003DD6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F44-2B8A-495E-9A16-E8E48A25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 и диапазони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22BA-6D85-4C22-9F5C-E6D8EFAA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4244"/>
            <a:ext cx="7518147" cy="4557120"/>
          </a:xfrm>
        </p:spPr>
        <p:txBody>
          <a:bodyPr>
            <a:normAutofit/>
          </a:bodyPr>
          <a:lstStyle/>
          <a:p>
            <a:r>
              <a:rPr lang="ru-RU" sz="2000" dirty="0"/>
              <a:t>Индексите и диапазоните осигуряват кратък синтаксис за достъп до отделни елементи или диапазони в последователности. </a:t>
            </a:r>
          </a:p>
          <a:p>
            <a:r>
              <a:rPr lang="bg-BG" sz="2000" dirty="0"/>
              <a:t>В езика са въведени два нови типа и две операции:</a:t>
            </a:r>
            <a:endParaRPr lang="en-US" sz="2000" dirty="0"/>
          </a:p>
          <a:p>
            <a:pPr lvl="1"/>
            <a:r>
              <a:rPr lang="bg-BG" sz="1800" dirty="0"/>
              <a:t>типът </a:t>
            </a:r>
            <a:r>
              <a:rPr lang="en-US" sz="1800" dirty="0">
                <a:latin typeface="Consolas" panose="020B0609020204030204" pitchFamily="49" charset="0"/>
              </a:rPr>
              <a:t>System</a:t>
            </a:r>
            <a:r>
              <a:rPr lang="bg-BG" sz="1800" dirty="0">
                <a:latin typeface="Consolas" panose="020B0609020204030204" pitchFamily="49" charset="0"/>
              </a:rPr>
              <a:t>.</a:t>
            </a:r>
            <a:r>
              <a:rPr lang="en-US" sz="1800" dirty="0">
                <a:latin typeface="Consolas" panose="020B0609020204030204" pitchFamily="49" charset="0"/>
              </a:rPr>
              <a:t>Index </a:t>
            </a:r>
            <a:r>
              <a:rPr lang="bg-BG" sz="1800" dirty="0"/>
              <a:t>представя индекс в последователност;</a:t>
            </a:r>
            <a:endParaRPr lang="en-US" sz="1800" dirty="0"/>
          </a:p>
          <a:p>
            <a:pPr lvl="1"/>
            <a:r>
              <a:rPr lang="bg-BG" sz="1800" dirty="0"/>
              <a:t>операцията „индекс от края“ (</a:t>
            </a:r>
            <a:r>
              <a:rPr lang="bg-BG" sz="1800" i="1" dirty="0" err="1"/>
              <a:t>index</a:t>
            </a:r>
            <a:r>
              <a:rPr lang="bg-BG" sz="1800" i="1" dirty="0"/>
              <a:t> </a:t>
            </a:r>
            <a:r>
              <a:rPr lang="bg-BG" sz="1800" i="1" dirty="0" err="1"/>
              <a:t>from</a:t>
            </a:r>
            <a:r>
              <a:rPr lang="bg-BG" sz="1800" i="1" dirty="0"/>
              <a:t> </a:t>
            </a:r>
            <a:r>
              <a:rPr lang="bg-BG" sz="1800" i="1" dirty="0" err="1"/>
              <a:t>end</a:t>
            </a:r>
            <a:r>
              <a:rPr lang="bg-BG" sz="1800" i="1" dirty="0"/>
              <a:t> </a:t>
            </a:r>
            <a:r>
              <a:rPr lang="bg-BG" sz="1800" i="1" dirty="0" err="1"/>
              <a:t>operator</a:t>
            </a:r>
            <a:r>
              <a:rPr lang="bg-BG" sz="1800" dirty="0"/>
              <a:t>) </a:t>
            </a:r>
            <a:r>
              <a:rPr lang="bg-BG" sz="1800" dirty="0">
                <a:latin typeface="Consolas" panose="020B0609020204030204" pitchFamily="49" charset="0"/>
              </a:rPr>
              <a:t>^</a:t>
            </a:r>
            <a:r>
              <a:rPr lang="bg-BG" sz="1800" dirty="0"/>
              <a:t>, определя индекса като относителен спрямо края на последователността;</a:t>
            </a:r>
            <a:endParaRPr lang="en-US" sz="1800" dirty="0"/>
          </a:p>
          <a:p>
            <a:pPr lvl="1"/>
            <a:r>
              <a:rPr lang="bg-BG" sz="1800" dirty="0"/>
              <a:t>типът </a:t>
            </a:r>
            <a:r>
              <a:rPr lang="en-US" sz="1800" dirty="0">
                <a:latin typeface="Consolas" panose="020B0609020204030204" pitchFamily="49" charset="0"/>
              </a:rPr>
              <a:t>System</a:t>
            </a:r>
            <a:r>
              <a:rPr lang="ru-RU" sz="1800" dirty="0">
                <a:latin typeface="Consolas" panose="020B0609020204030204" pitchFamily="49" charset="0"/>
              </a:rPr>
              <a:t>.</a:t>
            </a:r>
            <a:r>
              <a:rPr lang="en-US" sz="1800" dirty="0">
                <a:latin typeface="Consolas" panose="020B0609020204030204" pitchFamily="49" charset="0"/>
              </a:rPr>
              <a:t>Range</a:t>
            </a:r>
            <a:r>
              <a:rPr lang="bg-BG" sz="1800" dirty="0">
                <a:latin typeface="Consolas" panose="020B0609020204030204" pitchFamily="49" charset="0"/>
              </a:rPr>
              <a:t> </a:t>
            </a:r>
            <a:r>
              <a:rPr lang="bg-BG" sz="1800" dirty="0"/>
              <a:t>представя поддиапазон в последователност;</a:t>
            </a:r>
            <a:endParaRPr lang="en-US" sz="1800" dirty="0"/>
          </a:p>
          <a:p>
            <a:pPr lvl="1"/>
            <a:r>
              <a:rPr lang="bg-BG" sz="1800" dirty="0"/>
              <a:t>операцията диапазон (</a:t>
            </a:r>
            <a:r>
              <a:rPr lang="en-US" sz="1800" i="1" dirty="0"/>
              <a:t>range</a:t>
            </a:r>
            <a:r>
              <a:rPr lang="bg-BG" sz="1800" dirty="0"/>
              <a:t>) </a:t>
            </a:r>
            <a:r>
              <a:rPr lang="bg-BG" sz="1800" dirty="0">
                <a:latin typeface="Consolas" panose="020B0609020204030204" pitchFamily="49" charset="0"/>
              </a:rPr>
              <a:t>..</a:t>
            </a:r>
            <a:r>
              <a:rPr lang="bg-BG" sz="1800" dirty="0"/>
              <a:t> чрез своите операнди определя началото и края на диапазона .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EAE1-5A12-41D4-9F99-6CFBA9E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F44-2B8A-495E-9A16-E8E48A25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 и диапазони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22BA-6D85-4C22-9F5C-E6D8EFAA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4244"/>
            <a:ext cx="7328454" cy="4557120"/>
          </a:xfrm>
        </p:spPr>
        <p:txBody>
          <a:bodyPr>
            <a:normAutofit/>
          </a:bodyPr>
          <a:lstStyle/>
          <a:p>
            <a:r>
              <a:rPr lang="bg-BG" sz="2000" dirty="0"/>
              <a:t>Нека имаме дефиниран масив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sequence = { 1,2,3,4,5};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000" dirty="0"/>
              <a:t>Индекс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bg-BG" sz="2000" dirty="0"/>
              <a:t> се отнася до елемента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sequence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r>
              <a:rPr lang="ru-RU" sz="2000" dirty="0"/>
              <a:t>.</a:t>
            </a:r>
          </a:p>
          <a:p>
            <a:r>
              <a:rPr lang="bg-BG" sz="2000" dirty="0"/>
              <a:t>Индекс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^0</a:t>
            </a:r>
            <a:r>
              <a:rPr lang="ru-RU" sz="2000" dirty="0"/>
              <a:t> </a:t>
            </a:r>
            <a:r>
              <a:rPr lang="bg-BG" sz="2000" dirty="0"/>
              <a:t>съответства на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sequence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sequence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ru-RU" sz="2000" dirty="0"/>
              <a:t>.</a:t>
            </a:r>
          </a:p>
          <a:p>
            <a:r>
              <a:rPr lang="bg-BG" sz="2000" dirty="0"/>
              <a:t>За всяко число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/>
              <a:t> </a:t>
            </a:r>
            <a:r>
              <a:rPr lang="bg-BG" sz="2000" dirty="0"/>
              <a:t>индексът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bg-BG" sz="2000" dirty="0"/>
              <a:t>е същият като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sequence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bg-BG" sz="2000" dirty="0"/>
              <a:t>Диапазонът се определя от начало и край.</a:t>
            </a:r>
          </a:p>
          <a:p>
            <a:r>
              <a:rPr lang="bg-BG" sz="2000" dirty="0"/>
              <a:t>Началото попада в диапазона, но краят – не.</a:t>
            </a:r>
          </a:p>
          <a:p>
            <a:r>
              <a:rPr lang="bg-BG" sz="2000" dirty="0"/>
              <a:t>Така диапазонът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[0..^0]</a:t>
            </a:r>
            <a:r>
              <a:rPr lang="bg-BG" sz="2000" dirty="0"/>
              <a:t> представя целия диапазон, подобно на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[0..sequence.Length]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EAE1-5A12-41D4-9F99-6CFBA9E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6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F44-2B8A-495E-9A16-E8E48A25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328454" cy="1320800"/>
          </a:xfrm>
        </p:spPr>
        <p:txBody>
          <a:bodyPr/>
          <a:lstStyle/>
          <a:p>
            <a:r>
              <a:rPr lang="bg-BG" dirty="0"/>
              <a:t>Индекси и диапазони (пример)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F9B7C-90D2-4216-823F-D1863DBF1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7251"/>
            <a:ext cx="9112835" cy="31407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EAE1-5A12-41D4-9F99-6CFBA9E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3B17F2-4C52-4150-A734-7F2652177B5C}"/>
              </a:ext>
            </a:extLst>
          </p:cNvPr>
          <p:cNvSpPr/>
          <p:nvPr/>
        </p:nvSpPr>
        <p:spPr>
          <a:xfrm>
            <a:off x="609599" y="4889862"/>
            <a:ext cx="83886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$"The last word is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{words[^1]}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writes "dog"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quickBrownFox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words[1..4];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quick, brown, fox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lazyDog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words[^2..^0];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lazy, dog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4146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F44-2B8A-495E-9A16-E8E48A25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328454" cy="914400"/>
          </a:xfrm>
        </p:spPr>
        <p:txBody>
          <a:bodyPr/>
          <a:lstStyle/>
          <a:p>
            <a:r>
              <a:rPr lang="bg-BG" dirty="0"/>
              <a:t>Индекси и диапазони (примери)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EAE1-5A12-41D4-9F99-6CFBA9E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93ADF-667D-4A63-A771-78FD68C2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4" y="1325217"/>
            <a:ext cx="8468140" cy="4716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allWords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words[..];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//contains "The" through "dog".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firstPhrase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words[..4];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//contains "The" through "fox"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lastPhrase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words[6..];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//contains "the", "lazy" and "dog„</a:t>
            </a:r>
            <a:endParaRPr lang="bg-BG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dirty="0"/>
              <a:t>Диапазони могат да се дефинират и като променливи: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Range phrase = 1..4;</a:t>
            </a:r>
            <a:b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text = words[phrase];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000" dirty="0"/>
              <a:t>Още един пример: </a:t>
            </a:r>
            <a:r>
              <a:rPr lang="ru-RU" sz="2000" dirty="0"/>
              <a:t>Обхожда масива и извежда елементите му в обратен ред</a:t>
            </a:r>
          </a:p>
          <a:p>
            <a:pPr marL="0" indent="0">
              <a:buNone/>
            </a:pPr>
            <a:endParaRPr lang="bg-BG" sz="20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mas = { 1, 2, 3, 4, 5, 6, 7, 8, 9, 10 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mas[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^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 index from end operator ^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35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434848"/>
            <a:ext cx="7752520" cy="877117"/>
          </a:xfrm>
        </p:spPr>
        <p:txBody>
          <a:bodyPr>
            <a:normAutofit fontScale="90000"/>
          </a:bodyPr>
          <a:lstStyle/>
          <a:p>
            <a:r>
              <a:rPr lang="bg-BG" dirty="0"/>
              <a:t>Лекция 1</a:t>
            </a:r>
            <a:r>
              <a:rPr lang="en-US" dirty="0"/>
              <a:t>: </a:t>
            </a:r>
            <a:r>
              <a:rPr lang="bg-BG" dirty="0"/>
              <a:t>Базови елементи на езика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99" y="1152938"/>
            <a:ext cx="6745317" cy="5579165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Пространства на имената (</a:t>
            </a:r>
            <a:r>
              <a:rPr lang="en-US" i="1" dirty="0"/>
              <a:t>Namespaces</a:t>
            </a:r>
            <a:r>
              <a:rPr lang="en-US" dirty="0"/>
              <a:t>)</a:t>
            </a:r>
          </a:p>
          <a:p>
            <a:r>
              <a:rPr lang="bg-BG" dirty="0"/>
              <a:t>Преобразуване на типовете</a:t>
            </a:r>
          </a:p>
          <a:p>
            <a:r>
              <a:rPr lang="bg-BG" dirty="0"/>
              <a:t>Функции</a:t>
            </a:r>
            <a:endParaRPr lang="en-US" dirty="0"/>
          </a:p>
          <a:p>
            <a:pPr lvl="1"/>
            <a:r>
              <a:rPr lang="bg-BG" dirty="0"/>
              <a:t>Сигнатура на функция</a:t>
            </a:r>
          </a:p>
          <a:p>
            <a:pPr lvl="1"/>
            <a:r>
              <a:rPr lang="bg-BG" dirty="0"/>
              <a:t>Параметри и аргументи</a:t>
            </a:r>
          </a:p>
          <a:p>
            <a:pPr lvl="1"/>
            <a:r>
              <a:rPr lang="bg-BG" dirty="0"/>
              <a:t>Функции с променлив брой аргументи</a:t>
            </a:r>
          </a:p>
          <a:p>
            <a:pPr lvl="1"/>
            <a:r>
              <a:rPr lang="bg-BG" dirty="0"/>
              <a:t>Предаване на параметрите по стойност и по референция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/>
            <a:r>
              <a:rPr lang="bg-BG" dirty="0"/>
              <a:t>Референции към променливи, дефинирани другаде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</a:t>
            </a:r>
            <a:r>
              <a:rPr lang="bg-BG" dirty="0"/>
              <a:t>параметри и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dirty="0"/>
              <a:t>върнати </a:t>
            </a:r>
            <a:r>
              <a:rPr lang="bg-BG" dirty="0" err="1"/>
              <a:t>сойности</a:t>
            </a:r>
            <a:r>
              <a:rPr lang="bg-BG" dirty="0"/>
              <a:t> от функции</a:t>
            </a:r>
          </a:p>
          <a:p>
            <a:pPr lvl="1"/>
            <a:r>
              <a:rPr lang="bg-BG" dirty="0"/>
              <a:t>Предефиниране на функции</a:t>
            </a:r>
          </a:p>
          <a:p>
            <a:pPr lvl="1"/>
            <a:r>
              <a:rPr lang="bg-BG" dirty="0"/>
              <a:t>Параметри с подразбиращи се стойности</a:t>
            </a:r>
          </a:p>
          <a:p>
            <a:pPr lvl="1"/>
            <a:r>
              <a:rPr lang="bg-BG" dirty="0"/>
              <a:t>Именувани аргументи</a:t>
            </a:r>
          </a:p>
          <a:p>
            <a:r>
              <a:rPr lang="bg-BG" dirty="0"/>
              <a:t>Делегати</a:t>
            </a:r>
          </a:p>
          <a:p>
            <a:r>
              <a:rPr lang="bg-BG" dirty="0"/>
              <a:t>Изброявания (</a:t>
            </a:r>
            <a:r>
              <a:rPr lang="en-US" i="1" dirty="0" err="1"/>
              <a:t>Enums</a:t>
            </a:r>
            <a:r>
              <a:rPr lang="en-US" dirty="0"/>
              <a:t>)</a:t>
            </a:r>
          </a:p>
          <a:p>
            <a:r>
              <a:rPr lang="en-US" dirty="0"/>
              <a:t>Switch </a:t>
            </a:r>
            <a:r>
              <a:rPr lang="ru-RU" dirty="0"/>
              <a:t>изрази</a:t>
            </a:r>
            <a:endParaRPr lang="en-US" dirty="0"/>
          </a:p>
          <a:p>
            <a:r>
              <a:rPr lang="ru-RU" dirty="0"/>
              <a:t>Индекси и диапазони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Пространства на имената (</a:t>
            </a:r>
            <a:r>
              <a:rPr lang="en-US" i="1" dirty="0"/>
              <a:t>Namespaces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Чрез тях .NET осигурява контейнери за код на приложенията, така че съдържащите се в този код елементи да могат да бъдат еднозначно идентифицирани.</a:t>
            </a:r>
            <a:endParaRPr lang="en-US" dirty="0"/>
          </a:p>
          <a:p>
            <a:r>
              <a:rPr lang="bg-BG" dirty="0"/>
              <a:t>Служат и за </a:t>
            </a:r>
            <a:r>
              <a:rPr lang="ru-RU" dirty="0"/>
              <a:t>категоризиране на елементите на .NET Framework, повечето от които са дефиниции на типове: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32</a:t>
            </a:r>
            <a:r>
              <a:rPr lang="bg-B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dirty="0"/>
              <a:t>Глобално пространство на имената (</a:t>
            </a:r>
            <a:r>
              <a:rPr lang="en-US" i="1" dirty="0"/>
              <a:t>global namespace</a:t>
            </a:r>
            <a:r>
              <a:rPr lang="bg-BG" dirty="0"/>
              <a:t>)</a:t>
            </a:r>
          </a:p>
          <a:p>
            <a:r>
              <a:rPr lang="bg-BG" dirty="0"/>
              <a:t>Ключовата дума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dirty="0"/>
          </a:p>
          <a:p>
            <a:r>
              <a:rPr lang="bg-BG" dirty="0"/>
              <a:t>Квалифицирани имена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Пространства на имената (</a:t>
            </a:r>
            <a:r>
              <a:rPr lang="en-US" i="1" dirty="0"/>
              <a:t>Namespaces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list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bg-BG" dirty="0"/>
          </a:p>
          <a:p>
            <a:r>
              <a:rPr lang="bg-BG" dirty="0"/>
              <a:t>Операторът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pPr indent="0" algn="just">
              <a:lnSpc>
                <a:spcPct val="107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list;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dirty="0"/>
              <a:t>Операторът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</a:p>
          <a:p>
            <a:pPr indent="0" algn="just">
              <a:lnSpc>
                <a:spcPct val="107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"It's 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05510" cy="4245898"/>
          </a:xfrm>
        </p:spPr>
        <p:txBody>
          <a:bodyPr>
            <a:normAutofit/>
          </a:bodyPr>
          <a:lstStyle/>
          <a:p>
            <a:r>
              <a:rPr lang="bg-BG" sz="2000" dirty="0"/>
              <a:t>Всички данни се записват в поредици от битове.</a:t>
            </a:r>
          </a:p>
          <a:p>
            <a:r>
              <a:rPr lang="bg-BG" sz="2000" dirty="0"/>
              <a:t>Различните типове използват различни схеми за представяне на данните.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ushort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</a:t>
            </a:r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bg-BG" sz="2000" dirty="0"/>
          </a:p>
          <a:p>
            <a:r>
              <a:rPr lang="bg-BG" sz="2000" i="1" dirty="0"/>
              <a:t>Косвено (</a:t>
            </a:r>
            <a:r>
              <a:rPr lang="en-US" sz="2000" i="1" dirty="0"/>
              <a:t>Implicit</a:t>
            </a:r>
            <a:r>
              <a:rPr lang="bg-BG" sz="2000" i="1" dirty="0"/>
              <a:t>)</a:t>
            </a:r>
            <a:r>
              <a:rPr lang="en-US" sz="2000" dirty="0"/>
              <a:t> </a:t>
            </a:r>
            <a:r>
              <a:rPr lang="bg-BG" sz="2000" dirty="0"/>
              <a:t>преобразуване</a:t>
            </a:r>
          </a:p>
          <a:p>
            <a:pPr marL="0" indent="0">
              <a:buNone/>
            </a:pPr>
            <a:r>
              <a:rPr lang="bg-BG" sz="2000" dirty="0"/>
              <a:t>Всеки тип </a:t>
            </a:r>
            <a:r>
              <a:rPr lang="en-US" sz="2000" dirty="0"/>
              <a:t>A</a:t>
            </a:r>
            <a:r>
              <a:rPr lang="ru-RU" sz="2000" dirty="0"/>
              <a:t>, чийто диапазон на допустими стойности попада изцяло в диапазона допустими стойности на тип </a:t>
            </a:r>
            <a:r>
              <a:rPr lang="en-US" sz="2000" dirty="0"/>
              <a:t>B</a:t>
            </a:r>
            <a:r>
              <a:rPr lang="ru-RU" sz="2000" dirty="0"/>
              <a:t>, може да бъде косвено преобразуван до тип </a:t>
            </a:r>
            <a:r>
              <a:rPr lang="en-US" sz="2000" dirty="0"/>
              <a:t>B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Implicit numeric conversions table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2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типовете. Явно (</a:t>
            </a:r>
            <a:r>
              <a:rPr lang="en-US" dirty="0"/>
              <a:t>explicit) </a:t>
            </a:r>
            <a:r>
              <a:rPr lang="bg-BG" dirty="0"/>
              <a:t>преобразуване.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(&lt;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destinationType</a:t>
            </a:r>
            <a:r>
              <a:rPr lang="bg-BG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&gt;) &lt;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sourceVar</a:t>
            </a:r>
            <a:r>
              <a:rPr lang="bg-BG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400" dirty="0"/>
              <a:t>Възможна е загуба на данни</a:t>
            </a:r>
          </a:p>
          <a:p>
            <a:r>
              <a:rPr lang="bg-BG" sz="2400" dirty="0"/>
              <a:t>Проверка за аритметично препълване –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checked</a:t>
            </a:r>
            <a:r>
              <a:rPr lang="bg-BG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bg-BG" sz="2400" dirty="0"/>
              <a:t>и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unchecked</a:t>
            </a:r>
            <a:r>
              <a:rPr lang="bg-BG" sz="2400" dirty="0"/>
              <a:t>.</a:t>
            </a:r>
          </a:p>
          <a:p>
            <a:r>
              <a:rPr lang="bg-BG" sz="2400" dirty="0"/>
              <a:t>Преобразуване със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bg-BG" sz="2400" dirty="0"/>
              <a:t>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6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60576"/>
            <a:ext cx="7985761" cy="4480787"/>
          </a:xfrm>
        </p:spPr>
        <p:txBody>
          <a:bodyPr/>
          <a:lstStyle/>
          <a:p>
            <a:r>
              <a:rPr lang="bg-BG" dirty="0"/>
              <a:t>Сигнатура – името и параметрите (без тип на резултата)</a:t>
            </a:r>
          </a:p>
          <a:p>
            <a:r>
              <a:rPr lang="bg-BG" dirty="0"/>
              <a:t>Конвенцията </a:t>
            </a:r>
            <a:r>
              <a:rPr lang="en-US" i="1" dirty="0" err="1"/>
              <a:t>PascalCase</a:t>
            </a:r>
            <a:endParaRPr lang="en-US" i="1" dirty="0"/>
          </a:p>
          <a:p>
            <a:r>
              <a:rPr lang="bg-BG" dirty="0"/>
              <a:t>Общ вид на дефиниция:</a:t>
            </a:r>
          </a:p>
          <a:p>
            <a:pPr indent="0">
              <a:lnSpc>
                <a:spcPct val="107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[&lt;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&gt;] &lt;</a:t>
            </a:r>
            <a:r>
              <a:rPr lang="bg-BG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тип_на_резултата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&lt;Име&gt;(&lt;тип&gt; &lt;параметър&gt;, ...)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{</a:t>
            </a:r>
          </a:p>
          <a:p>
            <a:pPr marL="457200" indent="0" algn="just">
              <a:lnSpc>
                <a:spcPct val="107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7000"/>
              </a:lnSpc>
              <a:buNone/>
            </a:pPr>
            <a:r>
              <a:rPr lang="bg-BG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bg-BG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стойност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dirty="0"/>
              <a:t>Параметри и аргументи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5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Функции. </a:t>
            </a:r>
            <a:br>
              <a:rPr lang="en-US" dirty="0"/>
            </a:br>
            <a:r>
              <a:rPr lang="en-US" dirty="0"/>
              <a:t>Expression-bodied methods.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05509" cy="3880773"/>
          </a:xfrm>
        </p:spPr>
        <p:txBody>
          <a:bodyPr/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b) =&gt; a * 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вместо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" indent="0">
              <a:lnSpc>
                <a:spcPct val="107000"/>
              </a:lnSpc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A910-5355-469F-A9C5-D812A49A164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38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</TotalTime>
  <Words>2659</Words>
  <Application>Microsoft Office PowerPoint</Application>
  <PresentationFormat>On-screen Show (4:3)</PresentationFormat>
  <Paragraphs>290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Wingdings 3</vt:lpstr>
      <vt:lpstr>Facet</vt:lpstr>
      <vt:lpstr>ОБЕКТНО ОРИЕНТИРАНО ПРОГРАМИРАНЕ (C#)</vt:lpstr>
      <vt:lpstr>Литература</vt:lpstr>
      <vt:lpstr>Лекция 1: Базови елементи на езика</vt:lpstr>
      <vt:lpstr>Пространства на имената (Namespaces)</vt:lpstr>
      <vt:lpstr>Пространства на имената (Namespaces)</vt:lpstr>
      <vt:lpstr>Преобразуване на типовете</vt:lpstr>
      <vt:lpstr>Преобразуване на типовете. Явно (explicit) преобразуване.</vt:lpstr>
      <vt:lpstr>Функции</vt:lpstr>
      <vt:lpstr>Функции.  Expression-bodied methods.</vt:lpstr>
      <vt:lpstr>Функции</vt:lpstr>
      <vt:lpstr>Функции</vt:lpstr>
      <vt:lpstr>Референции към променливи, дефинирани другаде</vt:lpstr>
      <vt:lpstr>Референции към променливи, дефинирани другаде</vt:lpstr>
      <vt:lpstr>in параметри и ref readonly върнати стойности от функции</vt:lpstr>
      <vt:lpstr>in параметри и ref readonly върнати стойности от функции</vt:lpstr>
      <vt:lpstr>Функции. Предефиниране.</vt:lpstr>
      <vt:lpstr>Функции. Параметри с подразбиращи се стойности</vt:lpstr>
      <vt:lpstr>Функции. Именувани аргументи.</vt:lpstr>
      <vt:lpstr>Делегати</vt:lpstr>
      <vt:lpstr>Изброявания (enums)</vt:lpstr>
      <vt:lpstr>Изброявания – общ вид</vt:lpstr>
      <vt:lpstr>Изброявания</vt:lpstr>
      <vt:lpstr>Switch изрази</vt:lpstr>
      <vt:lpstr>Switch изрази</vt:lpstr>
      <vt:lpstr>Switch изрази</vt:lpstr>
      <vt:lpstr>Индекси и диапазони</vt:lpstr>
      <vt:lpstr>Индекси и диапазони</vt:lpstr>
      <vt:lpstr>Индекси и диапазони (пример)</vt:lpstr>
      <vt:lpstr>Индекси и диапазони (примери)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ОБЕКТНО ОРИЕНТИРАНО ПРОГРАМИРАНЕ (C#)</dc:title>
  <dc:creator>Ivaylo Donchev</dc:creator>
  <cp:lastModifiedBy>Ivaylo Petrov Donchev</cp:lastModifiedBy>
  <cp:revision>44</cp:revision>
  <dcterms:created xsi:type="dcterms:W3CDTF">2017-02-27T07:53:06Z</dcterms:created>
  <dcterms:modified xsi:type="dcterms:W3CDTF">2020-02-17T07:22:38Z</dcterms:modified>
</cp:coreProperties>
</file>