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Rounds Condensed Bold" charset="1" panose="02000806030000020003"/>
      <p:regular r:id="rId24"/>
    </p:embeddedFont>
    <p:embeddedFont>
      <p:font typeface="TT Rounds Neue" charset="1" panose="02000503040000020003"/>
      <p:regular r:id="rId25"/>
    </p:embeddedFont>
    <p:embeddedFont>
      <p:font typeface="TT Rounds Neue Bold" charset="1" panose="02000803020000020004"/>
      <p:regular r:id="rId26"/>
    </p:embeddedFont>
    <p:embeddedFont>
      <p:font typeface="TT Rounds Neue Italics" charset="1" panose="02000503040000090003"/>
      <p:regular r:id="rId27"/>
    </p:embeddedFont>
    <p:embeddedFont>
      <p:font typeface="Bukhari Script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8.png" Type="http://schemas.openxmlformats.org/officeDocument/2006/relationships/image"/><Relationship Id="rId5" Target="../media/image5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64.png" Type="http://schemas.openxmlformats.org/officeDocument/2006/relationships/image"/><Relationship Id="rId13" Target="../media/image65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9935" y="-2611284"/>
            <a:ext cx="15623192" cy="15509568"/>
          </a:xfrm>
          <a:custGeom>
            <a:avLst/>
            <a:gdLst/>
            <a:ahLst/>
            <a:cxnLst/>
            <a:rect r="r" b="b" t="t" l="l"/>
            <a:pathLst>
              <a:path h="15509568" w="15623192">
                <a:moveTo>
                  <a:pt x="0" y="0"/>
                </a:moveTo>
                <a:lnTo>
                  <a:pt x="15623192" y="0"/>
                </a:lnTo>
                <a:lnTo>
                  <a:pt x="15623192" y="15509568"/>
                </a:lnTo>
                <a:lnTo>
                  <a:pt x="0" y="155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3155" y="2083013"/>
            <a:ext cx="10742180" cy="11653252"/>
          </a:xfrm>
          <a:custGeom>
            <a:avLst/>
            <a:gdLst/>
            <a:ahLst/>
            <a:cxnLst/>
            <a:rect r="r" b="b" t="t" l="l"/>
            <a:pathLst>
              <a:path h="11653252" w="10742180">
                <a:moveTo>
                  <a:pt x="0" y="0"/>
                </a:moveTo>
                <a:lnTo>
                  <a:pt x="10742179" y="0"/>
                </a:lnTo>
                <a:lnTo>
                  <a:pt x="10742179" y="11653252"/>
                </a:lnTo>
                <a:lnTo>
                  <a:pt x="0" y="11653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954">
            <a:off x="12600314" y="-925973"/>
            <a:ext cx="4337068" cy="2381445"/>
          </a:xfrm>
          <a:custGeom>
            <a:avLst/>
            <a:gdLst/>
            <a:ahLst/>
            <a:cxnLst/>
            <a:rect r="r" b="b" t="t" l="l"/>
            <a:pathLst>
              <a:path h="2381445" w="4337068">
                <a:moveTo>
                  <a:pt x="0" y="0"/>
                </a:moveTo>
                <a:lnTo>
                  <a:pt x="4337068" y="0"/>
                </a:lnTo>
                <a:lnTo>
                  <a:pt x="4337068" y="2381445"/>
                </a:lnTo>
                <a:lnTo>
                  <a:pt x="0" y="2381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6632" y="2736361"/>
            <a:ext cx="12117889" cy="38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9"/>
              </a:lnSpc>
            </a:pPr>
            <a:r>
              <a:rPr lang="en-US" sz="13499" spc="-134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Gene Expression EDA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9387507">
            <a:off x="4175204" y="8923342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3138" y="-1252781"/>
            <a:ext cx="3086812" cy="3086812"/>
          </a:xfrm>
          <a:custGeom>
            <a:avLst/>
            <a:gdLst/>
            <a:ahLst/>
            <a:cxnLst/>
            <a:rect r="r" b="b" t="t" l="l"/>
            <a:pathLst>
              <a:path h="3086812" w="3086812">
                <a:moveTo>
                  <a:pt x="0" y="0"/>
                </a:moveTo>
                <a:lnTo>
                  <a:pt x="3086812" y="0"/>
                </a:lnTo>
                <a:lnTo>
                  <a:pt x="3086812" y="3086813"/>
                </a:lnTo>
                <a:lnTo>
                  <a:pt x="0" y="3086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59427" y="724941"/>
            <a:ext cx="2494887" cy="2218181"/>
          </a:xfrm>
          <a:custGeom>
            <a:avLst/>
            <a:gdLst/>
            <a:ahLst/>
            <a:cxnLst/>
            <a:rect r="r" b="b" t="t" l="l"/>
            <a:pathLst>
              <a:path h="2218181" w="2494887">
                <a:moveTo>
                  <a:pt x="0" y="0"/>
                </a:moveTo>
                <a:lnTo>
                  <a:pt x="2494887" y="0"/>
                </a:lnTo>
                <a:lnTo>
                  <a:pt x="2494887" y="2218181"/>
                </a:lnTo>
                <a:lnTo>
                  <a:pt x="0" y="22181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76632" y="6897424"/>
            <a:ext cx="5394536" cy="1476177"/>
            <a:chOff x="0" y="0"/>
            <a:chExt cx="9278918" cy="25391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19558" y="-6477"/>
              <a:ext cx="9317780" cy="2559431"/>
            </a:xfrm>
            <a:custGeom>
              <a:avLst/>
              <a:gdLst/>
              <a:ahLst/>
              <a:cxnLst/>
              <a:rect r="r" b="b" t="t" l="l"/>
              <a:pathLst>
                <a:path h="2559431" w="9317780">
                  <a:moveTo>
                    <a:pt x="9289078" y="1279017"/>
                  </a:moveTo>
                  <a:cubicBezTo>
                    <a:pt x="9274600" y="1351661"/>
                    <a:pt x="9247041" y="1464564"/>
                    <a:pt x="9202845" y="1568450"/>
                  </a:cubicBezTo>
                  <a:cubicBezTo>
                    <a:pt x="9170206" y="1645031"/>
                    <a:pt x="9125121" y="1716405"/>
                    <a:pt x="9079528" y="1785874"/>
                  </a:cubicBezTo>
                  <a:cubicBezTo>
                    <a:pt x="8980214" y="1937385"/>
                    <a:pt x="8872264" y="2098421"/>
                    <a:pt x="8726976" y="2209546"/>
                  </a:cubicBezTo>
                  <a:cubicBezTo>
                    <a:pt x="8543461" y="2349754"/>
                    <a:pt x="8314226" y="2417191"/>
                    <a:pt x="8088801" y="2451227"/>
                  </a:cubicBezTo>
                  <a:cubicBezTo>
                    <a:pt x="7827435" y="2490724"/>
                    <a:pt x="7562767" y="2487803"/>
                    <a:pt x="7299115" y="2493772"/>
                  </a:cubicBezTo>
                  <a:cubicBezTo>
                    <a:pt x="7028605" y="2499995"/>
                    <a:pt x="6758476" y="2515870"/>
                    <a:pt x="6488347" y="2530475"/>
                  </a:cubicBezTo>
                  <a:cubicBezTo>
                    <a:pt x="2582291" y="2559431"/>
                    <a:pt x="1825117" y="2550033"/>
                    <a:pt x="1292479" y="2479802"/>
                  </a:cubicBezTo>
                  <a:cubicBezTo>
                    <a:pt x="841502" y="2420366"/>
                    <a:pt x="587502" y="2310003"/>
                    <a:pt x="286639" y="1948180"/>
                  </a:cubicBezTo>
                  <a:cubicBezTo>
                    <a:pt x="151130" y="1785239"/>
                    <a:pt x="54610" y="1588770"/>
                    <a:pt x="28702" y="1377188"/>
                  </a:cubicBezTo>
                  <a:cubicBezTo>
                    <a:pt x="0" y="1279017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4725892" y="7620"/>
                  </a:cubicBezTo>
                  <a:cubicBezTo>
                    <a:pt x="6620681" y="0"/>
                    <a:pt x="6946182" y="39624"/>
                    <a:pt x="7222026" y="32004"/>
                  </a:cubicBezTo>
                  <a:cubicBezTo>
                    <a:pt x="7485678" y="24765"/>
                    <a:pt x="7830484" y="42672"/>
                    <a:pt x="8093119" y="72771"/>
                  </a:cubicBezTo>
                  <a:cubicBezTo>
                    <a:pt x="8528221" y="122428"/>
                    <a:pt x="8775236" y="161163"/>
                    <a:pt x="9026315" y="540258"/>
                  </a:cubicBezTo>
                  <a:cubicBezTo>
                    <a:pt x="9090323" y="638302"/>
                    <a:pt x="9147600" y="740664"/>
                    <a:pt x="9193321" y="848614"/>
                  </a:cubicBezTo>
                  <a:cubicBezTo>
                    <a:pt x="9279553" y="1052957"/>
                    <a:pt x="9317780" y="1273937"/>
                    <a:pt x="9289078" y="1279017"/>
                  </a:cubicBezTo>
                  <a:close/>
                </a:path>
              </a:pathLst>
            </a:custGeom>
            <a:solidFill>
              <a:srgbClr val="F0BA7A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11914" y="7421214"/>
            <a:ext cx="4708486" cy="47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3499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By Pitipat Gumphusiri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8128" y="3011198"/>
            <a:ext cx="8014962" cy="4778921"/>
          </a:xfrm>
          <a:custGeom>
            <a:avLst/>
            <a:gdLst/>
            <a:ahLst/>
            <a:cxnLst/>
            <a:rect r="r" b="b" t="t" l="l"/>
            <a:pathLst>
              <a:path h="4778921" w="8014962">
                <a:moveTo>
                  <a:pt x="0" y="0"/>
                </a:moveTo>
                <a:lnTo>
                  <a:pt x="8014962" y="0"/>
                </a:lnTo>
                <a:lnTo>
                  <a:pt x="8014962" y="4778921"/>
                </a:lnTo>
                <a:lnTo>
                  <a:pt x="0" y="4778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20683" y="3011198"/>
            <a:ext cx="8630106" cy="4778921"/>
          </a:xfrm>
          <a:custGeom>
            <a:avLst/>
            <a:gdLst/>
            <a:ahLst/>
            <a:cxnLst/>
            <a:rect r="r" b="b" t="t" l="l"/>
            <a:pathLst>
              <a:path h="4778921" w="8630106">
                <a:moveTo>
                  <a:pt x="0" y="0"/>
                </a:moveTo>
                <a:lnTo>
                  <a:pt x="8630106" y="0"/>
                </a:lnTo>
                <a:lnTo>
                  <a:pt x="8630106" y="4778921"/>
                </a:lnTo>
                <a:lnTo>
                  <a:pt x="0" y="4778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629" y="995847"/>
            <a:ext cx="8753802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5817" y="8047081"/>
            <a:ext cx="4679582" cy="30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1999" i="true">
                <a:solidFill>
                  <a:srgbClr val="3F322B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Common genes related to breast cancer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6202" y="7941644"/>
            <a:ext cx="1439980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Estrogen receptor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08504" y="7941644"/>
            <a:ext cx="1544024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Support cell survial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45054" y="7941644"/>
            <a:ext cx="2290501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Support cell division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72950" y="7941644"/>
            <a:ext cx="1786350" cy="220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Regulate cell division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4625">
            <a:off x="6485509" y="-1564101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2" y="0"/>
                </a:lnTo>
                <a:lnTo>
                  <a:pt x="5316982" y="2919507"/>
                </a:lnTo>
                <a:lnTo>
                  <a:pt x="0" y="2919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961350" cy="10287000"/>
            <a:chOff x="0" y="0"/>
            <a:chExt cx="209681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68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96816">
                  <a:moveTo>
                    <a:pt x="0" y="0"/>
                  </a:moveTo>
                  <a:lnTo>
                    <a:pt x="2096816" y="0"/>
                  </a:lnTo>
                  <a:lnTo>
                    <a:pt x="20968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E6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096816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535946"/>
            <a:ext cx="6067574" cy="1979784"/>
            <a:chOff x="0" y="0"/>
            <a:chExt cx="10314158" cy="3365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9558" y="-6477"/>
              <a:ext cx="10353019" cy="3385718"/>
            </a:xfrm>
            <a:custGeom>
              <a:avLst/>
              <a:gdLst/>
              <a:ahLst/>
              <a:cxnLst/>
              <a:rect r="r" b="b" t="t" l="l"/>
              <a:pathLst>
                <a:path h="3385718" w="10353019">
                  <a:moveTo>
                    <a:pt x="10324317" y="1978689"/>
                  </a:moveTo>
                  <a:cubicBezTo>
                    <a:pt x="10309839" y="2177949"/>
                    <a:pt x="10282280" y="2290852"/>
                    <a:pt x="10238085" y="2394737"/>
                  </a:cubicBezTo>
                  <a:cubicBezTo>
                    <a:pt x="10205446" y="2471319"/>
                    <a:pt x="10160361" y="2542693"/>
                    <a:pt x="10114767" y="2612162"/>
                  </a:cubicBezTo>
                  <a:cubicBezTo>
                    <a:pt x="10015453" y="2763672"/>
                    <a:pt x="9907503" y="2924709"/>
                    <a:pt x="9762215" y="3035834"/>
                  </a:cubicBezTo>
                  <a:cubicBezTo>
                    <a:pt x="9578701" y="3176041"/>
                    <a:pt x="9349465" y="3243478"/>
                    <a:pt x="9124040" y="3277515"/>
                  </a:cubicBezTo>
                  <a:cubicBezTo>
                    <a:pt x="8862675" y="3317011"/>
                    <a:pt x="8598006" y="3314091"/>
                    <a:pt x="8334354" y="3320060"/>
                  </a:cubicBezTo>
                  <a:cubicBezTo>
                    <a:pt x="8063845" y="3326283"/>
                    <a:pt x="7793715" y="3342158"/>
                    <a:pt x="7523587" y="3356762"/>
                  </a:cubicBezTo>
                  <a:cubicBezTo>
                    <a:pt x="2582291" y="3385718"/>
                    <a:pt x="1825117" y="3376321"/>
                    <a:pt x="1292479" y="3306090"/>
                  </a:cubicBezTo>
                  <a:cubicBezTo>
                    <a:pt x="841502" y="3246653"/>
                    <a:pt x="587502" y="3136291"/>
                    <a:pt x="286639" y="2774468"/>
                  </a:cubicBezTo>
                  <a:cubicBezTo>
                    <a:pt x="151130" y="2611527"/>
                    <a:pt x="54610" y="2415058"/>
                    <a:pt x="28702" y="2203475"/>
                  </a:cubicBezTo>
                  <a:cubicBezTo>
                    <a:pt x="0" y="1665029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5264027" y="7620"/>
                  </a:cubicBezTo>
                  <a:cubicBezTo>
                    <a:pt x="7655921" y="0"/>
                    <a:pt x="7981422" y="39624"/>
                    <a:pt x="8257266" y="32004"/>
                  </a:cubicBezTo>
                  <a:cubicBezTo>
                    <a:pt x="8520917" y="24765"/>
                    <a:pt x="8865723" y="42672"/>
                    <a:pt x="9128359" y="72771"/>
                  </a:cubicBezTo>
                  <a:cubicBezTo>
                    <a:pt x="9563461" y="122428"/>
                    <a:pt x="9810476" y="161163"/>
                    <a:pt x="10061554" y="540258"/>
                  </a:cubicBezTo>
                  <a:cubicBezTo>
                    <a:pt x="10125563" y="638302"/>
                    <a:pt x="10182840" y="740664"/>
                    <a:pt x="10228560" y="848614"/>
                  </a:cubicBezTo>
                  <a:cubicBezTo>
                    <a:pt x="10314792" y="1052957"/>
                    <a:pt x="10353020" y="1273937"/>
                    <a:pt x="10324317" y="1978689"/>
                  </a:cubicBezTo>
                  <a:close/>
                </a:path>
              </a:pathLst>
            </a:custGeom>
            <a:solidFill>
              <a:srgbClr val="FFF8E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096856">
            <a:off x="14866871" y="8516417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22469" y="-104347"/>
            <a:ext cx="1711074" cy="1521301"/>
          </a:xfrm>
          <a:custGeom>
            <a:avLst/>
            <a:gdLst/>
            <a:ahLst/>
            <a:cxnLst/>
            <a:rect r="r" b="b" t="t" l="l"/>
            <a:pathLst>
              <a:path h="1521301" w="1711074">
                <a:moveTo>
                  <a:pt x="0" y="0"/>
                </a:moveTo>
                <a:lnTo>
                  <a:pt x="1711075" y="0"/>
                </a:lnTo>
                <a:lnTo>
                  <a:pt x="1711075" y="1521300"/>
                </a:lnTo>
                <a:lnTo>
                  <a:pt x="0" y="1521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82374" y="4245718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7"/>
                </a:lnTo>
                <a:lnTo>
                  <a:pt x="0" y="162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17305" y="9057513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6"/>
                </a:lnTo>
                <a:lnTo>
                  <a:pt x="0" y="1629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17305" y="2017612"/>
            <a:ext cx="8676898" cy="6778827"/>
          </a:xfrm>
          <a:custGeom>
            <a:avLst/>
            <a:gdLst/>
            <a:ahLst/>
            <a:cxnLst/>
            <a:rect r="r" b="b" t="t" l="l"/>
            <a:pathLst>
              <a:path h="6778827" w="8676898">
                <a:moveTo>
                  <a:pt x="0" y="0"/>
                </a:moveTo>
                <a:lnTo>
                  <a:pt x="8676898" y="0"/>
                </a:lnTo>
                <a:lnTo>
                  <a:pt x="8676898" y="6778826"/>
                </a:lnTo>
                <a:lnTo>
                  <a:pt x="0" y="67788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1966" y="6496902"/>
            <a:ext cx="5723635" cy="99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What are the correlation between significant genes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1966" y="3087686"/>
            <a:ext cx="5557418" cy="100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 spc="-75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1629" y="995847"/>
            <a:ext cx="8753802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42061" y="2362093"/>
            <a:ext cx="6232471" cy="5437831"/>
          </a:xfrm>
          <a:custGeom>
            <a:avLst/>
            <a:gdLst/>
            <a:ahLst/>
            <a:cxnLst/>
            <a:rect r="r" b="b" t="t" l="l"/>
            <a:pathLst>
              <a:path h="5437831" w="6232471">
                <a:moveTo>
                  <a:pt x="0" y="0"/>
                </a:moveTo>
                <a:lnTo>
                  <a:pt x="6232471" y="0"/>
                </a:lnTo>
                <a:lnTo>
                  <a:pt x="6232471" y="5437831"/>
                </a:lnTo>
                <a:lnTo>
                  <a:pt x="0" y="5437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51359" y="2362093"/>
            <a:ext cx="7147715" cy="5437831"/>
          </a:xfrm>
          <a:custGeom>
            <a:avLst/>
            <a:gdLst/>
            <a:ahLst/>
            <a:cxnLst/>
            <a:rect r="r" b="b" t="t" l="l"/>
            <a:pathLst>
              <a:path h="5437831" w="7147715">
                <a:moveTo>
                  <a:pt x="0" y="0"/>
                </a:moveTo>
                <a:lnTo>
                  <a:pt x="7147715" y="0"/>
                </a:lnTo>
                <a:lnTo>
                  <a:pt x="7147715" y="5437831"/>
                </a:lnTo>
                <a:lnTo>
                  <a:pt x="0" y="5437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66532" y="7909475"/>
            <a:ext cx="5783530" cy="58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"/>
              </a:lnSpc>
            </a:pPr>
            <a:r>
              <a:rPr lang="en-US" sz="17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AKT1 and ESR1 show a moderate positive correlation</a:t>
            </a:r>
          </a:p>
          <a:p>
            <a:pPr algn="ctr">
              <a:lnSpc>
                <a:spcPts val="233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63295" y="7919635"/>
            <a:ext cx="89047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b="true" sz="17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Cell survival and Estrogen receptor correlation show normal breast tissue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3187" y="4250488"/>
            <a:ext cx="1439980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Estrogen receptor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9143" y="3134739"/>
            <a:ext cx="1544024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Support cell survial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1629" y="5555996"/>
            <a:ext cx="1611538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Support cell division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6341" y="6671745"/>
            <a:ext cx="1586825" cy="44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Regulate cell division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2061" y="2312448"/>
            <a:ext cx="6232471" cy="5437831"/>
          </a:xfrm>
          <a:custGeom>
            <a:avLst/>
            <a:gdLst/>
            <a:ahLst/>
            <a:cxnLst/>
            <a:rect r="r" b="b" t="t" l="l"/>
            <a:pathLst>
              <a:path h="5437831" w="6232471">
                <a:moveTo>
                  <a:pt x="0" y="0"/>
                </a:moveTo>
                <a:lnTo>
                  <a:pt x="6232471" y="0"/>
                </a:lnTo>
                <a:lnTo>
                  <a:pt x="6232471" y="5437830"/>
                </a:lnTo>
                <a:lnTo>
                  <a:pt x="0" y="5437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92871" y="574999"/>
            <a:ext cx="5393603" cy="4178896"/>
          </a:xfrm>
          <a:custGeom>
            <a:avLst/>
            <a:gdLst/>
            <a:ahLst/>
            <a:cxnLst/>
            <a:rect r="r" b="b" t="t" l="l"/>
            <a:pathLst>
              <a:path h="4178896" w="5393603">
                <a:moveTo>
                  <a:pt x="0" y="0"/>
                </a:moveTo>
                <a:lnTo>
                  <a:pt x="5393603" y="0"/>
                </a:lnTo>
                <a:lnTo>
                  <a:pt x="5393603" y="4178897"/>
                </a:lnTo>
                <a:lnTo>
                  <a:pt x="0" y="4178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92871" y="5059702"/>
            <a:ext cx="5449734" cy="4198598"/>
          </a:xfrm>
          <a:custGeom>
            <a:avLst/>
            <a:gdLst/>
            <a:ahLst/>
            <a:cxnLst/>
            <a:rect r="r" b="b" t="t" l="l"/>
            <a:pathLst>
              <a:path h="4198598" w="5449734">
                <a:moveTo>
                  <a:pt x="0" y="0"/>
                </a:moveTo>
                <a:lnTo>
                  <a:pt x="5449735" y="0"/>
                </a:lnTo>
                <a:lnTo>
                  <a:pt x="5449735" y="4198598"/>
                </a:lnTo>
                <a:lnTo>
                  <a:pt x="0" y="4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629" y="995847"/>
            <a:ext cx="8753802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37464" y="7940778"/>
            <a:ext cx="6641666" cy="8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"/>
              </a:lnSpc>
            </a:pPr>
            <a:r>
              <a:rPr lang="en-US" sz="17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Diminished correlation between AKT1 and ESR1</a:t>
            </a:r>
          </a:p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7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(AKT1 and PTEN) , (MKI67 and PTEN) show moderate positive correlation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73211" y="9417516"/>
            <a:ext cx="712828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b="true" sz="17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(AKT1 and PTEN) , (MKI67 and PTEN) positive correlation shows cell division regulator are increasing along with cell growth and division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3187" y="4222149"/>
            <a:ext cx="1439980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Estrogen receptor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9143" y="3106400"/>
            <a:ext cx="1544024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Support cell survial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1629" y="5527657"/>
            <a:ext cx="1611538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Support cell division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6341" y="6643406"/>
            <a:ext cx="1586825" cy="44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Regulate cell division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4625">
            <a:off x="6485509" y="-1564101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2" y="0"/>
                </a:lnTo>
                <a:lnTo>
                  <a:pt x="5316982" y="2919507"/>
                </a:lnTo>
                <a:lnTo>
                  <a:pt x="0" y="2919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961350" cy="10287000"/>
            <a:chOff x="0" y="0"/>
            <a:chExt cx="209681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68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96816">
                  <a:moveTo>
                    <a:pt x="0" y="0"/>
                  </a:moveTo>
                  <a:lnTo>
                    <a:pt x="2096816" y="0"/>
                  </a:lnTo>
                  <a:lnTo>
                    <a:pt x="20968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E6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096816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535946"/>
            <a:ext cx="6067574" cy="1979784"/>
            <a:chOff x="0" y="0"/>
            <a:chExt cx="10314158" cy="3365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9558" y="-6477"/>
              <a:ext cx="10353019" cy="3385718"/>
            </a:xfrm>
            <a:custGeom>
              <a:avLst/>
              <a:gdLst/>
              <a:ahLst/>
              <a:cxnLst/>
              <a:rect r="r" b="b" t="t" l="l"/>
              <a:pathLst>
                <a:path h="3385718" w="10353019">
                  <a:moveTo>
                    <a:pt x="10324317" y="1978689"/>
                  </a:moveTo>
                  <a:cubicBezTo>
                    <a:pt x="10309839" y="2177949"/>
                    <a:pt x="10282280" y="2290852"/>
                    <a:pt x="10238085" y="2394737"/>
                  </a:cubicBezTo>
                  <a:cubicBezTo>
                    <a:pt x="10205446" y="2471319"/>
                    <a:pt x="10160361" y="2542693"/>
                    <a:pt x="10114767" y="2612162"/>
                  </a:cubicBezTo>
                  <a:cubicBezTo>
                    <a:pt x="10015453" y="2763672"/>
                    <a:pt x="9907503" y="2924709"/>
                    <a:pt x="9762215" y="3035834"/>
                  </a:cubicBezTo>
                  <a:cubicBezTo>
                    <a:pt x="9578701" y="3176041"/>
                    <a:pt x="9349465" y="3243478"/>
                    <a:pt x="9124040" y="3277515"/>
                  </a:cubicBezTo>
                  <a:cubicBezTo>
                    <a:pt x="8862675" y="3317011"/>
                    <a:pt x="8598006" y="3314091"/>
                    <a:pt x="8334354" y="3320060"/>
                  </a:cubicBezTo>
                  <a:cubicBezTo>
                    <a:pt x="8063845" y="3326283"/>
                    <a:pt x="7793715" y="3342158"/>
                    <a:pt x="7523587" y="3356762"/>
                  </a:cubicBezTo>
                  <a:cubicBezTo>
                    <a:pt x="2582291" y="3385718"/>
                    <a:pt x="1825117" y="3376321"/>
                    <a:pt x="1292479" y="3306090"/>
                  </a:cubicBezTo>
                  <a:cubicBezTo>
                    <a:pt x="841502" y="3246653"/>
                    <a:pt x="587502" y="3136291"/>
                    <a:pt x="286639" y="2774468"/>
                  </a:cubicBezTo>
                  <a:cubicBezTo>
                    <a:pt x="151130" y="2611527"/>
                    <a:pt x="54610" y="2415058"/>
                    <a:pt x="28702" y="2203475"/>
                  </a:cubicBezTo>
                  <a:cubicBezTo>
                    <a:pt x="0" y="1665029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5264027" y="7620"/>
                  </a:cubicBezTo>
                  <a:cubicBezTo>
                    <a:pt x="7655921" y="0"/>
                    <a:pt x="7981422" y="39624"/>
                    <a:pt x="8257266" y="32004"/>
                  </a:cubicBezTo>
                  <a:cubicBezTo>
                    <a:pt x="8520917" y="24765"/>
                    <a:pt x="8865723" y="42672"/>
                    <a:pt x="9128359" y="72771"/>
                  </a:cubicBezTo>
                  <a:cubicBezTo>
                    <a:pt x="9563461" y="122428"/>
                    <a:pt x="9810476" y="161163"/>
                    <a:pt x="10061554" y="540258"/>
                  </a:cubicBezTo>
                  <a:cubicBezTo>
                    <a:pt x="10125563" y="638302"/>
                    <a:pt x="10182840" y="740664"/>
                    <a:pt x="10228560" y="848614"/>
                  </a:cubicBezTo>
                  <a:cubicBezTo>
                    <a:pt x="10314792" y="1052957"/>
                    <a:pt x="10353020" y="1273937"/>
                    <a:pt x="10324317" y="1978689"/>
                  </a:cubicBezTo>
                  <a:close/>
                </a:path>
              </a:pathLst>
            </a:custGeom>
            <a:solidFill>
              <a:srgbClr val="FFF8E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096856">
            <a:off x="14866871" y="8516417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22469" y="-104347"/>
            <a:ext cx="1711074" cy="1521301"/>
          </a:xfrm>
          <a:custGeom>
            <a:avLst/>
            <a:gdLst/>
            <a:ahLst/>
            <a:cxnLst/>
            <a:rect r="r" b="b" t="t" l="l"/>
            <a:pathLst>
              <a:path h="1521301" w="1711074">
                <a:moveTo>
                  <a:pt x="0" y="0"/>
                </a:moveTo>
                <a:lnTo>
                  <a:pt x="1711075" y="0"/>
                </a:lnTo>
                <a:lnTo>
                  <a:pt x="1711075" y="1521300"/>
                </a:lnTo>
                <a:lnTo>
                  <a:pt x="0" y="1521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82374" y="4245718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7"/>
                </a:lnTo>
                <a:lnTo>
                  <a:pt x="0" y="162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17305" y="9057513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6"/>
                </a:lnTo>
                <a:lnTo>
                  <a:pt x="0" y="1629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17305" y="2608350"/>
            <a:ext cx="8818055" cy="5257765"/>
          </a:xfrm>
          <a:custGeom>
            <a:avLst/>
            <a:gdLst/>
            <a:ahLst/>
            <a:cxnLst/>
            <a:rect r="r" b="b" t="t" l="l"/>
            <a:pathLst>
              <a:path h="5257765" w="8818055">
                <a:moveTo>
                  <a:pt x="0" y="0"/>
                </a:moveTo>
                <a:lnTo>
                  <a:pt x="8818054" y="0"/>
                </a:lnTo>
                <a:lnTo>
                  <a:pt x="8818054" y="5257766"/>
                </a:lnTo>
                <a:lnTo>
                  <a:pt x="0" y="52577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0983" y="6109571"/>
            <a:ext cx="6759384" cy="148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Which genes have a significant expression difference between metastasis and non-metastasis group.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1966" y="3087686"/>
            <a:ext cx="5557418" cy="100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 spc="-75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917" y="2720945"/>
            <a:ext cx="8760825" cy="5223642"/>
          </a:xfrm>
          <a:custGeom>
            <a:avLst/>
            <a:gdLst/>
            <a:ahLst/>
            <a:cxnLst/>
            <a:rect r="r" b="b" t="t" l="l"/>
            <a:pathLst>
              <a:path h="5223642" w="8760825">
                <a:moveTo>
                  <a:pt x="0" y="0"/>
                </a:moveTo>
                <a:lnTo>
                  <a:pt x="8760824" y="0"/>
                </a:lnTo>
                <a:lnTo>
                  <a:pt x="8760824" y="5223642"/>
                </a:lnTo>
                <a:lnTo>
                  <a:pt x="0" y="5223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94544" y="2275533"/>
            <a:ext cx="7564756" cy="5649628"/>
          </a:xfrm>
          <a:custGeom>
            <a:avLst/>
            <a:gdLst/>
            <a:ahLst/>
            <a:cxnLst/>
            <a:rect r="r" b="b" t="t" l="l"/>
            <a:pathLst>
              <a:path h="5649628" w="7564756">
                <a:moveTo>
                  <a:pt x="0" y="0"/>
                </a:moveTo>
                <a:lnTo>
                  <a:pt x="7564756" y="0"/>
                </a:lnTo>
                <a:lnTo>
                  <a:pt x="7564756" y="5649628"/>
                </a:lnTo>
                <a:lnTo>
                  <a:pt x="0" y="56496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629" y="995847"/>
            <a:ext cx="8753802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36765" y="8240287"/>
            <a:ext cx="5783530" cy="63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BRCA1, a Tumor suppressor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011485" y="8240287"/>
            <a:ext cx="5783530" cy="63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High BRCA1 in the Metastasis group might shows a contribution to suppress metastasis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8117" y="2701519"/>
            <a:ext cx="8760825" cy="5223642"/>
          </a:xfrm>
          <a:custGeom>
            <a:avLst/>
            <a:gdLst/>
            <a:ahLst/>
            <a:cxnLst/>
            <a:rect r="r" b="b" t="t" l="l"/>
            <a:pathLst>
              <a:path h="5223642" w="8760825">
                <a:moveTo>
                  <a:pt x="0" y="0"/>
                </a:moveTo>
                <a:lnTo>
                  <a:pt x="8760825" y="0"/>
                </a:lnTo>
                <a:lnTo>
                  <a:pt x="8760825" y="5223642"/>
                </a:lnTo>
                <a:lnTo>
                  <a:pt x="0" y="5223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2821" y="2381524"/>
            <a:ext cx="7396479" cy="5523953"/>
          </a:xfrm>
          <a:custGeom>
            <a:avLst/>
            <a:gdLst/>
            <a:ahLst/>
            <a:cxnLst/>
            <a:rect r="r" b="b" t="t" l="l"/>
            <a:pathLst>
              <a:path h="5523953" w="7396479">
                <a:moveTo>
                  <a:pt x="0" y="0"/>
                </a:moveTo>
                <a:lnTo>
                  <a:pt x="7396479" y="0"/>
                </a:lnTo>
                <a:lnTo>
                  <a:pt x="7396479" y="5523952"/>
                </a:lnTo>
                <a:lnTo>
                  <a:pt x="0" y="5523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629" y="995847"/>
            <a:ext cx="8753802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17347" y="8176292"/>
            <a:ext cx="5783530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ERBB2, a cell growth factor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72085" y="8176292"/>
            <a:ext cx="7087215" cy="95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ERBB2 reduces significantly in normal tissue with metastasis </a:t>
            </a:r>
          </a:p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shows that normal tissue growth might become slower when metastasis cancer is present in the body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05009" y="2364049"/>
            <a:ext cx="3364971" cy="5765527"/>
          </a:xfrm>
          <a:custGeom>
            <a:avLst/>
            <a:gdLst/>
            <a:ahLst/>
            <a:cxnLst/>
            <a:rect r="r" b="b" t="t" l="l"/>
            <a:pathLst>
              <a:path h="5765527" w="3364971">
                <a:moveTo>
                  <a:pt x="0" y="0"/>
                </a:moveTo>
                <a:lnTo>
                  <a:pt x="3364971" y="0"/>
                </a:lnTo>
                <a:lnTo>
                  <a:pt x="3364971" y="5765527"/>
                </a:lnTo>
                <a:lnTo>
                  <a:pt x="0" y="5765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6677" y="695693"/>
            <a:ext cx="11434199" cy="8512740"/>
            <a:chOff x="0" y="0"/>
            <a:chExt cx="15245599" cy="113503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1925"/>
              <a:ext cx="15245599" cy="1561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99"/>
                </a:lnSpc>
              </a:pPr>
              <a:r>
                <a:rPr lang="en-US" sz="8499" spc="-84" b="true">
                  <a:solidFill>
                    <a:srgbClr val="303F8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Conclusion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25158"/>
              <a:ext cx="15245599" cy="9125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799">
                  <a:solidFill>
                    <a:srgbClr val="3F322B"/>
                  </a:solidFill>
                  <a:latin typeface="TT Rounds Neue"/>
                  <a:ea typeface="TT Rounds Neue"/>
                  <a:cs typeface="TT Rounds Neue"/>
                  <a:sym typeface="TT Rounds Neue"/>
                </a:rPr>
                <a:t>Gene expression analysis helps us understand how much each gene functions are turned on or off under different conditions</a:t>
              </a:r>
            </a:p>
            <a:p>
              <a:pPr algn="l">
                <a:lnSpc>
                  <a:spcPts val="3639"/>
                </a:lnSpc>
              </a:pPr>
            </a:p>
            <a:p>
              <a:pPr algn="l">
                <a:lnSpc>
                  <a:spcPts val="3639"/>
                </a:lnSpc>
              </a:pPr>
              <a:r>
                <a:rPr lang="en-US" sz="2799" b="true">
                  <a:solidFill>
                    <a:srgbClr val="3F322B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Key Benefits in Various Fields:</a:t>
              </a:r>
            </a:p>
            <a:p>
              <a:pPr algn="l" marL="604519" indent="-302260" lvl="1">
                <a:lnSpc>
                  <a:spcPts val="363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3F322B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Disease Understanding:</a:t>
              </a:r>
              <a:r>
                <a:rPr lang="en-US" sz="2799">
                  <a:solidFill>
                    <a:srgbClr val="3F322B"/>
                  </a:solidFill>
                  <a:latin typeface="TT Rounds Neue"/>
                  <a:ea typeface="TT Rounds Neue"/>
                  <a:cs typeface="TT Rounds Neue"/>
                  <a:sym typeface="TT Rounds Neue"/>
                </a:rPr>
                <a:t> Provides insights into molecular changes, and specific genes driving cancer development.</a:t>
              </a:r>
            </a:p>
            <a:p>
              <a:pPr algn="l" marL="604519" indent="-302260" lvl="1">
                <a:lnSpc>
                  <a:spcPts val="363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3F322B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Drug Development:</a:t>
              </a:r>
              <a:r>
                <a:rPr lang="en-US" sz="2799">
                  <a:solidFill>
                    <a:srgbClr val="3F322B"/>
                  </a:solidFill>
                  <a:latin typeface="TT Rounds Neue"/>
                  <a:ea typeface="TT Rounds Neue"/>
                  <a:cs typeface="TT Rounds Neue"/>
                  <a:sym typeface="TT Rounds Neue"/>
                </a:rPr>
                <a:t> Pinpoints critical genes that may serve as potential drug targets, facilitating more precise and effective treatments.</a:t>
              </a:r>
            </a:p>
            <a:p>
              <a:pPr algn="l" marL="604519" indent="-302260" lvl="1">
                <a:lnSpc>
                  <a:spcPts val="363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3F322B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Personalized Medicine:</a:t>
              </a:r>
              <a:r>
                <a:rPr lang="en-US" sz="2799">
                  <a:solidFill>
                    <a:srgbClr val="3F322B"/>
                  </a:solidFill>
                  <a:latin typeface="TT Rounds Neue"/>
                  <a:ea typeface="TT Rounds Neue"/>
                  <a:cs typeface="TT Rounds Neue"/>
                  <a:sym typeface="TT Rounds Neue"/>
                </a:rPr>
                <a:t> Allows treatment customization based on an individual's unique gene expression profile.</a:t>
              </a:r>
            </a:p>
            <a:p>
              <a:pPr algn="l" marL="604519" indent="-302260" lvl="1">
                <a:lnSpc>
                  <a:spcPts val="363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3F322B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CRISPR and Gene Editing:</a:t>
              </a:r>
              <a:r>
                <a:rPr lang="en-US" sz="2799">
                  <a:solidFill>
                    <a:srgbClr val="3F322B"/>
                  </a:solidFill>
                  <a:latin typeface="TT Rounds Neue"/>
                  <a:ea typeface="TT Rounds Neue"/>
                  <a:cs typeface="TT Rounds Neue"/>
                  <a:sym typeface="TT Rounds Neue"/>
                </a:rPr>
                <a:t> Validates and explores gene roles, supporting the advancement of gene editing technologies tailored to specific disease profiles.</a:t>
              </a:r>
            </a:p>
            <a:p>
              <a:pPr algn="l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47477" y="7567988"/>
            <a:ext cx="2414713" cy="2146899"/>
          </a:xfrm>
          <a:custGeom>
            <a:avLst/>
            <a:gdLst/>
            <a:ahLst/>
            <a:cxnLst/>
            <a:rect r="r" b="b" t="t" l="l"/>
            <a:pathLst>
              <a:path h="2146899" w="2414713">
                <a:moveTo>
                  <a:pt x="0" y="0"/>
                </a:moveTo>
                <a:lnTo>
                  <a:pt x="2414713" y="0"/>
                </a:lnTo>
                <a:lnTo>
                  <a:pt x="2414713" y="2146899"/>
                </a:lnTo>
                <a:lnTo>
                  <a:pt x="0" y="2146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14352372" y="8516417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625">
            <a:off x="-898377" y="-940485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3" y="0"/>
                </a:lnTo>
                <a:lnTo>
                  <a:pt x="5316983" y="2919506"/>
                </a:lnTo>
                <a:lnTo>
                  <a:pt x="0" y="2919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87149" y="2380153"/>
            <a:ext cx="1824308" cy="1621976"/>
          </a:xfrm>
          <a:custGeom>
            <a:avLst/>
            <a:gdLst/>
            <a:ahLst/>
            <a:cxnLst/>
            <a:rect r="r" b="b" t="t" l="l"/>
            <a:pathLst>
              <a:path h="1621976" w="1824308">
                <a:moveTo>
                  <a:pt x="0" y="0"/>
                </a:moveTo>
                <a:lnTo>
                  <a:pt x="1824308" y="0"/>
                </a:lnTo>
                <a:lnTo>
                  <a:pt x="1824308" y="1621976"/>
                </a:lnTo>
                <a:lnTo>
                  <a:pt x="0" y="1621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37010" y="748987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5" y="0"/>
                </a:lnTo>
                <a:lnTo>
                  <a:pt x="1832655" y="1629396"/>
                </a:lnTo>
                <a:lnTo>
                  <a:pt x="0" y="1629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87172" y="8715061"/>
            <a:ext cx="2328674" cy="2070403"/>
          </a:xfrm>
          <a:custGeom>
            <a:avLst/>
            <a:gdLst/>
            <a:ahLst/>
            <a:cxnLst/>
            <a:rect r="r" b="b" t="t" l="l"/>
            <a:pathLst>
              <a:path h="2070403" w="2328674">
                <a:moveTo>
                  <a:pt x="0" y="0"/>
                </a:moveTo>
                <a:lnTo>
                  <a:pt x="2328674" y="0"/>
                </a:lnTo>
                <a:lnTo>
                  <a:pt x="2328674" y="2070403"/>
                </a:lnTo>
                <a:lnTo>
                  <a:pt x="0" y="20704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053338" y="1563685"/>
            <a:ext cx="3329383" cy="8102480"/>
          </a:xfrm>
          <a:custGeom>
            <a:avLst/>
            <a:gdLst/>
            <a:ahLst/>
            <a:cxnLst/>
            <a:rect r="r" b="b" t="t" l="l"/>
            <a:pathLst>
              <a:path h="8102480" w="3329383">
                <a:moveTo>
                  <a:pt x="3329382" y="0"/>
                </a:moveTo>
                <a:lnTo>
                  <a:pt x="0" y="0"/>
                </a:lnTo>
                <a:lnTo>
                  <a:pt x="0" y="8102480"/>
                </a:lnTo>
                <a:lnTo>
                  <a:pt x="3329382" y="8102480"/>
                </a:lnTo>
                <a:lnTo>
                  <a:pt x="332938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37439" y="1533190"/>
            <a:ext cx="9499572" cy="6429699"/>
            <a:chOff x="0" y="0"/>
            <a:chExt cx="12666095" cy="8572932"/>
          </a:xfrm>
        </p:grpSpPr>
        <p:sp>
          <p:nvSpPr>
            <p:cNvPr name="TextBox 9" id="9"/>
            <p:cNvSpPr txBox="true"/>
            <p:nvPr/>
          </p:nvSpPr>
          <p:spPr>
            <a:xfrm rot="-592460">
              <a:off x="285887" y="1374260"/>
              <a:ext cx="11961302" cy="3605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99"/>
                </a:lnSpc>
                <a:spcBef>
                  <a:spcPct val="0"/>
                </a:spcBef>
              </a:pPr>
              <a:r>
                <a:rPr lang="en-US" sz="19699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Thank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515361">
              <a:off x="1574844" y="4510233"/>
              <a:ext cx="10908503" cy="3266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729"/>
                </a:lnSpc>
                <a:spcBef>
                  <a:spcPct val="0"/>
                </a:spcBef>
              </a:pPr>
              <a:r>
                <a:rPr lang="en-US" sz="17729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9116">
            <a:off x="12806422" y="-853543"/>
            <a:ext cx="6855852" cy="3764486"/>
          </a:xfrm>
          <a:custGeom>
            <a:avLst/>
            <a:gdLst/>
            <a:ahLst/>
            <a:cxnLst/>
            <a:rect r="r" b="b" t="t" l="l"/>
            <a:pathLst>
              <a:path h="3764486" w="6855852">
                <a:moveTo>
                  <a:pt x="0" y="0"/>
                </a:moveTo>
                <a:lnTo>
                  <a:pt x="6855852" y="0"/>
                </a:lnTo>
                <a:lnTo>
                  <a:pt x="6855852" y="3764486"/>
                </a:lnTo>
                <a:lnTo>
                  <a:pt x="0" y="376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3158">
            <a:off x="-882717" y="7776843"/>
            <a:ext cx="6855852" cy="3764486"/>
          </a:xfrm>
          <a:custGeom>
            <a:avLst/>
            <a:gdLst/>
            <a:ahLst/>
            <a:cxnLst/>
            <a:rect r="r" b="b" t="t" l="l"/>
            <a:pathLst>
              <a:path h="3764486" w="6855852">
                <a:moveTo>
                  <a:pt x="0" y="0"/>
                </a:moveTo>
                <a:lnTo>
                  <a:pt x="6855852" y="0"/>
                </a:lnTo>
                <a:lnTo>
                  <a:pt x="6855852" y="3764486"/>
                </a:lnTo>
                <a:lnTo>
                  <a:pt x="0" y="376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98659" y="2265654"/>
            <a:ext cx="2105643" cy="1872108"/>
          </a:xfrm>
          <a:custGeom>
            <a:avLst/>
            <a:gdLst/>
            <a:ahLst/>
            <a:cxnLst/>
            <a:rect r="r" b="b" t="t" l="l"/>
            <a:pathLst>
              <a:path h="1872108" w="2105643">
                <a:moveTo>
                  <a:pt x="0" y="0"/>
                </a:moveTo>
                <a:lnTo>
                  <a:pt x="2105643" y="0"/>
                </a:lnTo>
                <a:lnTo>
                  <a:pt x="2105643" y="1872108"/>
                </a:lnTo>
                <a:lnTo>
                  <a:pt x="0" y="1872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2158" y="1028700"/>
            <a:ext cx="15783684" cy="8229600"/>
            <a:chOff x="0" y="0"/>
            <a:chExt cx="11582253" cy="60389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50165" y="-508"/>
              <a:ext cx="11646642" cy="6042406"/>
            </a:xfrm>
            <a:custGeom>
              <a:avLst/>
              <a:gdLst/>
              <a:ahLst/>
              <a:cxnLst/>
              <a:rect r="r" b="b" t="t" l="l"/>
              <a:pathLst>
                <a:path h="6042406" w="11646642">
                  <a:moveTo>
                    <a:pt x="11628227" y="4835906"/>
                  </a:moveTo>
                  <a:cubicBezTo>
                    <a:pt x="11614510" y="5141214"/>
                    <a:pt x="11574632" y="5478907"/>
                    <a:pt x="11364574" y="5718175"/>
                  </a:cubicBezTo>
                  <a:cubicBezTo>
                    <a:pt x="11281897" y="5812409"/>
                    <a:pt x="11174582" y="5881116"/>
                    <a:pt x="11056345" y="5921502"/>
                  </a:cubicBezTo>
                  <a:cubicBezTo>
                    <a:pt x="10945220" y="5959475"/>
                    <a:pt x="10829269" y="5967476"/>
                    <a:pt x="10712937" y="5974842"/>
                  </a:cubicBezTo>
                  <a:cubicBezTo>
                    <a:pt x="10458556" y="5990971"/>
                    <a:pt x="10203921" y="6005957"/>
                    <a:pt x="9949286" y="6017895"/>
                  </a:cubicBezTo>
                  <a:cubicBezTo>
                    <a:pt x="9510789" y="6031738"/>
                    <a:pt x="8326351" y="6042406"/>
                    <a:pt x="7140897" y="6038469"/>
                  </a:cubicBezTo>
                  <a:cubicBezTo>
                    <a:pt x="6065659" y="6034913"/>
                    <a:pt x="4990928" y="6023610"/>
                    <a:pt x="3915689" y="6018149"/>
                  </a:cubicBezTo>
                  <a:cubicBezTo>
                    <a:pt x="3167542" y="6014339"/>
                    <a:pt x="2419396" y="6010402"/>
                    <a:pt x="1903222" y="6012815"/>
                  </a:cubicBezTo>
                  <a:cubicBezTo>
                    <a:pt x="1724279" y="6015101"/>
                    <a:pt x="1545209" y="6019165"/>
                    <a:pt x="1366266" y="6013196"/>
                  </a:cubicBezTo>
                  <a:cubicBezTo>
                    <a:pt x="1203325" y="6007735"/>
                    <a:pt x="1034288" y="5998083"/>
                    <a:pt x="877824" y="5948553"/>
                  </a:cubicBezTo>
                  <a:cubicBezTo>
                    <a:pt x="717296" y="5897753"/>
                    <a:pt x="571881" y="5804281"/>
                    <a:pt x="459994" y="5678297"/>
                  </a:cubicBezTo>
                  <a:cubicBezTo>
                    <a:pt x="340233" y="5543550"/>
                    <a:pt x="253238" y="5374132"/>
                    <a:pt x="219710" y="5196713"/>
                  </a:cubicBezTo>
                  <a:cubicBezTo>
                    <a:pt x="199390" y="5089271"/>
                    <a:pt x="195072" y="4979670"/>
                    <a:pt x="194056" y="4870577"/>
                  </a:cubicBezTo>
                  <a:cubicBezTo>
                    <a:pt x="192913" y="4755388"/>
                    <a:pt x="193040" y="4640072"/>
                    <a:pt x="191897" y="4524883"/>
                  </a:cubicBezTo>
                  <a:cubicBezTo>
                    <a:pt x="187452" y="4049522"/>
                    <a:pt x="175260" y="3574288"/>
                    <a:pt x="155702" y="3099308"/>
                  </a:cubicBezTo>
                  <a:cubicBezTo>
                    <a:pt x="136144" y="2626360"/>
                    <a:pt x="109093" y="2153539"/>
                    <a:pt x="74549" y="1681480"/>
                  </a:cubicBezTo>
                  <a:cubicBezTo>
                    <a:pt x="44196" y="1265682"/>
                    <a:pt x="0" y="810641"/>
                    <a:pt x="237109" y="441960"/>
                  </a:cubicBezTo>
                  <a:cubicBezTo>
                    <a:pt x="339471" y="282829"/>
                    <a:pt x="486918" y="164719"/>
                    <a:pt x="666496" y="104267"/>
                  </a:cubicBezTo>
                  <a:cubicBezTo>
                    <a:pt x="830072" y="49149"/>
                    <a:pt x="1005459" y="40513"/>
                    <a:pt x="1177290" y="49403"/>
                  </a:cubicBezTo>
                  <a:cubicBezTo>
                    <a:pt x="1276223" y="42926"/>
                    <a:pt x="1375029" y="37084"/>
                    <a:pt x="1474089" y="32004"/>
                  </a:cubicBezTo>
                  <a:cubicBezTo>
                    <a:pt x="1897380" y="10287"/>
                    <a:pt x="3342771" y="1016"/>
                    <a:pt x="5037656" y="508"/>
                  </a:cubicBezTo>
                  <a:cubicBezTo>
                    <a:pt x="6770126" y="0"/>
                    <a:pt x="8502596" y="8509"/>
                    <a:pt x="9834224" y="20447"/>
                  </a:cubicBezTo>
                  <a:cubicBezTo>
                    <a:pt x="10062697" y="26797"/>
                    <a:pt x="10291044" y="34036"/>
                    <a:pt x="10519517" y="41783"/>
                  </a:cubicBezTo>
                  <a:cubicBezTo>
                    <a:pt x="10625816" y="45339"/>
                    <a:pt x="10732877" y="45339"/>
                    <a:pt x="10838413" y="60325"/>
                  </a:cubicBezTo>
                  <a:cubicBezTo>
                    <a:pt x="10930488" y="73406"/>
                    <a:pt x="11020785" y="97409"/>
                    <a:pt x="11106510" y="133604"/>
                  </a:cubicBezTo>
                  <a:cubicBezTo>
                    <a:pt x="11234399" y="187579"/>
                    <a:pt x="11376767" y="273050"/>
                    <a:pt x="11436583" y="404368"/>
                  </a:cubicBezTo>
                  <a:cubicBezTo>
                    <a:pt x="11486113" y="513207"/>
                    <a:pt x="11505036" y="634619"/>
                    <a:pt x="11519769" y="752348"/>
                  </a:cubicBezTo>
                  <a:cubicBezTo>
                    <a:pt x="11554185" y="1026287"/>
                    <a:pt x="11552916" y="1304036"/>
                    <a:pt x="11551265" y="1579753"/>
                  </a:cubicBezTo>
                  <a:cubicBezTo>
                    <a:pt x="11549233" y="1908302"/>
                    <a:pt x="11550757" y="2236851"/>
                    <a:pt x="11548470" y="2565527"/>
                  </a:cubicBezTo>
                  <a:cubicBezTo>
                    <a:pt x="11545931" y="2915666"/>
                    <a:pt x="11553678" y="3265170"/>
                    <a:pt x="11575521" y="3614674"/>
                  </a:cubicBezTo>
                  <a:cubicBezTo>
                    <a:pt x="11600794" y="4021836"/>
                    <a:pt x="11646642" y="4427347"/>
                    <a:pt x="11628227" y="4835906"/>
                  </a:cubicBezTo>
                  <a:close/>
                </a:path>
              </a:pathLst>
            </a:custGeom>
            <a:solidFill>
              <a:srgbClr val="FFF8E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577445" y="-445691"/>
            <a:ext cx="2105643" cy="1872108"/>
          </a:xfrm>
          <a:custGeom>
            <a:avLst/>
            <a:gdLst/>
            <a:ahLst/>
            <a:cxnLst/>
            <a:rect r="r" b="b" t="t" l="l"/>
            <a:pathLst>
              <a:path h="1872108" w="2105643">
                <a:moveTo>
                  <a:pt x="0" y="0"/>
                </a:moveTo>
                <a:lnTo>
                  <a:pt x="2105643" y="0"/>
                </a:lnTo>
                <a:lnTo>
                  <a:pt x="2105643" y="1872108"/>
                </a:lnTo>
                <a:lnTo>
                  <a:pt x="0" y="1872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25201" y="3831400"/>
            <a:ext cx="7170016" cy="3647746"/>
          </a:xfrm>
          <a:custGeom>
            <a:avLst/>
            <a:gdLst/>
            <a:ahLst/>
            <a:cxnLst/>
            <a:rect r="r" b="b" t="t" l="l"/>
            <a:pathLst>
              <a:path h="3647746" w="7170016">
                <a:moveTo>
                  <a:pt x="0" y="0"/>
                </a:moveTo>
                <a:lnTo>
                  <a:pt x="7170016" y="0"/>
                </a:lnTo>
                <a:lnTo>
                  <a:pt x="7170016" y="3647746"/>
                </a:lnTo>
                <a:lnTo>
                  <a:pt x="0" y="36477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90785" y="3831400"/>
            <a:ext cx="6307876" cy="3647746"/>
          </a:xfrm>
          <a:custGeom>
            <a:avLst/>
            <a:gdLst/>
            <a:ahLst/>
            <a:cxnLst/>
            <a:rect r="r" b="b" t="t" l="l"/>
            <a:pathLst>
              <a:path h="3647746" w="6307876">
                <a:moveTo>
                  <a:pt x="0" y="0"/>
                </a:moveTo>
                <a:lnTo>
                  <a:pt x="6307875" y="0"/>
                </a:lnTo>
                <a:lnTo>
                  <a:pt x="6307875" y="3647746"/>
                </a:lnTo>
                <a:lnTo>
                  <a:pt x="0" y="36477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999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77445" y="7911639"/>
            <a:ext cx="2105643" cy="1872108"/>
          </a:xfrm>
          <a:custGeom>
            <a:avLst/>
            <a:gdLst/>
            <a:ahLst/>
            <a:cxnLst/>
            <a:rect r="r" b="b" t="t" l="l"/>
            <a:pathLst>
              <a:path h="1872108" w="2105643">
                <a:moveTo>
                  <a:pt x="0" y="0"/>
                </a:moveTo>
                <a:lnTo>
                  <a:pt x="2105643" y="0"/>
                </a:lnTo>
                <a:lnTo>
                  <a:pt x="2105643" y="1872108"/>
                </a:lnTo>
                <a:lnTo>
                  <a:pt x="0" y="18721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01225" y="3201708"/>
            <a:ext cx="3017967" cy="49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Gene Expression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90785" y="1641767"/>
            <a:ext cx="9268922" cy="126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499" spc="-94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Human Biology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07278" y="3201722"/>
            <a:ext cx="301796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Gene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12916" y="8041162"/>
            <a:ext cx="6794586" cy="6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mRNA then creates a protein that perform various functions in our body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625">
            <a:off x="-898377" y="-940485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3" y="0"/>
                </a:lnTo>
                <a:lnTo>
                  <a:pt x="5316983" y="2919506"/>
                </a:lnTo>
                <a:lnTo>
                  <a:pt x="0" y="2919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939215"/>
            <a:ext cx="8840889" cy="8408569"/>
            <a:chOff x="0" y="0"/>
            <a:chExt cx="15028465" cy="142935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9558" y="-6477"/>
              <a:ext cx="15067326" cy="14313894"/>
            </a:xfrm>
            <a:custGeom>
              <a:avLst/>
              <a:gdLst/>
              <a:ahLst/>
              <a:cxnLst/>
              <a:rect r="r" b="b" t="t" l="l"/>
              <a:pathLst>
                <a:path h="14313894" w="15067326">
                  <a:moveTo>
                    <a:pt x="15038624" y="11232299"/>
                  </a:moveTo>
                  <a:cubicBezTo>
                    <a:pt x="15024146" y="13106122"/>
                    <a:pt x="14996588" y="13219026"/>
                    <a:pt x="14952392" y="13322912"/>
                  </a:cubicBezTo>
                  <a:cubicBezTo>
                    <a:pt x="14919752" y="13399494"/>
                    <a:pt x="14874668" y="13470868"/>
                    <a:pt x="14829074" y="13540336"/>
                  </a:cubicBezTo>
                  <a:cubicBezTo>
                    <a:pt x="14729761" y="13691848"/>
                    <a:pt x="14621811" y="13852883"/>
                    <a:pt x="14476522" y="13964008"/>
                  </a:cubicBezTo>
                  <a:cubicBezTo>
                    <a:pt x="14293008" y="14104216"/>
                    <a:pt x="14063772" y="14171653"/>
                    <a:pt x="13838347" y="14205689"/>
                  </a:cubicBezTo>
                  <a:cubicBezTo>
                    <a:pt x="13576982" y="14245186"/>
                    <a:pt x="13312314" y="14242265"/>
                    <a:pt x="13048662" y="14248234"/>
                  </a:cubicBezTo>
                  <a:cubicBezTo>
                    <a:pt x="12778152" y="14254457"/>
                    <a:pt x="12508023" y="14270332"/>
                    <a:pt x="12237894" y="14284937"/>
                  </a:cubicBezTo>
                  <a:cubicBezTo>
                    <a:pt x="2582291" y="14313894"/>
                    <a:pt x="1825117" y="14304496"/>
                    <a:pt x="1292479" y="14234264"/>
                  </a:cubicBezTo>
                  <a:cubicBezTo>
                    <a:pt x="841502" y="14174828"/>
                    <a:pt x="587502" y="14064465"/>
                    <a:pt x="286639" y="13702643"/>
                  </a:cubicBezTo>
                  <a:cubicBezTo>
                    <a:pt x="151130" y="13539701"/>
                    <a:pt x="54610" y="13343232"/>
                    <a:pt x="28702" y="13131649"/>
                  </a:cubicBezTo>
                  <a:cubicBezTo>
                    <a:pt x="0" y="6770283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7714601" y="7620"/>
                  </a:cubicBezTo>
                  <a:cubicBezTo>
                    <a:pt x="12370228" y="0"/>
                    <a:pt x="12695729" y="39624"/>
                    <a:pt x="12971573" y="32004"/>
                  </a:cubicBezTo>
                  <a:cubicBezTo>
                    <a:pt x="13235224" y="24765"/>
                    <a:pt x="13580030" y="42672"/>
                    <a:pt x="13842666" y="72771"/>
                  </a:cubicBezTo>
                  <a:cubicBezTo>
                    <a:pt x="14277768" y="122428"/>
                    <a:pt x="14524783" y="161163"/>
                    <a:pt x="14775862" y="540258"/>
                  </a:cubicBezTo>
                  <a:cubicBezTo>
                    <a:pt x="14839870" y="638302"/>
                    <a:pt x="14897148" y="740664"/>
                    <a:pt x="14942867" y="848614"/>
                  </a:cubicBezTo>
                  <a:cubicBezTo>
                    <a:pt x="15029099" y="1052957"/>
                    <a:pt x="15067326" y="1273937"/>
                    <a:pt x="15038624" y="11232299"/>
                  </a:cubicBezTo>
                  <a:close/>
                </a:path>
              </a:pathLst>
            </a:custGeom>
            <a:solidFill>
              <a:srgbClr val="DCE6B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36253" y="2136537"/>
            <a:ext cx="7764402" cy="5580664"/>
          </a:xfrm>
          <a:custGeom>
            <a:avLst/>
            <a:gdLst/>
            <a:ahLst/>
            <a:cxnLst/>
            <a:rect r="r" b="b" t="t" l="l"/>
            <a:pathLst>
              <a:path h="5580664" w="7764402">
                <a:moveTo>
                  <a:pt x="0" y="0"/>
                </a:moveTo>
                <a:lnTo>
                  <a:pt x="7764402" y="0"/>
                </a:lnTo>
                <a:lnTo>
                  <a:pt x="7764402" y="5580664"/>
                </a:lnTo>
                <a:lnTo>
                  <a:pt x="0" y="5580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32766" y="5281208"/>
            <a:ext cx="4225750" cy="43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Total 60 samples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026842" y="2262192"/>
            <a:ext cx="6844605" cy="2500800"/>
            <a:chOff x="0" y="0"/>
            <a:chExt cx="9126140" cy="33344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52400"/>
              <a:ext cx="9126140" cy="1570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00"/>
                </a:lnSpc>
              </a:pPr>
              <a:r>
                <a:rPr lang="en-US" b="true" sz="8500" spc="-85">
                  <a:solidFill>
                    <a:srgbClr val="303F8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Dataset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026300"/>
              <a:ext cx="912614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3F322B"/>
                  </a:solidFill>
                  <a:latin typeface="TT Rounds Neue"/>
                  <a:ea typeface="TT Rounds Neue"/>
                  <a:cs typeface="TT Rounds Neue"/>
                  <a:sym typeface="TT Rounds Neue"/>
                </a:rPr>
                <a:t>Gene Expression of Normal and Breast Cancer Tissue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63070" y="7174670"/>
            <a:ext cx="5772148" cy="87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Hospital of Guangzhou University of Chinese Medicine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59567" y="6227939"/>
            <a:ext cx="5772148" cy="43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Conducted in 2021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2931" y="2487414"/>
            <a:ext cx="11462549" cy="5545008"/>
          </a:xfrm>
          <a:custGeom>
            <a:avLst/>
            <a:gdLst/>
            <a:ahLst/>
            <a:cxnLst/>
            <a:rect r="r" b="b" t="t" l="l"/>
            <a:pathLst>
              <a:path h="5545008" w="11462549">
                <a:moveTo>
                  <a:pt x="0" y="0"/>
                </a:moveTo>
                <a:lnTo>
                  <a:pt x="11462550" y="0"/>
                </a:lnTo>
                <a:lnTo>
                  <a:pt x="11462550" y="5545008"/>
                </a:lnTo>
                <a:lnTo>
                  <a:pt x="0" y="5545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8378" y="4390893"/>
            <a:ext cx="3863980" cy="2097341"/>
          </a:xfrm>
          <a:custGeom>
            <a:avLst/>
            <a:gdLst/>
            <a:ahLst/>
            <a:cxnLst/>
            <a:rect r="r" b="b" t="t" l="l"/>
            <a:pathLst>
              <a:path h="2097341" w="3863980">
                <a:moveTo>
                  <a:pt x="0" y="0"/>
                </a:moveTo>
                <a:lnTo>
                  <a:pt x="3863980" y="0"/>
                </a:lnTo>
                <a:lnTo>
                  <a:pt x="3863980" y="2097341"/>
                </a:lnTo>
                <a:lnTo>
                  <a:pt x="0" y="20973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629" y="995847"/>
            <a:ext cx="11462549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Raw Data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13155" y="2601541"/>
            <a:ext cx="9637507" cy="469382"/>
            <a:chOff x="0" y="0"/>
            <a:chExt cx="2538274" cy="1236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38274" cy="123623"/>
            </a:xfrm>
            <a:custGeom>
              <a:avLst/>
              <a:gdLst/>
              <a:ahLst/>
              <a:cxnLst/>
              <a:rect r="r" b="b" t="t" l="l"/>
              <a:pathLst>
                <a:path h="123623" w="2538274">
                  <a:moveTo>
                    <a:pt x="40969" y="0"/>
                  </a:moveTo>
                  <a:lnTo>
                    <a:pt x="2497305" y="0"/>
                  </a:lnTo>
                  <a:cubicBezTo>
                    <a:pt x="2508170" y="0"/>
                    <a:pt x="2518591" y="4316"/>
                    <a:pt x="2526274" y="12000"/>
                  </a:cubicBezTo>
                  <a:cubicBezTo>
                    <a:pt x="2533957" y="19683"/>
                    <a:pt x="2538274" y="30103"/>
                    <a:pt x="2538274" y="40969"/>
                  </a:cubicBezTo>
                  <a:lnTo>
                    <a:pt x="2538274" y="82654"/>
                  </a:lnTo>
                  <a:cubicBezTo>
                    <a:pt x="2538274" y="93520"/>
                    <a:pt x="2533957" y="103941"/>
                    <a:pt x="2526274" y="111624"/>
                  </a:cubicBezTo>
                  <a:cubicBezTo>
                    <a:pt x="2518591" y="119307"/>
                    <a:pt x="2508170" y="123623"/>
                    <a:pt x="2497305" y="123623"/>
                  </a:cubicBezTo>
                  <a:lnTo>
                    <a:pt x="40969" y="123623"/>
                  </a:lnTo>
                  <a:cubicBezTo>
                    <a:pt x="30103" y="123623"/>
                    <a:pt x="19683" y="119307"/>
                    <a:pt x="12000" y="111624"/>
                  </a:cubicBezTo>
                  <a:cubicBezTo>
                    <a:pt x="4316" y="103941"/>
                    <a:pt x="0" y="93520"/>
                    <a:pt x="0" y="82654"/>
                  </a:cubicBezTo>
                  <a:lnTo>
                    <a:pt x="0" y="40969"/>
                  </a:lnTo>
                  <a:cubicBezTo>
                    <a:pt x="0" y="30103"/>
                    <a:pt x="4316" y="19683"/>
                    <a:pt x="12000" y="12000"/>
                  </a:cubicBezTo>
                  <a:cubicBezTo>
                    <a:pt x="19683" y="4316"/>
                    <a:pt x="30103" y="0"/>
                    <a:pt x="409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0BA7A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538274" cy="11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81074" y="3070923"/>
            <a:ext cx="1093608" cy="4635816"/>
            <a:chOff x="0" y="0"/>
            <a:chExt cx="288029" cy="12209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8029" cy="1220956"/>
            </a:xfrm>
            <a:custGeom>
              <a:avLst/>
              <a:gdLst/>
              <a:ahLst/>
              <a:cxnLst/>
              <a:rect r="r" b="b" t="t" l="l"/>
              <a:pathLst>
                <a:path h="1220956" w="288029">
                  <a:moveTo>
                    <a:pt x="0" y="0"/>
                  </a:moveTo>
                  <a:lnTo>
                    <a:pt x="288029" y="0"/>
                  </a:lnTo>
                  <a:lnTo>
                    <a:pt x="288029" y="1220956"/>
                  </a:lnTo>
                  <a:lnTo>
                    <a:pt x="0" y="12209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0BA7A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288029" cy="1211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425961" y="1479162"/>
            <a:ext cx="1576433" cy="31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3F2B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Samples ID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22931" y="8952408"/>
            <a:ext cx="2409894" cy="31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3F2B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Gene names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892505" y="3121655"/>
            <a:ext cx="9358158" cy="4635816"/>
            <a:chOff x="0" y="0"/>
            <a:chExt cx="2464700" cy="12209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64700" cy="1220956"/>
            </a:xfrm>
            <a:custGeom>
              <a:avLst/>
              <a:gdLst/>
              <a:ahLst/>
              <a:cxnLst/>
              <a:rect r="r" b="b" t="t" l="l"/>
              <a:pathLst>
                <a:path h="1220956" w="2464700">
                  <a:moveTo>
                    <a:pt x="0" y="0"/>
                  </a:moveTo>
                  <a:lnTo>
                    <a:pt x="2464700" y="0"/>
                  </a:lnTo>
                  <a:lnTo>
                    <a:pt x="2464700" y="1220956"/>
                  </a:lnTo>
                  <a:lnTo>
                    <a:pt x="0" y="12209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BCD8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2464700" cy="1211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872172" y="8766175"/>
            <a:ext cx="3241119" cy="96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FPKM Value</a:t>
            </a:r>
          </a:p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“Tell how much each gene are active”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2224985" y="1912423"/>
            <a:ext cx="7992" cy="5749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H="true" flipV="true">
            <a:off x="13936782" y="7775473"/>
            <a:ext cx="555950" cy="1009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6107657" y="7775473"/>
            <a:ext cx="20222" cy="11959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1629" y="2989381"/>
            <a:ext cx="8846402" cy="5532383"/>
          </a:xfrm>
          <a:custGeom>
            <a:avLst/>
            <a:gdLst/>
            <a:ahLst/>
            <a:cxnLst/>
            <a:rect r="r" b="b" t="t" l="l"/>
            <a:pathLst>
              <a:path h="5532383" w="8846402">
                <a:moveTo>
                  <a:pt x="0" y="0"/>
                </a:moveTo>
                <a:lnTo>
                  <a:pt x="8846402" y="0"/>
                </a:lnTo>
                <a:lnTo>
                  <a:pt x="8846402" y="5532383"/>
                </a:lnTo>
                <a:lnTo>
                  <a:pt x="0" y="5532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629" y="995847"/>
            <a:ext cx="8753802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Prepocessed Data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76798" y="2989381"/>
            <a:ext cx="1228633" cy="5110523"/>
            <a:chOff x="0" y="0"/>
            <a:chExt cx="323590" cy="13459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590" cy="1345981"/>
            </a:xfrm>
            <a:custGeom>
              <a:avLst/>
              <a:gdLst/>
              <a:ahLst/>
              <a:cxnLst/>
              <a:rect r="r" b="b" t="t" l="l"/>
              <a:pathLst>
                <a:path h="1345981" w="323590">
                  <a:moveTo>
                    <a:pt x="0" y="0"/>
                  </a:moveTo>
                  <a:lnTo>
                    <a:pt x="323590" y="0"/>
                  </a:lnTo>
                  <a:lnTo>
                    <a:pt x="323590" y="1345981"/>
                  </a:lnTo>
                  <a:lnTo>
                    <a:pt x="0" y="13459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0BA7A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323590" cy="1336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>
            <a:off x="9604108" y="3342357"/>
            <a:ext cx="1115321" cy="3754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0719429" y="2692316"/>
            <a:ext cx="3820748" cy="96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3F2B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Tells whether there are signs of cancer spreading throughout the body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20752" y="4627174"/>
            <a:ext cx="7078316" cy="392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TT Rounds Neue Bold"/>
                <a:ea typeface="TT Rounds Neue Bold"/>
                <a:cs typeface="TT Rounds Neue Bold"/>
                <a:sym typeface="TT Rounds Neue Bold"/>
              </a:rPr>
              <a:t>Summary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Data collected from 15 metastasis and 15 non-metastasis breast cancer patients (both cancer and normal tissue, result in 60 samples) </a:t>
            </a:r>
          </a:p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20246 gene expression is measured by FPKM value on each sample</a:t>
            </a:r>
          </a:p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60 x 20246 = Total 1,214,760 rows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4625">
            <a:off x="6485509" y="-1564101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2" y="0"/>
                </a:lnTo>
                <a:lnTo>
                  <a:pt x="5316982" y="2919507"/>
                </a:lnTo>
                <a:lnTo>
                  <a:pt x="0" y="2919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961350" cy="10287000"/>
            <a:chOff x="0" y="0"/>
            <a:chExt cx="209681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68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96816">
                  <a:moveTo>
                    <a:pt x="0" y="0"/>
                  </a:moveTo>
                  <a:lnTo>
                    <a:pt x="2096816" y="0"/>
                  </a:lnTo>
                  <a:lnTo>
                    <a:pt x="20968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E6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096816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535946"/>
            <a:ext cx="6067574" cy="1979784"/>
            <a:chOff x="0" y="0"/>
            <a:chExt cx="10314158" cy="3365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9558" y="-6477"/>
              <a:ext cx="10353019" cy="3385718"/>
            </a:xfrm>
            <a:custGeom>
              <a:avLst/>
              <a:gdLst/>
              <a:ahLst/>
              <a:cxnLst/>
              <a:rect r="r" b="b" t="t" l="l"/>
              <a:pathLst>
                <a:path h="3385718" w="10353019">
                  <a:moveTo>
                    <a:pt x="10324317" y="1978689"/>
                  </a:moveTo>
                  <a:cubicBezTo>
                    <a:pt x="10309839" y="2177949"/>
                    <a:pt x="10282280" y="2290852"/>
                    <a:pt x="10238085" y="2394737"/>
                  </a:cubicBezTo>
                  <a:cubicBezTo>
                    <a:pt x="10205446" y="2471319"/>
                    <a:pt x="10160361" y="2542693"/>
                    <a:pt x="10114767" y="2612162"/>
                  </a:cubicBezTo>
                  <a:cubicBezTo>
                    <a:pt x="10015453" y="2763672"/>
                    <a:pt x="9907503" y="2924709"/>
                    <a:pt x="9762215" y="3035834"/>
                  </a:cubicBezTo>
                  <a:cubicBezTo>
                    <a:pt x="9578701" y="3176041"/>
                    <a:pt x="9349465" y="3243478"/>
                    <a:pt x="9124040" y="3277515"/>
                  </a:cubicBezTo>
                  <a:cubicBezTo>
                    <a:pt x="8862675" y="3317011"/>
                    <a:pt x="8598006" y="3314091"/>
                    <a:pt x="8334354" y="3320060"/>
                  </a:cubicBezTo>
                  <a:cubicBezTo>
                    <a:pt x="8063845" y="3326283"/>
                    <a:pt x="7793715" y="3342158"/>
                    <a:pt x="7523587" y="3356762"/>
                  </a:cubicBezTo>
                  <a:cubicBezTo>
                    <a:pt x="2582291" y="3385718"/>
                    <a:pt x="1825117" y="3376321"/>
                    <a:pt x="1292479" y="3306090"/>
                  </a:cubicBezTo>
                  <a:cubicBezTo>
                    <a:pt x="841502" y="3246653"/>
                    <a:pt x="587502" y="3136291"/>
                    <a:pt x="286639" y="2774468"/>
                  </a:cubicBezTo>
                  <a:cubicBezTo>
                    <a:pt x="151130" y="2611527"/>
                    <a:pt x="54610" y="2415058"/>
                    <a:pt x="28702" y="2203475"/>
                  </a:cubicBezTo>
                  <a:cubicBezTo>
                    <a:pt x="0" y="1665029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5264027" y="7620"/>
                  </a:cubicBezTo>
                  <a:cubicBezTo>
                    <a:pt x="7655921" y="0"/>
                    <a:pt x="7981422" y="39624"/>
                    <a:pt x="8257266" y="32004"/>
                  </a:cubicBezTo>
                  <a:cubicBezTo>
                    <a:pt x="8520917" y="24765"/>
                    <a:pt x="8865723" y="42672"/>
                    <a:pt x="9128359" y="72771"/>
                  </a:cubicBezTo>
                  <a:cubicBezTo>
                    <a:pt x="9563461" y="122428"/>
                    <a:pt x="9810476" y="161163"/>
                    <a:pt x="10061554" y="540258"/>
                  </a:cubicBezTo>
                  <a:cubicBezTo>
                    <a:pt x="10125563" y="638302"/>
                    <a:pt x="10182840" y="740664"/>
                    <a:pt x="10228560" y="848614"/>
                  </a:cubicBezTo>
                  <a:cubicBezTo>
                    <a:pt x="10314792" y="1052957"/>
                    <a:pt x="10353020" y="1273937"/>
                    <a:pt x="10324317" y="1978689"/>
                  </a:cubicBezTo>
                  <a:close/>
                </a:path>
              </a:pathLst>
            </a:custGeom>
            <a:solidFill>
              <a:srgbClr val="FFF8E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096856">
            <a:off x="14866871" y="8516417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22469" y="-104347"/>
            <a:ext cx="1711074" cy="1521301"/>
          </a:xfrm>
          <a:custGeom>
            <a:avLst/>
            <a:gdLst/>
            <a:ahLst/>
            <a:cxnLst/>
            <a:rect r="r" b="b" t="t" l="l"/>
            <a:pathLst>
              <a:path h="1521301" w="1711074">
                <a:moveTo>
                  <a:pt x="0" y="0"/>
                </a:moveTo>
                <a:lnTo>
                  <a:pt x="1711075" y="0"/>
                </a:lnTo>
                <a:lnTo>
                  <a:pt x="1711075" y="1521300"/>
                </a:lnTo>
                <a:lnTo>
                  <a:pt x="0" y="1521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82374" y="4245718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7"/>
                </a:lnTo>
                <a:lnTo>
                  <a:pt x="0" y="162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17305" y="9057513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6"/>
                </a:lnTo>
                <a:lnTo>
                  <a:pt x="0" y="1629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74396" y="7742490"/>
            <a:ext cx="1475563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E</a:t>
            </a:r>
            <a:r>
              <a:rPr lang="en-US" b="true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nergy production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49242" y="7742490"/>
            <a:ext cx="1976471" cy="90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I</a:t>
            </a:r>
            <a:r>
              <a:rPr lang="en-US" b="true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nfluencing tumor formation and metastasis in melanoma (Skin cancer).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32325" y="7742490"/>
            <a:ext cx="1888245" cy="22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Hormone signaling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14690" y="7733600"/>
            <a:ext cx="1888245" cy="44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Regulates membrane proteins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01744" y="7733600"/>
            <a:ext cx="1930609" cy="44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400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Recycling components within the cell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267472" y="656303"/>
            <a:ext cx="9506327" cy="6918333"/>
          </a:xfrm>
          <a:custGeom>
            <a:avLst/>
            <a:gdLst/>
            <a:ahLst/>
            <a:cxnLst/>
            <a:rect r="r" b="b" t="t" l="l"/>
            <a:pathLst>
              <a:path h="6918333" w="9506327">
                <a:moveTo>
                  <a:pt x="0" y="0"/>
                </a:moveTo>
                <a:lnTo>
                  <a:pt x="9506327" y="0"/>
                </a:lnTo>
                <a:lnTo>
                  <a:pt x="9506327" y="6918333"/>
                </a:lnTo>
                <a:lnTo>
                  <a:pt x="0" y="69183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00" t="0" r="-700" b="-405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01966" y="6496902"/>
            <a:ext cx="5723635" cy="99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Which are the most highly expressive genes?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1966" y="3087686"/>
            <a:ext cx="5557418" cy="100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 spc="-75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4625">
            <a:off x="6485509" y="-1564101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2" y="0"/>
                </a:lnTo>
                <a:lnTo>
                  <a:pt x="5316982" y="2919507"/>
                </a:lnTo>
                <a:lnTo>
                  <a:pt x="0" y="2919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961350" cy="10287000"/>
            <a:chOff x="0" y="0"/>
            <a:chExt cx="209681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68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96816">
                  <a:moveTo>
                    <a:pt x="0" y="0"/>
                  </a:moveTo>
                  <a:lnTo>
                    <a:pt x="2096816" y="0"/>
                  </a:lnTo>
                  <a:lnTo>
                    <a:pt x="20968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E6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096816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535946"/>
            <a:ext cx="6067574" cy="1979784"/>
            <a:chOff x="0" y="0"/>
            <a:chExt cx="10314158" cy="3365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9558" y="-6477"/>
              <a:ext cx="10353019" cy="3385718"/>
            </a:xfrm>
            <a:custGeom>
              <a:avLst/>
              <a:gdLst/>
              <a:ahLst/>
              <a:cxnLst/>
              <a:rect r="r" b="b" t="t" l="l"/>
              <a:pathLst>
                <a:path h="3385718" w="10353019">
                  <a:moveTo>
                    <a:pt x="10324317" y="1978689"/>
                  </a:moveTo>
                  <a:cubicBezTo>
                    <a:pt x="10309839" y="2177949"/>
                    <a:pt x="10282280" y="2290852"/>
                    <a:pt x="10238085" y="2394737"/>
                  </a:cubicBezTo>
                  <a:cubicBezTo>
                    <a:pt x="10205446" y="2471319"/>
                    <a:pt x="10160361" y="2542693"/>
                    <a:pt x="10114767" y="2612162"/>
                  </a:cubicBezTo>
                  <a:cubicBezTo>
                    <a:pt x="10015453" y="2763672"/>
                    <a:pt x="9907503" y="2924709"/>
                    <a:pt x="9762215" y="3035834"/>
                  </a:cubicBezTo>
                  <a:cubicBezTo>
                    <a:pt x="9578701" y="3176041"/>
                    <a:pt x="9349465" y="3243478"/>
                    <a:pt x="9124040" y="3277515"/>
                  </a:cubicBezTo>
                  <a:cubicBezTo>
                    <a:pt x="8862675" y="3317011"/>
                    <a:pt x="8598006" y="3314091"/>
                    <a:pt x="8334354" y="3320060"/>
                  </a:cubicBezTo>
                  <a:cubicBezTo>
                    <a:pt x="8063845" y="3326283"/>
                    <a:pt x="7793715" y="3342158"/>
                    <a:pt x="7523587" y="3356762"/>
                  </a:cubicBezTo>
                  <a:cubicBezTo>
                    <a:pt x="2582291" y="3385718"/>
                    <a:pt x="1825117" y="3376321"/>
                    <a:pt x="1292479" y="3306090"/>
                  </a:cubicBezTo>
                  <a:cubicBezTo>
                    <a:pt x="841502" y="3246653"/>
                    <a:pt x="587502" y="3136291"/>
                    <a:pt x="286639" y="2774468"/>
                  </a:cubicBezTo>
                  <a:cubicBezTo>
                    <a:pt x="151130" y="2611527"/>
                    <a:pt x="54610" y="2415058"/>
                    <a:pt x="28702" y="2203475"/>
                  </a:cubicBezTo>
                  <a:cubicBezTo>
                    <a:pt x="0" y="1665029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5264027" y="7620"/>
                  </a:cubicBezTo>
                  <a:cubicBezTo>
                    <a:pt x="7655921" y="0"/>
                    <a:pt x="7981422" y="39624"/>
                    <a:pt x="8257266" y="32004"/>
                  </a:cubicBezTo>
                  <a:cubicBezTo>
                    <a:pt x="8520917" y="24765"/>
                    <a:pt x="8865723" y="42672"/>
                    <a:pt x="9128359" y="72771"/>
                  </a:cubicBezTo>
                  <a:cubicBezTo>
                    <a:pt x="9563461" y="122428"/>
                    <a:pt x="9810476" y="161163"/>
                    <a:pt x="10061554" y="540258"/>
                  </a:cubicBezTo>
                  <a:cubicBezTo>
                    <a:pt x="10125563" y="638302"/>
                    <a:pt x="10182840" y="740664"/>
                    <a:pt x="10228560" y="848614"/>
                  </a:cubicBezTo>
                  <a:cubicBezTo>
                    <a:pt x="10314792" y="1052957"/>
                    <a:pt x="10353020" y="1273937"/>
                    <a:pt x="10324317" y="1978689"/>
                  </a:cubicBezTo>
                  <a:close/>
                </a:path>
              </a:pathLst>
            </a:custGeom>
            <a:solidFill>
              <a:srgbClr val="FFF8E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096856">
            <a:off x="14866871" y="8516417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22469" y="-104347"/>
            <a:ext cx="1711074" cy="1521301"/>
          </a:xfrm>
          <a:custGeom>
            <a:avLst/>
            <a:gdLst/>
            <a:ahLst/>
            <a:cxnLst/>
            <a:rect r="r" b="b" t="t" l="l"/>
            <a:pathLst>
              <a:path h="1521301" w="1711074">
                <a:moveTo>
                  <a:pt x="0" y="0"/>
                </a:moveTo>
                <a:lnTo>
                  <a:pt x="1711075" y="0"/>
                </a:lnTo>
                <a:lnTo>
                  <a:pt x="1711075" y="1521300"/>
                </a:lnTo>
                <a:lnTo>
                  <a:pt x="0" y="1521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82374" y="4245718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7"/>
                </a:lnTo>
                <a:lnTo>
                  <a:pt x="0" y="162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17305" y="9057513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6"/>
                </a:lnTo>
                <a:lnTo>
                  <a:pt x="0" y="1629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1966" y="6496929"/>
            <a:ext cx="572363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What are the distributions of samples in top expressive genes?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1966" y="3087686"/>
            <a:ext cx="5557418" cy="100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 spc="-75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454930" y="5942784"/>
            <a:ext cx="4539683" cy="2706786"/>
          </a:xfrm>
          <a:custGeom>
            <a:avLst/>
            <a:gdLst/>
            <a:ahLst/>
            <a:cxnLst/>
            <a:rect r="r" b="b" t="t" l="l"/>
            <a:pathLst>
              <a:path h="2706786" w="4539683">
                <a:moveTo>
                  <a:pt x="0" y="0"/>
                </a:moveTo>
                <a:lnTo>
                  <a:pt x="4539683" y="0"/>
                </a:lnTo>
                <a:lnTo>
                  <a:pt x="4539683" y="2706786"/>
                </a:lnTo>
                <a:lnTo>
                  <a:pt x="0" y="27067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36561" y="1756483"/>
            <a:ext cx="4583239" cy="2732757"/>
          </a:xfrm>
          <a:custGeom>
            <a:avLst/>
            <a:gdLst/>
            <a:ahLst/>
            <a:cxnLst/>
            <a:rect r="r" b="b" t="t" l="l"/>
            <a:pathLst>
              <a:path h="2732757" w="4583239">
                <a:moveTo>
                  <a:pt x="0" y="0"/>
                </a:moveTo>
                <a:lnTo>
                  <a:pt x="4583240" y="0"/>
                </a:lnTo>
                <a:lnTo>
                  <a:pt x="4583240" y="2732757"/>
                </a:lnTo>
                <a:lnTo>
                  <a:pt x="0" y="273275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291276" y="1766219"/>
            <a:ext cx="4269932" cy="2732757"/>
          </a:xfrm>
          <a:custGeom>
            <a:avLst/>
            <a:gdLst/>
            <a:ahLst/>
            <a:cxnLst/>
            <a:rect r="r" b="b" t="t" l="l"/>
            <a:pathLst>
              <a:path h="2732757" w="4269932">
                <a:moveTo>
                  <a:pt x="0" y="0"/>
                </a:moveTo>
                <a:lnTo>
                  <a:pt x="4269932" y="0"/>
                </a:lnTo>
                <a:lnTo>
                  <a:pt x="4269932" y="2732756"/>
                </a:lnTo>
                <a:lnTo>
                  <a:pt x="0" y="27327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44446" y="5941550"/>
            <a:ext cx="4229353" cy="2706786"/>
          </a:xfrm>
          <a:custGeom>
            <a:avLst/>
            <a:gdLst/>
            <a:ahLst/>
            <a:cxnLst/>
            <a:rect r="r" b="b" t="t" l="l"/>
            <a:pathLst>
              <a:path h="2706786" w="4229353">
                <a:moveTo>
                  <a:pt x="0" y="0"/>
                </a:moveTo>
                <a:lnTo>
                  <a:pt x="4229353" y="0"/>
                </a:lnTo>
                <a:lnTo>
                  <a:pt x="4229353" y="2706786"/>
                </a:lnTo>
                <a:lnTo>
                  <a:pt x="0" y="27067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638902" y="1248651"/>
            <a:ext cx="3150556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ATP5H - E</a:t>
            </a:r>
            <a:r>
              <a:rPr lang="en-US" b="true" sz="2000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nergy production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0485" y="5133921"/>
            <a:ext cx="5428255" cy="63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WDR74 - I</a:t>
            </a:r>
            <a:r>
              <a:rPr lang="en-US" b="true" sz="1999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nfluencing tumor formation and metastasis in melanoma (Skin cancer).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00053" y="8935320"/>
            <a:ext cx="5428255" cy="63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This data suggest that WDR74 also potentially I</a:t>
            </a:r>
            <a:r>
              <a:rPr lang="en-US" b="true" sz="1999" i="true">
                <a:solidFill>
                  <a:srgbClr val="000000"/>
                </a:solidFill>
                <a:latin typeface="TT Rounds Neue Italics"/>
                <a:ea typeface="TT Rounds Neue Italics"/>
                <a:cs typeface="TT Rounds Neue Italics"/>
                <a:sym typeface="TT Rounds Neue Italics"/>
              </a:rPr>
              <a:t>nfluencing tumor formation in Breast cancer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96856">
            <a:off x="6112095" y="8478689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5" y="0"/>
                </a:lnTo>
                <a:lnTo>
                  <a:pt x="5813855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48406"/>
            <a:ext cx="4950354" cy="2951648"/>
          </a:xfrm>
          <a:custGeom>
            <a:avLst/>
            <a:gdLst/>
            <a:ahLst/>
            <a:cxnLst/>
            <a:rect r="r" b="b" t="t" l="l"/>
            <a:pathLst>
              <a:path h="2951648" w="4950354">
                <a:moveTo>
                  <a:pt x="0" y="0"/>
                </a:moveTo>
                <a:lnTo>
                  <a:pt x="4950354" y="0"/>
                </a:lnTo>
                <a:lnTo>
                  <a:pt x="4950354" y="2951649"/>
                </a:lnTo>
                <a:lnTo>
                  <a:pt x="0" y="2951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8222" y="2710213"/>
            <a:ext cx="4700054" cy="2802407"/>
          </a:xfrm>
          <a:custGeom>
            <a:avLst/>
            <a:gdLst/>
            <a:ahLst/>
            <a:cxnLst/>
            <a:rect r="r" b="b" t="t" l="l"/>
            <a:pathLst>
              <a:path h="2802407" w="4700054">
                <a:moveTo>
                  <a:pt x="0" y="0"/>
                </a:moveTo>
                <a:lnTo>
                  <a:pt x="4700054" y="0"/>
                </a:lnTo>
                <a:lnTo>
                  <a:pt x="4700054" y="2802407"/>
                </a:lnTo>
                <a:lnTo>
                  <a:pt x="0" y="28024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34872" y="2648406"/>
            <a:ext cx="4950354" cy="2864214"/>
          </a:xfrm>
          <a:custGeom>
            <a:avLst/>
            <a:gdLst/>
            <a:ahLst/>
            <a:cxnLst/>
            <a:rect r="r" b="b" t="t" l="l"/>
            <a:pathLst>
              <a:path h="2864214" w="4950354">
                <a:moveTo>
                  <a:pt x="0" y="0"/>
                </a:moveTo>
                <a:lnTo>
                  <a:pt x="4950354" y="0"/>
                </a:lnTo>
                <a:lnTo>
                  <a:pt x="4950354" y="2864214"/>
                </a:lnTo>
                <a:lnTo>
                  <a:pt x="0" y="286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0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5242" y="6254746"/>
            <a:ext cx="4786540" cy="3003554"/>
          </a:xfrm>
          <a:custGeom>
            <a:avLst/>
            <a:gdLst/>
            <a:ahLst/>
            <a:cxnLst/>
            <a:rect r="r" b="b" t="t" l="l"/>
            <a:pathLst>
              <a:path h="3003554" w="4786540">
                <a:moveTo>
                  <a:pt x="0" y="0"/>
                </a:moveTo>
                <a:lnTo>
                  <a:pt x="4786540" y="0"/>
                </a:lnTo>
                <a:lnTo>
                  <a:pt x="4786540" y="3003554"/>
                </a:lnTo>
                <a:lnTo>
                  <a:pt x="0" y="3003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34872" y="6254746"/>
            <a:ext cx="4950354" cy="3075407"/>
          </a:xfrm>
          <a:custGeom>
            <a:avLst/>
            <a:gdLst/>
            <a:ahLst/>
            <a:cxnLst/>
            <a:rect r="r" b="b" t="t" l="l"/>
            <a:pathLst>
              <a:path h="3075407" w="4950354">
                <a:moveTo>
                  <a:pt x="0" y="0"/>
                </a:moveTo>
                <a:lnTo>
                  <a:pt x="4950354" y="0"/>
                </a:lnTo>
                <a:lnTo>
                  <a:pt x="4950354" y="3075407"/>
                </a:lnTo>
                <a:lnTo>
                  <a:pt x="0" y="30754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254746"/>
            <a:ext cx="4950354" cy="3075407"/>
          </a:xfrm>
          <a:custGeom>
            <a:avLst/>
            <a:gdLst/>
            <a:ahLst/>
            <a:cxnLst/>
            <a:rect r="r" b="b" t="t" l="l"/>
            <a:pathLst>
              <a:path h="3075407" w="4950354">
                <a:moveTo>
                  <a:pt x="0" y="0"/>
                </a:moveTo>
                <a:lnTo>
                  <a:pt x="4950354" y="0"/>
                </a:lnTo>
                <a:lnTo>
                  <a:pt x="4950354" y="3075407"/>
                </a:lnTo>
                <a:lnTo>
                  <a:pt x="0" y="30754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1629" y="995847"/>
            <a:ext cx="2385251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 spc="-85" b="true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7533" y="2234549"/>
            <a:ext cx="3512688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NPIPA7 - Hormone signaling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47896" y="2234549"/>
            <a:ext cx="4837329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NEDD4- regulates membrane proteins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48094" y="2234549"/>
            <a:ext cx="5161826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CLN3 - recycling components within the cell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4625">
            <a:off x="6485509" y="-1564101"/>
            <a:ext cx="5316982" cy="2919507"/>
          </a:xfrm>
          <a:custGeom>
            <a:avLst/>
            <a:gdLst/>
            <a:ahLst/>
            <a:cxnLst/>
            <a:rect r="r" b="b" t="t" l="l"/>
            <a:pathLst>
              <a:path h="2919507" w="5316982">
                <a:moveTo>
                  <a:pt x="0" y="0"/>
                </a:moveTo>
                <a:lnTo>
                  <a:pt x="5316982" y="0"/>
                </a:lnTo>
                <a:lnTo>
                  <a:pt x="5316982" y="2919507"/>
                </a:lnTo>
                <a:lnTo>
                  <a:pt x="0" y="2919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961350" cy="10287000"/>
            <a:chOff x="0" y="0"/>
            <a:chExt cx="209681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68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96816">
                  <a:moveTo>
                    <a:pt x="0" y="0"/>
                  </a:moveTo>
                  <a:lnTo>
                    <a:pt x="2096816" y="0"/>
                  </a:lnTo>
                  <a:lnTo>
                    <a:pt x="20968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E6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096816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535946"/>
            <a:ext cx="6067574" cy="1979784"/>
            <a:chOff x="0" y="0"/>
            <a:chExt cx="10314158" cy="3365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9558" y="-6477"/>
              <a:ext cx="10353019" cy="3385718"/>
            </a:xfrm>
            <a:custGeom>
              <a:avLst/>
              <a:gdLst/>
              <a:ahLst/>
              <a:cxnLst/>
              <a:rect r="r" b="b" t="t" l="l"/>
              <a:pathLst>
                <a:path h="3385718" w="10353019">
                  <a:moveTo>
                    <a:pt x="10324317" y="1978689"/>
                  </a:moveTo>
                  <a:cubicBezTo>
                    <a:pt x="10309839" y="2177949"/>
                    <a:pt x="10282280" y="2290852"/>
                    <a:pt x="10238085" y="2394737"/>
                  </a:cubicBezTo>
                  <a:cubicBezTo>
                    <a:pt x="10205446" y="2471319"/>
                    <a:pt x="10160361" y="2542693"/>
                    <a:pt x="10114767" y="2612162"/>
                  </a:cubicBezTo>
                  <a:cubicBezTo>
                    <a:pt x="10015453" y="2763672"/>
                    <a:pt x="9907503" y="2924709"/>
                    <a:pt x="9762215" y="3035834"/>
                  </a:cubicBezTo>
                  <a:cubicBezTo>
                    <a:pt x="9578701" y="3176041"/>
                    <a:pt x="9349465" y="3243478"/>
                    <a:pt x="9124040" y="3277515"/>
                  </a:cubicBezTo>
                  <a:cubicBezTo>
                    <a:pt x="8862675" y="3317011"/>
                    <a:pt x="8598006" y="3314091"/>
                    <a:pt x="8334354" y="3320060"/>
                  </a:cubicBezTo>
                  <a:cubicBezTo>
                    <a:pt x="8063845" y="3326283"/>
                    <a:pt x="7793715" y="3342158"/>
                    <a:pt x="7523587" y="3356762"/>
                  </a:cubicBezTo>
                  <a:cubicBezTo>
                    <a:pt x="2582291" y="3385718"/>
                    <a:pt x="1825117" y="3376321"/>
                    <a:pt x="1292479" y="3306090"/>
                  </a:cubicBezTo>
                  <a:cubicBezTo>
                    <a:pt x="841502" y="3246653"/>
                    <a:pt x="587502" y="3136291"/>
                    <a:pt x="286639" y="2774468"/>
                  </a:cubicBezTo>
                  <a:cubicBezTo>
                    <a:pt x="151130" y="2611527"/>
                    <a:pt x="54610" y="2415058"/>
                    <a:pt x="28702" y="2203475"/>
                  </a:cubicBezTo>
                  <a:cubicBezTo>
                    <a:pt x="0" y="1665029"/>
                    <a:pt x="39751" y="1080262"/>
                    <a:pt x="154559" y="878713"/>
                  </a:cubicBezTo>
                  <a:cubicBezTo>
                    <a:pt x="272288" y="671830"/>
                    <a:pt x="363347" y="509524"/>
                    <a:pt x="561594" y="374015"/>
                  </a:cubicBezTo>
                  <a:cubicBezTo>
                    <a:pt x="763397" y="235966"/>
                    <a:pt x="1094105" y="214757"/>
                    <a:pt x="1329309" y="154559"/>
                  </a:cubicBezTo>
                  <a:cubicBezTo>
                    <a:pt x="1393698" y="138049"/>
                    <a:pt x="1458595" y="123444"/>
                    <a:pt x="1523746" y="110363"/>
                  </a:cubicBezTo>
                  <a:cubicBezTo>
                    <a:pt x="1588770" y="97409"/>
                    <a:pt x="1772793" y="54610"/>
                    <a:pt x="1838960" y="50165"/>
                  </a:cubicBezTo>
                  <a:cubicBezTo>
                    <a:pt x="2134743" y="30353"/>
                    <a:pt x="2061083" y="46609"/>
                    <a:pt x="2189734" y="32004"/>
                  </a:cubicBezTo>
                  <a:cubicBezTo>
                    <a:pt x="2456053" y="1524"/>
                    <a:pt x="2705735" y="14986"/>
                    <a:pt x="5264027" y="7620"/>
                  </a:cubicBezTo>
                  <a:cubicBezTo>
                    <a:pt x="7655921" y="0"/>
                    <a:pt x="7981422" y="39624"/>
                    <a:pt x="8257266" y="32004"/>
                  </a:cubicBezTo>
                  <a:cubicBezTo>
                    <a:pt x="8520917" y="24765"/>
                    <a:pt x="8865723" y="42672"/>
                    <a:pt x="9128359" y="72771"/>
                  </a:cubicBezTo>
                  <a:cubicBezTo>
                    <a:pt x="9563461" y="122428"/>
                    <a:pt x="9810476" y="161163"/>
                    <a:pt x="10061554" y="540258"/>
                  </a:cubicBezTo>
                  <a:cubicBezTo>
                    <a:pt x="10125563" y="638302"/>
                    <a:pt x="10182840" y="740664"/>
                    <a:pt x="10228560" y="848614"/>
                  </a:cubicBezTo>
                  <a:cubicBezTo>
                    <a:pt x="10314792" y="1052957"/>
                    <a:pt x="10353020" y="1273937"/>
                    <a:pt x="10324317" y="1978689"/>
                  </a:cubicBezTo>
                  <a:close/>
                </a:path>
              </a:pathLst>
            </a:custGeom>
            <a:solidFill>
              <a:srgbClr val="FFF8E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096856">
            <a:off x="14866871" y="8516417"/>
            <a:ext cx="5813856" cy="3541167"/>
          </a:xfrm>
          <a:custGeom>
            <a:avLst/>
            <a:gdLst/>
            <a:ahLst/>
            <a:cxnLst/>
            <a:rect r="r" b="b" t="t" l="l"/>
            <a:pathLst>
              <a:path h="3541167" w="5813856">
                <a:moveTo>
                  <a:pt x="0" y="0"/>
                </a:moveTo>
                <a:lnTo>
                  <a:pt x="5813856" y="0"/>
                </a:lnTo>
                <a:lnTo>
                  <a:pt x="5813856" y="3541166"/>
                </a:lnTo>
                <a:lnTo>
                  <a:pt x="0" y="354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22469" y="-104347"/>
            <a:ext cx="1711074" cy="1521301"/>
          </a:xfrm>
          <a:custGeom>
            <a:avLst/>
            <a:gdLst/>
            <a:ahLst/>
            <a:cxnLst/>
            <a:rect r="r" b="b" t="t" l="l"/>
            <a:pathLst>
              <a:path h="1521301" w="1711074">
                <a:moveTo>
                  <a:pt x="0" y="0"/>
                </a:moveTo>
                <a:lnTo>
                  <a:pt x="1711075" y="0"/>
                </a:lnTo>
                <a:lnTo>
                  <a:pt x="1711075" y="1521300"/>
                </a:lnTo>
                <a:lnTo>
                  <a:pt x="0" y="1521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82374" y="4245718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7"/>
                </a:lnTo>
                <a:lnTo>
                  <a:pt x="0" y="162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17305" y="9057513"/>
            <a:ext cx="1832655" cy="1629396"/>
          </a:xfrm>
          <a:custGeom>
            <a:avLst/>
            <a:gdLst/>
            <a:ahLst/>
            <a:cxnLst/>
            <a:rect r="r" b="b" t="t" l="l"/>
            <a:pathLst>
              <a:path h="1629396" w="1832655">
                <a:moveTo>
                  <a:pt x="0" y="0"/>
                </a:moveTo>
                <a:lnTo>
                  <a:pt x="1832654" y="0"/>
                </a:lnTo>
                <a:lnTo>
                  <a:pt x="1832654" y="1629396"/>
                </a:lnTo>
                <a:lnTo>
                  <a:pt x="0" y="1629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1966" y="6249239"/>
            <a:ext cx="5723635" cy="148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F322B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Which genes have a significant expression difference between normal and tumor group.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1966" y="3087686"/>
            <a:ext cx="5557418" cy="100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 spc="-75">
                <a:solidFill>
                  <a:srgbClr val="303F8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Q3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421361" y="2041705"/>
            <a:ext cx="8756645" cy="6376612"/>
            <a:chOff x="0" y="0"/>
            <a:chExt cx="11675527" cy="85021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75527" cy="7764225"/>
            </a:xfrm>
            <a:custGeom>
              <a:avLst/>
              <a:gdLst/>
              <a:ahLst/>
              <a:cxnLst/>
              <a:rect r="r" b="b" t="t" l="l"/>
              <a:pathLst>
                <a:path h="7764225" w="11675527">
                  <a:moveTo>
                    <a:pt x="0" y="0"/>
                  </a:moveTo>
                  <a:lnTo>
                    <a:pt x="11675527" y="0"/>
                  </a:lnTo>
                  <a:lnTo>
                    <a:pt x="11675527" y="7764225"/>
                  </a:lnTo>
                  <a:lnTo>
                    <a:pt x="0" y="7764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8094619"/>
              <a:ext cx="7499807" cy="407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99"/>
                </a:lnSpc>
              </a:pPr>
              <a:r>
                <a:rPr lang="en-US" sz="1999" i="true">
                  <a:solidFill>
                    <a:srgbClr val="3F322B"/>
                  </a:solidFill>
                  <a:latin typeface="TT Rounds Neue Italics"/>
                  <a:ea typeface="TT Rounds Neue Italics"/>
                  <a:cs typeface="TT Rounds Neue Italics"/>
                  <a:sym typeface="TT Rounds Neue Italics"/>
                </a:rPr>
                <a:t>Total 8498 statistically significant gene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DAGUK-Saa0o</dc:identifier>
  <dcterms:modified xsi:type="dcterms:W3CDTF">2011-08-01T06:04:30Z</dcterms:modified>
  <cp:revision>1</cp:revision>
  <dc:title>Gene Expression Analysis</dc:title>
</cp:coreProperties>
</file>