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2"/>
    <p:sldId id="290" r:id="rId3"/>
    <p:sldId id="358" r:id="rId4"/>
    <p:sldId id="388" r:id="rId5"/>
    <p:sldId id="345" r:id="rId6"/>
    <p:sldId id="389" r:id="rId7"/>
    <p:sldId id="390" r:id="rId8"/>
    <p:sldId id="346" r:id="rId9"/>
    <p:sldId id="391" r:id="rId10"/>
    <p:sldId id="392" r:id="rId11"/>
    <p:sldId id="373" r:id="rId12"/>
    <p:sldId id="380" r:id="rId13"/>
    <p:sldId id="393" r:id="rId14"/>
    <p:sldId id="3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2">
          <p15:clr>
            <a:srgbClr val="A4A3A4"/>
          </p15:clr>
        </p15:guide>
        <p15:guide id="2" orient="horz" pos="888">
          <p15:clr>
            <a:srgbClr val="A4A3A4"/>
          </p15:clr>
        </p15:guide>
        <p15:guide id="3" pos="5628">
          <p15:clr>
            <a:srgbClr val="A4A3A4"/>
          </p15:clr>
        </p15:guide>
        <p15:guide id="4" pos="7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姜 彦斌" initials="姜" lastIdx="2" clrIdx="0">
    <p:extLst>
      <p:ext uri="{19B8F6BF-5375-455C-9EA6-DF929625EA0E}">
        <p15:presenceInfo xmlns:p15="http://schemas.microsoft.com/office/powerpoint/2012/main" userId="f68e5c61b5d992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F7D7D"/>
    <a:srgbClr val="346182"/>
    <a:srgbClr val="ED6E64"/>
    <a:srgbClr val="595959"/>
    <a:srgbClr val="D57053"/>
    <a:srgbClr val="315B7B"/>
    <a:srgbClr val="F2F4C3"/>
    <a:srgbClr val="287184"/>
    <a:srgbClr val="ED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8"/>
      </p:cViewPr>
      <p:guideLst>
        <p:guide orient="horz" pos="3602"/>
        <p:guide orient="horz" pos="888"/>
        <p:guide pos="5628"/>
        <p:guide pos="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1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1540394" y="1233987"/>
            <a:ext cx="8896350" cy="6400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1374705" y="3231051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-1" y="462359"/>
            <a:ext cx="4076179" cy="45447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4174223" y="462359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15245" y="1555211"/>
            <a:ext cx="10416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nb-NO" altLang="zh-CN" sz="36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Mobile-Former: Bridging MobileNet and Transformer</a:t>
            </a:r>
            <a:endParaRPr lang="zh-CN" altLang="en-US" sz="36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2243B2-2C07-CCB1-2665-2E6C02AB1358}"/>
              </a:ext>
            </a:extLst>
          </p:cNvPr>
          <p:cNvSpPr txBox="1"/>
          <p:nvPr/>
        </p:nvSpPr>
        <p:spPr>
          <a:xfrm>
            <a:off x="402657" y="5791653"/>
            <a:ext cx="1138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CVPR2022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Network Specification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CF046-0E94-7C33-2BF4-D36C15E7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0" y="885189"/>
            <a:ext cx="11012933" cy="59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Efficient End-to-End Object Detection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CA0550-0369-E244-DF89-6A66E76C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02"/>
            <a:ext cx="6797297" cy="60143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316D52-3DE0-1E38-4209-D3DDBDD92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2" y="2857931"/>
            <a:ext cx="4957633" cy="20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Results(ImageNet Classification)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8176BA-DCFB-3E43-FF6C-36C19646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0" y="1033649"/>
            <a:ext cx="5658640" cy="5801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8AC537-06C9-D36F-B959-96DF0CC0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93" y="1278099"/>
            <a:ext cx="6078307" cy="48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Results(Object Detection)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95309-B212-E673-5A12-3F883EB7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95" y="1781304"/>
            <a:ext cx="9785809" cy="32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Limitations and Discussions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ACC953-B409-665F-B81E-0464258AE4B5}"/>
              </a:ext>
            </a:extLst>
          </p:cNvPr>
          <p:cNvSpPr txBox="1"/>
          <p:nvPr/>
        </p:nvSpPr>
        <p:spPr>
          <a:xfrm>
            <a:off x="796570" y="1073577"/>
            <a:ext cx="10113002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尽管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Mobile-Former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对于大型图像具有比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MobileNetV3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更快的推断速度 ，但随着图像变小，它会变慢。他们有相似的令牌，但移动前者更准确。由于任务之间的分辨率变化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例如分类，检测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，因此对多个图像尺寸执行比较。随着图像分辨率的降低，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Mobile-Former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失去了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mobilenetv3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的领先地位。这是因为前者和嵌入投影在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 → 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 ← 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中是独立于分辨率的，并且它们的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PyTorch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实现效率不如卷积。因此，当图像较小时，开销相对较大，但是随着图像尺寸的增大，开销变得可以忽略不计。通过优化这些组件的实现，可以进一步提高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Mobile-Former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的运行时性能。我们将在今后的工作中调查这些。另一个限制是，由于参数繁重的分类头，移动前者在参数方面效率不高，尤其是在执行图像分类时。例如，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Mobile-Former-294M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头消耗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4.6M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的总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11.4m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(40%)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。由于删除了图像分类头，因此在切换到对象检测时可以缓解此问题。</a:t>
            </a:r>
          </a:p>
        </p:txBody>
      </p:sp>
    </p:spTree>
    <p:extLst>
      <p:ext uri="{BB962C8B-B14F-4D97-AF65-F5344CB8AC3E}">
        <p14:creationId xmlns:p14="http://schemas.microsoft.com/office/powerpoint/2010/main" val="32495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496879" y="292778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1A176-890E-269E-79B6-F102808A1B81}"/>
              </a:ext>
            </a:extLst>
          </p:cNvPr>
          <p:cNvSpPr txBox="1"/>
          <p:nvPr/>
        </p:nvSpPr>
        <p:spPr>
          <a:xfrm>
            <a:off x="796570" y="1327577"/>
            <a:ext cx="10113002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文章提出一种新的架构，通过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MobileNet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构建桥结构，通过这种结构实现局部特征和全局特征的融合。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720000"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 outperforms MobileNetV3 at low FLOP regime from 25M to 500M FLOPs on ImageNet classiﬁcation. For instance, Mobile-Former achieves 77.9% top-1 accuracy at 294M FLOPs, gaining 1.3% over MobileNetV3 but saving 17% of computations. When transferring to object detection, Mobile-Former outperforms MobileNetV3 by 8.6 AP in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RetinaNet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framework. Furthermore, we build an efficient end-to-end detector by replacing backbone, encoder and decoder in DETR with Mobile-Former, which outperforms DETR by 1.1 AP but saves 52% of computational cost and 36% of parameters.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478950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9AB725-BAAD-E36C-626E-0A19B1545C7F}"/>
              </a:ext>
            </a:extLst>
          </p:cNvPr>
          <p:cNvSpPr txBox="1"/>
          <p:nvPr/>
        </p:nvSpPr>
        <p:spPr>
          <a:xfrm>
            <a:off x="796570" y="1327577"/>
            <a:ext cx="1011300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当前在计算机视觉领域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目标检测，分类等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上主流的三种算法框架为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indent="720000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传统的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框架，代表性的有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ResNet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系列、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VGG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系类以及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yolo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系列这种方式通过卷积、池化操作来获取特征图，但是缺点是无法有效融合图片的全局特征。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框架结构，通过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框架结构能够有效的融合图片的全局特征，并且将注意力机制引入到视觉领域。其缺点在于计算量过大，需要大量算力。对于工业领域，或一些硬件算法并不适合。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Transformer+CNN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的框架结构，这类框架结构目前得到广泛的应用，因为其可以有效的融合到局部特征和全局特征。</a:t>
            </a:r>
          </a:p>
        </p:txBody>
      </p:sp>
    </p:spTree>
    <p:extLst>
      <p:ext uri="{BB962C8B-B14F-4D97-AF65-F5344CB8AC3E}">
        <p14:creationId xmlns:p14="http://schemas.microsoft.com/office/powerpoint/2010/main" val="222509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478950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E0095C-A3B4-C82B-BEFB-896F3045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44" y="994651"/>
            <a:ext cx="5943636" cy="5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478950" y="265328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THE METHOD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CDEA9-F1C8-0B0B-B819-DBC66B4D9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" b="28243"/>
          <a:stretch/>
        </p:blipFill>
        <p:spPr>
          <a:xfrm>
            <a:off x="2780517" y="815998"/>
            <a:ext cx="6385889" cy="60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478950" y="265328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THE 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77419-97BE-1A3A-7764-CA1720137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776906"/>
            <a:ext cx="5901927" cy="60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478950" y="265328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THE METHOD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6A580D-6696-F378-6F2A-B491E8D53CA0}"/>
              </a:ext>
            </a:extLst>
          </p:cNvPr>
          <p:cNvSpPr txBox="1"/>
          <p:nvPr/>
        </p:nvSpPr>
        <p:spPr>
          <a:xfrm>
            <a:off x="796570" y="1327577"/>
            <a:ext cx="10113002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本文使用桥结构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Input: Images  and  learnable parameters(tokens)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tokens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维度为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M*d M and d are the number and dimension of tokens.</a:t>
            </a:r>
          </a:p>
          <a:p>
            <a:pPr indent="720000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Output(Image Classification):</a:t>
            </a:r>
          </a:p>
          <a:p>
            <a:pPr indent="720000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Output(Object Detection):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8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Low cost two-way bridge: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B63530-2F42-DE8E-A011-504E987BD312}"/>
              </a:ext>
            </a:extLst>
          </p:cNvPr>
          <p:cNvSpPr txBox="1"/>
          <p:nvPr/>
        </p:nvSpPr>
        <p:spPr>
          <a:xfrm>
            <a:off x="796570" y="1006260"/>
            <a:ext cx="1011300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 to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Global: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FB159-EC90-3F15-6AA5-01667FCD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10" y="1674119"/>
            <a:ext cx="5229955" cy="5620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96FC9E-3EA5-D1F9-C46F-9A465F3372F5}"/>
              </a:ext>
            </a:extLst>
          </p:cNvPr>
          <p:cNvSpPr txBox="1"/>
          <p:nvPr/>
        </p:nvSpPr>
        <p:spPr>
          <a:xfrm>
            <a:off x="796570" y="2349272"/>
            <a:ext cx="1011300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Global to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Local: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803115-AA33-725B-6FBC-D968080AD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10" y="2961996"/>
            <a:ext cx="5303709" cy="6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6" y="336833"/>
            <a:ext cx="1029719" cy="47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76643-0BEC-47EA-8DD5-04CC7321F222}"/>
              </a:ext>
            </a:extLst>
          </p:cNvPr>
          <p:cNvSpPr/>
          <p:nvPr/>
        </p:nvSpPr>
        <p:spPr>
          <a:xfrm>
            <a:off x="1523774" y="314805"/>
            <a:ext cx="840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315B7B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Network Specification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28DC9E-8F71-FAA1-69B0-A4922FB53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23" y="838358"/>
            <a:ext cx="6070982" cy="60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0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35599</TotalTime>
  <Words>573</Words>
  <Application>Microsoft Office PowerPoint</Application>
  <PresentationFormat>宽屏</PresentationFormat>
  <Paragraphs>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liue liue</cp:lastModifiedBy>
  <cp:revision>1374</cp:revision>
  <dcterms:created xsi:type="dcterms:W3CDTF">2014-12-17T13:36:00Z</dcterms:created>
  <dcterms:modified xsi:type="dcterms:W3CDTF">2022-10-24T15:40:55Z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