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6" r:id="rId4"/>
    <p:sldId id="267" r:id="rId5"/>
    <p:sldId id="263" r:id="rId6"/>
    <p:sldId id="268" r:id="rId7"/>
    <p:sldId id="269" r:id="rId8"/>
    <p:sldId id="264" r:id="rId9"/>
    <p:sldId id="270" r:id="rId10"/>
    <p:sldId id="258" r:id="rId11"/>
    <p:sldId id="272" r:id="rId12"/>
    <p:sldId id="271" r:id="rId13"/>
    <p:sldId id="259" r:id="rId14"/>
    <p:sldId id="273" r:id="rId15"/>
    <p:sldId id="260" r:id="rId16"/>
    <p:sldId id="274" r:id="rId17"/>
    <p:sldId id="275" r:id="rId18"/>
    <p:sldId id="261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82307" autoAdjust="0"/>
  </p:normalViewPr>
  <p:slideViewPr>
    <p:cSldViewPr snapToGrid="0">
      <p:cViewPr>
        <p:scale>
          <a:sx n="66" d="100"/>
          <a:sy n="66" d="100"/>
        </p:scale>
        <p:origin x="123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u-HU" sz="3200"/>
              <a:t>Értékcsökkenés 1 év alatt</a:t>
            </a:r>
            <a:endParaRPr lang="en-US" sz="320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49609036370453691"/>
          <c:y val="0.28602277355416778"/>
          <c:w val="0.47326490438695162"/>
          <c:h val="0.71397722644583217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Eszköz bruttó értéke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1B-4784-9974-7C511E0E6E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1B-4784-9974-7C511E0E6E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1B-4784-9974-7C511E0E6E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1B-4784-9974-7C511E0E6E30}"/>
              </c:ext>
            </c:extLst>
          </c:dPt>
          <c:dLbls>
            <c:dLbl>
              <c:idx val="0"/>
              <c:layout>
                <c:manualLayout>
                  <c:x val="-3.3862819170725048E-2"/>
                  <c:y val="-0.2098649830933295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885EE62-51E4-4C91-8D96-AABD82FF350F}" type="PERCENTAGE">
                      <a:rPr lang="en-US" sz="1600" baseline="0"/>
                      <a:pPr>
                        <a:defRPr sz="16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[SZÁZALÉK]</a:t>
                    </a:fld>
                    <a:endParaRPr lang="hu-HU"/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38288"/>
                        <a:gd name="adj2" fmla="val 134153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91B-4784-9974-7C511E0E6E30}"/>
                </c:ext>
              </c:extLst>
            </c:dLbl>
            <c:dLbl>
              <c:idx val="1"/>
              <c:layout>
                <c:manualLayout>
                  <c:x val="-6.1993840365330129E-2"/>
                  <c:y val="-0.10263491838294989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0038736-6F83-4B60-845F-AD0F4E602F1E}" type="PERCENTAGE">
                      <a:rPr lang="en-US" sz="1600" baseline="0"/>
                      <a:pPr>
                        <a:defRPr sz="1600" b="0" i="0" u="none" strike="noStrike" kern="1200" baseline="0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[SZÁZALÉK]</a:t>
                    </a:fld>
                    <a:endParaRPr lang="hu-HU"/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32709"/>
                        <a:gd name="adj2" fmla="val -75643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91B-4784-9974-7C511E0E6E3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BEA1277-E4A8-498C-9461-6F80B4D68AAB}" type="PERCENTAGE">
                      <a:rPr lang="en-US" baseline="0"/>
                      <a:pPr/>
                      <a:t>[SZÁZALÉK]</a:t>
                    </a:fld>
                    <a:endParaRPr lang="hu-HU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91B-4784-9974-7C511E0E6E30}"/>
                </c:ext>
              </c:extLst>
            </c:dLbl>
            <c:dLbl>
              <c:idx val="3"/>
              <c:layout>
                <c:manualLayout>
                  <c:x val="5.2380952380952209E-2"/>
                  <c:y val="-7.1839080459770152E-2"/>
                </c:manualLayout>
              </c:layout>
              <c:tx>
                <c:rich>
                  <a:bodyPr/>
                  <a:lstStyle/>
                  <a:p>
                    <a:fld id="{AC228D00-242B-4270-B7BC-BB920A62E9DC}" type="PERCENTAGE">
                      <a:rPr lang="en-US" baseline="0"/>
                      <a:pPr/>
                      <a:t>[SZÁZALÉK]</a:t>
                    </a:fld>
                    <a:endParaRPr lang="hu-HU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91B-4784-9974-7C511E0E6E3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Munka1!$A$2:$A$5</c:f>
              <c:strCache>
                <c:ptCount val="4"/>
                <c:pt idx="0">
                  <c:v>Számítógépek (6db)</c:v>
                </c:pt>
                <c:pt idx="1">
                  <c:v>Szerver</c:v>
                </c:pt>
                <c:pt idx="2">
                  <c:v>Perifériák</c:v>
                </c:pt>
                <c:pt idx="3">
                  <c:v>Egyéb elektronikai kiegészítők</c:v>
                </c:pt>
              </c:strCache>
            </c:strRef>
          </c:cat>
          <c:val>
            <c:numRef>
              <c:f>Munka1!$B$2:$B$5</c:f>
              <c:numCache>
                <c:formatCode>"Ft"#,##0_);[Red]\("Ft"#,##0\)</c:formatCode>
                <c:ptCount val="4"/>
                <c:pt idx="0">
                  <c:v>2000000</c:v>
                </c:pt>
                <c:pt idx="1">
                  <c:v>1500000</c:v>
                </c:pt>
                <c:pt idx="2">
                  <c:v>600000</c:v>
                </c:pt>
                <c:pt idx="3">
                  <c:v>420000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91B-4784-9974-7C511E0E6E3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Értékcsökkenés 1év alatt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E91B-4784-9974-7C511E0E6E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E91B-4784-9974-7C511E0E6E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E91B-4784-9974-7C511E0E6E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E91B-4784-9974-7C511E0E6E30}"/>
              </c:ext>
            </c:extLst>
          </c:dPt>
          <c:cat>
            <c:strRef>
              <c:f>Munka1!$A$2:$A$5</c:f>
              <c:strCache>
                <c:ptCount val="4"/>
                <c:pt idx="0">
                  <c:v>Számítógépek (6db)</c:v>
                </c:pt>
                <c:pt idx="1">
                  <c:v>Szerver</c:v>
                </c:pt>
                <c:pt idx="2">
                  <c:v>Perifériák</c:v>
                </c:pt>
                <c:pt idx="3">
                  <c:v>Egyéb elektronikai kiegészítők</c:v>
                </c:pt>
              </c:strCache>
            </c:strRef>
          </c:cat>
          <c:val>
            <c:numRef>
              <c:f>Munka1!$C$2:$C$5</c:f>
              <c:numCache>
                <c:formatCode>"Ft"#,##0_);[Red]\("Ft"#,##0\)</c:formatCode>
                <c:ptCount val="4"/>
                <c:pt idx="0">
                  <c:v>333333</c:v>
                </c:pt>
                <c:pt idx="1">
                  <c:v>250000</c:v>
                </c:pt>
                <c:pt idx="2">
                  <c:v>100000</c:v>
                </c:pt>
                <c:pt idx="3">
                  <c:v>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91B-4784-9974-7C511E0E6E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0206296488995691E-3"/>
          <c:y val="0.41105281832269502"/>
          <c:w val="0.37362398046166201"/>
          <c:h val="0.40305212012528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u-H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BA1AC-B074-4119-B09F-8B879FA88493}" type="datetimeFigureOut">
              <a:rPr lang="hu-HU" smtClean="0"/>
              <a:t>2023. 05. 08.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39ABF-8F6A-41FD-BB0D-6D9C20D722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3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CSABA bemutatja, hogy mi a projekt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34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4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656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236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BOTI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7443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BOTI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9210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LACI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666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LACI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464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LACI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6461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CSABA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1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BERTOLD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32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BERTOLD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101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BERTOLD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6793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886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293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PETI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993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ÁGÓ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7622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ÁGÓ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9ABF-8F6A-41FD-BB0D-6D9C20D72201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560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1FEF26-7FDB-0FF2-3A02-DD813749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558" y="2404534"/>
            <a:ext cx="8714445" cy="1646302"/>
          </a:xfrm>
        </p:spPr>
        <p:txBody>
          <a:bodyPr/>
          <a:lstStyle/>
          <a:p>
            <a:br>
              <a:rPr lang="hu-HU" dirty="0"/>
            </a:br>
            <a:r>
              <a:rPr lang="hu-HU" dirty="0"/>
              <a:t>Szelektív hulladék lerakó hely kereső webalkalmazás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DFE35D0-092D-35FB-6766-CE6F3ED83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Rendszerfejlesztés – Rejtély csapat</a:t>
            </a:r>
          </a:p>
        </p:txBody>
      </p:sp>
    </p:spTree>
    <p:extLst>
      <p:ext uri="{BB962C8B-B14F-4D97-AF65-F5344CB8AC3E}">
        <p14:creationId xmlns:p14="http://schemas.microsoft.com/office/powerpoint/2010/main" val="22495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A23B4-2C04-5148-C61D-70A9339B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Gazdasági számítások</a:t>
            </a:r>
            <a:br>
              <a:rPr lang="hu-HU" dirty="0"/>
            </a:br>
            <a:r>
              <a:rPr lang="hu-HU" sz="2800" dirty="0"/>
              <a:t>(6.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8EDC02-5649-5ECA-D0CF-4E2F48B2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Ráfordítások</a:t>
            </a:r>
          </a:p>
          <a:p>
            <a:pPr>
              <a:lnSpc>
                <a:spcPct val="200000"/>
              </a:lnSpc>
            </a:pPr>
            <a:r>
              <a:rPr lang="hu-HU" dirty="0"/>
              <a:t>Beszerzési, üzemeltetési költségek</a:t>
            </a:r>
          </a:p>
          <a:p>
            <a:pPr>
              <a:lnSpc>
                <a:spcPct val="200000"/>
              </a:lnSpc>
            </a:pPr>
            <a:r>
              <a:rPr lang="hu-HU" dirty="0"/>
              <a:t>Amortizáció</a:t>
            </a:r>
          </a:p>
          <a:p>
            <a:pPr>
              <a:lnSpc>
                <a:spcPct val="200000"/>
              </a:lnSpc>
            </a:pPr>
            <a:r>
              <a:rPr lang="hu-HU" dirty="0"/>
              <a:t>Bevételek</a:t>
            </a:r>
          </a:p>
        </p:txBody>
      </p:sp>
    </p:spTree>
    <p:extLst>
      <p:ext uri="{BB962C8B-B14F-4D97-AF65-F5344CB8AC3E}">
        <p14:creationId xmlns:p14="http://schemas.microsoft.com/office/powerpoint/2010/main" val="238349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A23B4-2C04-5148-C61D-70A9339B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Gazdasági számítások</a:t>
            </a:r>
            <a:br>
              <a:rPr lang="hu-HU" dirty="0"/>
            </a:br>
            <a:r>
              <a:rPr lang="hu-HU" sz="2800" dirty="0"/>
              <a:t>(6. sprint)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A8D184C-7A09-4BA2-513F-38234AD80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8238066" cy="488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6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A23B4-2C04-5148-C61D-70A9339B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Gazdasági számítások</a:t>
            </a:r>
            <a:br>
              <a:rPr lang="hu-HU" dirty="0"/>
            </a:br>
            <a:r>
              <a:rPr lang="hu-HU" sz="2800" dirty="0"/>
              <a:t>(6. sprint)</a:t>
            </a:r>
            <a:endParaRPr lang="hu-HU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019BD-5C15-832C-D66F-49A6E236F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892086"/>
              </p:ext>
            </p:extLst>
          </p:nvPr>
        </p:nvGraphicFramePr>
        <p:xfrm>
          <a:off x="677334" y="1930400"/>
          <a:ext cx="9500501" cy="384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6385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0F41BC-7CF5-2B06-6082-7F403A0E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Technikai specifikáció</a:t>
            </a:r>
            <a:br>
              <a:rPr lang="hu-HU" dirty="0"/>
            </a:br>
            <a:r>
              <a:rPr lang="hu-HU" sz="2800" dirty="0"/>
              <a:t>(7.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010C11-3E30-2478-B674-33468B70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Platform</a:t>
            </a:r>
          </a:p>
          <a:p>
            <a:pPr>
              <a:lnSpc>
                <a:spcPct val="200000"/>
              </a:lnSpc>
            </a:pPr>
            <a:r>
              <a:rPr lang="hu-HU" dirty="0"/>
              <a:t>Fejlesztési eszközök</a:t>
            </a:r>
          </a:p>
          <a:p>
            <a:pPr>
              <a:lnSpc>
                <a:spcPct val="200000"/>
              </a:lnSpc>
            </a:pPr>
            <a:r>
              <a:rPr lang="hu-HU" dirty="0"/>
              <a:t>Architektúra terv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558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693AC61C-2B30-5679-82FB-B5AA2DAFA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121" y="188121"/>
            <a:ext cx="6481757" cy="64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8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4CEF9-0658-C6A8-5829-90D8E35B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terv</a:t>
            </a:r>
            <a:br>
              <a:rPr lang="hu-HU" dirty="0"/>
            </a:br>
            <a:r>
              <a:rPr lang="hu-HU" sz="2800" dirty="0"/>
              <a:t>(8.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ABDAB-2AE3-4719-DFB8-4E089DB44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Táblák</a:t>
            </a:r>
          </a:p>
          <a:p>
            <a:pPr>
              <a:lnSpc>
                <a:spcPct val="200000"/>
              </a:lnSpc>
            </a:pPr>
            <a:r>
              <a:rPr lang="hu-HU" dirty="0"/>
              <a:t>Egyed-kapcsolat</a:t>
            </a:r>
          </a:p>
          <a:p>
            <a:pPr>
              <a:lnSpc>
                <a:spcPct val="200000"/>
              </a:lnSpc>
            </a:pPr>
            <a:r>
              <a:rPr lang="hu-HU" dirty="0"/>
              <a:t>Adatmodell</a:t>
            </a:r>
          </a:p>
        </p:txBody>
      </p:sp>
    </p:spTree>
    <p:extLst>
      <p:ext uri="{BB962C8B-B14F-4D97-AF65-F5344CB8AC3E}">
        <p14:creationId xmlns:p14="http://schemas.microsoft.com/office/powerpoint/2010/main" val="367792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Freeform: Shape 22">
            <a:extLst>
              <a:ext uri="{FF2B5EF4-FFF2-40B4-BE49-F238E27FC236}">
                <a16:creationId xmlns:a16="http://schemas.microsoft.com/office/drawing/2014/main" id="{85C2136B-77EC-41E9-BDB6-58A4AE142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33800"/>
            <a:ext cx="762000" cy="3124200"/>
          </a:xfrm>
          <a:custGeom>
            <a:avLst/>
            <a:gdLst>
              <a:gd name="connsiteX0" fmla="*/ 0 w 762000"/>
              <a:gd name="connsiteY0" fmla="*/ 0 h 3124200"/>
              <a:gd name="connsiteX1" fmla="*/ 762000 w 762000"/>
              <a:gd name="connsiteY1" fmla="*/ 3124200 h 3124200"/>
              <a:gd name="connsiteX2" fmla="*/ 0 w 762000"/>
              <a:gd name="connsiteY2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3124200">
                <a:moveTo>
                  <a:pt x="0" y="0"/>
                </a:moveTo>
                <a:lnTo>
                  <a:pt x="762000" y="3124200"/>
                </a:lnTo>
                <a:lnTo>
                  <a:pt x="0" y="31242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0" name="Straight Connector 24">
            <a:extLst>
              <a:ext uri="{FF2B5EF4-FFF2-40B4-BE49-F238E27FC236}">
                <a16:creationId xmlns:a16="http://schemas.microsoft.com/office/drawing/2014/main" id="{E55891F3-A5E2-4418-8950-25FA2B73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274002" y="4502552"/>
            <a:ext cx="2917998" cy="235544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1FCEB1-A7E1-417C-A7EF-AA30D5A0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3500" y="-16625"/>
            <a:ext cx="2667482" cy="68746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FBCF2A6-1F18-4B68-B5D2-5B763ED4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2923" y="-16625"/>
            <a:ext cx="1269077" cy="6874625"/>
          </a:xfrm>
          <a:custGeom>
            <a:avLst/>
            <a:gdLst>
              <a:gd name="connsiteX0" fmla="*/ 714894 w 1269077"/>
              <a:gd name="connsiteY0" fmla="*/ 0 h 6874625"/>
              <a:gd name="connsiteX1" fmla="*/ 1269077 w 1269077"/>
              <a:gd name="connsiteY1" fmla="*/ 16625 h 6874625"/>
              <a:gd name="connsiteX2" fmla="*/ 1269077 w 1269077"/>
              <a:gd name="connsiteY2" fmla="*/ 6874625 h 6874625"/>
              <a:gd name="connsiteX3" fmla="*/ 0 w 1269077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9077" h="6874625">
                <a:moveTo>
                  <a:pt x="714894" y="0"/>
                </a:moveTo>
                <a:lnTo>
                  <a:pt x="1269077" y="16625"/>
                </a:lnTo>
                <a:lnTo>
                  <a:pt x="1269077" y="6874625"/>
                </a:lnTo>
                <a:lnTo>
                  <a:pt x="0" y="6874625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3A27FB-A693-4A75-951E-0C77CD98F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374" y="-16624"/>
            <a:ext cx="1983626" cy="6874625"/>
          </a:xfrm>
          <a:custGeom>
            <a:avLst/>
            <a:gdLst>
              <a:gd name="connsiteX0" fmla="*/ 0 w 1983626"/>
              <a:gd name="connsiteY0" fmla="*/ 0 h 6874625"/>
              <a:gd name="connsiteX1" fmla="*/ 1983626 w 1983626"/>
              <a:gd name="connsiteY1" fmla="*/ 0 h 6874625"/>
              <a:gd name="connsiteX2" fmla="*/ 1983626 w 1983626"/>
              <a:gd name="connsiteY2" fmla="*/ 6874625 h 6874625"/>
              <a:gd name="connsiteX3" fmla="*/ 1522181 w 1983626"/>
              <a:gd name="connsiteY3" fmla="*/ 6874625 h 687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3626" h="6874625">
                <a:moveTo>
                  <a:pt x="0" y="0"/>
                </a:moveTo>
                <a:lnTo>
                  <a:pt x="1983626" y="0"/>
                </a:lnTo>
                <a:lnTo>
                  <a:pt x="1983626" y="6874625"/>
                </a:lnTo>
                <a:lnTo>
                  <a:pt x="1522181" y="6874625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F2C9AD9-B253-AC2F-C141-54A4AE29EC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812" r="-1239"/>
          <a:stretch/>
        </p:blipFill>
        <p:spPr>
          <a:xfrm>
            <a:off x="953586" y="-80343"/>
            <a:ext cx="11073796" cy="67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8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AD5D6593-7068-058F-1A7B-BCEDFE8C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64689"/>
            <a:ext cx="10905066" cy="51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76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7E234C-2A99-C06F-60E5-115E4215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UI terv</a:t>
            </a:r>
            <a:br>
              <a:rPr lang="hu-HU" dirty="0"/>
            </a:br>
            <a:r>
              <a:rPr lang="hu-HU" sz="2800" dirty="0"/>
              <a:t>(9.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50BB71-697D-A523-AAC6-8A5BAD22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szöveg látható&#10;&#10;Automatikusan generált leírás">
            <a:extLst>
              <a:ext uri="{FF2B5EF4-FFF2-40B4-BE49-F238E27FC236}">
                <a16:creationId xmlns:a16="http://schemas.microsoft.com/office/drawing/2014/main" id="{D825FD28-18A0-9606-3771-A2DB68F4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982751" cy="429024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796BF3A-4301-F842-2035-71B5933EE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85" y="1930397"/>
            <a:ext cx="1982752" cy="4290244"/>
          </a:xfrm>
          <a:prstGeom prst="rect">
            <a:avLst/>
          </a:prstGeom>
        </p:spPr>
      </p:pic>
      <p:pic>
        <p:nvPicPr>
          <p:cNvPr id="6" name="Kép 5" descr="A képen szöveg, elektronika látható&#10;&#10;Automatikusan generált leírás">
            <a:extLst>
              <a:ext uri="{FF2B5EF4-FFF2-40B4-BE49-F238E27FC236}">
                <a16:creationId xmlns:a16="http://schemas.microsoft.com/office/drawing/2014/main" id="{59F9CA99-AA1C-A797-763C-EEF6F4B60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36" y="1930397"/>
            <a:ext cx="1982752" cy="4290244"/>
          </a:xfrm>
          <a:prstGeom prst="rect">
            <a:avLst/>
          </a:prstGeom>
        </p:spPr>
      </p:pic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864C471D-43F4-C76B-743B-5565406702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588" y="1930397"/>
            <a:ext cx="1982752" cy="4290244"/>
          </a:xfrm>
          <a:prstGeom prst="rect">
            <a:avLst/>
          </a:prstGeom>
        </p:spPr>
      </p:pic>
      <p:pic>
        <p:nvPicPr>
          <p:cNvPr id="8" name="Kép 7" descr="A képen asztal látható&#10;&#10;Automatikusan generált leírás">
            <a:extLst>
              <a:ext uri="{FF2B5EF4-FFF2-40B4-BE49-F238E27FC236}">
                <a16:creationId xmlns:a16="http://schemas.microsoft.com/office/drawing/2014/main" id="{0BFAD755-DBB8-B6E7-267D-0AC8DAB835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539" y="1930397"/>
            <a:ext cx="1982752" cy="42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7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40E19D-3102-16C7-C60E-B2E2AAE5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902" y="2108200"/>
            <a:ext cx="5963361" cy="1320800"/>
          </a:xfrm>
        </p:spPr>
        <p:txBody>
          <a:bodyPr>
            <a:normAutofit/>
          </a:bodyPr>
          <a:lstStyle/>
          <a:p>
            <a:r>
              <a:rPr lang="hu-HU" sz="4400" dirty="0"/>
              <a:t>Köszönjük a figyelmet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317A72-732A-0307-7108-0EE59B0E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343" y="3211467"/>
            <a:ext cx="3116744" cy="3880773"/>
          </a:xfrm>
        </p:spPr>
        <p:txBody>
          <a:bodyPr/>
          <a:lstStyle/>
          <a:p>
            <a:r>
              <a:rPr lang="hu-HU" dirty="0"/>
              <a:t>Németh Csaba</a:t>
            </a:r>
          </a:p>
          <a:p>
            <a:r>
              <a:rPr lang="hu-HU" dirty="0"/>
              <a:t>Kovács Péter</a:t>
            </a:r>
          </a:p>
          <a:p>
            <a:r>
              <a:rPr lang="hu-HU" dirty="0" err="1"/>
              <a:t>Tornyossy</a:t>
            </a:r>
            <a:r>
              <a:rPr lang="hu-HU" dirty="0"/>
              <a:t> László</a:t>
            </a:r>
          </a:p>
          <a:p>
            <a:r>
              <a:rPr lang="hu-HU" dirty="0"/>
              <a:t>Nagy Botond</a:t>
            </a:r>
          </a:p>
          <a:p>
            <a:r>
              <a:rPr lang="hu-HU" dirty="0"/>
              <a:t>Szabó Bertold</a:t>
            </a:r>
          </a:p>
          <a:p>
            <a:r>
              <a:rPr lang="hu-HU" dirty="0"/>
              <a:t>Lóránd Dunszt Ágoston</a:t>
            </a:r>
          </a:p>
        </p:txBody>
      </p:sp>
    </p:spTree>
    <p:extLst>
      <p:ext uri="{BB962C8B-B14F-4D97-AF65-F5344CB8AC3E}">
        <p14:creationId xmlns:p14="http://schemas.microsoft.com/office/powerpoint/2010/main" val="189211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A4489D-807F-B8FE-376B-2C9D366B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Projektszabályzat</a:t>
            </a:r>
            <a:br>
              <a:rPr lang="hu-HU" dirty="0"/>
            </a:br>
            <a:r>
              <a:rPr lang="hu-HU" sz="2800" dirty="0"/>
              <a:t>(1.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B3C60-1AF2-DA6B-8FD2-51D0D2B9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Kommunikáció</a:t>
            </a:r>
          </a:p>
          <a:p>
            <a:pPr>
              <a:lnSpc>
                <a:spcPct val="200000"/>
              </a:lnSpc>
            </a:pPr>
            <a:r>
              <a:rPr lang="hu-HU" dirty="0"/>
              <a:t>Dokumentumok kezelése</a:t>
            </a:r>
          </a:p>
          <a:p>
            <a:pPr>
              <a:lnSpc>
                <a:spcPct val="200000"/>
              </a:lnSpc>
            </a:pPr>
            <a:r>
              <a:rPr lang="hu-HU" dirty="0"/>
              <a:t>Jogok és kötelezettségek</a:t>
            </a:r>
          </a:p>
          <a:p>
            <a:pPr>
              <a:lnSpc>
                <a:spcPct val="200000"/>
              </a:lnSpc>
            </a:pPr>
            <a:r>
              <a:rPr lang="hu-HU" dirty="0"/>
              <a:t>Feladatkörök és jellemzőik</a:t>
            </a:r>
          </a:p>
          <a:p>
            <a:endParaRPr lang="hu-HU" dirty="0"/>
          </a:p>
        </p:txBody>
      </p:sp>
      <p:pic>
        <p:nvPicPr>
          <p:cNvPr id="1026" name="Picture 2" descr="A Discord letöltése ingyen, magyarul - INTO">
            <a:extLst>
              <a:ext uri="{FF2B5EF4-FFF2-40B4-BE49-F238E27FC236}">
                <a16:creationId xmlns:a16="http://schemas.microsoft.com/office/drawing/2014/main" id="{6D91697A-523E-1C5A-FCAE-DC4235C7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02" y="360296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ira Logo and symbol, meaning, history, PNG">
            <a:extLst>
              <a:ext uri="{FF2B5EF4-FFF2-40B4-BE49-F238E27FC236}">
                <a16:creationId xmlns:a16="http://schemas.microsoft.com/office/drawing/2014/main" id="{671602BE-551F-6716-0698-D49161FBD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152" y="609600"/>
            <a:ext cx="4514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68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CD02C-BA36-2BE7-44DE-8EB1123D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</a:t>
            </a:r>
            <a:br>
              <a:rPr lang="hu-HU" dirty="0"/>
            </a:br>
            <a:r>
              <a:rPr lang="hu-HU" sz="2800" dirty="0"/>
              <a:t>(2.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4F3837-F847-116C-8228-00803BE0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Probléma felderítése</a:t>
            </a:r>
          </a:p>
          <a:p>
            <a:pPr>
              <a:lnSpc>
                <a:spcPct val="200000"/>
              </a:lnSpc>
            </a:pPr>
            <a:r>
              <a:rPr lang="hu-HU" dirty="0"/>
              <a:t>SWOT analízis</a:t>
            </a:r>
          </a:p>
          <a:p>
            <a:pPr>
              <a:lnSpc>
                <a:spcPct val="200000"/>
              </a:lnSpc>
            </a:pPr>
            <a:r>
              <a:rPr lang="hu-HU" dirty="0"/>
              <a:t>Működés az új rendszer előtt</a:t>
            </a:r>
          </a:p>
          <a:p>
            <a:pPr>
              <a:lnSpc>
                <a:spcPct val="200000"/>
              </a:lnSpc>
            </a:pPr>
            <a:r>
              <a:rPr lang="hu-HU" dirty="0"/>
              <a:t>Tevékenység felelősség mátrix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06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CD02C-BA36-2BE7-44DE-8EB1123D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70" y="294897"/>
            <a:ext cx="8596668" cy="1320800"/>
          </a:xfrm>
        </p:spPr>
        <p:txBody>
          <a:bodyPr/>
          <a:lstStyle/>
          <a:p>
            <a:r>
              <a:rPr lang="hu-HU" dirty="0"/>
              <a:t>Bevezetés</a:t>
            </a:r>
            <a:br>
              <a:rPr lang="hu-HU" dirty="0"/>
            </a:br>
            <a:r>
              <a:rPr lang="hu-HU" sz="2800" dirty="0"/>
              <a:t>(2. sprint)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02E5DAB-11C0-7FD6-23B9-941B3D74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70" y="1615697"/>
            <a:ext cx="8332195" cy="53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7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667F-908D-93C6-6372-0F3DD7D9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igényspecifikáció</a:t>
            </a:r>
            <a:br>
              <a:rPr lang="hu-HU" dirty="0"/>
            </a:br>
            <a:r>
              <a:rPr lang="hu-HU" sz="2800" dirty="0"/>
              <a:t>(3.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EFC08F-507A-FD33-C747-A1E048FC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hu-HU" dirty="0"/>
              <a:t>Célok meghatározása</a:t>
            </a:r>
          </a:p>
          <a:p>
            <a:pPr>
              <a:lnSpc>
                <a:spcPct val="200000"/>
              </a:lnSpc>
            </a:pPr>
            <a:r>
              <a:rPr lang="hu-HU" dirty="0" err="1"/>
              <a:t>Stakeholderek</a:t>
            </a:r>
            <a:r>
              <a:rPr lang="hu-HU" dirty="0"/>
              <a:t> meghatározása</a:t>
            </a:r>
          </a:p>
          <a:p>
            <a:pPr>
              <a:lnSpc>
                <a:spcPct val="200000"/>
              </a:lnSpc>
            </a:pPr>
            <a:r>
              <a:rPr lang="hu-HU" dirty="0"/>
              <a:t>Működés az új rendszer bevezetése után</a:t>
            </a:r>
          </a:p>
          <a:p>
            <a:pPr>
              <a:lnSpc>
                <a:spcPct val="200000"/>
              </a:lnSpc>
            </a:pPr>
            <a:r>
              <a:rPr lang="hu-HU" dirty="0"/>
              <a:t>Üzleti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case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35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667F-908D-93C6-6372-0F3DD7D9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igényspecifikáció</a:t>
            </a:r>
            <a:br>
              <a:rPr lang="hu-HU" dirty="0"/>
            </a:br>
            <a:r>
              <a:rPr lang="hu-HU" sz="2800" dirty="0"/>
              <a:t>(3. sprint)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72B6E6E-D3F6-C811-4314-D6DD60295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738" y="1721224"/>
            <a:ext cx="8618562" cy="47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1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D0667F-908D-93C6-6372-0F3DD7D9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Üzleti igényspecifikáció</a:t>
            </a:r>
            <a:br>
              <a:rPr lang="hu-HU" dirty="0"/>
            </a:br>
            <a:r>
              <a:rPr lang="hu-HU" sz="2800" dirty="0"/>
              <a:t>(3. sprint)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0A8524-FB80-58E5-51B2-1BAF9E61F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71" y="2074095"/>
            <a:ext cx="9047016" cy="4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9436-1C01-0B3E-00C8-9D2BC5F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 specifikáció</a:t>
            </a:r>
            <a:br>
              <a:rPr lang="hu-HU" dirty="0"/>
            </a:br>
            <a:r>
              <a:rPr lang="hu-HU" sz="2800" dirty="0"/>
              <a:t>(4-5. sprint)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66E574-8263-7AE7-DA8F-EDD99AB8B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Nem funkcionális követelmények</a:t>
            </a:r>
          </a:p>
          <a:p>
            <a:pPr>
              <a:lnSpc>
                <a:spcPct val="200000"/>
              </a:lnSpc>
            </a:pPr>
            <a:r>
              <a:rPr lang="hu-HU" dirty="0"/>
              <a:t>Funkcionális követelmények</a:t>
            </a:r>
          </a:p>
          <a:p>
            <a:pPr>
              <a:lnSpc>
                <a:spcPct val="200000"/>
              </a:lnSpc>
            </a:pPr>
            <a:r>
              <a:rPr lang="hu-HU" dirty="0"/>
              <a:t>Használhatóság</a:t>
            </a:r>
          </a:p>
          <a:p>
            <a:pPr>
              <a:lnSpc>
                <a:spcPct val="200000"/>
              </a:lnSpc>
            </a:pPr>
            <a:r>
              <a:rPr lang="hu-HU" dirty="0"/>
              <a:t>Felhasználó támogatás</a:t>
            </a:r>
          </a:p>
          <a:p>
            <a:pPr>
              <a:lnSpc>
                <a:spcPct val="200000"/>
              </a:lnSpc>
            </a:pPr>
            <a:r>
              <a:rPr lang="hu-HU" dirty="0"/>
              <a:t>Megbízhatóság</a:t>
            </a:r>
          </a:p>
          <a:p>
            <a:pPr>
              <a:lnSpc>
                <a:spcPct val="200000"/>
              </a:lnSpc>
            </a:pPr>
            <a:r>
              <a:rPr lang="hu-HU" dirty="0"/>
              <a:t>Teljesítmény</a:t>
            </a:r>
          </a:p>
        </p:txBody>
      </p:sp>
    </p:spTree>
    <p:extLst>
      <p:ext uri="{BB962C8B-B14F-4D97-AF65-F5344CB8AC3E}">
        <p14:creationId xmlns:p14="http://schemas.microsoft.com/office/powerpoint/2010/main" val="289038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9436-1C01-0B3E-00C8-9D2BC5F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 specifikáció</a:t>
            </a:r>
            <a:br>
              <a:rPr lang="hu-HU" dirty="0"/>
            </a:br>
            <a:r>
              <a:rPr lang="hu-HU" sz="2800" dirty="0"/>
              <a:t>(4-5. sprint)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F4A9F19-BB5F-D074-F0DC-7C2D6BD2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1" y="1672142"/>
            <a:ext cx="9037636" cy="485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985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246</Words>
  <Application>Microsoft Office PowerPoint</Application>
  <PresentationFormat>Szélesvásznú</PresentationFormat>
  <Paragraphs>94</Paragraphs>
  <Slides>19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 3</vt:lpstr>
      <vt:lpstr>Dimenzió</vt:lpstr>
      <vt:lpstr> Szelektív hulladék lerakó hely kereső webalkalmazás</vt:lpstr>
      <vt:lpstr>Projektszabályzat (1. sprint)</vt:lpstr>
      <vt:lpstr>Bevezetés (2. sprint)</vt:lpstr>
      <vt:lpstr>Bevezetés (2. sprint)</vt:lpstr>
      <vt:lpstr>Üzleti igényspecifikáció (3. sprint)</vt:lpstr>
      <vt:lpstr>Üzleti igényspecifikáció (3. sprint)</vt:lpstr>
      <vt:lpstr>Üzleti igényspecifikáció (3. sprint)</vt:lpstr>
      <vt:lpstr>Követelmény specifikáció (4-5. sprint)</vt:lpstr>
      <vt:lpstr>Követelmény specifikáció (4-5. sprint)</vt:lpstr>
      <vt:lpstr>Gazdasági számítások (6. sprint)</vt:lpstr>
      <vt:lpstr>Gazdasági számítások (6. sprint)</vt:lpstr>
      <vt:lpstr>Gazdasági számítások (6. sprint)</vt:lpstr>
      <vt:lpstr>Technikai specifikáció (7. sprint)</vt:lpstr>
      <vt:lpstr>PowerPoint-bemutató</vt:lpstr>
      <vt:lpstr>Adatbázis terv (8. sprint)</vt:lpstr>
      <vt:lpstr>PowerPoint-bemutató</vt:lpstr>
      <vt:lpstr>PowerPoint-bemutató</vt:lpstr>
      <vt:lpstr>UI terv (9. sprint)</vt:lpstr>
      <vt:lpstr>Köszönjük a figyelmet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Szelektív hulladék lerakó hely kereső webalkalmazás</dc:title>
  <dc:creator>Botond Nagy</dc:creator>
  <cp:lastModifiedBy>Laci Tornyossy</cp:lastModifiedBy>
  <cp:revision>3</cp:revision>
  <dcterms:created xsi:type="dcterms:W3CDTF">2023-05-07T17:23:40Z</dcterms:created>
  <dcterms:modified xsi:type="dcterms:W3CDTF">2023-05-08T13:18:47Z</dcterms:modified>
</cp:coreProperties>
</file>