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7F8-8BE8-42FE-A4BF-78E4AB6E8223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D29D-0646-4153-8F93-050BF9B47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58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7F8-8BE8-42FE-A4BF-78E4AB6E8223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D29D-0646-4153-8F93-050BF9B47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33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7F8-8BE8-42FE-A4BF-78E4AB6E8223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D29D-0646-4153-8F93-050BF9B47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696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7F8-8BE8-42FE-A4BF-78E4AB6E8223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D29D-0646-4153-8F93-050BF9B47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64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7F8-8BE8-42FE-A4BF-78E4AB6E8223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D29D-0646-4153-8F93-050BF9B47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155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7F8-8BE8-42FE-A4BF-78E4AB6E8223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D29D-0646-4153-8F93-050BF9B47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218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7F8-8BE8-42FE-A4BF-78E4AB6E8223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D29D-0646-4153-8F93-050BF9B47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566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7F8-8BE8-42FE-A4BF-78E4AB6E8223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D29D-0646-4153-8F93-050BF9B47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577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7F8-8BE8-42FE-A4BF-78E4AB6E8223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D29D-0646-4153-8F93-050BF9B47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96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7F8-8BE8-42FE-A4BF-78E4AB6E8223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8E8D29D-0646-4153-8F93-050BF9B47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79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7F8-8BE8-42FE-A4BF-78E4AB6E8223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D29D-0646-4153-8F93-050BF9B47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39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7F8-8BE8-42FE-A4BF-78E4AB6E8223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D29D-0646-4153-8F93-050BF9B47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19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7F8-8BE8-42FE-A4BF-78E4AB6E8223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D29D-0646-4153-8F93-050BF9B47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3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7F8-8BE8-42FE-A4BF-78E4AB6E8223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D29D-0646-4153-8F93-050BF9B47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16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7F8-8BE8-42FE-A4BF-78E4AB6E8223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D29D-0646-4153-8F93-050BF9B47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57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7F8-8BE8-42FE-A4BF-78E4AB6E8223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D29D-0646-4153-8F93-050BF9B47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11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D7F8-8BE8-42FE-A4BF-78E4AB6E8223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8D29D-0646-4153-8F93-050BF9B47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18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DBD7F8-8BE8-42FE-A4BF-78E4AB6E8223}" type="datetimeFigureOut">
              <a:rPr lang="ru-RU" smtClean="0"/>
              <a:t>14.12.2016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E8D29D-0646-4153-8F93-050BF9B47F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03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54197" y="3867152"/>
            <a:ext cx="9395460" cy="115315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700" b="1" dirty="0" smtClean="0">
                <a:solidFill>
                  <a:srgbClr val="FFC000"/>
                </a:solidFill>
              </a:rPr>
              <a:t>Invisible Iceberg</a:t>
            </a:r>
            <a:endParaRPr lang="ru-RU" sz="3700" b="1" dirty="0">
              <a:solidFill>
                <a:srgbClr val="FFC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36222" y="5020311"/>
            <a:ext cx="6855778" cy="1837690"/>
          </a:xfrm>
        </p:spPr>
        <p:txBody>
          <a:bodyPr>
            <a:normAutofit/>
          </a:bodyPr>
          <a:lstStyle/>
          <a:p>
            <a:pPr algn="ctr"/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</a:rPr>
              <a:t>Klichov Faridun		 	U1510016</a:t>
            </a:r>
          </a:p>
          <a:p>
            <a:pPr algn="ctr"/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</a:rPr>
              <a:t>Botirov Erkinboy		U1510060</a:t>
            </a:r>
          </a:p>
          <a:p>
            <a:pPr algn="ctr"/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</a:rPr>
              <a:t>Yusupov Afzal			U1510049</a:t>
            </a:r>
            <a:endParaRPr lang="ru-RU" sz="25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2156460" y="-457835"/>
            <a:ext cx="9395460" cy="177292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67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en-US" sz="16700" b="1" dirty="0" smtClean="0">
                <a:solidFill>
                  <a:srgbClr val="FFC000"/>
                </a:solidFill>
              </a:rPr>
              <a:t>/</a:t>
            </a:r>
            <a:r>
              <a:rPr lang="en-US" sz="16700" b="1" dirty="0" smtClean="0">
                <a:solidFill>
                  <a:srgbClr val="00B0F0"/>
                </a:solidFill>
              </a:rPr>
              <a:t>49</a:t>
            </a:r>
            <a:r>
              <a:rPr lang="en-US" sz="16700" b="1" dirty="0" smtClean="0">
                <a:solidFill>
                  <a:srgbClr val="FFC000"/>
                </a:solidFill>
              </a:rPr>
              <a:t> </a:t>
            </a:r>
            <a:r>
              <a:rPr lang="en-US" sz="16700" b="1" dirty="0" smtClean="0">
                <a:solidFill>
                  <a:srgbClr val="92D050"/>
                </a:solidFill>
              </a:rPr>
              <a:t>L</a:t>
            </a:r>
            <a:r>
              <a:rPr lang="en-US" sz="16700" b="1" dirty="0" smtClean="0">
                <a:solidFill>
                  <a:srgbClr val="7030A0"/>
                </a:solidFill>
              </a:rPr>
              <a:t>o</a:t>
            </a:r>
            <a:r>
              <a:rPr lang="en-US" sz="16700" b="1" dirty="0" smtClean="0">
                <a:solidFill>
                  <a:srgbClr val="002060"/>
                </a:solidFill>
              </a:rPr>
              <a:t>tt</a:t>
            </a:r>
            <a:r>
              <a:rPr lang="en-US" sz="16700" b="1" dirty="0" smtClean="0">
                <a:solidFill>
                  <a:srgbClr val="0070C0"/>
                </a:solidFill>
              </a:rPr>
              <a:t>e</a:t>
            </a:r>
            <a:r>
              <a:rPr lang="en-US" sz="16700" b="1" dirty="0" smtClean="0">
                <a:solidFill>
                  <a:schemeClr val="accent3">
                    <a:lumMod val="50000"/>
                  </a:schemeClr>
                </a:solidFill>
              </a:rPr>
              <a:t>r</a:t>
            </a:r>
            <a:r>
              <a:rPr lang="en-US" sz="16700" b="1" dirty="0" smtClean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sz="16700" b="1" dirty="0" smtClean="0">
                <a:solidFill>
                  <a:srgbClr val="FFC000"/>
                </a:solidFill>
              </a:rPr>
              <a:t> </a:t>
            </a:r>
            <a:r>
              <a:rPr lang="en-US" sz="16700" b="1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16700" b="1" dirty="0" smtClean="0">
                <a:solidFill>
                  <a:srgbClr val="FF0000"/>
                </a:solidFill>
              </a:rPr>
              <a:t>a</a:t>
            </a:r>
            <a:r>
              <a:rPr lang="en-US" sz="16700" b="1" dirty="0" smtClean="0">
                <a:solidFill>
                  <a:srgbClr val="FFFF00"/>
                </a:solidFill>
              </a:rPr>
              <a:t>m</a:t>
            </a:r>
            <a:r>
              <a:rPr lang="en-US" sz="16700" b="1" dirty="0" smtClean="0">
                <a:solidFill>
                  <a:srgbClr val="92D050"/>
                </a:solidFill>
              </a:rPr>
              <a:t>e</a:t>
            </a:r>
            <a:endParaRPr lang="ru-RU" sz="16700" b="1" dirty="0">
              <a:solidFill>
                <a:srgbClr val="92D050"/>
              </a:solidFill>
            </a:endParaRPr>
          </a:p>
        </p:txBody>
      </p:sp>
      <p:pic>
        <p:nvPicPr>
          <p:cNvPr id="1026" name="Picture 2" descr="http://cdn.moneycrashers.com/wp-content/uploads/2008/04/lottery-balls-cas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460" y="1315086"/>
            <a:ext cx="6537960" cy="321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6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518025" y="1314450"/>
            <a:ext cx="7673975" cy="300037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There would be 50 numbers from 0 to 49, among them 6 lucky  numbers are automatically selected by lottery balls machine.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Participants choose their 6-number combinations before the game will start and information about all chosen combinations would be given to the organizers. Order of numbers do not matter.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If someone, who can find 5 numbers form lucky numbers, will be rewarded with exact amount of money.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When someone can predict all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6 lucky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numbers, of course he will hit the jackpot. 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980423" y="3244334"/>
            <a:ext cx="231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dirty="0" smtClean="0">
                <a:effectLst/>
              </a:rPr>
              <a:t> 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156460" y="-457835"/>
            <a:ext cx="9395460" cy="177292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67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en-US" sz="16700" b="1" dirty="0" smtClean="0">
                <a:solidFill>
                  <a:srgbClr val="FFC000"/>
                </a:solidFill>
              </a:rPr>
              <a:t>/</a:t>
            </a:r>
            <a:r>
              <a:rPr lang="en-US" sz="16700" b="1" dirty="0" smtClean="0">
                <a:solidFill>
                  <a:srgbClr val="00B0F0"/>
                </a:solidFill>
              </a:rPr>
              <a:t>49</a:t>
            </a:r>
            <a:r>
              <a:rPr lang="en-US" sz="16700" b="1" dirty="0" smtClean="0">
                <a:solidFill>
                  <a:srgbClr val="FFC000"/>
                </a:solidFill>
              </a:rPr>
              <a:t> </a:t>
            </a:r>
            <a:r>
              <a:rPr lang="en-US" sz="16700" b="1" dirty="0" smtClean="0">
                <a:solidFill>
                  <a:srgbClr val="92D050"/>
                </a:solidFill>
              </a:rPr>
              <a:t>L</a:t>
            </a:r>
            <a:r>
              <a:rPr lang="en-US" sz="16700" b="1" dirty="0" smtClean="0">
                <a:solidFill>
                  <a:srgbClr val="7030A0"/>
                </a:solidFill>
              </a:rPr>
              <a:t>o</a:t>
            </a:r>
            <a:r>
              <a:rPr lang="en-US" sz="16700" b="1" dirty="0" smtClean="0">
                <a:solidFill>
                  <a:srgbClr val="002060"/>
                </a:solidFill>
              </a:rPr>
              <a:t>tt</a:t>
            </a:r>
            <a:r>
              <a:rPr lang="en-US" sz="16700" b="1" dirty="0" smtClean="0">
                <a:solidFill>
                  <a:srgbClr val="0070C0"/>
                </a:solidFill>
              </a:rPr>
              <a:t>e</a:t>
            </a:r>
            <a:r>
              <a:rPr lang="en-US" sz="16700" b="1" dirty="0" smtClean="0">
                <a:solidFill>
                  <a:schemeClr val="accent3">
                    <a:lumMod val="50000"/>
                  </a:schemeClr>
                </a:solidFill>
              </a:rPr>
              <a:t>r</a:t>
            </a:r>
            <a:r>
              <a:rPr lang="en-US" sz="16700" b="1" dirty="0" smtClean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sz="16700" b="1" dirty="0" smtClean="0">
                <a:solidFill>
                  <a:srgbClr val="FFC000"/>
                </a:solidFill>
              </a:rPr>
              <a:t> </a:t>
            </a:r>
            <a:r>
              <a:rPr lang="en-US" sz="16700" b="1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16700" b="1" dirty="0" smtClean="0">
                <a:solidFill>
                  <a:srgbClr val="FF0000"/>
                </a:solidFill>
              </a:rPr>
              <a:t>a</a:t>
            </a:r>
            <a:r>
              <a:rPr lang="en-US" sz="16700" b="1" dirty="0" smtClean="0">
                <a:solidFill>
                  <a:srgbClr val="FFFF00"/>
                </a:solidFill>
              </a:rPr>
              <a:t>m</a:t>
            </a:r>
            <a:r>
              <a:rPr lang="en-US" sz="16700" b="1" dirty="0" smtClean="0">
                <a:solidFill>
                  <a:srgbClr val="92D050"/>
                </a:solidFill>
              </a:rPr>
              <a:t>e</a:t>
            </a:r>
            <a:endParaRPr lang="ru-RU" sz="16700" b="1" dirty="0">
              <a:solidFill>
                <a:srgbClr val="92D05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5086"/>
            <a:ext cx="4500562" cy="3021331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1943653" y="4597522"/>
            <a:ext cx="9821073" cy="19861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500" b="1" dirty="0" smtClean="0">
                <a:solidFill>
                  <a:srgbClr val="FF0000"/>
                </a:solidFill>
              </a:rPr>
              <a:t>The main goal of our application is to find winners among huge amount of participants quickly and correctly </a:t>
            </a:r>
            <a:endParaRPr lang="ru-RU" sz="4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64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156460" y="-457835"/>
            <a:ext cx="9395460" cy="177292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67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en-US" sz="16700" b="1" dirty="0" smtClean="0">
                <a:solidFill>
                  <a:srgbClr val="FFC000"/>
                </a:solidFill>
              </a:rPr>
              <a:t>/</a:t>
            </a:r>
            <a:r>
              <a:rPr lang="en-US" sz="16700" b="1" dirty="0" smtClean="0">
                <a:solidFill>
                  <a:srgbClr val="00B0F0"/>
                </a:solidFill>
              </a:rPr>
              <a:t>49</a:t>
            </a:r>
            <a:r>
              <a:rPr lang="en-US" sz="16700" b="1" dirty="0" smtClean="0">
                <a:solidFill>
                  <a:srgbClr val="FFC000"/>
                </a:solidFill>
              </a:rPr>
              <a:t> </a:t>
            </a:r>
            <a:r>
              <a:rPr lang="en-US" sz="16700" b="1" dirty="0" smtClean="0">
                <a:solidFill>
                  <a:srgbClr val="92D050"/>
                </a:solidFill>
              </a:rPr>
              <a:t>L</a:t>
            </a:r>
            <a:r>
              <a:rPr lang="en-US" sz="16700" b="1" dirty="0" smtClean="0">
                <a:solidFill>
                  <a:srgbClr val="7030A0"/>
                </a:solidFill>
              </a:rPr>
              <a:t>o</a:t>
            </a:r>
            <a:r>
              <a:rPr lang="en-US" sz="16700" b="1" dirty="0" smtClean="0">
                <a:solidFill>
                  <a:srgbClr val="002060"/>
                </a:solidFill>
              </a:rPr>
              <a:t>tt</a:t>
            </a:r>
            <a:r>
              <a:rPr lang="en-US" sz="16700" b="1" dirty="0" smtClean="0">
                <a:solidFill>
                  <a:srgbClr val="0070C0"/>
                </a:solidFill>
              </a:rPr>
              <a:t>e</a:t>
            </a:r>
            <a:r>
              <a:rPr lang="en-US" sz="16700" b="1" dirty="0" smtClean="0">
                <a:solidFill>
                  <a:schemeClr val="accent3">
                    <a:lumMod val="50000"/>
                  </a:schemeClr>
                </a:solidFill>
              </a:rPr>
              <a:t>r</a:t>
            </a:r>
            <a:r>
              <a:rPr lang="en-US" sz="16700" b="1" dirty="0" smtClean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sz="16700" b="1" dirty="0" smtClean="0">
                <a:solidFill>
                  <a:srgbClr val="FFC000"/>
                </a:solidFill>
              </a:rPr>
              <a:t> </a:t>
            </a:r>
            <a:r>
              <a:rPr lang="en-US" sz="16700" b="1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16700" b="1" dirty="0" smtClean="0">
                <a:solidFill>
                  <a:srgbClr val="FF0000"/>
                </a:solidFill>
              </a:rPr>
              <a:t>a</a:t>
            </a:r>
            <a:r>
              <a:rPr lang="en-US" sz="16700" b="1" dirty="0" smtClean="0">
                <a:solidFill>
                  <a:srgbClr val="FFFF00"/>
                </a:solidFill>
              </a:rPr>
              <a:t>m</a:t>
            </a:r>
            <a:r>
              <a:rPr lang="en-US" sz="16700" b="1" dirty="0" smtClean="0">
                <a:solidFill>
                  <a:srgbClr val="92D050"/>
                </a:solidFill>
              </a:rPr>
              <a:t>e</a:t>
            </a:r>
            <a:endParaRPr lang="ru-RU" sz="16700" b="1" dirty="0">
              <a:solidFill>
                <a:srgbClr val="92D05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62939" y="2480310"/>
            <a:ext cx="11529061" cy="4080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i="1" dirty="0" smtClean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Hashing</a:t>
            </a:r>
            <a:r>
              <a:rPr lang="en-US" sz="30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– to create unique key.</a:t>
            </a:r>
          </a:p>
          <a:p>
            <a:r>
              <a:rPr lang="en-US" sz="3000" b="1" i="1" dirty="0" smtClean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Find </a:t>
            </a:r>
            <a:r>
              <a:rPr lang="en-US" sz="30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– </a:t>
            </a:r>
            <a:r>
              <a:rPr lang="en-US" sz="3000" b="1" u="sng" dirty="0" smtClean="0">
                <a:solidFill>
                  <a:srgbClr val="FFC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find6, find5</a:t>
            </a:r>
            <a:r>
              <a:rPr lang="en-US" sz="30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-find lucky 6 and 5 numbers combinations. </a:t>
            </a:r>
          </a:p>
          <a:p>
            <a:r>
              <a:rPr lang="en-US" sz="3000" b="1" i="1" dirty="0" smtClean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Put</a:t>
            </a:r>
            <a:r>
              <a:rPr lang="en-US" sz="30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– to map combinations into appropriate places.</a:t>
            </a:r>
          </a:p>
          <a:p>
            <a:r>
              <a:rPr lang="en-US" sz="3000" b="1" i="1" dirty="0" smtClean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Compression</a:t>
            </a:r>
            <a:r>
              <a:rPr lang="en-US" sz="30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– find appropriate places.</a:t>
            </a:r>
          </a:p>
          <a:p>
            <a:pPr marL="0" indent="0">
              <a:buNone/>
            </a:pPr>
            <a:r>
              <a:rPr lang="en-US" sz="30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Because of the key should be unique, we </a:t>
            </a:r>
            <a:r>
              <a:rPr lang="en-US" sz="3000" b="1" i="1" dirty="0">
                <a:solidFill>
                  <a:srgbClr val="7030A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connect numbers, which start from 0 to 49, with the prime </a:t>
            </a:r>
            <a:r>
              <a:rPr lang="en-US" sz="30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numbers, and as we know </a:t>
            </a:r>
            <a:r>
              <a:rPr lang="en-US" sz="3000" b="1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product of prime numbers is unique. </a:t>
            </a:r>
            <a:endParaRPr lang="ru-RU" sz="3000" b="1" i="1" u="sng" dirty="0">
              <a:solidFill>
                <a:srgbClr val="FF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501834" y="1092201"/>
            <a:ext cx="10271760" cy="1610994"/>
          </a:xfrm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rgbClr val="FFC000"/>
                </a:solidFill>
              </a:rPr>
              <a:t>Implementation of Hash Table </a:t>
            </a:r>
            <a:r>
              <a:rPr lang="en-US" sz="3300" b="1" i="1" dirty="0" smtClean="0">
                <a:solidFill>
                  <a:srgbClr val="0070C0"/>
                </a:solidFill>
              </a:rPr>
              <a:t>(Separate Chaining)</a:t>
            </a:r>
            <a:endParaRPr lang="ru-RU" sz="33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88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156460" y="-457835"/>
            <a:ext cx="9395460" cy="177292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6700" b="1" dirty="0" smtClean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en-US" sz="16700" b="1" dirty="0" smtClean="0">
                <a:solidFill>
                  <a:srgbClr val="FFC000"/>
                </a:solidFill>
              </a:rPr>
              <a:t>/</a:t>
            </a:r>
            <a:r>
              <a:rPr lang="en-US" sz="16700" b="1" dirty="0" smtClean="0">
                <a:solidFill>
                  <a:srgbClr val="00B0F0"/>
                </a:solidFill>
              </a:rPr>
              <a:t>49</a:t>
            </a:r>
            <a:r>
              <a:rPr lang="en-US" sz="16700" b="1" dirty="0" smtClean="0">
                <a:solidFill>
                  <a:srgbClr val="FFC000"/>
                </a:solidFill>
              </a:rPr>
              <a:t> </a:t>
            </a:r>
            <a:r>
              <a:rPr lang="en-US" sz="16700" b="1" dirty="0" smtClean="0">
                <a:solidFill>
                  <a:srgbClr val="92D050"/>
                </a:solidFill>
              </a:rPr>
              <a:t>L</a:t>
            </a:r>
            <a:r>
              <a:rPr lang="en-US" sz="16700" b="1" dirty="0" smtClean="0">
                <a:solidFill>
                  <a:srgbClr val="7030A0"/>
                </a:solidFill>
              </a:rPr>
              <a:t>o</a:t>
            </a:r>
            <a:r>
              <a:rPr lang="en-US" sz="16700" b="1" dirty="0" smtClean="0">
                <a:solidFill>
                  <a:srgbClr val="002060"/>
                </a:solidFill>
              </a:rPr>
              <a:t>tt</a:t>
            </a:r>
            <a:r>
              <a:rPr lang="en-US" sz="16700" b="1" dirty="0" smtClean="0">
                <a:solidFill>
                  <a:srgbClr val="0070C0"/>
                </a:solidFill>
              </a:rPr>
              <a:t>e</a:t>
            </a:r>
            <a:r>
              <a:rPr lang="en-US" sz="16700" b="1" dirty="0" smtClean="0">
                <a:solidFill>
                  <a:schemeClr val="accent3">
                    <a:lumMod val="50000"/>
                  </a:schemeClr>
                </a:solidFill>
              </a:rPr>
              <a:t>r</a:t>
            </a:r>
            <a:r>
              <a:rPr lang="en-US" sz="16700" b="1" dirty="0" smtClean="0">
                <a:solidFill>
                  <a:schemeClr val="accent2">
                    <a:lumMod val="75000"/>
                  </a:schemeClr>
                </a:solidFill>
              </a:rPr>
              <a:t>y</a:t>
            </a:r>
            <a:r>
              <a:rPr lang="en-US" sz="16700" b="1" dirty="0" smtClean="0">
                <a:solidFill>
                  <a:srgbClr val="FFC000"/>
                </a:solidFill>
              </a:rPr>
              <a:t> </a:t>
            </a:r>
            <a:r>
              <a:rPr lang="en-US" sz="16700" b="1" dirty="0" smtClean="0">
                <a:solidFill>
                  <a:schemeClr val="accent5">
                    <a:lumMod val="50000"/>
                  </a:schemeClr>
                </a:solidFill>
              </a:rPr>
              <a:t>g</a:t>
            </a:r>
            <a:r>
              <a:rPr lang="en-US" sz="16700" b="1" dirty="0" smtClean="0">
                <a:solidFill>
                  <a:srgbClr val="FF0000"/>
                </a:solidFill>
              </a:rPr>
              <a:t>a</a:t>
            </a:r>
            <a:r>
              <a:rPr lang="en-US" sz="16700" b="1" dirty="0" smtClean="0">
                <a:solidFill>
                  <a:srgbClr val="FFFF00"/>
                </a:solidFill>
              </a:rPr>
              <a:t>m</a:t>
            </a:r>
            <a:r>
              <a:rPr lang="en-US" sz="16700" b="1" dirty="0" smtClean="0">
                <a:solidFill>
                  <a:srgbClr val="92D050"/>
                </a:solidFill>
              </a:rPr>
              <a:t>e</a:t>
            </a:r>
            <a:endParaRPr lang="ru-RU" sz="16700" b="1" dirty="0">
              <a:solidFill>
                <a:srgbClr val="92D05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280161" y="2244436"/>
            <a:ext cx="11529061" cy="3027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i="1" dirty="0" smtClean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Hashing</a:t>
            </a:r>
            <a:r>
              <a:rPr lang="en-US" sz="30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– O(1)</a:t>
            </a:r>
          </a:p>
          <a:p>
            <a:r>
              <a:rPr lang="en-US" sz="3000" b="1" i="1" dirty="0" smtClean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Find </a:t>
            </a:r>
            <a:r>
              <a:rPr lang="en-US" sz="30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– find6 - O(1), find5 – O(1) </a:t>
            </a:r>
          </a:p>
          <a:p>
            <a:r>
              <a:rPr lang="en-US" sz="3000" b="1" i="1" dirty="0" smtClean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Put</a:t>
            </a:r>
            <a:r>
              <a:rPr lang="en-US" sz="30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– </a:t>
            </a:r>
            <a:r>
              <a:rPr lang="en-US" sz="30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O(n)</a:t>
            </a:r>
            <a:endParaRPr lang="en-US" sz="3000" b="1" dirty="0" smtClean="0">
              <a:solidFill>
                <a:srgbClr val="FFC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3000" b="1" i="1" dirty="0" smtClean="0">
                <a:solidFill>
                  <a:srgbClr val="00B0F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Compression – </a:t>
            </a:r>
            <a:r>
              <a:rPr lang="en-US" sz="30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O(1)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280161" y="1315087"/>
            <a:ext cx="10271760" cy="929349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0070C0"/>
                </a:solidFill>
              </a:rPr>
              <a:t>Time complexity of functions:</a:t>
            </a:r>
            <a:endParaRPr lang="ru-RU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44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295</TotalTime>
  <Words>217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Tahoma</vt:lpstr>
      <vt:lpstr>Times New Roman</vt:lpstr>
      <vt:lpstr>Параллакс</vt:lpstr>
      <vt:lpstr> Invisible Iceberg</vt:lpstr>
      <vt:lpstr> </vt:lpstr>
      <vt:lpstr>Implementation of Hash Table (Separate Chaining)</vt:lpstr>
      <vt:lpstr>Time complexity of functions:</vt:lpstr>
      <vt:lpstr>PowerPoint Presentation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Invisible Iceberg</dc:title>
  <dc:creator>Faridun_Klichov</dc:creator>
  <cp:lastModifiedBy>Faridun Klichov</cp:lastModifiedBy>
  <cp:revision>36</cp:revision>
  <dcterms:created xsi:type="dcterms:W3CDTF">2016-12-13T08:51:07Z</dcterms:created>
  <dcterms:modified xsi:type="dcterms:W3CDTF">2016-12-14T08:29:30Z</dcterms:modified>
</cp:coreProperties>
</file>