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03B7A-F758-59F0-9F00-37CCF8BD5C34}" v="3540" dt="2024-12-16T13:19:03.440"/>
    <p1510:client id="{75306C72-5A7D-76A5-14D6-650E435CD97F}" v="162" dt="2024-12-16T16:24:30.061"/>
    <p1510:client id="{CD0757C8-751A-0680-5BAF-B21E5B9171E9}" v="2" dt="2024-12-17T11:51:57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C01C9-0D5B-0416-C3D1-87FA59F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22" y="3638"/>
            <a:ext cx="5077013" cy="36449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Airbus Ship Detection </a:t>
            </a:r>
            <a:endParaRPr lang="en-US" sz="40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074CA-5170-4A8A-322E-80F2CA825FD1}"/>
              </a:ext>
            </a:extLst>
          </p:cNvPr>
          <p:cNvSpPr txBox="1"/>
          <p:nvPr/>
        </p:nvSpPr>
        <p:spPr>
          <a:xfrm>
            <a:off x="6503158" y="690669"/>
            <a:ext cx="4862447" cy="18184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Jakab Martin - FX6A7J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noProof="1"/>
              <a:t>Fébert</a:t>
            </a:r>
            <a:r>
              <a:rPr lang="en-US" sz="2000" b="1"/>
              <a:t> Tamás - UQ8MSF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Horváth Botond - TRYVW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A5C8F-F4A6-5A8D-4E93-5052F5194319}"/>
              </a:ext>
            </a:extLst>
          </p:cNvPr>
          <p:cNvSpPr txBox="1"/>
          <p:nvPr/>
        </p:nvSpPr>
        <p:spPr>
          <a:xfrm>
            <a:off x="6640435" y="3180543"/>
            <a:ext cx="472352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u="sng" noProof="1"/>
              <a:t>Célkitűzés, motiváció</a:t>
            </a:r>
          </a:p>
          <a:p>
            <a:endParaRPr lang="en-GB" b="1" u="sng" noProof="1"/>
          </a:p>
          <a:p>
            <a:pPr marL="285750" indent="-285750">
              <a:buFont typeface="Arial"/>
              <a:buChar char="•"/>
            </a:pPr>
            <a:r>
              <a:rPr lang="en-GB" noProof="1"/>
              <a:t>Tapasztalatszerzés a számítógépes látás terén</a:t>
            </a:r>
          </a:p>
          <a:p>
            <a:endParaRPr lang="en-GB" noProof="1"/>
          </a:p>
          <a:p>
            <a:pPr marL="285750" indent="-285750">
              <a:buFont typeface="Arial"/>
              <a:buChar char="•"/>
            </a:pPr>
            <a:r>
              <a:rPr lang="en-GB" noProof="1"/>
              <a:t>Jobban átlátni egy szegmentációs probléma részleteit</a:t>
            </a:r>
          </a:p>
          <a:p>
            <a:endParaRPr lang="en-GB" noProof="1"/>
          </a:p>
          <a:p>
            <a:pPr marL="285750" indent="-285750">
              <a:buFont typeface="Arial"/>
              <a:buChar char="•"/>
            </a:pPr>
            <a:r>
              <a:rPr lang="en-GB" noProof="1"/>
              <a:t>GPU-használat</a:t>
            </a:r>
            <a:r>
              <a:rPr lang="en-GB" noProof="1">
                <a:ea typeface="+mn-lt"/>
                <a:cs typeface="+mn-lt"/>
              </a:rPr>
              <a:t> gyakorlása komplex modellek esetén</a:t>
            </a:r>
          </a:p>
          <a:p>
            <a:pPr marL="285750" indent="-285750">
              <a:buFont typeface="Arial"/>
              <a:buChar char="•"/>
            </a:pP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84078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F4A0-F863-4C20-B8C2-ADB22410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1"/>
              <a:t>Korábbi</a:t>
            </a:r>
            <a:r>
              <a:rPr lang="en-GB" dirty="0"/>
              <a:t> </a:t>
            </a:r>
            <a:r>
              <a:rPr lang="en-GB" noProof="1"/>
              <a:t>megoldások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14B49-2C6B-AAE1-D593-F1664638C133}"/>
              </a:ext>
            </a:extLst>
          </p:cNvPr>
          <p:cNvSpPr txBox="1"/>
          <p:nvPr/>
        </p:nvSpPr>
        <p:spPr>
          <a:xfrm>
            <a:off x="90712" y="1620158"/>
            <a:ext cx="536709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noProof="1"/>
              <a:t>Segment Anything</a:t>
            </a:r>
            <a:endParaRPr lang="en-GB" b="1" u="sng" noProof="1"/>
          </a:p>
          <a:p>
            <a:pPr marL="285750" indent="-285750">
              <a:buFont typeface="Arial"/>
              <a:buChar char="•"/>
            </a:pPr>
            <a:r>
              <a:rPr lang="en-GB" noProof="1">
                <a:ea typeface="+mn-lt"/>
                <a:cs typeface="+mn-lt"/>
              </a:rPr>
              <a:t>Univerzális modell, amelyet nem kifejezetten hajók detektálására terveztek</a:t>
            </a:r>
            <a:endParaRPr lang="en-GB" noProof="1"/>
          </a:p>
          <a:p>
            <a:pPr marL="285750" indent="-285750">
              <a:buFont typeface="Arial"/>
              <a:buChar char="•"/>
            </a:pPr>
            <a:r>
              <a:rPr lang="en-GB" noProof="1"/>
              <a:t>Elvetettük az ötletet, amikor nehézségekbe ütköztünk vele a maszkok leképezésénél</a:t>
            </a:r>
          </a:p>
          <a:p>
            <a:endParaRPr lang="en-GB" dirty="0" err="1"/>
          </a:p>
          <a:p>
            <a:r>
              <a:rPr lang="en-GB" b="1" noProof="1"/>
              <a:t>Pytorch</a:t>
            </a:r>
          </a:p>
          <a:p>
            <a:pPr marL="285750" indent="-285750">
              <a:buFont typeface="Arial"/>
              <a:buChar char="•"/>
            </a:pPr>
            <a:r>
              <a:rPr lang="en-GB" noProof="1">
                <a:ea typeface="+mn-lt"/>
                <a:cs typeface="+mn-lt"/>
              </a:rPr>
              <a:t>Az augmentációk létrehozásához explicit módon kell pipeline-t definiálni</a:t>
            </a:r>
            <a:endParaRPr lang="en-GB" noProof="1"/>
          </a:p>
          <a:p>
            <a:pPr marL="285750" indent="-285750">
              <a:buFont typeface="Arial"/>
              <a:buChar char="•"/>
            </a:pPr>
            <a:r>
              <a:rPr lang="en-GB" noProof="1"/>
              <a:t>Több kézi munkát igényel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r>
              <a:rPr lang="en-GB" b="1" u="sng" noProof="1"/>
              <a:t>Javítások:</a:t>
            </a:r>
          </a:p>
          <a:p>
            <a:pPr marL="285750" indent="-285750">
              <a:buFont typeface="Arial"/>
              <a:buChar char="•"/>
            </a:pPr>
            <a:r>
              <a:rPr lang="en-GB" noProof="1"/>
              <a:t>Tensorflow.keras keretrendszer (</a:t>
            </a:r>
            <a:r>
              <a:rPr lang="en-GB" noProof="1">
                <a:ea typeface="+mn-lt"/>
                <a:cs typeface="+mn-lt"/>
              </a:rPr>
              <a:t>ImageDataGenerator alkalmazása)</a:t>
            </a:r>
          </a:p>
          <a:p>
            <a:pPr marL="285750" indent="-285750">
              <a:buFont typeface="Arial"/>
              <a:buChar char="•"/>
            </a:pPr>
            <a:r>
              <a:rPr lang="en-GB" noProof="1"/>
              <a:t>Hiperparaméter optimalizálás bevezetése</a:t>
            </a:r>
          </a:p>
          <a:p>
            <a:pPr marL="285750" indent="-285750">
              <a:buFont typeface="Arial"/>
              <a:buChar char="•"/>
            </a:pPr>
            <a:r>
              <a:rPr lang="en-GB" noProof="1"/>
              <a:t>Neurális háló architektúra keresése szegmentációs problémákra</a:t>
            </a:r>
          </a:p>
        </p:txBody>
      </p:sp>
      <p:pic>
        <p:nvPicPr>
          <p:cNvPr id="4" name="Picture 3" descr="A graph with lines and dots&#10;&#10;Description automatically generated">
            <a:extLst>
              <a:ext uri="{FF2B5EF4-FFF2-40B4-BE49-F238E27FC236}">
                <a16:creationId xmlns:a16="http://schemas.microsoft.com/office/drawing/2014/main" id="{5CF1D6D5-2B17-2488-D55A-8475C451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254" y="1688756"/>
            <a:ext cx="6383248" cy="43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0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836E-C425-6C1B-6195-E12341C9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1"/>
              <a:t>Rendszerterv</a:t>
            </a:r>
            <a:endParaRPr lang="en-US" dirty="0"/>
          </a:p>
        </p:txBody>
      </p:sp>
      <p:pic>
        <p:nvPicPr>
          <p:cNvPr id="3" name="Picture 2" descr="A black line with blue text&#10;&#10;Description automatically generated">
            <a:extLst>
              <a:ext uri="{FF2B5EF4-FFF2-40B4-BE49-F238E27FC236}">
                <a16:creationId xmlns:a16="http://schemas.microsoft.com/office/drawing/2014/main" id="{05E631C4-462B-9672-9A95-ACFB3E1A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102"/>
            <a:ext cx="12192000" cy="1862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C93A5E-F606-A2DF-539C-DE19346AC478}"/>
              </a:ext>
            </a:extLst>
          </p:cNvPr>
          <p:cNvSpPr txBox="1"/>
          <p:nvPr/>
        </p:nvSpPr>
        <p:spPr>
          <a:xfrm>
            <a:off x="-2783" y="4223261"/>
            <a:ext cx="1093056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noProof="1"/>
              <a:t>Train_test_split (train 75%, validation 25%)</a:t>
            </a:r>
          </a:p>
          <a:p>
            <a:pPr marL="285750" indent="-285750">
              <a:buFont typeface="Arial"/>
              <a:buChar char="•"/>
            </a:pPr>
            <a:r>
              <a:rPr lang="en-GB" noProof="1"/>
              <a:t>CSV fájl RLE dekódolása és ID-k megszámolása</a:t>
            </a:r>
          </a:p>
          <a:p>
            <a:pPr marL="285750" indent="-285750">
              <a:buFont typeface="Arial"/>
              <a:buChar char="•"/>
            </a:pPr>
            <a:r>
              <a:rPr lang="en-GB" noProof="1"/>
              <a:t>Csoportosított adatokból minták kiválasztása</a:t>
            </a:r>
          </a:p>
          <a:p>
            <a:pPr marL="285750" indent="-285750">
              <a:buFont typeface="Arial"/>
              <a:buChar char="•"/>
            </a:pPr>
            <a:r>
              <a:rPr lang="en-GB" noProof="1"/>
              <a:t>ImageDataGenerator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noProof="1"/>
              <a:t>U-net, ADAM</a:t>
            </a:r>
          </a:p>
          <a:p>
            <a:pPr marL="285750" indent="-285750">
              <a:buFont typeface="Arial"/>
              <a:buChar char="•"/>
            </a:pPr>
            <a:r>
              <a:rPr lang="en-GB" noProof="1"/>
              <a:t>Keras_tuner, 7 trial</a:t>
            </a:r>
          </a:p>
          <a:p>
            <a:pPr marL="285750" indent="-285750">
              <a:buFont typeface="Arial"/>
              <a:buChar char="•"/>
            </a:pPr>
            <a:r>
              <a:rPr lang="en-GB" noProof="1"/>
              <a:t>IoU, F1, tensorboard vizualizálásra</a:t>
            </a:r>
          </a:p>
        </p:txBody>
      </p:sp>
    </p:spTree>
    <p:extLst>
      <p:ext uri="{BB962C8B-B14F-4D97-AF65-F5344CB8AC3E}">
        <p14:creationId xmlns:p14="http://schemas.microsoft.com/office/powerpoint/2010/main" val="59735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2012-18E5-74F6-83E8-47A4865C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212"/>
            <a:ext cx="10515600" cy="1325563"/>
          </a:xfrm>
        </p:spPr>
        <p:txBody>
          <a:bodyPr/>
          <a:lstStyle/>
          <a:p>
            <a:pPr algn="ctr"/>
            <a:r>
              <a:rPr lang="en-GB" noProof="1"/>
              <a:t>Kiegyensúlyozás</a:t>
            </a:r>
            <a:endParaRPr lang="en-US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49EF-A69E-546D-4526-E8DF2D713FFC}"/>
              </a:ext>
            </a:extLst>
          </p:cNvPr>
          <p:cNvSpPr txBox="1"/>
          <p:nvPr/>
        </p:nvSpPr>
        <p:spPr>
          <a:xfrm>
            <a:off x="3701260" y="2103533"/>
            <a:ext cx="551705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noProof="1"/>
              <a:t>Jelentős többségben vannak a hajókat nem tartalmazó képek</a:t>
            </a:r>
          </a:p>
          <a:p>
            <a:endParaRPr lang="en-GB" noProof="1"/>
          </a:p>
          <a:p>
            <a:pPr marL="285750" indent="-285750">
              <a:buFont typeface="Arial"/>
              <a:buChar char="•"/>
            </a:pPr>
            <a:r>
              <a:rPr lang="en-GB" noProof="1"/>
              <a:t>Problémák: tanítás ideje, erőforrások </a:t>
            </a:r>
          </a:p>
          <a:p>
            <a:endParaRPr lang="en-GB" noProof="1"/>
          </a:p>
          <a:p>
            <a:pPr marL="285750" indent="-285750">
              <a:buFont typeface="Arial"/>
              <a:buChar char="•"/>
            </a:pPr>
            <a:r>
              <a:rPr lang="en-GB" noProof="1"/>
              <a:t>A cél a hajók felismerése, nem a vízé</a:t>
            </a:r>
          </a:p>
          <a:p>
            <a:endParaRPr lang="en-GB" noProof="1"/>
          </a:p>
          <a:p>
            <a:r>
              <a:rPr lang="en-GB" b="1" noProof="1"/>
              <a:t>Megoldás</a:t>
            </a:r>
          </a:p>
          <a:p>
            <a:endParaRPr lang="en-GB" b="1" noProof="1"/>
          </a:p>
          <a:p>
            <a:pPr marL="285750" indent="-285750">
              <a:buFont typeface="Arial"/>
              <a:buChar char="•"/>
            </a:pPr>
            <a:r>
              <a:rPr lang="en-GB" b="1" noProof="1"/>
              <a:t>Kiegyensúlyozott tanítóadatok</a:t>
            </a:r>
          </a:p>
          <a:p>
            <a:pPr marL="285750" indent="-285750">
              <a:buFont typeface="Arial"/>
              <a:buChar char="•"/>
            </a:pPr>
            <a:endParaRPr lang="en-GB" noProof="1"/>
          </a:p>
          <a:p>
            <a:pPr marL="285750" indent="-285750">
              <a:buFont typeface="Arial"/>
              <a:buChar char="•"/>
            </a:pPr>
            <a:endParaRPr lang="en-GB" noProof="1"/>
          </a:p>
          <a:p>
            <a:endParaRPr lang="en-GB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1BC6DF3A-95A6-2CE7-FD6A-F32E05C91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83" y="1583527"/>
            <a:ext cx="3026188" cy="4455627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6FB36CB6-E08C-CD8B-1535-A9D06295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697" y="1588057"/>
            <a:ext cx="3027982" cy="44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5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25A4-94FF-FB8A-9395-F401C730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Modell </a:t>
            </a:r>
            <a:r>
              <a:rPr lang="en-GB" noProof="1"/>
              <a:t>architektúra</a:t>
            </a:r>
            <a:r>
              <a:rPr lang="en-GB" dirty="0"/>
              <a:t>, </a:t>
            </a:r>
            <a:r>
              <a:rPr lang="en-GB" noProof="1"/>
              <a:t>tanítás</a:t>
            </a:r>
            <a:r>
              <a:rPr lang="en-GB" dirty="0"/>
              <a:t>, </a:t>
            </a:r>
            <a:r>
              <a:rPr lang="en-GB" noProof="1"/>
              <a:t>nehézségek</a:t>
            </a:r>
            <a:endParaRPr lang="en-US" noProof="1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2B0728D1-A201-DCDA-4C35-3EBE6210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83" y="1701122"/>
            <a:ext cx="4360202" cy="2516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A0F1F-7280-40FD-6811-89B568D33C9D}"/>
              </a:ext>
            </a:extLst>
          </p:cNvPr>
          <p:cNvSpPr txBox="1"/>
          <p:nvPr/>
        </p:nvSpPr>
        <p:spPr>
          <a:xfrm>
            <a:off x="358831" y="1697550"/>
            <a:ext cx="465101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noProof="1"/>
              <a:t>U-net architektúra konvolúciós, pooling és upsample rétegekkel</a:t>
            </a:r>
            <a:endParaRPr lang="en-US" b="1" dirty="0"/>
          </a:p>
          <a:p>
            <a:endParaRPr lang="en-GB" b="1" noProof="1"/>
          </a:p>
          <a:p>
            <a:pPr marL="285750" indent="-285750">
              <a:buFont typeface="Arial"/>
              <a:buChar char="•"/>
            </a:pPr>
            <a:r>
              <a:rPr lang="en-GB" noProof="1"/>
              <a:t>Extrahálás</a:t>
            </a:r>
          </a:p>
          <a:p>
            <a:pPr marL="285750" indent="-285750">
              <a:buFont typeface="Arial"/>
              <a:buChar char="•"/>
            </a:pPr>
            <a:r>
              <a:rPr lang="en-GB" noProof="1"/>
              <a:t>Encoder rész</a:t>
            </a:r>
          </a:p>
          <a:p>
            <a:pPr marL="285750" indent="-285750">
              <a:buFont typeface="Arial"/>
              <a:buChar char="•"/>
            </a:pPr>
            <a:r>
              <a:rPr lang="en-GB" noProof="1"/>
              <a:t>Bottleneck</a:t>
            </a:r>
          </a:p>
          <a:p>
            <a:pPr marL="285750" indent="-285750">
              <a:buFont typeface="Arial"/>
              <a:buChar char="•"/>
            </a:pPr>
            <a:r>
              <a:rPr lang="en-GB" noProof="1"/>
              <a:t>Decoder rész</a:t>
            </a:r>
          </a:p>
          <a:p>
            <a:pPr marL="285750" indent="-285750">
              <a:buFont typeface="Arial"/>
              <a:buChar char="•"/>
            </a:pPr>
            <a:r>
              <a:rPr lang="en-GB" noProof="1"/>
              <a:t>Kimeneti réteg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9FA08-8241-1E73-10BF-7AA88A2DEE74}"/>
              </a:ext>
            </a:extLst>
          </p:cNvPr>
          <p:cNvSpPr txBox="1"/>
          <p:nvPr/>
        </p:nvSpPr>
        <p:spPr>
          <a:xfrm>
            <a:off x="364321" y="4366875"/>
            <a:ext cx="426457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noProof="1"/>
              <a:t>Tanítás hiperparaméter optimalizáció legjobb elmentett eredményével</a:t>
            </a:r>
            <a:endParaRPr lang="en-US" b="1" dirty="0"/>
          </a:p>
          <a:p>
            <a:endParaRPr lang="en-GB" b="1" noProof="1"/>
          </a:p>
          <a:p>
            <a:pPr marL="285750" indent="-285750">
              <a:buFont typeface="Arial"/>
              <a:buChar char="•"/>
            </a:pPr>
            <a:r>
              <a:rPr lang="en-GB" noProof="1"/>
              <a:t>Kiegyensúlyozott, dúsított adatokon</a:t>
            </a:r>
          </a:p>
          <a:p>
            <a:pPr marL="285750" indent="-285750">
              <a:buFont typeface="Arial"/>
              <a:buChar char="•"/>
            </a:pPr>
            <a:r>
              <a:rPr lang="en-GB" noProof="1"/>
              <a:t>50 epoch, 100 lépés/epoch </a:t>
            </a:r>
          </a:p>
          <a:p>
            <a:pPr marL="285750" indent="-285750">
              <a:buFont typeface="Arial"/>
              <a:buChar char="•"/>
            </a:pPr>
            <a:r>
              <a:rPr lang="en-GB" noProof="1"/>
              <a:t>Callback függvények alkalmazása</a:t>
            </a:r>
          </a:p>
          <a:p>
            <a:pPr marL="285750" indent="-285750">
              <a:buFont typeface="Arial"/>
              <a:buChar char="•"/>
            </a:pPr>
            <a:r>
              <a:rPr lang="en-GB" noProof="1"/>
              <a:t>Colab Pro L4 GPU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6341413-328A-D42E-E23B-DE2AB538C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958" y="4222543"/>
            <a:ext cx="4366868" cy="22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8FC7-6C46-424B-9B98-8BA2CF72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1"/>
              <a:t>Eredmények, kiértékelés</a:t>
            </a:r>
            <a:endParaRPr lang="en-US" dirty="0"/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1196BA3-A7BA-2D74-7465-A6F1B78B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7" y="2739265"/>
            <a:ext cx="5282786" cy="3820078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135F21B1-2336-2ECD-EEE3-6ADAF93A0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920" y="2739473"/>
            <a:ext cx="5236680" cy="3764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795C3-3466-7C4C-5B16-093867FA69D9}"/>
              </a:ext>
            </a:extLst>
          </p:cNvPr>
          <p:cNvSpPr txBox="1"/>
          <p:nvPr/>
        </p:nvSpPr>
        <p:spPr>
          <a:xfrm>
            <a:off x="256695" y="2188928"/>
            <a:ext cx="5230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noProof="1"/>
              <a:t> Intersection over Union 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C0851-C563-CE4B-DB85-DDCBF1EA466C}"/>
              </a:ext>
            </a:extLst>
          </p:cNvPr>
          <p:cNvSpPr txBox="1"/>
          <p:nvPr/>
        </p:nvSpPr>
        <p:spPr>
          <a:xfrm>
            <a:off x="6717130" y="2188928"/>
            <a:ext cx="5230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noProof="1"/>
              <a:t> Intersection over Union loss</a:t>
            </a:r>
          </a:p>
        </p:txBody>
      </p:sp>
    </p:spTree>
    <p:extLst>
      <p:ext uri="{BB962C8B-B14F-4D97-AF65-F5344CB8AC3E}">
        <p14:creationId xmlns:p14="http://schemas.microsoft.com/office/powerpoint/2010/main" val="98275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EFB2-B31E-C998-CA0D-DC82A4E7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1"/>
              <a:t>Tesztelés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D8FF7-90CC-CFAF-6400-40DAA4FD9FF2}"/>
              </a:ext>
            </a:extLst>
          </p:cNvPr>
          <p:cNvSpPr txBox="1"/>
          <p:nvPr/>
        </p:nvSpPr>
        <p:spPr>
          <a:xfrm>
            <a:off x="579651" y="2180593"/>
            <a:ext cx="386682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noProof="1"/>
              <a:t>Teszt mappa 15 képén</a:t>
            </a:r>
          </a:p>
          <a:p>
            <a:endParaRPr lang="en-GB" noProof="1"/>
          </a:p>
          <a:p>
            <a:pPr marL="285750" indent="-285750">
              <a:buFont typeface="Arial"/>
              <a:buChar char="•"/>
            </a:pPr>
            <a:r>
              <a:rPr lang="en-GB" noProof="1"/>
              <a:t>A hajókat nem tartalmazó képeken helyesen prediktál</a:t>
            </a:r>
          </a:p>
          <a:p>
            <a:endParaRPr lang="en-GB" noProof="1"/>
          </a:p>
          <a:p>
            <a:pPr marL="285750" indent="-285750">
              <a:buFont typeface="Arial"/>
              <a:buChar char="•"/>
            </a:pPr>
            <a:r>
              <a:rPr lang="en-GB" noProof="1"/>
              <a:t>Hajók felismerésében nem magabiztos</a:t>
            </a:r>
          </a:p>
          <a:p>
            <a:endParaRPr lang="en-GB" noProof="1"/>
          </a:p>
          <a:p>
            <a:pPr marL="285750" indent="-285750">
              <a:buFont typeface="Arial"/>
              <a:buChar char="•"/>
            </a:pPr>
            <a:r>
              <a:rPr lang="en-GB" noProof="1"/>
              <a:t>Magas IoU, alacsony f1 score</a:t>
            </a:r>
          </a:p>
          <a:p>
            <a:pPr marL="285750" indent="-285750">
              <a:buFont typeface="Arial"/>
              <a:buChar char="•"/>
            </a:pPr>
            <a:endParaRPr lang="en-GB" noProof="1"/>
          </a:p>
          <a:p>
            <a:pPr marL="285750" indent="-285750">
              <a:buFont typeface="Arial"/>
              <a:buChar char="•"/>
            </a:pPr>
            <a:r>
              <a:rPr lang="en-GB" noProof="1"/>
              <a:t>IoU-ra lett optimalizálva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4203C-18D7-9752-8074-F71947197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694" y="1860274"/>
            <a:ext cx="7610614" cy="388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E81A-E620-6B3E-9868-0ECDCDD0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1"/>
              <a:t>Összefoglalás</a:t>
            </a:r>
            <a:endParaRPr lang="en-US" noProof="1"/>
          </a:p>
        </p:txBody>
      </p:sp>
      <p:pic>
        <p:nvPicPr>
          <p:cNvPr id="6" name="Picture 5" descr="A black line with blue text&#10;&#10;Description automatically generated">
            <a:extLst>
              <a:ext uri="{FF2B5EF4-FFF2-40B4-BE49-F238E27FC236}">
                <a16:creationId xmlns:a16="http://schemas.microsoft.com/office/drawing/2014/main" id="{0AEB2886-D302-CB3F-C228-93C11E18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102"/>
            <a:ext cx="12192000" cy="1862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B739EE-B747-DA5A-226F-8757E5CF0265}"/>
              </a:ext>
            </a:extLst>
          </p:cNvPr>
          <p:cNvSpPr txBox="1"/>
          <p:nvPr/>
        </p:nvSpPr>
        <p:spPr>
          <a:xfrm>
            <a:off x="5477" y="4275733"/>
            <a:ext cx="112893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noProof="1"/>
              <a:t>IoU score: 0.6809</a:t>
            </a:r>
          </a:p>
          <a:p>
            <a:endParaRPr lang="en-GB" noProof="1"/>
          </a:p>
          <a:p>
            <a:pPr marL="285750" indent="-285750">
              <a:buFont typeface="Arial"/>
              <a:buChar char="•"/>
            </a:pPr>
            <a:r>
              <a:rPr lang="en-GB" noProof="1"/>
              <a:t>Tensorflow.keras környezet</a:t>
            </a:r>
          </a:p>
          <a:p>
            <a:endParaRPr lang="en-GB" noProof="1"/>
          </a:p>
          <a:p>
            <a:pPr marL="285750" indent="-285750">
              <a:buFont typeface="Arial"/>
              <a:buChar char="•"/>
            </a:pPr>
            <a:r>
              <a:rPr lang="en-GB" noProof="1"/>
              <a:t>U-net architektúra</a:t>
            </a:r>
          </a:p>
          <a:p>
            <a:endParaRPr lang="en-GB" noProof="1"/>
          </a:p>
          <a:p>
            <a:pPr marL="285750" indent="-285750">
              <a:buFont typeface="Arial"/>
              <a:buChar char="•"/>
            </a:pPr>
            <a:r>
              <a:rPr lang="en-GB" noProof="1"/>
              <a:t>Tensorboard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95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Airbus Ship Detection </vt:lpstr>
      <vt:lpstr>Korábbi megoldások</vt:lpstr>
      <vt:lpstr>Rendszerterv</vt:lpstr>
      <vt:lpstr>Kiegyensúlyozás</vt:lpstr>
      <vt:lpstr>Modell architektúra, tanítás, nehézségek</vt:lpstr>
      <vt:lpstr>Eredmények, kiértékelés</vt:lpstr>
      <vt:lpstr>Tesztelés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435</cp:revision>
  <dcterms:created xsi:type="dcterms:W3CDTF">2024-12-16T11:16:07Z</dcterms:created>
  <dcterms:modified xsi:type="dcterms:W3CDTF">2024-12-17T17:48:30Z</dcterms:modified>
</cp:coreProperties>
</file>