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Public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CqGjYxUGgvJYz+metiesQI0B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ublicSans-bold.fntdata"/><Relationship Id="rId21" Type="http://schemas.openxmlformats.org/officeDocument/2006/relationships/font" Target="fonts/PublicSans-regular.fntdata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89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"/>
          <p:cNvGrpSpPr/>
          <p:nvPr/>
        </p:nvGrpSpPr>
        <p:grpSpPr>
          <a:xfrm rot="-642870">
            <a:off x="-1355598" y="-4061571"/>
            <a:ext cx="9742922" cy="16240112"/>
            <a:chOff x="0" y="-38100"/>
            <a:chExt cx="2566037" cy="4277231"/>
          </a:xfrm>
        </p:grpSpPr>
        <p:sp>
          <p:nvSpPr>
            <p:cNvPr id="85" name="Google Shape;85;p2"/>
            <p:cNvSpPr/>
            <p:nvPr/>
          </p:nvSpPr>
          <p:spPr>
            <a:xfrm>
              <a:off x="0" y="0"/>
              <a:ext cx="2566037" cy="4239131"/>
            </a:xfrm>
            <a:custGeom>
              <a:rect b="b" l="l" r="r" t="t"/>
              <a:pathLst>
                <a:path extrusionOk="0" h="4239131" w="2566037">
                  <a:moveTo>
                    <a:pt x="0" y="0"/>
                  </a:moveTo>
                  <a:lnTo>
                    <a:pt x="2566037" y="0"/>
                  </a:lnTo>
                  <a:lnTo>
                    <a:pt x="2566037" y="4239131"/>
                  </a:lnTo>
                  <a:lnTo>
                    <a:pt x="0" y="4239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" name="Google Shape;86;p2"/>
            <p:cNvSpPr txBox="1"/>
            <p:nvPr/>
          </p:nvSpPr>
          <p:spPr>
            <a:xfrm>
              <a:off x="0" y="-38100"/>
              <a:ext cx="2566037" cy="4277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028700" y="4011289"/>
            <a:ext cx="6886146" cy="2257278"/>
            <a:chOff x="0" y="-9525"/>
            <a:chExt cx="9181529" cy="3009704"/>
          </a:xfrm>
        </p:grpSpPr>
        <p:sp>
          <p:nvSpPr>
            <p:cNvPr id="88" name="Google Shape;88;p2"/>
            <p:cNvSpPr txBox="1"/>
            <p:nvPr/>
          </p:nvSpPr>
          <p:spPr>
            <a:xfrm>
              <a:off x="0" y="-9525"/>
              <a:ext cx="9181529" cy="1838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0" u="none" cap="none" strike="noStrike">
                  <a:solidFill>
                    <a:srgbClr val="052896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0" y="2317766"/>
              <a:ext cx="9181529" cy="682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What this report will cover</a:t>
              </a:r>
              <a:endParaRPr/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9261083" y="3866699"/>
            <a:ext cx="6922064" cy="279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sng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 Look of Analytical Tools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sng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Traffic Source Performance</a:t>
            </a: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Analysis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sng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Internal Order Management System Analysis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437616" y="8660939"/>
            <a:ext cx="6922064" cy="4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3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1300161" y="804862"/>
            <a:ext cx="1539018" cy="1539018"/>
          </a:xfrm>
          <a:custGeom>
            <a:rect b="b" l="l" r="r" t="t"/>
            <a:pathLst>
              <a:path extrusionOk="0" h="1539018" w="1539018">
                <a:moveTo>
                  <a:pt x="0" y="0"/>
                </a:moveTo>
                <a:lnTo>
                  <a:pt x="1539019" y="0"/>
                </a:lnTo>
                <a:lnTo>
                  <a:pt x="1539019" y="1539019"/>
                </a:lnTo>
                <a:lnTo>
                  <a:pt x="0" y="1539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1"/>
          <p:cNvSpPr/>
          <p:nvPr/>
        </p:nvSpPr>
        <p:spPr>
          <a:xfrm>
            <a:off x="625891" y="5988815"/>
            <a:ext cx="17306410" cy="3445252"/>
          </a:xfrm>
          <a:custGeom>
            <a:rect b="b" l="l" r="r" t="t"/>
            <a:pathLst>
              <a:path extrusionOk="0" h="3445252" w="17306410">
                <a:moveTo>
                  <a:pt x="0" y="0"/>
                </a:moveTo>
                <a:lnTo>
                  <a:pt x="17306410" y="0"/>
                </a:lnTo>
                <a:lnTo>
                  <a:pt x="17306410" y="3445252"/>
                </a:lnTo>
                <a:lnTo>
                  <a:pt x="0" y="3445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7151" l="-608" r="0" t="-151"/>
            </a:stretch>
          </a:blipFill>
          <a:ln>
            <a:noFill/>
          </a:ln>
        </p:spPr>
      </p:sp>
      <p:sp>
        <p:nvSpPr>
          <p:cNvPr id="245" name="Google Shape;245;p11"/>
          <p:cNvSpPr/>
          <p:nvPr/>
        </p:nvSpPr>
        <p:spPr>
          <a:xfrm>
            <a:off x="1390177" y="4325027"/>
            <a:ext cx="1358988" cy="1358988"/>
          </a:xfrm>
          <a:custGeom>
            <a:rect b="b" l="l" r="r" t="t"/>
            <a:pathLst>
              <a:path extrusionOk="0" h="1358988" w="1358988">
                <a:moveTo>
                  <a:pt x="0" y="0"/>
                </a:moveTo>
                <a:lnTo>
                  <a:pt x="1358987" y="0"/>
                </a:lnTo>
                <a:lnTo>
                  <a:pt x="1358987" y="1358988"/>
                </a:lnTo>
                <a:lnTo>
                  <a:pt x="0" y="1358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1"/>
          <p:cNvSpPr txBox="1"/>
          <p:nvPr/>
        </p:nvSpPr>
        <p:spPr>
          <a:xfrm>
            <a:off x="1300161" y="-9525"/>
            <a:ext cx="15687677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Cleansing and Preparation with Excel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3019494" y="1283859"/>
            <a:ext cx="336416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Data manipulation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3019494" y="2038392"/>
            <a:ext cx="8916942" cy="22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Create an Excel table from the data range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Dropping columns: voucher_platform and voucher_seller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Weekday_name using TEXT() functions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cleaned_payment_method using IF(), LEFT(), LEN()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ship_fee_category using IF()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3019494" y="4734003"/>
            <a:ext cx="11580991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Add table to power pivot data model and create DAX measures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2"/>
          <p:cNvGrpSpPr/>
          <p:nvPr/>
        </p:nvGrpSpPr>
        <p:grpSpPr>
          <a:xfrm>
            <a:off x="0" y="-144661"/>
            <a:ext cx="7633129" cy="10431661"/>
            <a:chOff x="0" y="-38100"/>
            <a:chExt cx="2010372" cy="2747433"/>
          </a:xfrm>
        </p:grpSpPr>
        <p:sp>
          <p:nvSpPr>
            <p:cNvPr id="255" name="Google Shape;255;p12"/>
            <p:cNvSpPr/>
            <p:nvPr/>
          </p:nvSpPr>
          <p:spPr>
            <a:xfrm>
              <a:off x="0" y="0"/>
              <a:ext cx="2010371" cy="2709333"/>
            </a:xfrm>
            <a:custGeom>
              <a:rect b="b" l="l" r="r" t="t"/>
              <a:pathLst>
                <a:path extrusionOk="0" h="2709333" w="2010371">
                  <a:moveTo>
                    <a:pt x="0" y="0"/>
                  </a:moveTo>
                  <a:lnTo>
                    <a:pt x="2010371" y="0"/>
                  </a:lnTo>
                  <a:lnTo>
                    <a:pt x="201037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2896"/>
            </a:solidFill>
            <a:ln>
              <a:noFill/>
            </a:ln>
          </p:spPr>
        </p:sp>
        <p:sp>
          <p:nvSpPr>
            <p:cNvPr id="256" name="Google Shape;256;p12"/>
            <p:cNvSpPr txBox="1"/>
            <p:nvPr/>
          </p:nvSpPr>
          <p:spPr>
            <a:xfrm>
              <a:off x="0" y="-38100"/>
              <a:ext cx="2010372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2"/>
          <p:cNvSpPr txBox="1"/>
          <p:nvPr/>
        </p:nvSpPr>
        <p:spPr>
          <a:xfrm>
            <a:off x="0" y="3327291"/>
            <a:ext cx="7633129" cy="27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 of Important KPIS</a:t>
            </a:r>
            <a:endParaRPr/>
          </a:p>
        </p:txBody>
      </p:sp>
      <p:grpSp>
        <p:nvGrpSpPr>
          <p:cNvPr id="258" name="Google Shape;258;p12"/>
          <p:cNvGrpSpPr/>
          <p:nvPr/>
        </p:nvGrpSpPr>
        <p:grpSpPr>
          <a:xfrm>
            <a:off x="7772661" y="1265345"/>
            <a:ext cx="10338806" cy="7438962"/>
            <a:chOff x="0" y="47625"/>
            <a:chExt cx="13785075" cy="9918617"/>
          </a:xfrm>
        </p:grpSpPr>
        <p:sp>
          <p:nvSpPr>
            <p:cNvPr id="259" name="Google Shape;259;p12"/>
            <p:cNvSpPr txBox="1"/>
            <p:nvPr/>
          </p:nvSpPr>
          <p:spPr>
            <a:xfrm>
              <a:off x="1228063" y="1235074"/>
              <a:ext cx="10576792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number of orders</a:t>
              </a:r>
              <a:endParaRPr/>
            </a:p>
          </p:txBody>
        </p:sp>
        <p:sp>
          <p:nvSpPr>
            <p:cNvPr id="260" name="Google Shape;260;p12"/>
            <p:cNvSpPr txBox="1"/>
            <p:nvPr/>
          </p:nvSpPr>
          <p:spPr>
            <a:xfrm>
              <a:off x="1575847" y="3861712"/>
              <a:ext cx="10576792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number of items sold</a:t>
              </a:r>
              <a:endParaRPr/>
            </a:p>
          </p:txBody>
        </p:sp>
        <p:sp>
          <p:nvSpPr>
            <p:cNvPr id="261" name="Google Shape;261;p12"/>
            <p:cNvSpPr txBox="1"/>
            <p:nvPr/>
          </p:nvSpPr>
          <p:spPr>
            <a:xfrm>
              <a:off x="5085115" y="47625"/>
              <a:ext cx="2466958" cy="1061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61728 </a:t>
              </a:r>
              <a:endParaRPr/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5282980" y="2634471"/>
              <a:ext cx="2466958" cy="1061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68626 </a:t>
              </a:r>
              <a:endParaRPr/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3798528" y="5508479"/>
              <a:ext cx="5997624" cy="1061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10.066 billions</a:t>
              </a:r>
              <a:endParaRPr/>
            </a:p>
          </p:txBody>
        </p:sp>
        <p:sp>
          <p:nvSpPr>
            <p:cNvPr id="264" name="Google Shape;264;p12"/>
            <p:cNvSpPr txBox="1"/>
            <p:nvPr/>
          </p:nvSpPr>
          <p:spPr>
            <a:xfrm>
              <a:off x="1642748" y="6874999"/>
              <a:ext cx="10576792" cy="766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Revenue for all orders</a:t>
              </a:r>
              <a:endParaRPr/>
            </a:p>
          </p:txBody>
        </p:sp>
        <p:sp>
          <p:nvSpPr>
            <p:cNvPr id="265" name="Google Shape;265;p12"/>
            <p:cNvSpPr txBox="1"/>
            <p:nvPr/>
          </p:nvSpPr>
          <p:spPr>
            <a:xfrm>
              <a:off x="0" y="9287850"/>
              <a:ext cx="6318594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19.81% of Total  Revenue </a:t>
              </a: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0" y="8342907"/>
              <a:ext cx="6318594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Cancelled</a:t>
              </a:r>
              <a:endParaRPr/>
            </a:p>
          </p:txBody>
        </p:sp>
        <p:sp>
          <p:nvSpPr>
            <p:cNvPr id="267" name="Google Shape;267;p12"/>
            <p:cNvSpPr txBox="1"/>
            <p:nvPr/>
          </p:nvSpPr>
          <p:spPr>
            <a:xfrm>
              <a:off x="7114747" y="8342907"/>
              <a:ext cx="6318594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Completed</a:t>
              </a:r>
              <a:endParaRPr/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7466481" y="9287850"/>
              <a:ext cx="6318594" cy="67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81.19% of Total  Revenue 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/>
          <p:nvPr/>
        </p:nvSpPr>
        <p:spPr>
          <a:xfrm>
            <a:off x="9014391" y="875526"/>
            <a:ext cx="8244909" cy="5466142"/>
          </a:xfrm>
          <a:custGeom>
            <a:rect b="b" l="l" r="r" t="t"/>
            <a:pathLst>
              <a:path extrusionOk="0" h="5466142" w="8244909">
                <a:moveTo>
                  <a:pt x="0" y="0"/>
                </a:moveTo>
                <a:lnTo>
                  <a:pt x="8244909" y="0"/>
                </a:lnTo>
                <a:lnTo>
                  <a:pt x="8244909" y="5466142"/>
                </a:lnTo>
                <a:lnTo>
                  <a:pt x="0" y="546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760" l="0" r="0" t="-5154"/>
            </a:stretch>
          </a:blipFill>
          <a:ln>
            <a:noFill/>
          </a:ln>
        </p:spPr>
      </p:sp>
      <p:sp>
        <p:nvSpPr>
          <p:cNvPr id="274" name="Google Shape;274;p13"/>
          <p:cNvSpPr txBox="1"/>
          <p:nvPr/>
        </p:nvSpPr>
        <p:spPr>
          <a:xfrm>
            <a:off x="5309690" y="-9525"/>
            <a:ext cx="828675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Order Analysis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710752" y="1028700"/>
            <a:ext cx="828675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4.663 Billions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727641" y="2203138"/>
            <a:ext cx="771723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Revenue for orders with free shipping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727641" y="3741108"/>
            <a:ext cx="828675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5.402 Billions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727641" y="4863783"/>
            <a:ext cx="771723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Revenue for orders with shipping fee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27641" y="5613717"/>
            <a:ext cx="771723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23.49% of which is cancelled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727641" y="2953073"/>
            <a:ext cx="771723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15.54% of which is cancelled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710752" y="6446443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0" y="6991908"/>
            <a:ext cx="7914084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revenue on slower days of the week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Entice customers to purchase higher-priced items and related products.</a:t>
            </a:r>
            <a:endParaRPr/>
          </a:p>
          <a:p>
            <a:pPr indent="-323850" lvl="1" marL="647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an appropriate shipping fee strategy.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11238432" y="6446443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8444877" y="6991908"/>
            <a:ext cx="9843123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flash sales or discounts specifically on Mondays, Tuesdays, and Saturdays.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bundled deals featuring popular items  on Fridays, Thursdays, and Sundays.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shipping fees or offer free shipping on select products to prevent order cancellations.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275242" y="6159894"/>
            <a:ext cx="7195235" cy="3877951"/>
          </a:xfrm>
          <a:custGeom>
            <a:rect b="b" l="l" r="r" t="t"/>
            <a:pathLst>
              <a:path extrusionOk="0" h="3877951" w="7195235">
                <a:moveTo>
                  <a:pt x="0" y="0"/>
                </a:moveTo>
                <a:lnTo>
                  <a:pt x="7195235" y="0"/>
                </a:lnTo>
                <a:lnTo>
                  <a:pt x="7195235" y="3877951"/>
                </a:lnTo>
                <a:lnTo>
                  <a:pt x="0" y="38779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0" name="Google Shape;290;p14"/>
          <p:cNvGrpSpPr/>
          <p:nvPr/>
        </p:nvGrpSpPr>
        <p:grpSpPr>
          <a:xfrm>
            <a:off x="7846719" y="1267467"/>
            <a:ext cx="608554" cy="608554"/>
            <a:chOff x="0" y="0"/>
            <a:chExt cx="812800" cy="812800"/>
          </a:xfrm>
        </p:grpSpPr>
        <p:sp>
          <p:nvSpPr>
            <p:cNvPr id="291" name="Google Shape;291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7864750" y="3775597"/>
            <a:ext cx="608554" cy="608554"/>
            <a:chOff x="0" y="0"/>
            <a:chExt cx="812800" cy="812800"/>
          </a:xfrm>
        </p:grpSpPr>
        <p:sp>
          <p:nvSpPr>
            <p:cNvPr id="294" name="Google Shape;29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7864750" y="2501441"/>
            <a:ext cx="608554" cy="608554"/>
            <a:chOff x="0" y="0"/>
            <a:chExt cx="812800" cy="812800"/>
          </a:xfrm>
        </p:grpSpPr>
        <p:sp>
          <p:nvSpPr>
            <p:cNvPr id="297" name="Google Shape;297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/>
            </a:p>
          </p:txBody>
        </p:sp>
      </p:grpSp>
      <p:sp>
        <p:nvSpPr>
          <p:cNvPr id="299" name="Google Shape;299;p14"/>
          <p:cNvSpPr/>
          <p:nvPr/>
        </p:nvSpPr>
        <p:spPr>
          <a:xfrm>
            <a:off x="210498" y="1226839"/>
            <a:ext cx="7195235" cy="4462768"/>
          </a:xfrm>
          <a:custGeom>
            <a:rect b="b" l="l" r="r" t="t"/>
            <a:pathLst>
              <a:path extrusionOk="0" h="4462768" w="7195235">
                <a:moveTo>
                  <a:pt x="0" y="0"/>
                </a:moveTo>
                <a:lnTo>
                  <a:pt x="7195235" y="0"/>
                </a:lnTo>
                <a:lnTo>
                  <a:pt x="7195235" y="4462768"/>
                </a:lnTo>
                <a:lnTo>
                  <a:pt x="0" y="4462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121" l="0" r="0" t="-3121"/>
            </a:stretch>
          </a:blipFill>
          <a:ln>
            <a:noFill/>
          </a:ln>
        </p:spPr>
      </p:sp>
      <p:sp>
        <p:nvSpPr>
          <p:cNvPr id="300" name="Google Shape;300;p14"/>
          <p:cNvSpPr txBox="1"/>
          <p:nvPr/>
        </p:nvSpPr>
        <p:spPr>
          <a:xfrm>
            <a:off x="5386263" y="-49523"/>
            <a:ext cx="828675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Order Analysis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13395238" y="1296042"/>
            <a:ext cx="4355078" cy="439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the order cancel rate for Airpay GIRO, COD and VN Airpay ibanking.</a:t>
            </a:r>
            <a:endParaRPr/>
          </a:p>
          <a:p>
            <a:pPr indent="-345439" lvl="1" marL="69088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users to try out other payment methods with low cancel rate like Shopee Wallet, Cybersource.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8473305" y="823229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210498" y="750577"/>
            <a:ext cx="7324723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distribution by payment method</a:t>
            </a: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8657433" y="1286517"/>
            <a:ext cx="47378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 accounts for nearly 87% of revenue</a:t>
            </a:r>
            <a:endParaRPr/>
          </a:p>
        </p:txBody>
      </p:sp>
      <p:sp>
        <p:nvSpPr>
          <p:cNvPr id="305" name="Google Shape;305;p14"/>
          <p:cNvSpPr txBox="1"/>
          <p:nvPr/>
        </p:nvSpPr>
        <p:spPr>
          <a:xfrm>
            <a:off x="8657433" y="2520491"/>
            <a:ext cx="47378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60.90% of orders via VN Airpay ibanking are cancelled.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210498" y="5718182"/>
            <a:ext cx="7324723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cancelled % by payment method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8657433" y="3758741"/>
            <a:ext cx="4737804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cancel rates for Airpay GIRO and COD are also high at 21.29% and 19.30% respectively.</a:t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13263716" y="817252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309" name="Google Shape;309;p14"/>
          <p:cNvSpPr txBox="1"/>
          <p:nvPr/>
        </p:nvSpPr>
        <p:spPr>
          <a:xfrm>
            <a:off x="10091972" y="6610292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7722652" y="7192388"/>
            <a:ext cx="1014000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clear product descriptions,  return policy and shipping information to avoid order cancellations.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Showcase positive reviews from users who have had a good experience using alternative payment methods.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/>
          <p:nvPr/>
        </p:nvSpPr>
        <p:spPr>
          <a:xfrm>
            <a:off x="758759" y="1678482"/>
            <a:ext cx="5376059" cy="5391289"/>
          </a:xfrm>
          <a:custGeom>
            <a:rect b="b" l="l" r="r" t="t"/>
            <a:pathLst>
              <a:path extrusionOk="0" h="5391289" w="5376059">
                <a:moveTo>
                  <a:pt x="0" y="0"/>
                </a:moveTo>
                <a:lnTo>
                  <a:pt x="5376059" y="0"/>
                </a:lnTo>
                <a:lnTo>
                  <a:pt x="5376059" y="5391288"/>
                </a:lnTo>
                <a:lnTo>
                  <a:pt x="0" y="5391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15"/>
          <p:cNvSpPr/>
          <p:nvPr/>
        </p:nvSpPr>
        <p:spPr>
          <a:xfrm>
            <a:off x="10280438" y="1680564"/>
            <a:ext cx="4462281" cy="5391289"/>
          </a:xfrm>
          <a:custGeom>
            <a:rect b="b" l="l" r="r" t="t"/>
            <a:pathLst>
              <a:path extrusionOk="0" h="5391289" w="4462281">
                <a:moveTo>
                  <a:pt x="0" y="0"/>
                </a:moveTo>
                <a:lnTo>
                  <a:pt x="4462281" y="0"/>
                </a:lnTo>
                <a:lnTo>
                  <a:pt x="4462281" y="5391288"/>
                </a:lnTo>
                <a:lnTo>
                  <a:pt x="0" y="5391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15"/>
          <p:cNvSpPr txBox="1"/>
          <p:nvPr/>
        </p:nvSpPr>
        <p:spPr>
          <a:xfrm>
            <a:off x="431019" y="868857"/>
            <a:ext cx="6719056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customers that spend the most</a:t>
            </a:r>
            <a:endParaRPr/>
          </a:p>
        </p:txBody>
      </p:sp>
      <p:sp>
        <p:nvSpPr>
          <p:cNvPr id="318" name="Google Shape;318;p15"/>
          <p:cNvSpPr txBox="1"/>
          <p:nvPr/>
        </p:nvSpPr>
        <p:spPr>
          <a:xfrm>
            <a:off x="4813513" y="-9525"/>
            <a:ext cx="828675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Order Analysis</a:t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7763856" y="868857"/>
            <a:ext cx="949544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customers that cancel orders most frequently</a:t>
            </a:r>
            <a:endParaRPr/>
          </a:p>
        </p:txBody>
      </p:sp>
      <p:sp>
        <p:nvSpPr>
          <p:cNvPr id="320" name="Google Shape;320;p15"/>
          <p:cNvSpPr txBox="1"/>
          <p:nvPr/>
        </p:nvSpPr>
        <p:spPr>
          <a:xfrm>
            <a:off x="252978" y="7329027"/>
            <a:ext cx="155144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321" name="Google Shape;321;p15"/>
          <p:cNvSpPr txBox="1"/>
          <p:nvPr/>
        </p:nvSpPr>
        <p:spPr>
          <a:xfrm>
            <a:off x="126098" y="7862427"/>
            <a:ext cx="8291807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the order frequency and spending per order of top users.</a:t>
            </a:r>
            <a:endParaRPr/>
          </a:p>
          <a:p>
            <a:pPr indent="-323852" lvl="1" marL="64770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orders of customers with high spending and less likely to cancel .</a:t>
            </a:r>
            <a:endParaRPr/>
          </a:p>
        </p:txBody>
      </p:sp>
      <p:sp>
        <p:nvSpPr>
          <p:cNvPr id="322" name="Google Shape;322;p15"/>
          <p:cNvSpPr txBox="1"/>
          <p:nvPr/>
        </p:nvSpPr>
        <p:spPr>
          <a:xfrm>
            <a:off x="8728994" y="7367127"/>
            <a:ext cx="155144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8630621" y="7900527"/>
            <a:ext cx="9773804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subscription or recurring purchase options for products top customers frequently purchase.</a:t>
            </a:r>
            <a:endParaRPr/>
          </a:p>
          <a:p>
            <a:pPr indent="-313057" lvl="1" marL="6261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ML model to classify whether an order is likely to be completed or cancelled so that order can be handled accordingly.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B3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6"/>
          <p:cNvGrpSpPr/>
          <p:nvPr/>
        </p:nvGrpSpPr>
        <p:grpSpPr>
          <a:xfrm>
            <a:off x="514350" y="268784"/>
            <a:ext cx="17259300" cy="9503420"/>
            <a:chOff x="0" y="-57150"/>
            <a:chExt cx="4545659" cy="2502958"/>
          </a:xfrm>
        </p:grpSpPr>
        <p:sp>
          <p:nvSpPr>
            <p:cNvPr id="329" name="Google Shape;329;p16"/>
            <p:cNvSpPr/>
            <p:nvPr/>
          </p:nvSpPr>
          <p:spPr>
            <a:xfrm>
              <a:off x="0" y="0"/>
              <a:ext cx="4545659" cy="2445808"/>
            </a:xfrm>
            <a:custGeom>
              <a:rect b="b" l="l" r="r" t="t"/>
              <a:pathLst>
                <a:path extrusionOk="0" h="2445808" w="4545659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0" y="-57150"/>
              <a:ext cx="4545659" cy="2502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16"/>
          <p:cNvSpPr txBox="1"/>
          <p:nvPr/>
        </p:nvSpPr>
        <p:spPr>
          <a:xfrm>
            <a:off x="514350" y="4164678"/>
            <a:ext cx="1725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0" y="-144661"/>
            <a:ext cx="18288000" cy="4259173"/>
            <a:chOff x="0" y="-38100"/>
            <a:chExt cx="4816593" cy="1121758"/>
          </a:xfrm>
        </p:grpSpPr>
        <p:sp>
          <p:nvSpPr>
            <p:cNvPr id="97" name="Google Shape;97;p3"/>
            <p:cNvSpPr/>
            <p:nvPr/>
          </p:nvSpPr>
          <p:spPr>
            <a:xfrm>
              <a:off x="0" y="0"/>
              <a:ext cx="4816592" cy="1083658"/>
            </a:xfrm>
            <a:custGeom>
              <a:rect b="b" l="l" r="r" t="t"/>
              <a:pathLst>
                <a:path extrusionOk="0" h="10836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83658"/>
                  </a:lnTo>
                  <a:lnTo>
                    <a:pt x="0" y="1083658"/>
                  </a:lnTo>
                  <a:close/>
                </a:path>
              </a:pathLst>
            </a:custGeom>
            <a:solidFill>
              <a:srgbClr val="052896"/>
            </a:solidFill>
            <a:ln>
              <a:noFill/>
            </a:ln>
          </p:spPr>
        </p:sp>
        <p:sp>
          <p:nvSpPr>
            <p:cNvPr id="98" name="Google Shape;98;p3"/>
            <p:cNvSpPr txBox="1"/>
            <p:nvPr/>
          </p:nvSpPr>
          <p:spPr>
            <a:xfrm>
              <a:off x="0" y="-38100"/>
              <a:ext cx="4816593" cy="112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3792266" y="2785778"/>
            <a:ext cx="2614267" cy="2614267"/>
          </a:xfrm>
          <a:custGeom>
            <a:rect b="b" l="l" r="r" t="t"/>
            <a:pathLst>
              <a:path extrusionOk="0" h="2614267" w="2614267">
                <a:moveTo>
                  <a:pt x="0" y="0"/>
                </a:moveTo>
                <a:lnTo>
                  <a:pt x="2614267" y="0"/>
                </a:lnTo>
                <a:lnTo>
                  <a:pt x="2614267" y="2614267"/>
                </a:lnTo>
                <a:lnTo>
                  <a:pt x="0" y="2614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3"/>
          <p:cNvSpPr/>
          <p:nvPr/>
        </p:nvSpPr>
        <p:spPr>
          <a:xfrm>
            <a:off x="11994163" y="2879319"/>
            <a:ext cx="2440496" cy="2427185"/>
          </a:xfrm>
          <a:custGeom>
            <a:rect b="b" l="l" r="r" t="t"/>
            <a:pathLst>
              <a:path extrusionOk="0" h="2427185" w="2440496">
                <a:moveTo>
                  <a:pt x="0" y="0"/>
                </a:moveTo>
                <a:lnTo>
                  <a:pt x="2440496" y="0"/>
                </a:lnTo>
                <a:lnTo>
                  <a:pt x="2440496" y="2427185"/>
                </a:lnTo>
                <a:lnTo>
                  <a:pt x="0" y="2427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3"/>
          <p:cNvSpPr txBox="1"/>
          <p:nvPr/>
        </p:nvSpPr>
        <p:spPr>
          <a:xfrm>
            <a:off x="4203475" y="828531"/>
            <a:ext cx="9881051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Analytical Tools</a:t>
            </a:r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2648288" y="5603510"/>
            <a:ext cx="4598938" cy="1564368"/>
            <a:chOff x="0" y="28575"/>
            <a:chExt cx="6131917" cy="2085825"/>
          </a:xfrm>
        </p:grpSpPr>
        <p:sp>
          <p:nvSpPr>
            <p:cNvPr id="103" name="Google Shape;103;p3"/>
            <p:cNvSpPr txBox="1"/>
            <p:nvPr/>
          </p:nvSpPr>
          <p:spPr>
            <a:xfrm>
              <a:off x="0" y="1090357"/>
              <a:ext cx="6131917" cy="1024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Excel functions, Excel Power Pivot, Dax, Excel Power Query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0" y="28575"/>
              <a:ext cx="6131917" cy="609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Excel</a:t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11033185" y="5603510"/>
            <a:ext cx="4598938" cy="1173844"/>
            <a:chOff x="0" y="28575"/>
            <a:chExt cx="6131917" cy="1565125"/>
          </a:xfrm>
        </p:grpSpPr>
        <p:sp>
          <p:nvSpPr>
            <p:cNvPr id="106" name="Google Shape;106;p3"/>
            <p:cNvSpPr txBox="1"/>
            <p:nvPr/>
          </p:nvSpPr>
          <p:spPr>
            <a:xfrm>
              <a:off x="0" y="1090357"/>
              <a:ext cx="6131917" cy="503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Python, Pandas, Seaborn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0" y="28575"/>
              <a:ext cx="6131917" cy="609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Programming Language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89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4"/>
          <p:cNvGrpSpPr/>
          <p:nvPr/>
        </p:nvGrpSpPr>
        <p:grpSpPr>
          <a:xfrm rot="2281011">
            <a:off x="13275558" y="-406965"/>
            <a:ext cx="6934448" cy="15805337"/>
            <a:chOff x="0" y="-38100"/>
            <a:chExt cx="1826357" cy="4162722"/>
          </a:xfrm>
        </p:grpSpPr>
        <p:sp>
          <p:nvSpPr>
            <p:cNvPr id="113" name="Google Shape;113;p4"/>
            <p:cNvSpPr/>
            <p:nvPr/>
          </p:nvSpPr>
          <p:spPr>
            <a:xfrm>
              <a:off x="0" y="0"/>
              <a:ext cx="1826357" cy="4124622"/>
            </a:xfrm>
            <a:custGeom>
              <a:rect b="b" l="l" r="r" t="t"/>
              <a:pathLst>
                <a:path extrusionOk="0" h="4124622" w="1826357">
                  <a:moveTo>
                    <a:pt x="0" y="0"/>
                  </a:moveTo>
                  <a:lnTo>
                    <a:pt x="1826357" y="0"/>
                  </a:lnTo>
                  <a:lnTo>
                    <a:pt x="1826357" y="4124622"/>
                  </a:lnTo>
                  <a:lnTo>
                    <a:pt x="0" y="4124622"/>
                  </a:ln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</p:sp>
        <p:sp>
          <p:nvSpPr>
            <p:cNvPr id="114" name="Google Shape;114;p4"/>
            <p:cNvSpPr txBox="1"/>
            <p:nvPr/>
          </p:nvSpPr>
          <p:spPr>
            <a:xfrm>
              <a:off x="0" y="-38100"/>
              <a:ext cx="1826357" cy="4162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4"/>
          <p:cNvSpPr/>
          <p:nvPr/>
        </p:nvSpPr>
        <p:spPr>
          <a:xfrm>
            <a:off x="9702811" y="1809833"/>
            <a:ext cx="7556489" cy="6185880"/>
          </a:xfrm>
          <a:custGeom>
            <a:rect b="b" l="l" r="r" t="t"/>
            <a:pathLst>
              <a:path extrusionOk="0" h="6185880" w="7556489">
                <a:moveTo>
                  <a:pt x="0" y="0"/>
                </a:moveTo>
                <a:lnTo>
                  <a:pt x="7556489" y="0"/>
                </a:lnTo>
                <a:lnTo>
                  <a:pt x="7556489" y="6185880"/>
                </a:lnTo>
                <a:lnTo>
                  <a:pt x="0" y="6185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317" r="-3318" t="0"/>
            </a:stretch>
          </a:blipFill>
          <a:ln>
            <a:noFill/>
          </a:ln>
        </p:spPr>
      </p:sp>
      <p:sp>
        <p:nvSpPr>
          <p:cNvPr id="116" name="Google Shape;116;p4"/>
          <p:cNvSpPr txBox="1"/>
          <p:nvPr/>
        </p:nvSpPr>
        <p:spPr>
          <a:xfrm>
            <a:off x="162082" y="2662741"/>
            <a:ext cx="9540729" cy="38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Traffic Source Performance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"/>
          <p:cNvGrpSpPr/>
          <p:nvPr/>
        </p:nvGrpSpPr>
        <p:grpSpPr>
          <a:xfrm rot="-5400000">
            <a:off x="-2042606" y="-5371564"/>
            <a:ext cx="9519567" cy="8329621"/>
            <a:chOff x="0" y="0"/>
            <a:chExt cx="812800" cy="711200"/>
          </a:xfrm>
        </p:grpSpPr>
        <p:sp>
          <p:nvSpPr>
            <p:cNvPr id="122" name="Google Shape;122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3" name="Google Shape;123;p5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5"/>
          <p:cNvSpPr/>
          <p:nvPr/>
        </p:nvSpPr>
        <p:spPr>
          <a:xfrm>
            <a:off x="397645" y="2639696"/>
            <a:ext cx="5787056" cy="3008749"/>
          </a:xfrm>
          <a:custGeom>
            <a:rect b="b" l="l" r="r" t="t"/>
            <a:pathLst>
              <a:path extrusionOk="0" h="3008749" w="5787056">
                <a:moveTo>
                  <a:pt x="0" y="0"/>
                </a:moveTo>
                <a:lnTo>
                  <a:pt x="5787056" y="0"/>
                </a:lnTo>
                <a:lnTo>
                  <a:pt x="5787056" y="3008749"/>
                </a:lnTo>
                <a:lnTo>
                  <a:pt x="0" y="3008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799" l="0" r="0" t="0"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7918174" y="1471147"/>
            <a:ext cx="1225826" cy="1225826"/>
          </a:xfrm>
          <a:custGeom>
            <a:rect b="b" l="l" r="r" t="t"/>
            <a:pathLst>
              <a:path extrusionOk="0" h="1225826" w="1225826">
                <a:moveTo>
                  <a:pt x="0" y="0"/>
                </a:moveTo>
                <a:lnTo>
                  <a:pt x="1225826" y="0"/>
                </a:lnTo>
                <a:lnTo>
                  <a:pt x="1225826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/>
          <p:nvPr/>
        </p:nvSpPr>
        <p:spPr>
          <a:xfrm>
            <a:off x="1028700" y="6968711"/>
            <a:ext cx="4676516" cy="2998419"/>
          </a:xfrm>
          <a:custGeom>
            <a:rect b="b" l="l" r="r" t="t"/>
            <a:pathLst>
              <a:path extrusionOk="0" h="2998419" w="4676516">
                <a:moveTo>
                  <a:pt x="0" y="0"/>
                </a:moveTo>
                <a:lnTo>
                  <a:pt x="4676516" y="0"/>
                </a:lnTo>
                <a:lnTo>
                  <a:pt x="4676516" y="2998419"/>
                </a:lnTo>
                <a:lnTo>
                  <a:pt x="0" y="2998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891" l="0" r="0" t="-1891"/>
            </a:stretch>
          </a:blipFill>
          <a:ln>
            <a:noFill/>
          </a:ln>
        </p:spPr>
      </p:sp>
      <p:sp>
        <p:nvSpPr>
          <p:cNvPr id="127" name="Google Shape;127;p5"/>
          <p:cNvSpPr/>
          <p:nvPr/>
        </p:nvSpPr>
        <p:spPr>
          <a:xfrm>
            <a:off x="6577303" y="5940968"/>
            <a:ext cx="11631136" cy="4026162"/>
          </a:xfrm>
          <a:custGeom>
            <a:rect b="b" l="l" r="r" t="t"/>
            <a:pathLst>
              <a:path extrusionOk="0" h="4026162" w="11631136">
                <a:moveTo>
                  <a:pt x="0" y="0"/>
                </a:moveTo>
                <a:lnTo>
                  <a:pt x="11631136" y="0"/>
                </a:lnTo>
                <a:lnTo>
                  <a:pt x="11631136" y="4026162"/>
                </a:lnTo>
                <a:lnTo>
                  <a:pt x="0" y="4026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5"/>
          <p:cNvSpPr txBox="1"/>
          <p:nvPr/>
        </p:nvSpPr>
        <p:spPr>
          <a:xfrm>
            <a:off x="1300161" y="-9525"/>
            <a:ext cx="15687677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Cleansing With Python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397645" y="1433047"/>
            <a:ext cx="6315362" cy="1008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2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There are sources that do not generate any revenue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918174" y="2874706"/>
            <a:ext cx="8916942" cy="2472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Drop all records with sources that produce no revenue and a record with empty value for source / medium.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Split Source / Medium column into 2 columns: Source, Medium.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522333" y="5800845"/>
            <a:ext cx="3859944" cy="1008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2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Data manipulation with python pandas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6"/>
          <p:cNvGrpSpPr/>
          <p:nvPr/>
        </p:nvGrpSpPr>
        <p:grpSpPr>
          <a:xfrm>
            <a:off x="11634547" y="3039026"/>
            <a:ext cx="608554" cy="608554"/>
            <a:chOff x="0" y="0"/>
            <a:chExt cx="812800" cy="812800"/>
          </a:xfrm>
        </p:grpSpPr>
        <p:sp>
          <p:nvSpPr>
            <p:cNvPr id="137" name="Google Shape;137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/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11601302" y="5353418"/>
            <a:ext cx="608554" cy="608554"/>
            <a:chOff x="0" y="0"/>
            <a:chExt cx="812800" cy="812800"/>
          </a:xfrm>
        </p:grpSpPr>
        <p:sp>
          <p:nvSpPr>
            <p:cNvPr id="140" name="Google Shape;140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11634547" y="7684135"/>
            <a:ext cx="608554" cy="608554"/>
            <a:chOff x="0" y="0"/>
            <a:chExt cx="812800" cy="812800"/>
          </a:xfrm>
        </p:grpSpPr>
        <p:sp>
          <p:nvSpPr>
            <p:cNvPr id="143" name="Google Shape;14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35042" y="2999881"/>
            <a:ext cx="11195997" cy="6145391"/>
          </a:xfrm>
          <a:custGeom>
            <a:rect b="b" l="l" r="r" t="t"/>
            <a:pathLst>
              <a:path extrusionOk="0" h="6145391" w="11195997">
                <a:moveTo>
                  <a:pt x="0" y="0"/>
                </a:moveTo>
                <a:lnTo>
                  <a:pt x="11195997" y="0"/>
                </a:lnTo>
                <a:lnTo>
                  <a:pt x="11195997" y="6145390"/>
                </a:lnTo>
                <a:lnTo>
                  <a:pt x="0" y="6145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1291460" y="-9525"/>
            <a:ext cx="1570508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Correlations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4842129" y="2151062"/>
            <a:ext cx="4598938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Result of df.corr()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2580119" y="3018931"/>
            <a:ext cx="5160635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Users, New Users, Sessions, Transactions exhibits strong positive correlation with revenue.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2093474" y="2164715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2580119" y="5234376"/>
            <a:ext cx="5216744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Pages / Session, Avg. Session Duration, and Eccomerce Conversion Rate is not as important to increasing revenue.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2580119" y="7684135"/>
            <a:ext cx="5216744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analysis will focus more on Users, New Users, Sessions, Transactions.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16841" y="8569567"/>
            <a:ext cx="5016199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7"/>
          <p:cNvGrpSpPr/>
          <p:nvPr/>
        </p:nvGrpSpPr>
        <p:grpSpPr>
          <a:xfrm>
            <a:off x="12689476" y="1587189"/>
            <a:ext cx="608554" cy="608554"/>
            <a:chOff x="0" y="0"/>
            <a:chExt cx="812800" cy="812800"/>
          </a:xfrm>
        </p:grpSpPr>
        <p:sp>
          <p:nvSpPr>
            <p:cNvPr id="158" name="Google Shape;15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12689476" y="2676884"/>
            <a:ext cx="608554" cy="608554"/>
            <a:chOff x="0" y="0"/>
            <a:chExt cx="812800" cy="812800"/>
          </a:xfrm>
        </p:grpSpPr>
        <p:sp>
          <p:nvSpPr>
            <p:cNvPr id="161" name="Google Shape;16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12689476" y="4241260"/>
            <a:ext cx="608554" cy="608554"/>
            <a:chOff x="0" y="0"/>
            <a:chExt cx="812800" cy="812800"/>
          </a:xfrm>
        </p:grpSpPr>
        <p:sp>
          <p:nvSpPr>
            <p:cNvPr id="164" name="Google Shape;16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835130" y="1339016"/>
            <a:ext cx="7671438" cy="5482095"/>
          </a:xfrm>
          <a:custGeom>
            <a:rect b="b" l="l" r="r" t="t"/>
            <a:pathLst>
              <a:path extrusionOk="0" h="5482095" w="7671438">
                <a:moveTo>
                  <a:pt x="0" y="0"/>
                </a:moveTo>
                <a:lnTo>
                  <a:pt x="7671437" y="0"/>
                </a:lnTo>
                <a:lnTo>
                  <a:pt x="7671437" y="5482095"/>
                </a:lnTo>
                <a:lnTo>
                  <a:pt x="0" y="54820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97" l="-1007" r="-13392" t="0"/>
            </a:stretch>
          </a:blipFill>
          <a:ln>
            <a:noFill/>
          </a:ln>
        </p:spPr>
      </p:sp>
      <p:sp>
        <p:nvSpPr>
          <p:cNvPr id="167" name="Google Shape;167;p7"/>
          <p:cNvSpPr/>
          <p:nvPr/>
        </p:nvSpPr>
        <p:spPr>
          <a:xfrm>
            <a:off x="230314" y="1339016"/>
            <a:ext cx="4368624" cy="5481918"/>
          </a:xfrm>
          <a:custGeom>
            <a:rect b="b" l="l" r="r" t="t"/>
            <a:pathLst>
              <a:path extrusionOk="0" h="5481918" w="4368624">
                <a:moveTo>
                  <a:pt x="0" y="0"/>
                </a:moveTo>
                <a:lnTo>
                  <a:pt x="4368624" y="0"/>
                </a:lnTo>
                <a:lnTo>
                  <a:pt x="4368624" y="5481918"/>
                </a:lnTo>
                <a:lnTo>
                  <a:pt x="0" y="5481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7"/>
          <p:cNvSpPr txBox="1"/>
          <p:nvPr/>
        </p:nvSpPr>
        <p:spPr>
          <a:xfrm>
            <a:off x="1291460" y="-24865"/>
            <a:ext cx="1570508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/ Channel Analysis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13536155" y="1606239"/>
            <a:ext cx="477547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largest channel of revenue in comes from cpc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12911947" y="888801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0" y="7592636"/>
            <a:ext cx="7359277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top 5 high-performing channels.</a:t>
            </a:r>
            <a:endParaRPr/>
          </a:p>
          <a:p>
            <a:pPr indent="-323850" lvl="1" marL="647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bounce rate for high-performing channels especially social media channel.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9670259" y="7592636"/>
            <a:ext cx="840324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advertising expenditure on highest-performing channels and monitor the additional revenue generated to prevent diminishing returns.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there is no mismatch between what the ad promises and what the landing page delivers.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0" y="817880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Revenue channels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236191" y="6986529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2479926" y="6908260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6178982" y="888801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Bounce rate by Channel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3512529" y="2656788"/>
            <a:ext cx="4775471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(mostly youtube, facebook) and (none)/direct have revenue over 1 billion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13512529" y="4260310"/>
            <a:ext cx="4775471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channels that generate the most revenue still have high bounce rate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with 82.67%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11871371" y="1349400"/>
            <a:ext cx="608554" cy="608554"/>
            <a:chOff x="0" y="0"/>
            <a:chExt cx="812800" cy="812800"/>
          </a:xfrm>
        </p:grpSpPr>
        <p:sp>
          <p:nvSpPr>
            <p:cNvPr id="184" name="Google Shape;18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>
            <a:off x="11871371" y="2853304"/>
            <a:ext cx="608554" cy="608554"/>
            <a:chOff x="0" y="0"/>
            <a:chExt cx="812800" cy="812800"/>
          </a:xfrm>
        </p:grpSpPr>
        <p:sp>
          <p:nvSpPr>
            <p:cNvPr id="187" name="Google Shape;187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11871371" y="4492874"/>
            <a:ext cx="608554" cy="608554"/>
            <a:chOff x="0" y="0"/>
            <a:chExt cx="812800" cy="812800"/>
          </a:xfrm>
        </p:grpSpPr>
        <p:sp>
          <p:nvSpPr>
            <p:cNvPr id="190" name="Google Shape;190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>
            <a:off x="178486" y="1349400"/>
            <a:ext cx="10973838" cy="5664993"/>
          </a:xfrm>
          <a:custGeom>
            <a:rect b="b" l="l" r="r" t="t"/>
            <a:pathLst>
              <a:path extrusionOk="0" h="5664993" w="10973838">
                <a:moveTo>
                  <a:pt x="0" y="0"/>
                </a:moveTo>
                <a:lnTo>
                  <a:pt x="10973838" y="0"/>
                </a:lnTo>
                <a:lnTo>
                  <a:pt x="10973838" y="5664993"/>
                </a:lnTo>
                <a:lnTo>
                  <a:pt x="0" y="56649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8"/>
          <p:cNvSpPr txBox="1"/>
          <p:nvPr/>
        </p:nvSpPr>
        <p:spPr>
          <a:xfrm>
            <a:off x="777804" y="22885"/>
            <a:ext cx="1570508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/ Channel Analysis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2638982" y="1368450"/>
            <a:ext cx="477547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is leading with the biggest number of users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12175649" y="899185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262722" y="7981950"/>
            <a:ext cx="8542437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the number of users accessing website directly.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Attract more facebook users from l.facebook.com.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354890" y="899185"/>
            <a:ext cx="10342160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sources with the most users and their revenue per user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262722" y="7320563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12047261" y="6426449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2638982" y="2872354"/>
            <a:ext cx="4775471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other users come from all forms of Youtube, FaceBook, Zalo traffics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12550716" y="4511924"/>
            <a:ext cx="477547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users who arrive at the website directly ranks third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11152324" y="6971914"/>
            <a:ext cx="6645588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brand awareness so more people know about out website and access it directly.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marketing campaign to get more high-paying customers from l.facebook.com.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119837" y="5481217"/>
            <a:ext cx="608554" cy="608554"/>
            <a:chOff x="0" y="0"/>
            <a:chExt cx="812800" cy="812800"/>
          </a:xfrm>
        </p:grpSpPr>
        <p:sp>
          <p:nvSpPr>
            <p:cNvPr id="208" name="Google Shape;208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/>
            </a:p>
          </p:txBody>
        </p:sp>
      </p:grpSp>
      <p:grpSp>
        <p:nvGrpSpPr>
          <p:cNvPr id="210" name="Google Shape;210;p9"/>
          <p:cNvGrpSpPr/>
          <p:nvPr/>
        </p:nvGrpSpPr>
        <p:grpSpPr>
          <a:xfrm>
            <a:off x="119837" y="6427489"/>
            <a:ext cx="608554" cy="608554"/>
            <a:chOff x="0" y="0"/>
            <a:chExt cx="812800" cy="812800"/>
          </a:xfrm>
        </p:grpSpPr>
        <p:sp>
          <p:nvSpPr>
            <p:cNvPr id="211" name="Google Shape;211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/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119837" y="8201679"/>
            <a:ext cx="608554" cy="608554"/>
            <a:chOff x="0" y="0"/>
            <a:chExt cx="812800" cy="812800"/>
          </a:xfrm>
        </p:grpSpPr>
        <p:sp>
          <p:nvSpPr>
            <p:cNvPr id="214" name="Google Shape;214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/>
            </a:p>
          </p:txBody>
        </p:sp>
      </p:grpSp>
      <p:cxnSp>
        <p:nvCxnSpPr>
          <p:cNvPr id="216" name="Google Shape;216;p9"/>
          <p:cNvCxnSpPr/>
          <p:nvPr/>
        </p:nvCxnSpPr>
        <p:spPr>
          <a:xfrm flipH="1" rot="10800000">
            <a:off x="5601610" y="1023938"/>
            <a:ext cx="2137974" cy="9525"/>
          </a:xfrm>
          <a:prstGeom prst="straightConnector1">
            <a:avLst/>
          </a:prstGeom>
          <a:noFill/>
          <a:ln cap="flat" cmpd="sng" w="38100">
            <a:solidFill>
              <a:srgbClr val="8FD17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7" name="Google Shape;217;p9"/>
          <p:cNvSpPr/>
          <p:nvPr/>
        </p:nvSpPr>
        <p:spPr>
          <a:xfrm>
            <a:off x="1291460" y="1335968"/>
            <a:ext cx="7580412" cy="3386546"/>
          </a:xfrm>
          <a:custGeom>
            <a:rect b="b" l="l" r="r" t="t"/>
            <a:pathLst>
              <a:path extrusionOk="0" h="3386546" w="7580412">
                <a:moveTo>
                  <a:pt x="0" y="0"/>
                </a:moveTo>
                <a:lnTo>
                  <a:pt x="7580412" y="0"/>
                </a:lnTo>
                <a:lnTo>
                  <a:pt x="7580412" y="3386546"/>
                </a:lnTo>
                <a:lnTo>
                  <a:pt x="0" y="3386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9"/>
          <p:cNvSpPr/>
          <p:nvPr/>
        </p:nvSpPr>
        <p:spPr>
          <a:xfrm>
            <a:off x="9893409" y="1299821"/>
            <a:ext cx="7248220" cy="3386546"/>
          </a:xfrm>
          <a:custGeom>
            <a:rect b="b" l="l" r="r" t="t"/>
            <a:pathLst>
              <a:path extrusionOk="0" h="3386546" w="7248220">
                <a:moveTo>
                  <a:pt x="0" y="0"/>
                </a:moveTo>
                <a:lnTo>
                  <a:pt x="7248220" y="0"/>
                </a:lnTo>
                <a:lnTo>
                  <a:pt x="7248220" y="3386547"/>
                </a:lnTo>
                <a:lnTo>
                  <a:pt x="0" y="33865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9"/>
          <p:cNvSpPr txBox="1"/>
          <p:nvPr/>
        </p:nvSpPr>
        <p:spPr>
          <a:xfrm>
            <a:off x="1291460" y="-52387"/>
            <a:ext cx="15386836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/ Channel Analysis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11377839" y="5360311"/>
            <a:ext cx="6902137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interactive elements on the website to enhance user engagement.</a:t>
            </a:r>
            <a:endParaRPr/>
          </a:p>
          <a:p>
            <a:pPr indent="-323851" lvl="1" marL="64770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a seamless and intuitive checkout experience with minimal obstacles.</a:t>
            </a:r>
            <a:endParaRPr/>
          </a:p>
          <a:p>
            <a:pPr indent="-323850" lvl="1" marL="647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product suggestions and promotions according to customers’ preferences.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0" y="4891046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5352534" y="4891046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11377839" y="4891046"/>
            <a:ext cx="459893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826054" y="6446539"/>
            <a:ext cx="4775471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revenue channels like cpc, (none)/(direct), referral have below average sessions per user metrics.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826054" y="5500267"/>
            <a:ext cx="4775471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has the highest sessions per user.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1675337" y="742878"/>
            <a:ext cx="3677198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Session per user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826054" y="8220729"/>
            <a:ext cx="4775471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 per user for all highest revenue channels are below average, except for email with the highest metric.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5601525" y="5426986"/>
            <a:ext cx="560999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importantly increase the sessions per users for cpc, (none), referral.</a:t>
            </a:r>
            <a:endParaRPr/>
          </a:p>
          <a:p>
            <a:pPr indent="-323850" lvl="1" marL="6477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Urgently, there is a need to improve the transactions per user for cpc, social, (none), referral.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10060413" y="742878"/>
            <a:ext cx="4768495" cy="45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Transactions per user</a:t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flipH="1" rot="10800000">
            <a:off x="14907790" y="1052512"/>
            <a:ext cx="2137974" cy="9525"/>
          </a:xfrm>
          <a:prstGeom prst="straightConnector1">
            <a:avLst/>
          </a:prstGeom>
          <a:noFill/>
          <a:ln cap="flat" cmpd="sng" w="38100">
            <a:solidFill>
              <a:srgbClr val="8FD17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896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0"/>
          <p:cNvGrpSpPr/>
          <p:nvPr/>
        </p:nvGrpSpPr>
        <p:grpSpPr>
          <a:xfrm>
            <a:off x="13463362" y="-144661"/>
            <a:ext cx="4824638" cy="10431661"/>
            <a:chOff x="0" y="-38100"/>
            <a:chExt cx="1270686" cy="2747433"/>
          </a:xfrm>
        </p:grpSpPr>
        <p:sp>
          <p:nvSpPr>
            <p:cNvPr id="236" name="Google Shape;236;p10"/>
            <p:cNvSpPr/>
            <p:nvPr/>
          </p:nvSpPr>
          <p:spPr>
            <a:xfrm>
              <a:off x="0" y="0"/>
              <a:ext cx="1270686" cy="2709333"/>
            </a:xfrm>
            <a:custGeom>
              <a:rect b="b" l="l" r="r" t="t"/>
              <a:pathLst>
                <a:path extrusionOk="0" h="2709333" w="1270686">
                  <a:moveTo>
                    <a:pt x="0" y="0"/>
                  </a:moveTo>
                  <a:lnTo>
                    <a:pt x="1270686" y="0"/>
                  </a:lnTo>
                  <a:lnTo>
                    <a:pt x="12706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4B33"/>
            </a:solidFill>
            <a:ln>
              <a:noFill/>
            </a:ln>
          </p:spPr>
        </p:sp>
        <p:sp>
          <p:nvSpPr>
            <p:cNvPr id="237" name="Google Shape;237;p10"/>
            <p:cNvSpPr txBox="1"/>
            <p:nvPr/>
          </p:nvSpPr>
          <p:spPr>
            <a:xfrm>
              <a:off x="0" y="-38100"/>
              <a:ext cx="1270686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0"/>
          <p:cNvSpPr txBox="1"/>
          <p:nvPr/>
        </p:nvSpPr>
        <p:spPr>
          <a:xfrm>
            <a:off x="2467091" y="2179102"/>
            <a:ext cx="8530512" cy="6147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36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Order Management System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