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b041c7a4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b041c7a4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b041c7a4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b041c7a4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b041c7a4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b041c7a4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b041c7a4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b041c7a4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b041c7a4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b041c7a4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b041c7a4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b041c7a4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b041c7a4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b041c7a4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b041c7a4d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b041c7a4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b041c7a4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b041c7a4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b041c7a4d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b041c7a4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b041c7a4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b041c7a4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b041c7a4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b041c7a4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Binary Matrix Rank Test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8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Nicu Neculache, Vlad-Andrei Petcu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8684"/>
              <a:buFont typeface="Arial"/>
              <a:buNone/>
            </a:pPr>
            <a:r>
              <a:rPr lang="en-GB" sz="2259"/>
              <a:t>Coordiantor: Prof. Simion Emil</a:t>
            </a:r>
            <a:endParaRPr sz="2259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9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91"/>
              <a:t>Information Security - Academic Year 2021-2022</a:t>
            </a:r>
            <a:endParaRPr sz="169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91"/>
              <a:t>Cryptanalysis Techniques and Methods</a:t>
            </a:r>
            <a:endParaRPr sz="169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50" y="152400"/>
            <a:ext cx="2084525" cy="43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3800" y="152400"/>
            <a:ext cx="1718506" cy="43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911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320"/>
              <a:t>Python random library - density iterations, input length = 50000</a:t>
            </a:r>
            <a:endParaRPr sz="2320"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50" y="152400"/>
            <a:ext cx="2084525" cy="43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3800" y="152400"/>
            <a:ext cx="1718506" cy="43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400" y="2049325"/>
            <a:ext cx="8767204" cy="26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911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020"/>
              <a:t>Python random library - density iterations 40-60%, input length = 50000</a:t>
            </a:r>
            <a:endParaRPr sz="2020"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50" y="152400"/>
            <a:ext cx="2084525" cy="43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3800" y="152400"/>
            <a:ext cx="1718506" cy="43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5475" y="1631101"/>
            <a:ext cx="8873049" cy="2699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911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Random/Non-random count from density percentage</a:t>
            </a:r>
            <a:endParaRPr/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50" y="152400"/>
            <a:ext cx="2084525" cy="43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3800" y="152400"/>
            <a:ext cx="1718506" cy="43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90688" y="1545475"/>
            <a:ext cx="5762625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311700" y="911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Conclusions</a:t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311700" y="1689800"/>
            <a:ext cx="8520600" cy="28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Bits density target: ≅ 50%</a:t>
            </a:r>
            <a:endParaRPr/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50" y="152400"/>
            <a:ext cx="2084525" cy="43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3800" y="152400"/>
            <a:ext cx="1718506" cy="43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911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689800"/>
            <a:ext cx="8520600" cy="28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Introduction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Binary Matrix Rank Test</a:t>
            </a:r>
            <a:br>
              <a:rPr lang="en-GB"/>
            </a:br>
            <a:r>
              <a:rPr lang="en-GB"/>
              <a:t>- Mathematical fundamentals</a:t>
            </a:r>
            <a:br>
              <a:rPr lang="en-GB"/>
            </a:br>
            <a:r>
              <a:rPr lang="en-GB"/>
              <a:t>- Implementation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Evaluation &amp; observations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Conclusions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50" y="152400"/>
            <a:ext cx="2084525" cy="43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3800" y="152400"/>
            <a:ext cx="1718506" cy="43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911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689800"/>
            <a:ext cx="8520600" cy="28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Statistical testing</a:t>
            </a:r>
            <a:r>
              <a:rPr lang="en-GB"/>
              <a:t> - mathematical technique for analysing an algorithm based on some input-output pairs (testing samples)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Run</a:t>
            </a:r>
            <a:r>
              <a:rPr lang="en-GB"/>
              <a:t> the algorithm (or the system) multiple times, </a:t>
            </a:r>
            <a:r>
              <a:rPr b="1" lang="en-GB"/>
              <a:t>obtain the results</a:t>
            </a:r>
            <a:r>
              <a:rPr lang="en-GB"/>
              <a:t> and </a:t>
            </a:r>
            <a:r>
              <a:rPr b="1" lang="en-GB"/>
              <a:t>analyze</a:t>
            </a:r>
            <a:r>
              <a:rPr lang="en-GB"/>
              <a:t> them in order to </a:t>
            </a:r>
            <a:r>
              <a:rPr b="1" lang="en-GB"/>
              <a:t>classify/validate</a:t>
            </a:r>
            <a:r>
              <a:rPr lang="en-GB"/>
              <a:t> the algorithm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Commonly used in the field of </a:t>
            </a:r>
            <a:r>
              <a:rPr b="1" lang="en-GB"/>
              <a:t>cryptography</a:t>
            </a:r>
            <a:r>
              <a:rPr lang="en-GB"/>
              <a:t>, specifically for the encryption, decryption and the keys or sub-keys generation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50" y="152400"/>
            <a:ext cx="2084525" cy="43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3800" y="152400"/>
            <a:ext cx="1718506" cy="43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911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Binary Matrix Rank Test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689800"/>
            <a:ext cx="8520600" cy="28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F</a:t>
            </a:r>
            <a:r>
              <a:rPr b="1" lang="en-GB"/>
              <a:t>ocus</a:t>
            </a:r>
            <a:r>
              <a:rPr lang="en-GB"/>
              <a:t> - the rank of disjoint sub-matrices of the entire sequence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Purpose</a:t>
            </a:r>
            <a:r>
              <a:rPr lang="en-GB"/>
              <a:t> - check for linear dependence among fixed length sub-strings of the original sequence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Main idea</a:t>
            </a:r>
            <a:r>
              <a:rPr lang="en-GB"/>
              <a:t> </a:t>
            </a:r>
            <a:br>
              <a:rPr lang="en-GB"/>
            </a:br>
            <a:r>
              <a:rPr lang="en-GB"/>
              <a:t>	</a:t>
            </a:r>
            <a:r>
              <a:rPr lang="en-GB" sz="1600"/>
              <a:t>- construct matrices of successive zeroes and ones from the sequence</a:t>
            </a:r>
            <a:br>
              <a:rPr lang="en-GB" sz="1600"/>
            </a:br>
            <a:r>
              <a:rPr lang="en-GB" sz="1600"/>
              <a:t>	- check for linear dependence among the rows or columns of the constructed matrices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600"/>
              <a:t>The statistic of interest</a:t>
            </a:r>
            <a:r>
              <a:rPr lang="en-GB" sz="1600"/>
              <a:t> - the deviation of the rank from the expected value</a:t>
            </a:r>
            <a:endParaRPr sz="1600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50" y="152400"/>
            <a:ext cx="2084525" cy="43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3800" y="152400"/>
            <a:ext cx="1718506" cy="43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911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Mathematical fundamentals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689800"/>
            <a:ext cx="8520600" cy="32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T</a:t>
            </a:r>
            <a:r>
              <a:rPr lang="en-GB" sz="1600"/>
              <a:t>he rank R of the M × Q random binary matrix takes values r = 0, 1, 2, . . . , m where m ≡ min(M, Q) with probabilities: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/>
              <a:t>For M = Q = 32:</a:t>
            </a:r>
            <a:endParaRPr sz="1600"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50" y="152400"/>
            <a:ext cx="2084525" cy="43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3800" y="152400"/>
            <a:ext cx="1718506" cy="43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84525" y="3622700"/>
            <a:ext cx="4974950" cy="43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74698" y="2353450"/>
            <a:ext cx="4794600" cy="90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799775"/>
            <a:ext cx="8520600" cy="37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Rank frequencies: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Reference distribution (</a:t>
            </a:r>
            <a:r>
              <a:rPr i="1" lang="en-GB"/>
              <a:t>chi</a:t>
            </a:r>
            <a:r>
              <a:rPr lang="en-GB"/>
              <a:t>):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</a:t>
            </a:r>
            <a:r>
              <a:rPr i="1" lang="en-GB"/>
              <a:t>-value</a:t>
            </a:r>
            <a:r>
              <a:rPr lang="en-GB"/>
              <a:t> =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Output: P-</a:t>
            </a:r>
            <a:r>
              <a:rPr i="1" lang="en-GB"/>
              <a:t>value</a:t>
            </a:r>
            <a:r>
              <a:rPr lang="en-GB"/>
              <a:t> &lt; 0.01</a:t>
            </a:r>
            <a:endParaRPr i="1"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50" y="152400"/>
            <a:ext cx="2084525" cy="43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3800" y="152400"/>
            <a:ext cx="1718506" cy="43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52650" y="1150250"/>
            <a:ext cx="48387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9625" y="2185988"/>
            <a:ext cx="7829550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75438" y="3203625"/>
            <a:ext cx="1564975" cy="55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911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Implementation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50" y="152400"/>
            <a:ext cx="2084525" cy="43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3800" y="152400"/>
            <a:ext cx="1718506" cy="43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275" y="1637050"/>
            <a:ext cx="8979575" cy="166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911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Evaluation &amp; observations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689800"/>
            <a:ext cx="8520600" cy="28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</a:t>
            </a:r>
            <a:r>
              <a:rPr b="1" lang="en-GB"/>
              <a:t>variation</a:t>
            </a:r>
            <a:r>
              <a:rPr lang="en-GB"/>
              <a:t> of P</a:t>
            </a:r>
            <a:r>
              <a:rPr i="1" lang="en-GB"/>
              <a:t>-value</a:t>
            </a:r>
            <a:r>
              <a:rPr lang="en-GB"/>
              <a:t> from </a:t>
            </a:r>
            <a:r>
              <a:rPr b="1" lang="en-GB"/>
              <a:t>density</a:t>
            </a:r>
            <a:r>
              <a:rPr lang="en-GB"/>
              <a:t> of bits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Python random library, input length = 100000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Python random library - density iterations, </a:t>
            </a:r>
            <a:r>
              <a:rPr lang="en-GB"/>
              <a:t>input length = 50000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Random/Non-random count from density percentage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50" y="152400"/>
            <a:ext cx="2084525" cy="43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3800" y="152400"/>
            <a:ext cx="1718506" cy="43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911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Python random library, input length = 100000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689800"/>
            <a:ext cx="8520600" cy="28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50" y="152400"/>
            <a:ext cx="2084525" cy="43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3800" y="152400"/>
            <a:ext cx="1718506" cy="43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175" y="1689800"/>
            <a:ext cx="8884148" cy="270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