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4"/>
  </p:sldMasterIdLst>
  <p:notesMasterIdLst>
    <p:notesMasterId r:id="rId22"/>
  </p:notesMasterIdLst>
  <p:handoutMasterIdLst>
    <p:handoutMasterId r:id="rId23"/>
  </p:handoutMasterIdLst>
  <p:sldIdLst>
    <p:sldId id="2004" r:id="rId5"/>
    <p:sldId id="4478" r:id="rId6"/>
    <p:sldId id="4544" r:id="rId7"/>
    <p:sldId id="890" r:id="rId8"/>
    <p:sldId id="4481" r:id="rId9"/>
    <p:sldId id="330" r:id="rId10"/>
    <p:sldId id="870" r:id="rId11"/>
    <p:sldId id="4483" r:id="rId12"/>
    <p:sldId id="4551" r:id="rId13"/>
    <p:sldId id="4552" r:id="rId14"/>
    <p:sldId id="4486" r:id="rId15"/>
    <p:sldId id="4547" r:id="rId16"/>
    <p:sldId id="4548" r:id="rId17"/>
    <p:sldId id="4545" r:id="rId18"/>
    <p:sldId id="4546" r:id="rId19"/>
    <p:sldId id="4549" r:id="rId20"/>
    <p:sldId id="4550" r:id="rId21"/>
  </p:sldIdLst>
  <p:sldSz cx="12192000" cy="6858000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vers, Christine" initials="RC" lastIdx="10" clrIdx="0">
    <p:extLst>
      <p:ext uri="{19B8F6BF-5375-455C-9EA6-DF929625EA0E}">
        <p15:presenceInfo xmlns:p15="http://schemas.microsoft.com/office/powerpoint/2012/main" userId="S::crivers@epri.com::80e8de17-408a-4ed1-a111-481bf9cfdfaf" providerId="AD"/>
      </p:ext>
    </p:extLst>
  </p:cmAuthor>
  <p:cmAuthor id="2" name="Taber, John" initials="TJ" lastIdx="7" clrIdx="1">
    <p:extLst>
      <p:ext uri="{19B8F6BF-5375-455C-9EA6-DF929625EA0E}">
        <p15:presenceInfo xmlns:p15="http://schemas.microsoft.com/office/powerpoint/2012/main" userId="S::jtaber@epri.com::10af5249-34cb-4209-b78d-a64b89738848" providerId="AD"/>
      </p:ext>
    </p:extLst>
  </p:cmAuthor>
  <p:cmAuthor id="3" name="Diamant, Adam" initials="DA" lastIdx="48" clrIdx="2">
    <p:extLst>
      <p:ext uri="{19B8F6BF-5375-455C-9EA6-DF929625EA0E}">
        <p15:presenceInfo xmlns:p15="http://schemas.microsoft.com/office/powerpoint/2012/main" userId="S::ADiamant@epri.com::e8513a81-1b42-43ef-9868-8fa065f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9F1FF"/>
    <a:srgbClr val="003296"/>
    <a:srgbClr val="0B9E9A"/>
    <a:srgbClr val="33CCCC"/>
    <a:srgbClr val="239592"/>
    <a:srgbClr val="233E92"/>
    <a:srgbClr val="97BFE6"/>
    <a:srgbClr val="223E92"/>
    <a:srgbClr val="033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89082" autoAdjust="0"/>
  </p:normalViewPr>
  <p:slideViewPr>
    <p:cSldViewPr snapToGrid="0">
      <p:cViewPr varScale="1">
        <p:scale>
          <a:sx n="36" d="100"/>
          <a:sy n="36" d="100"/>
        </p:scale>
        <p:origin x="5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38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649CB-0B81-4204-A849-0379B10D6E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6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649CB-0B81-4204-A849-0379B10D6E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649CB-0B81-4204-A849-0379B10D6E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1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EDFE55-CD97-4806-B97B-A9091661CD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Rectangle 8"/>
          <p:cNvSpPr/>
          <p:nvPr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15F8B0-B666-42D5-9101-41C9E224E801}"/>
              </a:ext>
            </a:extLst>
          </p:cNvPr>
          <p:cNvGrpSpPr/>
          <p:nvPr userDrawn="1"/>
        </p:nvGrpSpPr>
        <p:grpSpPr>
          <a:xfrm>
            <a:off x="338624" y="6181725"/>
            <a:ext cx="4435668" cy="542465"/>
            <a:chOff x="338624" y="6181725"/>
            <a:chExt cx="4435668" cy="542465"/>
          </a:xfrm>
        </p:grpSpPr>
        <p:sp>
          <p:nvSpPr>
            <p:cNvPr id="26" name="Text Box 47">
              <a:extLst>
                <a:ext uri="{FF2B5EF4-FFF2-40B4-BE49-F238E27FC236}">
                  <a16:creationId xmlns:a16="http://schemas.microsoft.com/office/drawing/2014/main" id="{8E8588FC-1D76-47C5-B595-0F9502D2BC6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12610" y="6505633"/>
              <a:ext cx="28616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© 2021 Electric Power Research Institute, Inc. All rights reserved.</a:t>
              </a:r>
            </a:p>
          </p:txBody>
        </p:sp>
        <p:sp>
          <p:nvSpPr>
            <p:cNvPr id="27" name="TextBox 26">
              <a:hlinkClick r:id="rId3"/>
              <a:extLst>
                <a:ext uri="{FF2B5EF4-FFF2-40B4-BE49-F238E27FC236}">
                  <a16:creationId xmlns:a16="http://schemas.microsoft.com/office/drawing/2014/main" id="{B555F5C0-13E9-4F31-AC9E-6AA423B9AA45}"/>
                </a:ext>
              </a:extLst>
            </p:cNvPr>
            <p:cNvSpPr txBox="1"/>
            <p:nvPr userDrawn="1"/>
          </p:nvSpPr>
          <p:spPr>
            <a:xfrm>
              <a:off x="338624" y="6462580"/>
              <a:ext cx="1510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spc="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www.epri.com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518BE5-5103-47F0-BFFA-88320B777BD5}"/>
                </a:ext>
              </a:extLst>
            </p:cNvPr>
            <p:cNvCxnSpPr/>
            <p:nvPr userDrawn="1"/>
          </p:nvCxnSpPr>
          <p:spPr bwMode="auto">
            <a:xfrm>
              <a:off x="1849289" y="6181725"/>
              <a:ext cx="0" cy="523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9" name="Picture 28">
              <a:hlinkClick r:id="rId4"/>
              <a:extLst>
                <a:ext uri="{FF2B5EF4-FFF2-40B4-BE49-F238E27FC236}">
                  <a16:creationId xmlns:a16="http://schemas.microsoft.com/office/drawing/2014/main" id="{F99B0C38-6987-4402-AC71-C1BDE714DE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09" y="6284322"/>
              <a:ext cx="150229" cy="150229"/>
            </a:xfrm>
            <a:prstGeom prst="rect">
              <a:avLst/>
            </a:prstGeom>
          </p:spPr>
        </p:pic>
        <p:pic>
          <p:nvPicPr>
            <p:cNvPr id="30" name="Picture 29">
              <a:hlinkClick r:id="rId6"/>
              <a:extLst>
                <a:ext uri="{FF2B5EF4-FFF2-40B4-BE49-F238E27FC236}">
                  <a16:creationId xmlns:a16="http://schemas.microsoft.com/office/drawing/2014/main" id="{5B7BD5C0-06C6-4AB3-BC4D-383CBA3FC5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15" y="6277559"/>
              <a:ext cx="75579" cy="163755"/>
            </a:xfrm>
            <a:prstGeom prst="rect">
              <a:avLst/>
            </a:prstGeom>
          </p:spPr>
        </p:pic>
        <p:pic>
          <p:nvPicPr>
            <p:cNvPr id="31" name="Picture 30">
              <a:hlinkClick r:id="rId8"/>
              <a:extLst>
                <a:ext uri="{FF2B5EF4-FFF2-40B4-BE49-F238E27FC236}">
                  <a16:creationId xmlns:a16="http://schemas.microsoft.com/office/drawing/2014/main" id="{D6A42936-581D-4AE8-8C5D-114B70E95E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3" y="6293930"/>
              <a:ext cx="160709" cy="131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52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E03F-F02F-4FA3-91CB-67CB1409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D7085-5105-4024-BD3C-F69FB7128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28733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80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53949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53949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8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484632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484632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06BC8-8ED2-4FB9-9CC1-C26081116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28733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9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4300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92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40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wit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042550C-BC90-495D-8E34-A8B34AE030E6}"/>
              </a:ext>
            </a:extLst>
          </p:cNvPr>
          <p:cNvSpPr/>
          <p:nvPr userDrawn="1"/>
        </p:nvSpPr>
        <p:spPr bwMode="auto">
          <a:xfrm>
            <a:off x="5019040" y="102458"/>
            <a:ext cx="4119296" cy="6389782"/>
          </a:xfrm>
          <a:prstGeom prst="parallelogram">
            <a:avLst>
              <a:gd name="adj" fmla="val 483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DDE39-D9ED-4DF4-B1E5-C884C95AC52C}"/>
              </a:ext>
            </a:extLst>
          </p:cNvPr>
          <p:cNvSpPr/>
          <p:nvPr userDrawn="1"/>
        </p:nvSpPr>
        <p:spPr bwMode="auto">
          <a:xfrm>
            <a:off x="7000240" y="102458"/>
            <a:ext cx="5191760" cy="6389782"/>
          </a:xfrm>
          <a:prstGeom prst="rect">
            <a:avLst/>
          </a:prstGeom>
          <a:solidFill>
            <a:srgbClr val="C9F1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452805"/>
            <a:ext cx="4653280" cy="45007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52" y="1452805"/>
            <a:ext cx="4653280" cy="4500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78E50C-C1F1-41A4-AB40-A03CD12EB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20"/>
            <a:ext cx="12192000" cy="6420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539496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2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537389-C2C8-4A98-A053-6A4CEDC3D2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20"/>
            <a:ext cx="12192000" cy="6420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4300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1737360"/>
            <a:ext cx="5577840" cy="4663440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2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01B213-0E7A-407F-8B15-06AFF53336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95692"/>
            <a:ext cx="12188952" cy="6419393"/>
          </a:xfrm>
          <a:prstGeom prst="rect">
            <a:avLst/>
          </a:prstGeom>
        </p:spPr>
      </p:pic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8" y="2712785"/>
            <a:ext cx="12196689" cy="1626781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38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08956C-18D0-412B-95E3-E5C100C5E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ED8085-ABA4-48ED-A519-0831B00D8554}"/>
              </a:ext>
            </a:extLst>
          </p:cNvPr>
          <p:cNvGrpSpPr/>
          <p:nvPr userDrawn="1"/>
        </p:nvGrpSpPr>
        <p:grpSpPr>
          <a:xfrm>
            <a:off x="338624" y="6181725"/>
            <a:ext cx="4435668" cy="542465"/>
            <a:chOff x="338624" y="6181725"/>
            <a:chExt cx="4435668" cy="542465"/>
          </a:xfrm>
        </p:grpSpPr>
        <p:sp>
          <p:nvSpPr>
            <p:cNvPr id="28" name="Text Box 47">
              <a:extLst>
                <a:ext uri="{FF2B5EF4-FFF2-40B4-BE49-F238E27FC236}">
                  <a16:creationId xmlns:a16="http://schemas.microsoft.com/office/drawing/2014/main" id="{F4F39EAF-D093-4E70-B2D6-880ADC60D8A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12610" y="6505633"/>
              <a:ext cx="28616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© 2021 Electric Power Research Institute, Inc. All rights reserved.</a:t>
              </a:r>
            </a:p>
          </p:txBody>
        </p:sp>
        <p:sp>
          <p:nvSpPr>
            <p:cNvPr id="29" name="TextBox 28">
              <a:hlinkClick r:id="rId3"/>
              <a:extLst>
                <a:ext uri="{FF2B5EF4-FFF2-40B4-BE49-F238E27FC236}">
                  <a16:creationId xmlns:a16="http://schemas.microsoft.com/office/drawing/2014/main" id="{70A982AF-08B3-4ACE-B2CD-2630BF146A3C}"/>
                </a:ext>
              </a:extLst>
            </p:cNvPr>
            <p:cNvSpPr txBox="1"/>
            <p:nvPr userDrawn="1"/>
          </p:nvSpPr>
          <p:spPr>
            <a:xfrm>
              <a:off x="338624" y="6462580"/>
              <a:ext cx="1510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spc="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www.epri.com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F511B19-8779-4ED6-BFF5-0D994F5C5A65}"/>
                </a:ext>
              </a:extLst>
            </p:cNvPr>
            <p:cNvCxnSpPr/>
            <p:nvPr userDrawn="1"/>
          </p:nvCxnSpPr>
          <p:spPr bwMode="auto">
            <a:xfrm>
              <a:off x="1849289" y="6181725"/>
              <a:ext cx="0" cy="523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5" name="Picture 34">
              <a:hlinkClick r:id="rId4"/>
              <a:extLst>
                <a:ext uri="{FF2B5EF4-FFF2-40B4-BE49-F238E27FC236}">
                  <a16:creationId xmlns:a16="http://schemas.microsoft.com/office/drawing/2014/main" id="{AFE65F2A-EA10-45F6-AC3E-CEEF60A74D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09" y="6284322"/>
              <a:ext cx="150229" cy="150229"/>
            </a:xfrm>
            <a:prstGeom prst="rect">
              <a:avLst/>
            </a:prstGeom>
          </p:spPr>
        </p:pic>
        <p:pic>
          <p:nvPicPr>
            <p:cNvPr id="36" name="Picture 35">
              <a:hlinkClick r:id="rId6"/>
              <a:extLst>
                <a:ext uri="{FF2B5EF4-FFF2-40B4-BE49-F238E27FC236}">
                  <a16:creationId xmlns:a16="http://schemas.microsoft.com/office/drawing/2014/main" id="{0DE3DCEC-148B-448A-9E2A-45B1BBF5BC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15" y="6277559"/>
              <a:ext cx="75579" cy="163755"/>
            </a:xfrm>
            <a:prstGeom prst="rect">
              <a:avLst/>
            </a:prstGeom>
          </p:spPr>
        </p:pic>
        <p:pic>
          <p:nvPicPr>
            <p:cNvPr id="37" name="Picture 36">
              <a:hlinkClick r:id="rId8"/>
              <a:extLst>
                <a:ext uri="{FF2B5EF4-FFF2-40B4-BE49-F238E27FC236}">
                  <a16:creationId xmlns:a16="http://schemas.microsoft.com/office/drawing/2014/main" id="{EFB9741B-B64E-4FCE-8F82-2A995BEB50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3" y="6293930"/>
              <a:ext cx="160709" cy="131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67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F31C54-28E4-451E-87C9-3AAB9056C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95693"/>
            <a:ext cx="12188952" cy="6419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223723"/>
            <a:ext cx="12192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800" b="1" spc="150" baseline="0" dirty="0">
                <a:solidFill>
                  <a:schemeClr val="bg1"/>
                </a:solidFill>
                <a:latin typeface="+mj-lt"/>
              </a:rPr>
              <a:t>Together…Shaping the Future of Energy</a:t>
            </a:r>
            <a:r>
              <a:rPr lang="en-US" sz="2800" b="0" spc="150" baseline="0" dirty="0">
                <a:solidFill>
                  <a:schemeClr val="bg1"/>
                </a:solidFill>
                <a:latin typeface="+mn-lt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187744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&amp;SE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C31F06-3E89-4DC2-BB45-7EE9A7B32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A2914A-AAC4-4409-9DC2-C181488DA4B3}"/>
              </a:ext>
            </a:extLst>
          </p:cNvPr>
          <p:cNvGrpSpPr/>
          <p:nvPr userDrawn="1"/>
        </p:nvGrpSpPr>
        <p:grpSpPr>
          <a:xfrm>
            <a:off x="338624" y="6181725"/>
            <a:ext cx="4435668" cy="542465"/>
            <a:chOff x="338624" y="6181725"/>
            <a:chExt cx="4435668" cy="542465"/>
          </a:xfrm>
        </p:grpSpPr>
        <p:sp>
          <p:nvSpPr>
            <p:cNvPr id="29" name="Text Box 47">
              <a:extLst>
                <a:ext uri="{FF2B5EF4-FFF2-40B4-BE49-F238E27FC236}">
                  <a16:creationId xmlns:a16="http://schemas.microsoft.com/office/drawing/2014/main" id="{2AD0D039-F165-4672-8A4D-636C8A4722C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12610" y="6505633"/>
              <a:ext cx="28616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© 2021 Electric Power Research Institute, Inc. All rights reserved.</a:t>
              </a:r>
            </a:p>
          </p:txBody>
        </p:sp>
        <p:sp>
          <p:nvSpPr>
            <p:cNvPr id="33" name="TextBox 32">
              <a:hlinkClick r:id="rId3"/>
              <a:extLst>
                <a:ext uri="{FF2B5EF4-FFF2-40B4-BE49-F238E27FC236}">
                  <a16:creationId xmlns:a16="http://schemas.microsoft.com/office/drawing/2014/main" id="{21A3DC88-FB53-4B30-8657-1F27078A853D}"/>
                </a:ext>
              </a:extLst>
            </p:cNvPr>
            <p:cNvSpPr txBox="1"/>
            <p:nvPr userDrawn="1"/>
          </p:nvSpPr>
          <p:spPr>
            <a:xfrm>
              <a:off x="338624" y="6462580"/>
              <a:ext cx="1510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spc="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www.epri.com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D96DFB-D8B4-401B-BD76-D4FAB2779AC3}"/>
                </a:ext>
              </a:extLst>
            </p:cNvPr>
            <p:cNvCxnSpPr/>
            <p:nvPr userDrawn="1"/>
          </p:nvCxnSpPr>
          <p:spPr bwMode="auto">
            <a:xfrm>
              <a:off x="1849289" y="6181725"/>
              <a:ext cx="0" cy="523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6" name="Picture 35">
              <a:hlinkClick r:id="rId4"/>
              <a:extLst>
                <a:ext uri="{FF2B5EF4-FFF2-40B4-BE49-F238E27FC236}">
                  <a16:creationId xmlns:a16="http://schemas.microsoft.com/office/drawing/2014/main" id="{6146E3C0-C099-4B35-AB14-7B6C4FAFEE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09" y="6284322"/>
              <a:ext cx="150229" cy="150229"/>
            </a:xfrm>
            <a:prstGeom prst="rect">
              <a:avLst/>
            </a:prstGeom>
          </p:spPr>
        </p:pic>
        <p:pic>
          <p:nvPicPr>
            <p:cNvPr id="37" name="Picture 36">
              <a:hlinkClick r:id="rId6"/>
              <a:extLst>
                <a:ext uri="{FF2B5EF4-FFF2-40B4-BE49-F238E27FC236}">
                  <a16:creationId xmlns:a16="http://schemas.microsoft.com/office/drawing/2014/main" id="{0F94D77D-2453-4542-AFC0-11CA186E81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15" y="6277559"/>
              <a:ext cx="75579" cy="163755"/>
            </a:xfrm>
            <a:prstGeom prst="rect">
              <a:avLst/>
            </a:prstGeom>
          </p:spPr>
        </p:pic>
        <p:pic>
          <p:nvPicPr>
            <p:cNvPr id="38" name="Picture 37">
              <a:hlinkClick r:id="rId8"/>
              <a:extLst>
                <a:ext uri="{FF2B5EF4-FFF2-40B4-BE49-F238E27FC236}">
                  <a16:creationId xmlns:a16="http://schemas.microsoft.com/office/drawing/2014/main" id="{87C10504-8C10-4A69-A247-764C0BB9FC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3" y="6293930"/>
              <a:ext cx="160709" cy="131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91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7F156AC-AC73-4A21-8467-792B128628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DC62A5-1095-42CE-AB5A-BD29C0D13141}"/>
              </a:ext>
            </a:extLst>
          </p:cNvPr>
          <p:cNvGrpSpPr/>
          <p:nvPr userDrawn="1"/>
        </p:nvGrpSpPr>
        <p:grpSpPr>
          <a:xfrm>
            <a:off x="338624" y="6181725"/>
            <a:ext cx="4435668" cy="542465"/>
            <a:chOff x="338624" y="6181725"/>
            <a:chExt cx="4435668" cy="542465"/>
          </a:xfrm>
        </p:grpSpPr>
        <p:sp>
          <p:nvSpPr>
            <p:cNvPr id="25" name="Text Box 47">
              <a:extLst>
                <a:ext uri="{FF2B5EF4-FFF2-40B4-BE49-F238E27FC236}">
                  <a16:creationId xmlns:a16="http://schemas.microsoft.com/office/drawing/2014/main" id="{4EC5A6E3-655F-4AB9-A7A8-7A9AEBB9062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12610" y="6505633"/>
              <a:ext cx="28616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© 2021 Electric Power Research Institute, Inc. All rights reserved.</a:t>
              </a:r>
            </a:p>
          </p:txBody>
        </p:sp>
        <p:sp>
          <p:nvSpPr>
            <p:cNvPr id="29" name="TextBox 28">
              <a:hlinkClick r:id="rId3"/>
              <a:extLst>
                <a:ext uri="{FF2B5EF4-FFF2-40B4-BE49-F238E27FC236}">
                  <a16:creationId xmlns:a16="http://schemas.microsoft.com/office/drawing/2014/main" id="{7FA55AB5-8BF7-460F-A30D-2A37692BE320}"/>
                </a:ext>
              </a:extLst>
            </p:cNvPr>
            <p:cNvSpPr txBox="1"/>
            <p:nvPr userDrawn="1"/>
          </p:nvSpPr>
          <p:spPr>
            <a:xfrm>
              <a:off x="338624" y="6462580"/>
              <a:ext cx="1510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spc="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www.epri.com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F0D2FF-7C62-45DB-97AF-E1FB43BCA515}"/>
                </a:ext>
              </a:extLst>
            </p:cNvPr>
            <p:cNvCxnSpPr/>
            <p:nvPr userDrawn="1"/>
          </p:nvCxnSpPr>
          <p:spPr bwMode="auto">
            <a:xfrm>
              <a:off x="1849289" y="6181725"/>
              <a:ext cx="0" cy="523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5" name="Picture 34">
              <a:hlinkClick r:id="rId4"/>
              <a:extLst>
                <a:ext uri="{FF2B5EF4-FFF2-40B4-BE49-F238E27FC236}">
                  <a16:creationId xmlns:a16="http://schemas.microsoft.com/office/drawing/2014/main" id="{BB2176D2-CCA7-46B6-88D4-4AA41D992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09" y="6284322"/>
              <a:ext cx="150229" cy="150229"/>
            </a:xfrm>
            <a:prstGeom prst="rect">
              <a:avLst/>
            </a:prstGeom>
          </p:spPr>
        </p:pic>
        <p:pic>
          <p:nvPicPr>
            <p:cNvPr id="36" name="Picture 35">
              <a:hlinkClick r:id="rId6"/>
              <a:extLst>
                <a:ext uri="{FF2B5EF4-FFF2-40B4-BE49-F238E27FC236}">
                  <a16:creationId xmlns:a16="http://schemas.microsoft.com/office/drawing/2014/main" id="{49AE2524-F34D-4267-9E9F-139BFEEA01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15" y="6277559"/>
              <a:ext cx="75579" cy="163755"/>
            </a:xfrm>
            <a:prstGeom prst="rect">
              <a:avLst/>
            </a:prstGeom>
          </p:spPr>
        </p:pic>
        <p:pic>
          <p:nvPicPr>
            <p:cNvPr id="37" name="Picture 36">
              <a:hlinkClick r:id="rId8"/>
              <a:extLst>
                <a:ext uri="{FF2B5EF4-FFF2-40B4-BE49-F238E27FC236}">
                  <a16:creationId xmlns:a16="http://schemas.microsoft.com/office/drawing/2014/main" id="{6E26CD04-ED04-44D5-BFD2-E52A16C4B4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3" y="6293930"/>
              <a:ext cx="160709" cy="131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02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&amp;LC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213DCC-F107-4B27-8EAA-FA2368E322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A2914A-AAC4-4409-9DC2-C181488DA4B3}"/>
              </a:ext>
            </a:extLst>
          </p:cNvPr>
          <p:cNvGrpSpPr/>
          <p:nvPr userDrawn="1"/>
        </p:nvGrpSpPr>
        <p:grpSpPr>
          <a:xfrm>
            <a:off x="338624" y="6181725"/>
            <a:ext cx="4435668" cy="542465"/>
            <a:chOff x="338624" y="6181725"/>
            <a:chExt cx="4435668" cy="542465"/>
          </a:xfrm>
        </p:grpSpPr>
        <p:sp>
          <p:nvSpPr>
            <p:cNvPr id="29" name="Text Box 47">
              <a:extLst>
                <a:ext uri="{FF2B5EF4-FFF2-40B4-BE49-F238E27FC236}">
                  <a16:creationId xmlns:a16="http://schemas.microsoft.com/office/drawing/2014/main" id="{2AD0D039-F165-4672-8A4D-636C8A4722C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12610" y="6505633"/>
              <a:ext cx="28616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© 2021 Electric Power Research Institute, Inc. All rights reserved.</a:t>
              </a:r>
            </a:p>
          </p:txBody>
        </p:sp>
        <p:sp>
          <p:nvSpPr>
            <p:cNvPr id="33" name="TextBox 32">
              <a:hlinkClick r:id="rId3"/>
              <a:extLst>
                <a:ext uri="{FF2B5EF4-FFF2-40B4-BE49-F238E27FC236}">
                  <a16:creationId xmlns:a16="http://schemas.microsoft.com/office/drawing/2014/main" id="{21A3DC88-FB53-4B30-8657-1F27078A853D}"/>
                </a:ext>
              </a:extLst>
            </p:cNvPr>
            <p:cNvSpPr txBox="1"/>
            <p:nvPr userDrawn="1"/>
          </p:nvSpPr>
          <p:spPr>
            <a:xfrm>
              <a:off x="338624" y="6462580"/>
              <a:ext cx="1510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spc="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www.epri.com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D96DFB-D8B4-401B-BD76-D4FAB2779AC3}"/>
                </a:ext>
              </a:extLst>
            </p:cNvPr>
            <p:cNvCxnSpPr/>
            <p:nvPr userDrawn="1"/>
          </p:nvCxnSpPr>
          <p:spPr bwMode="auto">
            <a:xfrm>
              <a:off x="1849289" y="6181725"/>
              <a:ext cx="0" cy="523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6" name="Picture 35">
              <a:hlinkClick r:id="rId4"/>
              <a:extLst>
                <a:ext uri="{FF2B5EF4-FFF2-40B4-BE49-F238E27FC236}">
                  <a16:creationId xmlns:a16="http://schemas.microsoft.com/office/drawing/2014/main" id="{6146E3C0-C099-4B35-AB14-7B6C4FAFEE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09" y="6284322"/>
              <a:ext cx="150229" cy="150229"/>
            </a:xfrm>
            <a:prstGeom prst="rect">
              <a:avLst/>
            </a:prstGeom>
          </p:spPr>
        </p:pic>
        <p:pic>
          <p:nvPicPr>
            <p:cNvPr id="37" name="Picture 36">
              <a:hlinkClick r:id="rId6"/>
              <a:extLst>
                <a:ext uri="{FF2B5EF4-FFF2-40B4-BE49-F238E27FC236}">
                  <a16:creationId xmlns:a16="http://schemas.microsoft.com/office/drawing/2014/main" id="{0F94D77D-2453-4542-AFC0-11CA186E81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15" y="6277559"/>
              <a:ext cx="75579" cy="163755"/>
            </a:xfrm>
            <a:prstGeom prst="rect">
              <a:avLst/>
            </a:prstGeom>
          </p:spPr>
        </p:pic>
        <p:pic>
          <p:nvPicPr>
            <p:cNvPr id="38" name="Picture 37">
              <a:hlinkClick r:id="rId8"/>
              <a:extLst>
                <a:ext uri="{FF2B5EF4-FFF2-40B4-BE49-F238E27FC236}">
                  <a16:creationId xmlns:a16="http://schemas.microsoft.com/office/drawing/2014/main" id="{87C10504-8C10-4A69-A247-764C0BB9FC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3" y="6293930"/>
              <a:ext cx="160709" cy="131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57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G&amp;E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370DE5-6E93-4496-B10C-FF6027E31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2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4" name="Rectangle 23"/>
          <p:cNvSpPr/>
          <p:nvPr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93561F-CAB2-4517-A6C1-CC6CDE085269}"/>
              </a:ext>
            </a:extLst>
          </p:cNvPr>
          <p:cNvGrpSpPr/>
          <p:nvPr userDrawn="1"/>
        </p:nvGrpSpPr>
        <p:grpSpPr>
          <a:xfrm>
            <a:off x="338624" y="6181725"/>
            <a:ext cx="4435668" cy="542465"/>
            <a:chOff x="338624" y="6181725"/>
            <a:chExt cx="4435668" cy="542465"/>
          </a:xfrm>
        </p:grpSpPr>
        <p:sp>
          <p:nvSpPr>
            <p:cNvPr id="28" name="Text Box 47">
              <a:extLst>
                <a:ext uri="{FF2B5EF4-FFF2-40B4-BE49-F238E27FC236}">
                  <a16:creationId xmlns:a16="http://schemas.microsoft.com/office/drawing/2014/main" id="{C6098697-978C-497A-8844-B897E3851A4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12610" y="6505633"/>
              <a:ext cx="28616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© 2021 Electric Power Research Institute, Inc. All rights reserved.</a:t>
              </a:r>
            </a:p>
          </p:txBody>
        </p:sp>
        <p:sp>
          <p:nvSpPr>
            <p:cNvPr id="29" name="TextBox 28">
              <a:hlinkClick r:id="rId3"/>
              <a:extLst>
                <a:ext uri="{FF2B5EF4-FFF2-40B4-BE49-F238E27FC236}">
                  <a16:creationId xmlns:a16="http://schemas.microsoft.com/office/drawing/2014/main" id="{2B0D3F73-8CAD-40AE-843F-C23EDECF168A}"/>
                </a:ext>
              </a:extLst>
            </p:cNvPr>
            <p:cNvSpPr txBox="1"/>
            <p:nvPr userDrawn="1"/>
          </p:nvSpPr>
          <p:spPr>
            <a:xfrm>
              <a:off x="338624" y="6462580"/>
              <a:ext cx="1510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spc="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www.epri.com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FE81FBE-9D64-4C06-BAB1-FFAF2AB5C92F}"/>
                </a:ext>
              </a:extLst>
            </p:cNvPr>
            <p:cNvCxnSpPr/>
            <p:nvPr userDrawn="1"/>
          </p:nvCxnSpPr>
          <p:spPr bwMode="auto">
            <a:xfrm>
              <a:off x="1849289" y="6181725"/>
              <a:ext cx="0" cy="523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2" name="Picture 31">
              <a:hlinkClick r:id="rId4"/>
              <a:extLst>
                <a:ext uri="{FF2B5EF4-FFF2-40B4-BE49-F238E27FC236}">
                  <a16:creationId xmlns:a16="http://schemas.microsoft.com/office/drawing/2014/main" id="{D6AAD40B-2BE4-4A23-AF70-2E6A765EE5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09" y="6284322"/>
              <a:ext cx="150229" cy="150229"/>
            </a:xfrm>
            <a:prstGeom prst="rect">
              <a:avLst/>
            </a:prstGeom>
          </p:spPr>
        </p:pic>
        <p:pic>
          <p:nvPicPr>
            <p:cNvPr id="33" name="Picture 32">
              <a:hlinkClick r:id="rId6"/>
              <a:extLst>
                <a:ext uri="{FF2B5EF4-FFF2-40B4-BE49-F238E27FC236}">
                  <a16:creationId xmlns:a16="http://schemas.microsoft.com/office/drawing/2014/main" id="{D26E2C2D-63AC-4672-9CFD-12890EB11B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15" y="6277559"/>
              <a:ext cx="75579" cy="163755"/>
            </a:xfrm>
            <a:prstGeom prst="rect">
              <a:avLst/>
            </a:prstGeom>
          </p:spPr>
        </p:pic>
        <p:pic>
          <p:nvPicPr>
            <p:cNvPr id="34" name="Picture 33">
              <a:hlinkClick r:id="rId8"/>
              <a:extLst>
                <a:ext uri="{FF2B5EF4-FFF2-40B4-BE49-F238E27FC236}">
                  <a16:creationId xmlns:a16="http://schemas.microsoft.com/office/drawing/2014/main" id="{718FAA29-2E23-4896-BC6D-970DF44FCE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3" y="6293930"/>
              <a:ext cx="160709" cy="131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284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&amp;D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E5DD1C6-53CB-422F-B275-DBDFBD942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CA6871-F43E-43AE-A2AE-E46146D6A565}"/>
              </a:ext>
            </a:extLst>
          </p:cNvPr>
          <p:cNvGrpSpPr/>
          <p:nvPr userDrawn="1"/>
        </p:nvGrpSpPr>
        <p:grpSpPr>
          <a:xfrm>
            <a:off x="338624" y="6181725"/>
            <a:ext cx="4435668" cy="542465"/>
            <a:chOff x="338624" y="6181725"/>
            <a:chExt cx="4435668" cy="542465"/>
          </a:xfrm>
        </p:grpSpPr>
        <p:sp>
          <p:nvSpPr>
            <p:cNvPr id="25" name="Text Box 47">
              <a:extLst>
                <a:ext uri="{FF2B5EF4-FFF2-40B4-BE49-F238E27FC236}">
                  <a16:creationId xmlns:a16="http://schemas.microsoft.com/office/drawing/2014/main" id="{456EFF95-D289-468B-A39F-1C223CCA085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12610" y="6505633"/>
              <a:ext cx="28616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© 2021 Electric Power Research Institute, Inc. All rights reserved.</a:t>
              </a:r>
            </a:p>
          </p:txBody>
        </p:sp>
        <p:sp>
          <p:nvSpPr>
            <p:cNvPr id="29" name="TextBox 28">
              <a:hlinkClick r:id="rId3"/>
              <a:extLst>
                <a:ext uri="{FF2B5EF4-FFF2-40B4-BE49-F238E27FC236}">
                  <a16:creationId xmlns:a16="http://schemas.microsoft.com/office/drawing/2014/main" id="{12A1A365-06F2-4B20-9224-7C3EAC6A4286}"/>
                </a:ext>
              </a:extLst>
            </p:cNvPr>
            <p:cNvSpPr txBox="1"/>
            <p:nvPr userDrawn="1"/>
          </p:nvSpPr>
          <p:spPr>
            <a:xfrm>
              <a:off x="338624" y="6462580"/>
              <a:ext cx="1510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spc="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www.epri.com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59B6B3-B9E1-4933-8BDC-3B3FDC236B79}"/>
                </a:ext>
              </a:extLst>
            </p:cNvPr>
            <p:cNvCxnSpPr/>
            <p:nvPr userDrawn="1"/>
          </p:nvCxnSpPr>
          <p:spPr bwMode="auto">
            <a:xfrm>
              <a:off x="1849289" y="6181725"/>
              <a:ext cx="0" cy="523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5" name="Picture 34">
              <a:hlinkClick r:id="rId4"/>
              <a:extLst>
                <a:ext uri="{FF2B5EF4-FFF2-40B4-BE49-F238E27FC236}">
                  <a16:creationId xmlns:a16="http://schemas.microsoft.com/office/drawing/2014/main" id="{CD2CCB58-DA3B-462C-80B9-C58BBFFCC7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09" y="6284322"/>
              <a:ext cx="150229" cy="150229"/>
            </a:xfrm>
            <a:prstGeom prst="rect">
              <a:avLst/>
            </a:prstGeom>
          </p:spPr>
        </p:pic>
        <p:pic>
          <p:nvPicPr>
            <p:cNvPr id="36" name="Picture 35">
              <a:hlinkClick r:id="rId6"/>
              <a:extLst>
                <a:ext uri="{FF2B5EF4-FFF2-40B4-BE49-F238E27FC236}">
                  <a16:creationId xmlns:a16="http://schemas.microsoft.com/office/drawing/2014/main" id="{AE810849-F144-4E7E-93DE-EAF2E08368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15" y="6277559"/>
              <a:ext cx="75579" cy="163755"/>
            </a:xfrm>
            <a:prstGeom prst="rect">
              <a:avLst/>
            </a:prstGeom>
          </p:spPr>
        </p:pic>
        <p:pic>
          <p:nvPicPr>
            <p:cNvPr id="37" name="Picture 36">
              <a:hlinkClick r:id="rId8"/>
              <a:extLst>
                <a:ext uri="{FF2B5EF4-FFF2-40B4-BE49-F238E27FC236}">
                  <a16:creationId xmlns:a16="http://schemas.microsoft.com/office/drawing/2014/main" id="{2BEBC2F3-83E5-4482-B054-9DFE809B14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3" y="6293930"/>
              <a:ext cx="160709" cy="131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487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4846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FAA409-EC2B-4245-BB55-6C0CC85D7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17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www.epri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>
            <a:extLst>
              <a:ext uri="{FF2B5EF4-FFF2-40B4-BE49-F238E27FC236}">
                <a16:creationId xmlns:a16="http://schemas.microsoft.com/office/drawing/2014/main" id="{5DF57B04-D6F9-4D53-867D-F4768956F1F6}"/>
              </a:ext>
            </a:extLst>
          </p:cNvPr>
          <p:cNvSpPr/>
          <p:nvPr userDrawn="1"/>
        </p:nvSpPr>
        <p:spPr>
          <a:xfrm>
            <a:off x="0" y="6602042"/>
            <a:ext cx="10972800" cy="1841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182563"/>
            <a:ext cx="1146048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005840"/>
            <a:ext cx="11460480" cy="551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4656903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2021 Electric Power Research Institute, Inc. All rights reserved.</a:t>
            </a:r>
          </a:p>
        </p:txBody>
      </p:sp>
      <p:sp>
        <p:nvSpPr>
          <p:cNvPr id="13" name="TextBox 12">
            <a:hlinkClick r:id="rId22"/>
          </p:cNvPr>
          <p:cNvSpPr txBox="1"/>
          <p:nvPr/>
        </p:nvSpPr>
        <p:spPr>
          <a:xfrm>
            <a:off x="1892567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81280" y="6586395"/>
            <a:ext cx="8106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 rot="5400000" flipH="1">
            <a:off x="6044268" y="-6044268"/>
            <a:ext cx="103465" cy="12192001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911E4093-2278-42C7-9DD9-9228E728C098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152" y="6602042"/>
            <a:ext cx="896471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17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8" r:id="rId16"/>
    <p:sldLayoutId id="2147483719" r:id="rId17"/>
    <p:sldLayoutId id="2147483720" r:id="rId18"/>
    <p:sldLayoutId id="2147483715" r:id="rId19"/>
    <p:sldLayoutId id="2147483716" r:id="rId20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794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800">
          <a:solidFill>
            <a:schemeClr val="tx1"/>
          </a:solidFill>
          <a:latin typeface="+mn-lt"/>
        </a:defRPr>
      </a:lvl2pPr>
      <a:lvl3pPr marL="855663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3pPr>
      <a:lvl4pPr marL="1262063" indent="-2889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800">
          <a:solidFill>
            <a:schemeClr val="tx1"/>
          </a:solidFill>
          <a:latin typeface="+mn-lt"/>
        </a:defRPr>
      </a:lvl4pPr>
      <a:lvl5pPr marL="1538288" indent="-2254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eea.epri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5A51C4E9-CDBB-4287-ACD7-78010974A67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John Taber</a:t>
            </a:r>
            <a:br>
              <a:rPr lang="en-US" dirty="0"/>
            </a:br>
            <a:r>
              <a:rPr lang="en-US" dirty="0"/>
              <a:t>Technical Leader</a:t>
            </a:r>
            <a:br>
              <a:rPr lang="en-US" dirty="0"/>
            </a:br>
            <a:r>
              <a:rPr lang="en-US" dirty="0"/>
              <a:t>Energy Systems and Climate Analysis</a:t>
            </a:r>
          </a:p>
          <a:p>
            <a:endParaRPr lang="en-US" dirty="0"/>
          </a:p>
          <a:p>
            <a:r>
              <a:rPr lang="en-US" dirty="0"/>
              <a:t>via Webcast</a:t>
            </a:r>
            <a:br>
              <a:rPr lang="en-US" dirty="0"/>
            </a:br>
            <a:r>
              <a:rPr lang="en-US" dirty="0"/>
              <a:t>October 7, 2021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7E7E8D-7E30-4BDF-A848-3C2BFB9104B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Improving Energy Storage Modeling in Long-Term Capacity Expansion 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69BC57-43E2-4440-8B92-F9E53BD26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243360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5C2-6338-4F87-8713-ED783A15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F9474-2DE4-4959-8F55-ED625AF0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793" cy="5492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1CF71-2A7E-44B6-B0F5-BF9A61233661}"/>
              </a:ext>
            </a:extLst>
          </p:cNvPr>
          <p:cNvSpPr txBox="1"/>
          <p:nvPr/>
        </p:nvSpPr>
        <p:spPr>
          <a:xfrm>
            <a:off x="9601993" y="1121729"/>
            <a:ext cx="2477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 this is raw capacity costs (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not adjusted for capacity factor)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Wind capacity factors in NYS average 47-48%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Solar capacity factors average 14-20%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LCOE measurements downplay the importance of baseload power during low renewable/high load hours</a:t>
            </a:r>
          </a:p>
        </p:txBody>
      </p:sp>
    </p:spTree>
    <p:extLst>
      <p:ext uri="{BB962C8B-B14F-4D97-AF65-F5344CB8AC3E}">
        <p14:creationId xmlns:p14="http://schemas.microsoft.com/office/powerpoint/2010/main" val="256186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A3722D-FEE2-492D-8B88-E06A3DE6A82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Electric Sector Results</a:t>
            </a:r>
          </a:p>
        </p:txBody>
      </p:sp>
    </p:spTree>
    <p:extLst>
      <p:ext uri="{BB962C8B-B14F-4D97-AF65-F5344CB8AC3E}">
        <p14:creationId xmlns:p14="http://schemas.microsoft.com/office/powerpoint/2010/main" val="24783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9EB9-0433-4454-8216-D48958F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Results: New York Capacity, Reference Scenario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E8841-70DD-4B42-976D-279DEBF2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888738" cy="5084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16815-CA58-4685-8755-467FB603F8B7}"/>
              </a:ext>
            </a:extLst>
          </p:cNvPr>
          <p:cNvSpPr txBox="1"/>
          <p:nvPr/>
        </p:nvSpPr>
        <p:spPr>
          <a:xfrm>
            <a:off x="9260732" y="1245140"/>
            <a:ext cx="2535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New York State has a 70% RPS by 2030 in the Reference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 restriction on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capacity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for fossil-fired assets</a:t>
            </a:r>
          </a:p>
        </p:txBody>
      </p:sp>
    </p:spTree>
    <p:extLst>
      <p:ext uri="{BB962C8B-B14F-4D97-AF65-F5344CB8AC3E}">
        <p14:creationId xmlns:p14="http://schemas.microsoft.com/office/powerpoint/2010/main" val="75010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9EB9-0433-4454-8216-D48958F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Results: New York Capacity, CES Scenario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01B81-F747-4EE3-A6BD-11C0A6B2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888738" cy="5084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32FB7-DFF5-4923-9062-A90D6BC31263}"/>
              </a:ext>
            </a:extLst>
          </p:cNvPr>
          <p:cNvSpPr txBox="1"/>
          <p:nvPr/>
        </p:nvSpPr>
        <p:spPr>
          <a:xfrm>
            <a:off x="9260732" y="1245140"/>
            <a:ext cx="2535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Policy is 100% nationwide CES starting in 2040, atop New York’s 70% RPS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Fossil capacity used to meet reserve requirement, but never dispatched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In Dynamic model, Hydrogen is used as storage</a:t>
            </a:r>
          </a:p>
        </p:txBody>
      </p:sp>
    </p:spTree>
    <p:extLst>
      <p:ext uri="{BB962C8B-B14F-4D97-AF65-F5344CB8AC3E}">
        <p14:creationId xmlns:p14="http://schemas.microsoft.com/office/powerpoint/2010/main" val="10721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0D0FB-D245-428C-8F36-59E49F4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Results: New York Generation, Reference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A61D8-D1B4-4E08-8939-186B9381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022862" cy="508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ED178-8377-4738-97FE-038F15DB655C}"/>
              </a:ext>
            </a:extLst>
          </p:cNvPr>
          <p:cNvSpPr txBox="1"/>
          <p:nvPr/>
        </p:nvSpPr>
        <p:spPr>
          <a:xfrm>
            <a:off x="9260732" y="1245140"/>
            <a:ext cx="2535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Surrounding regions have lower RPS/CES than New York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New England: 43% by 2035, 57% by 2050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Mid-Atlantic: 34% by 2030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Net Imports increase over 150% from 2015 to 2050</a:t>
            </a:r>
          </a:p>
        </p:txBody>
      </p:sp>
    </p:spTree>
    <p:extLst>
      <p:ext uri="{BB962C8B-B14F-4D97-AF65-F5344CB8AC3E}">
        <p14:creationId xmlns:p14="http://schemas.microsoft.com/office/powerpoint/2010/main" val="353590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0D0FB-D245-428C-8F36-59E49F4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Results: New York Generation, CES Scenario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F11303-3DE9-484A-8EF0-62A332AA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022862" cy="508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4E44E-EBAE-4850-8766-04F46AE17A89}"/>
              </a:ext>
            </a:extLst>
          </p:cNvPr>
          <p:cNvSpPr txBox="1"/>
          <p:nvPr/>
        </p:nvSpPr>
        <p:spPr>
          <a:xfrm>
            <a:off x="9260732" y="1245140"/>
            <a:ext cx="2535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When the entire US has a 100% CES, net imports in New York decrease roughly 50%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Quality and availability of renewable (especially wind) in NY greater than Mid-Atlantic</a:t>
            </a:r>
          </a:p>
        </p:txBody>
      </p:sp>
    </p:spTree>
    <p:extLst>
      <p:ext uri="{BB962C8B-B14F-4D97-AF65-F5344CB8AC3E}">
        <p14:creationId xmlns:p14="http://schemas.microsoft.com/office/powerpoint/2010/main" val="184307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70E2-D95B-4BE9-A044-DD8F1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 Results: New York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3249B-F42B-4BE3-A56B-75A99F42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793" cy="5492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F9CF1-944A-437F-831E-6AC42519A6FB}"/>
              </a:ext>
            </a:extLst>
          </p:cNvPr>
          <p:cNvSpPr txBox="1"/>
          <p:nvPr/>
        </p:nvSpPr>
        <p:spPr>
          <a:xfrm>
            <a:off x="9601993" y="1082842"/>
            <a:ext cx="2333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In Reference scenario, addition of storage allows for less NGCT capacity and slightly more Solar PV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In CES scenario, addition of storage mostly replaces Hydrogen (Which is used as long-duration storage)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In no case does storage affect nuclear capacity</a:t>
            </a:r>
          </a:p>
        </p:txBody>
      </p:sp>
    </p:spTree>
    <p:extLst>
      <p:ext uri="{BB962C8B-B14F-4D97-AF65-F5344CB8AC3E}">
        <p14:creationId xmlns:p14="http://schemas.microsoft.com/office/powerpoint/2010/main" val="149619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70E2-D95B-4BE9-A044-DD8F1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 Results: New York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ADF2D-2C0C-48EB-ABFA-CFE8B4F3D532}"/>
              </a:ext>
            </a:extLst>
          </p:cNvPr>
          <p:cNvSpPr txBox="1"/>
          <p:nvPr/>
        </p:nvSpPr>
        <p:spPr>
          <a:xfrm>
            <a:off x="9601993" y="1179095"/>
            <a:ext cx="2590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Storage generation is net generation impact – ignoring charging (otherwise total storage contribution would be &lt;0 due to losses)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Storage allows for slightly greater generation and lower curtailments from renewable energy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CES Scenario has more in-state generation and less imports (due to higher quality/lower cost of </a:t>
            </a:r>
          </a:p>
          <a:p>
            <a:pPr algn="l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24221-F4B3-4F32-B62E-1FD531BC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87468" cy="56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990664-9B15-40CD-9813-7718DFD1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69B19-A9AE-4B66-9D72-40A163A77B4C}"/>
              </a:ext>
            </a:extLst>
          </p:cNvPr>
          <p:cNvSpPr/>
          <p:nvPr/>
        </p:nvSpPr>
        <p:spPr bwMode="auto">
          <a:xfrm>
            <a:off x="0" y="2082034"/>
            <a:ext cx="1371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B50673-25B8-4F77-A043-63293DA0A53A}"/>
              </a:ext>
            </a:extLst>
          </p:cNvPr>
          <p:cNvSpPr/>
          <p:nvPr/>
        </p:nvSpPr>
        <p:spPr bwMode="auto">
          <a:xfrm>
            <a:off x="-23491" y="3017520"/>
            <a:ext cx="1371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2E67A2-D7B9-41D2-A6B0-99B4F4BECFB5}"/>
              </a:ext>
            </a:extLst>
          </p:cNvPr>
          <p:cNvSpPr/>
          <p:nvPr/>
        </p:nvSpPr>
        <p:spPr bwMode="auto">
          <a:xfrm>
            <a:off x="-2378" y="1279843"/>
            <a:ext cx="1371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C8C3E-97BC-4EDC-94E2-8256801B92B2}"/>
              </a:ext>
            </a:extLst>
          </p:cNvPr>
          <p:cNvSpPr txBox="1"/>
          <p:nvPr/>
        </p:nvSpPr>
        <p:spPr>
          <a:xfrm>
            <a:off x="1542752" y="1168344"/>
            <a:ext cx="6512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Review of US-REGEN</a:t>
            </a:r>
          </a:p>
          <a:p>
            <a:pPr algn="l"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INL Scenarios</a:t>
            </a:r>
          </a:p>
          <a:p>
            <a:pPr algn="l"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Electric Sector Results</a:t>
            </a:r>
          </a:p>
          <a:p>
            <a:pPr algn="l"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63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EE9C8-05C0-4A7A-B604-32A26D6E62C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Overview of US-REGEN</a:t>
            </a:r>
          </a:p>
        </p:txBody>
      </p:sp>
    </p:spTree>
    <p:extLst>
      <p:ext uri="{BB962C8B-B14F-4D97-AF65-F5344CB8AC3E}">
        <p14:creationId xmlns:p14="http://schemas.microsoft.com/office/powerpoint/2010/main" val="22141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U.S. </a:t>
            </a:r>
            <a:r>
              <a:rPr lang="en-US" u="sng" dirty="0"/>
              <a:t>R</a:t>
            </a:r>
            <a:r>
              <a:rPr lang="en-US" dirty="0"/>
              <a:t>egional </a:t>
            </a:r>
            <a:r>
              <a:rPr lang="en-US" u="sng" dirty="0"/>
              <a:t>E</a:t>
            </a:r>
            <a:r>
              <a:rPr lang="en-US" dirty="0"/>
              <a:t>conomy, </a:t>
            </a:r>
            <a:r>
              <a:rPr lang="en-US" u="sng" dirty="0"/>
              <a:t>G</a:t>
            </a:r>
            <a:r>
              <a:rPr lang="en-US" dirty="0"/>
              <a:t>HG, and </a:t>
            </a:r>
            <a:r>
              <a:rPr lang="en-US" u="sng" dirty="0"/>
              <a:t>En</a:t>
            </a:r>
            <a:r>
              <a:rPr lang="en-US" dirty="0"/>
              <a:t>ergy (US-REGEN)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252529"/>
            <a:ext cx="358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Capacity Expansion Economic Model, Long Horizon to 2050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7800" y="1252528"/>
            <a:ext cx="373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State-Level Resolution for Policy and 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Regulation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8694" y="1252528"/>
            <a:ext cx="3537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Innovative Algorithm to Capture Wind, Solar, and Load Correlations in a Long-Horizon Model</a:t>
            </a:r>
          </a:p>
        </p:txBody>
      </p:sp>
      <p:pic>
        <p:nvPicPr>
          <p:cNvPr id="91" name="Picture 9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29" y="2890542"/>
            <a:ext cx="3395338" cy="280281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7AEFF37-A91C-4CE2-92EF-8413DFECACAA}"/>
              </a:ext>
            </a:extLst>
          </p:cNvPr>
          <p:cNvSpPr txBox="1"/>
          <p:nvPr/>
        </p:nvSpPr>
        <p:spPr>
          <a:xfrm>
            <a:off x="365760" y="657126"/>
            <a:ext cx="415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+mj-lt"/>
                <a:cs typeface="Calibri" panose="020F0502020204030204" pitchFamily="34" charset="0"/>
              </a:rPr>
              <a:t>EPRI’s In-House Energy-Economic Model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1B5EF15-4644-42C4-8234-1FF2DE498F76}"/>
              </a:ext>
            </a:extLst>
          </p:cNvPr>
          <p:cNvSpPr/>
          <p:nvPr/>
        </p:nvSpPr>
        <p:spPr bwMode="auto">
          <a:xfrm>
            <a:off x="-115" y="6043493"/>
            <a:ext cx="12192000" cy="37827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Documentation, articles, and reports available at </a:t>
            </a:r>
            <a:r>
              <a:rPr lang="en-US" sz="1800" b="1" dirty="0">
                <a:solidFill>
                  <a:srgbClr val="B7D1E7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https://esca.epri.com</a:t>
            </a:r>
            <a:r>
              <a:rPr lang="en-US" sz="1800" b="1" dirty="0">
                <a:solidFill>
                  <a:srgbClr val="B7D1E7"/>
                </a:solidFill>
                <a:latin typeface="+mj-lt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62EE7-A6D5-46B4-911F-CA012BA17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122" y="3241717"/>
            <a:ext cx="4027407" cy="2215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9686FE-3CDA-465C-8EAA-7D2542511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05" y="2597990"/>
            <a:ext cx="3951262" cy="319061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9643F-8B60-47D9-9744-E071B9972626}"/>
              </a:ext>
            </a:extLst>
          </p:cNvPr>
          <p:cNvGrpSpPr/>
          <p:nvPr/>
        </p:nvGrpSpPr>
        <p:grpSpPr>
          <a:xfrm>
            <a:off x="0" y="152759"/>
            <a:ext cx="12192000" cy="1013262"/>
            <a:chOff x="0" y="152759"/>
            <a:chExt cx="12192000" cy="1013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185700-F360-4AC6-9D4F-52796B07D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25" t="80605"/>
            <a:stretch/>
          </p:blipFill>
          <p:spPr>
            <a:xfrm>
              <a:off x="0" y="152759"/>
              <a:ext cx="6024703" cy="101326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D3CB85-3132-4251-A1CA-7660EEC9D53C}"/>
                </a:ext>
              </a:extLst>
            </p:cNvPr>
            <p:cNvSpPr/>
            <p:nvPr/>
          </p:nvSpPr>
          <p:spPr bwMode="auto">
            <a:xfrm>
              <a:off x="5883965" y="152759"/>
              <a:ext cx="6308035" cy="1013262"/>
            </a:xfrm>
            <a:prstGeom prst="rect">
              <a:avLst/>
            </a:prstGeom>
            <a:solidFill>
              <a:srgbClr val="0E102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65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DB45-1119-4BF7-8F7B-1102EDD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US-REGEN:  Current Model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B0578-74F1-4D7D-BBB2-25D21394E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 Framework for understanding drivers of change in the electric sector and energy system</a:t>
            </a:r>
          </a:p>
          <a:p>
            <a:r>
              <a:rPr lang="en-US" dirty="0"/>
              <a:t>- Supported by EPRI engineering expertise and technology projections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CBF17F3-8751-4D6D-A690-AC1CB3B99DE1}"/>
              </a:ext>
            </a:extLst>
          </p:cNvPr>
          <p:cNvGrpSpPr>
            <a:grpSpLocks noChangeAspect="1"/>
          </p:cNvGrpSpPr>
          <p:nvPr/>
        </p:nvGrpSpPr>
        <p:grpSpPr>
          <a:xfrm>
            <a:off x="628416" y="1587743"/>
            <a:ext cx="4030715" cy="2286740"/>
            <a:chOff x="457200" y="1109709"/>
            <a:chExt cx="9419209" cy="534378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C426CF-4CC5-4047-B1A0-236BAA9FF5F6}"/>
                </a:ext>
              </a:extLst>
            </p:cNvPr>
            <p:cNvGrpSpPr/>
            <p:nvPr/>
          </p:nvGrpSpPr>
          <p:grpSpPr>
            <a:xfrm>
              <a:off x="457200" y="1109709"/>
              <a:ext cx="9419209" cy="5343786"/>
              <a:chOff x="457200" y="1109709"/>
              <a:chExt cx="9419209" cy="5343786"/>
            </a:xfrm>
          </p:grpSpPr>
          <p:sp>
            <p:nvSpPr>
              <p:cNvPr id="4" name="Freeform 18">
                <a:extLst>
                  <a:ext uri="{FF2B5EF4-FFF2-40B4-BE49-F238E27FC236}">
                    <a16:creationId xmlns:a16="http://schemas.microsoft.com/office/drawing/2014/main" id="{8AE47602-3128-4385-8B07-FE4444A07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8399" y="4357278"/>
                <a:ext cx="2139204" cy="2079600"/>
              </a:xfrm>
              <a:custGeom>
                <a:avLst/>
                <a:gdLst>
                  <a:gd name="T0" fmla="*/ 0 w 1363"/>
                  <a:gd name="T1" fmla="*/ 1265118663 h 1283"/>
                  <a:gd name="T2" fmla="*/ 934977021 w 1363"/>
                  <a:gd name="T3" fmla="*/ 1350803964 h 1283"/>
                  <a:gd name="T4" fmla="*/ 1063505708 w 1363"/>
                  <a:gd name="T5" fmla="*/ 0 h 1283"/>
                  <a:gd name="T6" fmla="*/ 1806950966 w 1363"/>
                  <a:gd name="T7" fmla="*/ 42843457 h 1283"/>
                  <a:gd name="T8" fmla="*/ 1781749419 w 1363"/>
                  <a:gd name="T9" fmla="*/ 624998864 h 1283"/>
                  <a:gd name="T10" fmla="*/ 1854834701 w 1363"/>
                  <a:gd name="T11" fmla="*/ 682963244 h 1283"/>
                  <a:gd name="T12" fmla="*/ 1922878086 w 1363"/>
                  <a:gd name="T13" fmla="*/ 682963244 h 1283"/>
                  <a:gd name="T14" fmla="*/ 1978321490 w 1363"/>
                  <a:gd name="T15" fmla="*/ 738406674 h 1283"/>
                  <a:gd name="T16" fmla="*/ 2089208300 w 1363"/>
                  <a:gd name="T17" fmla="*/ 766127595 h 1283"/>
                  <a:gd name="T18" fmla="*/ 2147483647 w 1363"/>
                  <a:gd name="T19" fmla="*/ 864414668 h 1283"/>
                  <a:gd name="T20" fmla="*/ 2147483647 w 1363"/>
                  <a:gd name="T21" fmla="*/ 821571025 h 1283"/>
                  <a:gd name="T22" fmla="*/ 2147483647 w 1363"/>
                  <a:gd name="T23" fmla="*/ 902216212 h 1283"/>
                  <a:gd name="T24" fmla="*/ 2147483647 w 1363"/>
                  <a:gd name="T25" fmla="*/ 902216212 h 1283"/>
                  <a:gd name="T26" fmla="*/ 2147483647 w 1363"/>
                  <a:gd name="T27" fmla="*/ 864414668 h 1283"/>
                  <a:gd name="T28" fmla="*/ 2147483647 w 1363"/>
                  <a:gd name="T29" fmla="*/ 829132286 h 1283"/>
                  <a:gd name="T30" fmla="*/ 2147483647 w 1363"/>
                  <a:gd name="T31" fmla="*/ 919858098 h 1283"/>
                  <a:gd name="T32" fmla="*/ 2147483647 w 1363"/>
                  <a:gd name="T33" fmla="*/ 950099969 h 1283"/>
                  <a:gd name="T34" fmla="*/ 2147483647 w 1363"/>
                  <a:gd name="T35" fmla="*/ 950099969 h 1283"/>
                  <a:gd name="T36" fmla="*/ 2147483647 w 1363"/>
                  <a:gd name="T37" fmla="*/ 1426408642 h 1283"/>
                  <a:gd name="T38" fmla="*/ 2147483647 w 1363"/>
                  <a:gd name="T39" fmla="*/ 1663303297 h 1283"/>
                  <a:gd name="T40" fmla="*/ 2147483647 w 1363"/>
                  <a:gd name="T41" fmla="*/ 1844754920 h 1283"/>
                  <a:gd name="T42" fmla="*/ 2147483647 w 1363"/>
                  <a:gd name="T43" fmla="*/ 1998485224 h 1283"/>
                  <a:gd name="T44" fmla="*/ 2147483647 w 1363"/>
                  <a:gd name="T45" fmla="*/ 2076609263 h 1283"/>
                  <a:gd name="T46" fmla="*/ 2147483647 w 1363"/>
                  <a:gd name="T47" fmla="*/ 2101810822 h 1283"/>
                  <a:gd name="T48" fmla="*/ 2147483647 w 1363"/>
                  <a:gd name="T49" fmla="*/ 2144654267 h 1283"/>
                  <a:gd name="T50" fmla="*/ 2147483647 w 1363"/>
                  <a:gd name="T51" fmla="*/ 2147483647 h 1283"/>
                  <a:gd name="T52" fmla="*/ 2147483647 w 1363"/>
                  <a:gd name="T53" fmla="*/ 2071568951 h 1283"/>
                  <a:gd name="T54" fmla="*/ 2147483647 w 1363"/>
                  <a:gd name="T55" fmla="*/ 2119452707 h 1283"/>
                  <a:gd name="T56" fmla="*/ 2147483647 w 1363"/>
                  <a:gd name="T57" fmla="*/ 2147483647 h 1283"/>
                  <a:gd name="T58" fmla="*/ 2147483647 w 1363"/>
                  <a:gd name="T59" fmla="*/ 2147483647 h 1283"/>
                  <a:gd name="T60" fmla="*/ 2147483647 w 1363"/>
                  <a:gd name="T61" fmla="*/ 2147483647 h 1283"/>
                  <a:gd name="T62" fmla="*/ 2147483647 w 1363"/>
                  <a:gd name="T63" fmla="*/ 2147483647 h 1283"/>
                  <a:gd name="T64" fmla="*/ 2147483647 w 1363"/>
                  <a:gd name="T65" fmla="*/ 2147483647 h 1283"/>
                  <a:gd name="T66" fmla="*/ 2147483647 w 1363"/>
                  <a:gd name="T67" fmla="*/ 2147483647 h 1283"/>
                  <a:gd name="T68" fmla="*/ 2147483647 w 1363"/>
                  <a:gd name="T69" fmla="*/ 2147483647 h 1283"/>
                  <a:gd name="T70" fmla="*/ 1910278105 w 1363"/>
                  <a:gd name="T71" fmla="*/ 2147483647 h 1283"/>
                  <a:gd name="T72" fmla="*/ 1862394371 w 1363"/>
                  <a:gd name="T73" fmla="*/ 2147483647 h 1283"/>
                  <a:gd name="T74" fmla="*/ 1814512224 w 1363"/>
                  <a:gd name="T75" fmla="*/ 2147483647 h 1283"/>
                  <a:gd name="T76" fmla="*/ 1799391296 w 1363"/>
                  <a:gd name="T77" fmla="*/ 2147483647 h 1283"/>
                  <a:gd name="T78" fmla="*/ 1716225395 w 1363"/>
                  <a:gd name="T79" fmla="*/ 2147483647 h 1283"/>
                  <a:gd name="T80" fmla="*/ 1479330450 w 1363"/>
                  <a:gd name="T81" fmla="*/ 2147483647 h 1283"/>
                  <a:gd name="T82" fmla="*/ 1365924279 w 1363"/>
                  <a:gd name="T83" fmla="*/ 2127012381 h 1283"/>
                  <a:gd name="T84" fmla="*/ 1333161474 w 1363"/>
                  <a:gd name="T85" fmla="*/ 2053928654 h 1283"/>
                  <a:gd name="T86" fmla="*/ 987901065 w 1363"/>
                  <a:gd name="T87" fmla="*/ 2038807718 h 1283"/>
                  <a:gd name="T88" fmla="*/ 803928775 w 1363"/>
                  <a:gd name="T89" fmla="*/ 2147483647 h 1283"/>
                  <a:gd name="T90" fmla="*/ 486389274 w 1363"/>
                  <a:gd name="T91" fmla="*/ 2028727095 h 1283"/>
                  <a:gd name="T92" fmla="*/ 398184552 w 1363"/>
                  <a:gd name="T93" fmla="*/ 1721268074 h 1283"/>
                  <a:gd name="T94" fmla="*/ 98285267 w 1363"/>
                  <a:gd name="T95" fmla="*/ 1431448954 h 1283"/>
                  <a:gd name="T96" fmla="*/ 60483739 w 1363"/>
                  <a:gd name="T97" fmla="*/ 1340723341 h 1283"/>
                  <a:gd name="T98" fmla="*/ 20161244 w 1363"/>
                  <a:gd name="T99" fmla="*/ 1328123355 h 1283"/>
                  <a:gd name="T100" fmla="*/ 0 w 1363"/>
                  <a:gd name="T101" fmla="*/ 1265118663 h 1283"/>
                  <a:gd name="T102" fmla="*/ 0 w 1363"/>
                  <a:gd name="T103" fmla="*/ 1265118663 h 128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363"/>
                  <a:gd name="T157" fmla="*/ 0 h 1283"/>
                  <a:gd name="T158" fmla="*/ 1363 w 1363"/>
                  <a:gd name="T159" fmla="*/ 1283 h 1283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363" h="1283">
                    <a:moveTo>
                      <a:pt x="0" y="502"/>
                    </a:moveTo>
                    <a:lnTo>
                      <a:pt x="371" y="536"/>
                    </a:lnTo>
                    <a:lnTo>
                      <a:pt x="422" y="0"/>
                    </a:lnTo>
                    <a:lnTo>
                      <a:pt x="717" y="17"/>
                    </a:lnTo>
                    <a:lnTo>
                      <a:pt x="707" y="248"/>
                    </a:lnTo>
                    <a:lnTo>
                      <a:pt x="736" y="271"/>
                    </a:lnTo>
                    <a:lnTo>
                      <a:pt x="763" y="271"/>
                    </a:lnTo>
                    <a:lnTo>
                      <a:pt x="785" y="293"/>
                    </a:lnTo>
                    <a:lnTo>
                      <a:pt x="829" y="304"/>
                    </a:lnTo>
                    <a:lnTo>
                      <a:pt x="917" y="343"/>
                    </a:lnTo>
                    <a:lnTo>
                      <a:pt x="934" y="326"/>
                    </a:lnTo>
                    <a:lnTo>
                      <a:pt x="992" y="358"/>
                    </a:lnTo>
                    <a:lnTo>
                      <a:pt x="1068" y="358"/>
                    </a:lnTo>
                    <a:lnTo>
                      <a:pt x="1121" y="343"/>
                    </a:lnTo>
                    <a:lnTo>
                      <a:pt x="1192" y="329"/>
                    </a:lnTo>
                    <a:lnTo>
                      <a:pt x="1260" y="365"/>
                    </a:lnTo>
                    <a:lnTo>
                      <a:pt x="1270" y="377"/>
                    </a:lnTo>
                    <a:lnTo>
                      <a:pt x="1304" y="377"/>
                    </a:lnTo>
                    <a:lnTo>
                      <a:pt x="1312" y="566"/>
                    </a:lnTo>
                    <a:lnTo>
                      <a:pt x="1363" y="660"/>
                    </a:lnTo>
                    <a:lnTo>
                      <a:pt x="1344" y="732"/>
                    </a:lnTo>
                    <a:lnTo>
                      <a:pt x="1348" y="793"/>
                    </a:lnTo>
                    <a:lnTo>
                      <a:pt x="1324" y="824"/>
                    </a:lnTo>
                    <a:lnTo>
                      <a:pt x="1334" y="834"/>
                    </a:lnTo>
                    <a:lnTo>
                      <a:pt x="1278" y="851"/>
                    </a:lnTo>
                    <a:lnTo>
                      <a:pt x="1234" y="856"/>
                    </a:lnTo>
                    <a:lnTo>
                      <a:pt x="1243" y="822"/>
                    </a:lnTo>
                    <a:lnTo>
                      <a:pt x="1217" y="841"/>
                    </a:lnTo>
                    <a:lnTo>
                      <a:pt x="1219" y="880"/>
                    </a:lnTo>
                    <a:lnTo>
                      <a:pt x="1190" y="919"/>
                    </a:lnTo>
                    <a:lnTo>
                      <a:pt x="1029" y="1000"/>
                    </a:lnTo>
                    <a:lnTo>
                      <a:pt x="976" y="1053"/>
                    </a:lnTo>
                    <a:lnTo>
                      <a:pt x="931" y="1165"/>
                    </a:lnTo>
                    <a:lnTo>
                      <a:pt x="970" y="1283"/>
                    </a:lnTo>
                    <a:lnTo>
                      <a:pt x="931" y="1283"/>
                    </a:lnTo>
                    <a:lnTo>
                      <a:pt x="758" y="1222"/>
                    </a:lnTo>
                    <a:lnTo>
                      <a:pt x="739" y="1171"/>
                    </a:lnTo>
                    <a:lnTo>
                      <a:pt x="720" y="1148"/>
                    </a:lnTo>
                    <a:lnTo>
                      <a:pt x="714" y="1082"/>
                    </a:lnTo>
                    <a:lnTo>
                      <a:pt x="681" y="1056"/>
                    </a:lnTo>
                    <a:lnTo>
                      <a:pt x="587" y="878"/>
                    </a:lnTo>
                    <a:lnTo>
                      <a:pt x="542" y="844"/>
                    </a:lnTo>
                    <a:lnTo>
                      <a:pt x="529" y="815"/>
                    </a:lnTo>
                    <a:lnTo>
                      <a:pt x="392" y="809"/>
                    </a:lnTo>
                    <a:lnTo>
                      <a:pt x="319" y="893"/>
                    </a:lnTo>
                    <a:lnTo>
                      <a:pt x="193" y="805"/>
                    </a:lnTo>
                    <a:lnTo>
                      <a:pt x="158" y="683"/>
                    </a:lnTo>
                    <a:lnTo>
                      <a:pt x="39" y="568"/>
                    </a:lnTo>
                    <a:lnTo>
                      <a:pt x="24" y="532"/>
                    </a:lnTo>
                    <a:lnTo>
                      <a:pt x="8" y="527"/>
                    </a:lnTo>
                    <a:lnTo>
                      <a:pt x="0" y="502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40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414327-56C4-452A-A581-3AC09455C70A}"/>
                  </a:ext>
                </a:extLst>
              </p:cNvPr>
              <p:cNvGrpSpPr/>
              <p:nvPr/>
            </p:nvGrpSpPr>
            <p:grpSpPr>
              <a:xfrm>
                <a:off x="5491745" y="3422258"/>
                <a:ext cx="1142461" cy="2244830"/>
                <a:chOff x="6050018" y="3216443"/>
                <a:chExt cx="1155576" cy="2198589"/>
              </a:xfrm>
            </p:grpSpPr>
            <p:sp>
              <p:nvSpPr>
                <p:cNvPr id="6" name="Freeform 26">
                  <a:extLst>
                    <a:ext uri="{FF2B5EF4-FFF2-40B4-BE49-F238E27FC236}">
                      <a16:creationId xmlns:a16="http://schemas.microsoft.com/office/drawing/2014/main" id="{00B6D392-F4FB-4AC8-BF35-72D30E1CD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50018" y="3216443"/>
                  <a:ext cx="1028700" cy="871538"/>
                </a:xfrm>
                <a:custGeom>
                  <a:avLst/>
                  <a:gdLst/>
                  <a:ahLst/>
                  <a:cxnLst>
                    <a:cxn ang="0">
                      <a:pos x="39" y="80"/>
                    </a:cxn>
                    <a:cxn ang="0">
                      <a:pos x="58" y="97"/>
                    </a:cxn>
                    <a:cxn ang="0">
                      <a:pos x="70" y="94"/>
                    </a:cxn>
                    <a:cxn ang="0">
                      <a:pos x="83" y="112"/>
                    </a:cxn>
                    <a:cxn ang="0">
                      <a:pos x="71" y="112"/>
                    </a:cxn>
                    <a:cxn ang="0">
                      <a:pos x="60" y="136"/>
                    </a:cxn>
                    <a:cxn ang="0">
                      <a:pos x="88" y="177"/>
                    </a:cxn>
                    <a:cxn ang="0">
                      <a:pos x="110" y="183"/>
                    </a:cxn>
                    <a:cxn ang="0">
                      <a:pos x="107" y="439"/>
                    </a:cxn>
                    <a:cxn ang="0">
                      <a:pos x="110" y="502"/>
                    </a:cxn>
                    <a:cxn ang="0">
                      <a:pos x="541" y="488"/>
                    </a:cxn>
                    <a:cxn ang="0">
                      <a:pos x="544" y="526"/>
                    </a:cxn>
                    <a:cxn ang="0">
                      <a:pos x="527" y="549"/>
                    </a:cxn>
                    <a:cxn ang="0">
                      <a:pos x="594" y="546"/>
                    </a:cxn>
                    <a:cxn ang="0">
                      <a:pos x="605" y="526"/>
                    </a:cxn>
                    <a:cxn ang="0">
                      <a:pos x="605" y="502"/>
                    </a:cxn>
                    <a:cxn ang="0">
                      <a:pos x="621" y="485"/>
                    </a:cxn>
                    <a:cxn ang="0">
                      <a:pos x="626" y="466"/>
                    </a:cxn>
                    <a:cxn ang="0">
                      <a:pos x="643" y="465"/>
                    </a:cxn>
                    <a:cxn ang="0">
                      <a:pos x="648" y="427"/>
                    </a:cxn>
                    <a:cxn ang="0">
                      <a:pos x="624" y="422"/>
                    </a:cxn>
                    <a:cxn ang="0">
                      <a:pos x="609" y="395"/>
                    </a:cxn>
                    <a:cxn ang="0">
                      <a:pos x="585" y="329"/>
                    </a:cxn>
                    <a:cxn ang="0">
                      <a:pos x="558" y="319"/>
                    </a:cxn>
                    <a:cxn ang="0">
                      <a:pos x="527" y="295"/>
                    </a:cxn>
                    <a:cxn ang="0">
                      <a:pos x="516" y="261"/>
                    </a:cxn>
                    <a:cxn ang="0">
                      <a:pos x="534" y="209"/>
                    </a:cxn>
                    <a:cxn ang="0">
                      <a:pos x="519" y="199"/>
                    </a:cxn>
                    <a:cxn ang="0">
                      <a:pos x="482" y="199"/>
                    </a:cxn>
                    <a:cxn ang="0">
                      <a:pos x="473" y="167"/>
                    </a:cxn>
                    <a:cxn ang="0">
                      <a:pos x="410" y="102"/>
                    </a:cxn>
                    <a:cxn ang="0">
                      <a:pos x="397" y="50"/>
                    </a:cxn>
                    <a:cxn ang="0">
                      <a:pos x="404" y="29"/>
                    </a:cxn>
                    <a:cxn ang="0">
                      <a:pos x="377" y="0"/>
                    </a:cxn>
                    <a:cxn ang="0">
                      <a:pos x="0" y="9"/>
                    </a:cxn>
                    <a:cxn ang="0">
                      <a:pos x="39" y="80"/>
                    </a:cxn>
                    <a:cxn ang="0">
                      <a:pos x="39" y="80"/>
                    </a:cxn>
                  </a:cxnLst>
                  <a:rect l="0" t="0" r="r" b="b"/>
                  <a:pathLst>
                    <a:path w="648" h="549">
                      <a:moveTo>
                        <a:pt x="39" y="80"/>
                      </a:moveTo>
                      <a:lnTo>
                        <a:pt x="58" y="97"/>
                      </a:lnTo>
                      <a:lnTo>
                        <a:pt x="70" y="94"/>
                      </a:lnTo>
                      <a:lnTo>
                        <a:pt x="83" y="112"/>
                      </a:lnTo>
                      <a:lnTo>
                        <a:pt x="71" y="112"/>
                      </a:lnTo>
                      <a:lnTo>
                        <a:pt x="60" y="136"/>
                      </a:lnTo>
                      <a:lnTo>
                        <a:pt x="88" y="177"/>
                      </a:lnTo>
                      <a:lnTo>
                        <a:pt x="110" y="183"/>
                      </a:lnTo>
                      <a:lnTo>
                        <a:pt x="107" y="439"/>
                      </a:lnTo>
                      <a:lnTo>
                        <a:pt x="110" y="502"/>
                      </a:lnTo>
                      <a:lnTo>
                        <a:pt x="541" y="488"/>
                      </a:lnTo>
                      <a:lnTo>
                        <a:pt x="544" y="526"/>
                      </a:lnTo>
                      <a:lnTo>
                        <a:pt x="527" y="549"/>
                      </a:lnTo>
                      <a:lnTo>
                        <a:pt x="594" y="546"/>
                      </a:lnTo>
                      <a:lnTo>
                        <a:pt x="605" y="526"/>
                      </a:lnTo>
                      <a:lnTo>
                        <a:pt x="605" y="502"/>
                      </a:lnTo>
                      <a:lnTo>
                        <a:pt x="621" y="485"/>
                      </a:lnTo>
                      <a:lnTo>
                        <a:pt x="626" y="466"/>
                      </a:lnTo>
                      <a:lnTo>
                        <a:pt x="643" y="465"/>
                      </a:lnTo>
                      <a:lnTo>
                        <a:pt x="648" y="427"/>
                      </a:lnTo>
                      <a:lnTo>
                        <a:pt x="624" y="422"/>
                      </a:lnTo>
                      <a:lnTo>
                        <a:pt x="609" y="395"/>
                      </a:lnTo>
                      <a:lnTo>
                        <a:pt x="585" y="329"/>
                      </a:lnTo>
                      <a:lnTo>
                        <a:pt x="558" y="319"/>
                      </a:lnTo>
                      <a:lnTo>
                        <a:pt x="527" y="295"/>
                      </a:lnTo>
                      <a:lnTo>
                        <a:pt x="516" y="261"/>
                      </a:lnTo>
                      <a:lnTo>
                        <a:pt x="534" y="209"/>
                      </a:lnTo>
                      <a:lnTo>
                        <a:pt x="519" y="199"/>
                      </a:lnTo>
                      <a:lnTo>
                        <a:pt x="482" y="199"/>
                      </a:lnTo>
                      <a:lnTo>
                        <a:pt x="473" y="167"/>
                      </a:lnTo>
                      <a:lnTo>
                        <a:pt x="410" y="102"/>
                      </a:lnTo>
                      <a:lnTo>
                        <a:pt x="397" y="50"/>
                      </a:lnTo>
                      <a:lnTo>
                        <a:pt x="404" y="29"/>
                      </a:lnTo>
                      <a:lnTo>
                        <a:pt x="377" y="0"/>
                      </a:lnTo>
                      <a:lnTo>
                        <a:pt x="0" y="9"/>
                      </a:lnTo>
                      <a:lnTo>
                        <a:pt x="39" y="80"/>
                      </a:lnTo>
                      <a:lnTo>
                        <a:pt x="39" y="8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7" name="Freeform 27">
                  <a:extLst>
                    <a:ext uri="{FF2B5EF4-FFF2-40B4-BE49-F238E27FC236}">
                      <a16:creationId xmlns:a16="http://schemas.microsoft.com/office/drawing/2014/main" id="{D774B7EF-7286-4403-AC3C-863031A5E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22932" y="3991044"/>
                  <a:ext cx="777875" cy="681038"/>
                </a:xfrm>
                <a:custGeom>
                  <a:avLst/>
                  <a:gdLst/>
                  <a:ahLst/>
                  <a:cxnLst>
                    <a:cxn ang="0">
                      <a:pos x="19" y="146"/>
                    </a:cxn>
                    <a:cxn ang="0">
                      <a:pos x="16" y="355"/>
                    </a:cxn>
                    <a:cxn ang="0">
                      <a:pos x="26" y="367"/>
                    </a:cxn>
                    <a:cxn ang="0">
                      <a:pos x="60" y="367"/>
                    </a:cxn>
                    <a:cxn ang="0">
                      <a:pos x="61" y="429"/>
                    </a:cxn>
                    <a:cxn ang="0">
                      <a:pos x="355" y="426"/>
                    </a:cxn>
                    <a:cxn ang="0">
                      <a:pos x="348" y="361"/>
                    </a:cxn>
                    <a:cxn ang="0">
                      <a:pos x="373" y="290"/>
                    </a:cxn>
                    <a:cxn ang="0">
                      <a:pos x="411" y="239"/>
                    </a:cxn>
                    <a:cxn ang="0">
                      <a:pos x="407" y="226"/>
                    </a:cxn>
                    <a:cxn ang="0">
                      <a:pos x="434" y="182"/>
                    </a:cxn>
                    <a:cxn ang="0">
                      <a:pos x="450" y="133"/>
                    </a:cxn>
                    <a:cxn ang="0">
                      <a:pos x="445" y="129"/>
                    </a:cxn>
                    <a:cxn ang="0">
                      <a:pos x="468" y="111"/>
                    </a:cxn>
                    <a:cxn ang="0">
                      <a:pos x="490" y="68"/>
                    </a:cxn>
                    <a:cxn ang="0">
                      <a:pos x="484" y="58"/>
                    </a:cxn>
                    <a:cxn ang="0">
                      <a:pos x="417" y="61"/>
                    </a:cxn>
                    <a:cxn ang="0">
                      <a:pos x="434" y="38"/>
                    </a:cxn>
                    <a:cxn ang="0">
                      <a:pos x="431" y="0"/>
                    </a:cxn>
                    <a:cxn ang="0">
                      <a:pos x="0" y="14"/>
                    </a:cxn>
                    <a:cxn ang="0">
                      <a:pos x="19" y="146"/>
                    </a:cxn>
                    <a:cxn ang="0">
                      <a:pos x="19" y="146"/>
                    </a:cxn>
                  </a:cxnLst>
                  <a:rect l="0" t="0" r="r" b="b"/>
                  <a:pathLst>
                    <a:path w="490" h="429">
                      <a:moveTo>
                        <a:pt x="19" y="146"/>
                      </a:moveTo>
                      <a:lnTo>
                        <a:pt x="16" y="355"/>
                      </a:lnTo>
                      <a:lnTo>
                        <a:pt x="26" y="367"/>
                      </a:lnTo>
                      <a:lnTo>
                        <a:pt x="60" y="367"/>
                      </a:lnTo>
                      <a:lnTo>
                        <a:pt x="61" y="429"/>
                      </a:lnTo>
                      <a:lnTo>
                        <a:pt x="355" y="426"/>
                      </a:lnTo>
                      <a:lnTo>
                        <a:pt x="348" y="361"/>
                      </a:lnTo>
                      <a:lnTo>
                        <a:pt x="373" y="290"/>
                      </a:lnTo>
                      <a:lnTo>
                        <a:pt x="411" y="239"/>
                      </a:lnTo>
                      <a:lnTo>
                        <a:pt x="407" y="226"/>
                      </a:lnTo>
                      <a:lnTo>
                        <a:pt x="434" y="182"/>
                      </a:lnTo>
                      <a:lnTo>
                        <a:pt x="450" y="133"/>
                      </a:lnTo>
                      <a:lnTo>
                        <a:pt x="445" y="129"/>
                      </a:lnTo>
                      <a:lnTo>
                        <a:pt x="468" y="111"/>
                      </a:lnTo>
                      <a:lnTo>
                        <a:pt x="490" y="68"/>
                      </a:lnTo>
                      <a:lnTo>
                        <a:pt x="484" y="58"/>
                      </a:lnTo>
                      <a:lnTo>
                        <a:pt x="417" y="61"/>
                      </a:lnTo>
                      <a:lnTo>
                        <a:pt x="434" y="38"/>
                      </a:lnTo>
                      <a:lnTo>
                        <a:pt x="431" y="0"/>
                      </a:lnTo>
                      <a:lnTo>
                        <a:pt x="0" y="14"/>
                      </a:lnTo>
                      <a:lnTo>
                        <a:pt x="19" y="146"/>
                      </a:lnTo>
                      <a:lnTo>
                        <a:pt x="19" y="146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8" name="Freeform 28">
                  <a:extLst>
                    <a:ext uri="{FF2B5EF4-FFF2-40B4-BE49-F238E27FC236}">
                      <a16:creationId xmlns:a16="http://schemas.microsoft.com/office/drawing/2014/main" id="{F3E6ABB7-3070-4D82-BE29-C9EB2E2CA9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9769" y="4667319"/>
                  <a:ext cx="885825" cy="74771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" y="130"/>
                    </a:cxn>
                    <a:cxn ang="0">
                      <a:pos x="58" y="224"/>
                    </a:cxn>
                    <a:cxn ang="0">
                      <a:pos x="39" y="296"/>
                    </a:cxn>
                    <a:cxn ang="0">
                      <a:pos x="43" y="357"/>
                    </a:cxn>
                    <a:cxn ang="0">
                      <a:pos x="19" y="388"/>
                    </a:cxn>
                    <a:cxn ang="0">
                      <a:pos x="29" y="398"/>
                    </a:cxn>
                    <a:cxn ang="0">
                      <a:pos x="102" y="388"/>
                    </a:cxn>
                    <a:cxn ang="0">
                      <a:pos x="195" y="413"/>
                    </a:cxn>
                    <a:cxn ang="0">
                      <a:pos x="224" y="390"/>
                    </a:cxn>
                    <a:cxn ang="0">
                      <a:pos x="314" y="427"/>
                    </a:cxn>
                    <a:cxn ang="0">
                      <a:pos x="323" y="447"/>
                    </a:cxn>
                    <a:cxn ang="0">
                      <a:pos x="356" y="462"/>
                    </a:cxn>
                    <a:cxn ang="0">
                      <a:pos x="373" y="444"/>
                    </a:cxn>
                    <a:cxn ang="0">
                      <a:pos x="417" y="461"/>
                    </a:cxn>
                    <a:cxn ang="0">
                      <a:pos x="445" y="447"/>
                    </a:cxn>
                    <a:cxn ang="0">
                      <a:pos x="440" y="420"/>
                    </a:cxn>
                    <a:cxn ang="0">
                      <a:pos x="512" y="444"/>
                    </a:cxn>
                    <a:cxn ang="0">
                      <a:pos x="509" y="471"/>
                    </a:cxn>
                    <a:cxn ang="0">
                      <a:pos x="558" y="435"/>
                    </a:cxn>
                    <a:cxn ang="0">
                      <a:pos x="514" y="430"/>
                    </a:cxn>
                    <a:cxn ang="0">
                      <a:pos x="480" y="396"/>
                    </a:cxn>
                    <a:cxn ang="0">
                      <a:pos x="523" y="352"/>
                    </a:cxn>
                    <a:cxn ang="0">
                      <a:pos x="523" y="327"/>
                    </a:cxn>
                    <a:cxn ang="0">
                      <a:pos x="477" y="364"/>
                    </a:cxn>
                    <a:cxn ang="0">
                      <a:pos x="455" y="352"/>
                    </a:cxn>
                    <a:cxn ang="0">
                      <a:pos x="473" y="330"/>
                    </a:cxn>
                    <a:cxn ang="0">
                      <a:pos x="423" y="346"/>
                    </a:cxn>
                    <a:cxn ang="0">
                      <a:pos x="390" y="332"/>
                    </a:cxn>
                    <a:cxn ang="0">
                      <a:pos x="399" y="310"/>
                    </a:cxn>
                    <a:cxn ang="0">
                      <a:pos x="485" y="327"/>
                    </a:cxn>
                    <a:cxn ang="0">
                      <a:pos x="451" y="271"/>
                    </a:cxn>
                    <a:cxn ang="0">
                      <a:pos x="456" y="230"/>
                    </a:cxn>
                    <a:cxn ang="0">
                      <a:pos x="260" y="239"/>
                    </a:cxn>
                    <a:cxn ang="0">
                      <a:pos x="284" y="151"/>
                    </a:cxn>
                    <a:cxn ang="0">
                      <a:pos x="317" y="105"/>
                    </a:cxn>
                    <a:cxn ang="0">
                      <a:pos x="306" y="93"/>
                    </a:cxn>
                    <a:cxn ang="0">
                      <a:pos x="294" y="0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558" h="471">
                      <a:moveTo>
                        <a:pt x="0" y="3"/>
                      </a:moveTo>
                      <a:lnTo>
                        <a:pt x="7" y="130"/>
                      </a:lnTo>
                      <a:lnTo>
                        <a:pt x="58" y="224"/>
                      </a:lnTo>
                      <a:lnTo>
                        <a:pt x="39" y="296"/>
                      </a:lnTo>
                      <a:lnTo>
                        <a:pt x="43" y="357"/>
                      </a:lnTo>
                      <a:lnTo>
                        <a:pt x="19" y="388"/>
                      </a:lnTo>
                      <a:lnTo>
                        <a:pt x="29" y="398"/>
                      </a:lnTo>
                      <a:lnTo>
                        <a:pt x="102" y="388"/>
                      </a:lnTo>
                      <a:lnTo>
                        <a:pt x="195" y="413"/>
                      </a:lnTo>
                      <a:lnTo>
                        <a:pt x="224" y="390"/>
                      </a:lnTo>
                      <a:lnTo>
                        <a:pt x="314" y="427"/>
                      </a:lnTo>
                      <a:lnTo>
                        <a:pt x="323" y="447"/>
                      </a:lnTo>
                      <a:lnTo>
                        <a:pt x="356" y="462"/>
                      </a:lnTo>
                      <a:lnTo>
                        <a:pt x="373" y="444"/>
                      </a:lnTo>
                      <a:lnTo>
                        <a:pt x="417" y="461"/>
                      </a:lnTo>
                      <a:lnTo>
                        <a:pt x="445" y="447"/>
                      </a:lnTo>
                      <a:lnTo>
                        <a:pt x="440" y="420"/>
                      </a:lnTo>
                      <a:lnTo>
                        <a:pt x="512" y="444"/>
                      </a:lnTo>
                      <a:lnTo>
                        <a:pt x="509" y="471"/>
                      </a:lnTo>
                      <a:lnTo>
                        <a:pt x="558" y="435"/>
                      </a:lnTo>
                      <a:lnTo>
                        <a:pt x="514" y="430"/>
                      </a:lnTo>
                      <a:lnTo>
                        <a:pt x="480" y="396"/>
                      </a:lnTo>
                      <a:lnTo>
                        <a:pt x="523" y="352"/>
                      </a:lnTo>
                      <a:lnTo>
                        <a:pt x="523" y="327"/>
                      </a:lnTo>
                      <a:lnTo>
                        <a:pt x="477" y="364"/>
                      </a:lnTo>
                      <a:lnTo>
                        <a:pt x="455" y="352"/>
                      </a:lnTo>
                      <a:lnTo>
                        <a:pt x="473" y="330"/>
                      </a:lnTo>
                      <a:lnTo>
                        <a:pt x="423" y="346"/>
                      </a:lnTo>
                      <a:lnTo>
                        <a:pt x="390" y="332"/>
                      </a:lnTo>
                      <a:lnTo>
                        <a:pt x="399" y="310"/>
                      </a:lnTo>
                      <a:lnTo>
                        <a:pt x="485" y="327"/>
                      </a:lnTo>
                      <a:lnTo>
                        <a:pt x="451" y="271"/>
                      </a:lnTo>
                      <a:lnTo>
                        <a:pt x="456" y="230"/>
                      </a:lnTo>
                      <a:lnTo>
                        <a:pt x="260" y="239"/>
                      </a:lnTo>
                      <a:lnTo>
                        <a:pt x="284" y="151"/>
                      </a:lnTo>
                      <a:lnTo>
                        <a:pt x="317" y="105"/>
                      </a:lnTo>
                      <a:lnTo>
                        <a:pt x="306" y="93"/>
                      </a:lnTo>
                      <a:lnTo>
                        <a:pt x="294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9" name="Group 124">
                <a:extLst>
                  <a:ext uri="{FF2B5EF4-FFF2-40B4-BE49-F238E27FC236}">
                    <a16:creationId xmlns:a16="http://schemas.microsoft.com/office/drawing/2014/main" id="{932EC848-5D3D-48DE-BA0D-C85EED4BCF4D}"/>
                  </a:ext>
                </a:extLst>
              </p:cNvPr>
              <p:cNvGrpSpPr/>
              <p:nvPr/>
            </p:nvGrpSpPr>
            <p:grpSpPr>
              <a:xfrm>
                <a:off x="7612228" y="5267004"/>
                <a:ext cx="1388993" cy="1186491"/>
                <a:chOff x="6022975" y="5197475"/>
                <a:chExt cx="1404938" cy="1162051"/>
              </a:xfrm>
              <a:solidFill>
                <a:srgbClr val="FFFF00"/>
              </a:solidFill>
            </p:grpSpPr>
            <p:sp>
              <p:nvSpPr>
                <p:cNvPr id="10" name="Freeform 39">
                  <a:extLst>
                    <a:ext uri="{FF2B5EF4-FFF2-40B4-BE49-F238E27FC236}">
                      <a16:creationId xmlns:a16="http://schemas.microsoft.com/office/drawing/2014/main" id="{53C39377-1077-4BF5-AEFA-C697A0468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22975" y="5197475"/>
                  <a:ext cx="1404938" cy="1033463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26" y="85"/>
                    </a:cxn>
                    <a:cxn ang="0">
                      <a:pos x="22" y="100"/>
                    </a:cxn>
                    <a:cxn ang="0">
                      <a:pos x="29" y="108"/>
                    </a:cxn>
                    <a:cxn ang="0">
                      <a:pos x="19" y="125"/>
                    </a:cxn>
                    <a:cxn ang="0">
                      <a:pos x="122" y="90"/>
                    </a:cxn>
                    <a:cxn ang="0">
                      <a:pos x="255" y="173"/>
                    </a:cxn>
                    <a:cxn ang="0">
                      <a:pos x="363" y="115"/>
                    </a:cxn>
                    <a:cxn ang="0">
                      <a:pos x="426" y="129"/>
                    </a:cxn>
                    <a:cxn ang="0">
                      <a:pos x="506" y="207"/>
                    </a:cxn>
                    <a:cxn ang="0">
                      <a:pos x="533" y="207"/>
                    </a:cxn>
                    <a:cxn ang="0">
                      <a:pos x="560" y="261"/>
                    </a:cxn>
                    <a:cxn ang="0">
                      <a:pos x="553" y="364"/>
                    </a:cxn>
                    <a:cxn ang="0">
                      <a:pos x="572" y="376"/>
                    </a:cxn>
                    <a:cxn ang="0">
                      <a:pos x="575" y="358"/>
                    </a:cxn>
                    <a:cxn ang="0">
                      <a:pos x="600" y="358"/>
                    </a:cxn>
                    <a:cxn ang="0">
                      <a:pos x="575" y="407"/>
                    </a:cxn>
                    <a:cxn ang="0">
                      <a:pos x="643" y="475"/>
                    </a:cxn>
                    <a:cxn ang="0">
                      <a:pos x="653" y="454"/>
                    </a:cxn>
                    <a:cxn ang="0">
                      <a:pos x="658" y="503"/>
                    </a:cxn>
                    <a:cxn ang="0">
                      <a:pos x="680" y="513"/>
                    </a:cxn>
                    <a:cxn ang="0">
                      <a:pos x="704" y="571"/>
                    </a:cxn>
                    <a:cxn ang="0">
                      <a:pos x="726" y="571"/>
                    </a:cxn>
                    <a:cxn ang="0">
                      <a:pos x="778" y="625"/>
                    </a:cxn>
                    <a:cxn ang="0">
                      <a:pos x="807" y="629"/>
                    </a:cxn>
                    <a:cxn ang="0">
                      <a:pos x="807" y="637"/>
                    </a:cxn>
                    <a:cxn ang="0">
                      <a:pos x="787" y="651"/>
                    </a:cxn>
                    <a:cxn ang="0">
                      <a:pos x="833" y="646"/>
                    </a:cxn>
                    <a:cxn ang="0">
                      <a:pos x="862" y="632"/>
                    </a:cxn>
                    <a:cxn ang="0">
                      <a:pos x="877" y="558"/>
                    </a:cxn>
                    <a:cxn ang="0">
                      <a:pos x="885" y="561"/>
                    </a:cxn>
                    <a:cxn ang="0">
                      <a:pos x="877" y="456"/>
                    </a:cxn>
                    <a:cxn ang="0">
                      <a:pos x="867" y="425"/>
                    </a:cxn>
                    <a:cxn ang="0">
                      <a:pos x="772" y="273"/>
                    </a:cxn>
                    <a:cxn ang="0">
                      <a:pos x="697" y="129"/>
                    </a:cxn>
                    <a:cxn ang="0">
                      <a:pos x="651" y="10"/>
                    </a:cxn>
                    <a:cxn ang="0">
                      <a:pos x="639" y="7"/>
                    </a:cxn>
                    <a:cxn ang="0">
                      <a:pos x="599" y="0"/>
                    </a:cxn>
                    <a:cxn ang="0">
                      <a:pos x="587" y="12"/>
                    </a:cxn>
                    <a:cxn ang="0">
                      <a:pos x="594" y="56"/>
                    </a:cxn>
                    <a:cxn ang="0">
                      <a:pos x="577" y="54"/>
                    </a:cxn>
                    <a:cxn ang="0">
                      <a:pos x="573" y="34"/>
                    </a:cxn>
                    <a:cxn ang="0">
                      <a:pos x="292" y="51"/>
                    </a:cxn>
                    <a:cxn ang="0">
                      <a:pos x="273" y="19"/>
                    </a:cxn>
                    <a:cxn ang="0">
                      <a:pos x="2" y="42"/>
                    </a:cxn>
                    <a:cxn ang="0">
                      <a:pos x="0" y="63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885" h="651">
                      <a:moveTo>
                        <a:pt x="0" y="63"/>
                      </a:moveTo>
                      <a:lnTo>
                        <a:pt x="26" y="85"/>
                      </a:lnTo>
                      <a:lnTo>
                        <a:pt x="22" y="100"/>
                      </a:lnTo>
                      <a:lnTo>
                        <a:pt x="29" y="108"/>
                      </a:lnTo>
                      <a:lnTo>
                        <a:pt x="19" y="125"/>
                      </a:lnTo>
                      <a:lnTo>
                        <a:pt x="122" y="90"/>
                      </a:lnTo>
                      <a:lnTo>
                        <a:pt x="255" y="173"/>
                      </a:lnTo>
                      <a:lnTo>
                        <a:pt x="363" y="115"/>
                      </a:lnTo>
                      <a:lnTo>
                        <a:pt x="426" y="129"/>
                      </a:lnTo>
                      <a:lnTo>
                        <a:pt x="506" y="207"/>
                      </a:lnTo>
                      <a:lnTo>
                        <a:pt x="533" y="207"/>
                      </a:lnTo>
                      <a:lnTo>
                        <a:pt x="560" y="261"/>
                      </a:lnTo>
                      <a:lnTo>
                        <a:pt x="553" y="364"/>
                      </a:lnTo>
                      <a:lnTo>
                        <a:pt x="572" y="376"/>
                      </a:lnTo>
                      <a:lnTo>
                        <a:pt x="575" y="358"/>
                      </a:lnTo>
                      <a:lnTo>
                        <a:pt x="600" y="358"/>
                      </a:lnTo>
                      <a:lnTo>
                        <a:pt x="575" y="407"/>
                      </a:lnTo>
                      <a:lnTo>
                        <a:pt x="643" y="475"/>
                      </a:lnTo>
                      <a:lnTo>
                        <a:pt x="653" y="454"/>
                      </a:lnTo>
                      <a:lnTo>
                        <a:pt x="658" y="503"/>
                      </a:lnTo>
                      <a:lnTo>
                        <a:pt x="680" y="513"/>
                      </a:lnTo>
                      <a:lnTo>
                        <a:pt x="704" y="571"/>
                      </a:lnTo>
                      <a:lnTo>
                        <a:pt x="726" y="571"/>
                      </a:lnTo>
                      <a:lnTo>
                        <a:pt x="778" y="625"/>
                      </a:lnTo>
                      <a:lnTo>
                        <a:pt x="807" y="629"/>
                      </a:lnTo>
                      <a:lnTo>
                        <a:pt x="807" y="637"/>
                      </a:lnTo>
                      <a:lnTo>
                        <a:pt x="787" y="651"/>
                      </a:lnTo>
                      <a:lnTo>
                        <a:pt x="833" y="646"/>
                      </a:lnTo>
                      <a:lnTo>
                        <a:pt x="862" y="632"/>
                      </a:lnTo>
                      <a:lnTo>
                        <a:pt x="877" y="558"/>
                      </a:lnTo>
                      <a:lnTo>
                        <a:pt x="885" y="561"/>
                      </a:lnTo>
                      <a:lnTo>
                        <a:pt x="877" y="456"/>
                      </a:lnTo>
                      <a:lnTo>
                        <a:pt x="867" y="425"/>
                      </a:lnTo>
                      <a:lnTo>
                        <a:pt x="772" y="273"/>
                      </a:lnTo>
                      <a:lnTo>
                        <a:pt x="697" y="129"/>
                      </a:lnTo>
                      <a:lnTo>
                        <a:pt x="651" y="10"/>
                      </a:lnTo>
                      <a:lnTo>
                        <a:pt x="639" y="7"/>
                      </a:lnTo>
                      <a:lnTo>
                        <a:pt x="599" y="0"/>
                      </a:lnTo>
                      <a:lnTo>
                        <a:pt x="587" y="12"/>
                      </a:lnTo>
                      <a:lnTo>
                        <a:pt x="594" y="56"/>
                      </a:lnTo>
                      <a:lnTo>
                        <a:pt x="577" y="54"/>
                      </a:lnTo>
                      <a:lnTo>
                        <a:pt x="573" y="34"/>
                      </a:lnTo>
                      <a:lnTo>
                        <a:pt x="292" y="51"/>
                      </a:lnTo>
                      <a:lnTo>
                        <a:pt x="273" y="19"/>
                      </a:lnTo>
                      <a:lnTo>
                        <a:pt x="2" y="42"/>
                      </a:lnTo>
                      <a:lnTo>
                        <a:pt x="0" y="63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11" name="Freeform 40">
                  <a:extLst>
                    <a:ext uri="{FF2B5EF4-FFF2-40B4-BE49-F238E27FC236}">
                      <a16:creationId xmlns:a16="http://schemas.microsoft.com/office/drawing/2014/main" id="{D1E6BEE3-854B-4F8B-ABC3-2251FF234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8675" y="6316663"/>
                  <a:ext cx="74613" cy="42863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5" y="14"/>
                    </a:cxn>
                    <a:cxn ang="0">
                      <a:pos x="18" y="10"/>
                    </a:cxn>
                    <a:cxn ang="0">
                      <a:pos x="40" y="0"/>
                    </a:cxn>
                    <a:cxn ang="0">
                      <a:pos x="47" y="8"/>
                    </a:cxn>
                    <a:cxn ang="0">
                      <a:pos x="23" y="15"/>
                    </a:cxn>
                    <a:cxn ang="0">
                      <a:pos x="15" y="15"/>
                    </a:cxn>
                    <a:cxn ang="0">
                      <a:pos x="15" y="27"/>
                    </a:cxn>
                    <a:cxn ang="0">
                      <a:pos x="0" y="25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7" h="27">
                      <a:moveTo>
                        <a:pt x="0" y="25"/>
                      </a:moveTo>
                      <a:lnTo>
                        <a:pt x="5" y="14"/>
                      </a:lnTo>
                      <a:lnTo>
                        <a:pt x="18" y="10"/>
                      </a:lnTo>
                      <a:lnTo>
                        <a:pt x="40" y="0"/>
                      </a:lnTo>
                      <a:lnTo>
                        <a:pt x="47" y="8"/>
                      </a:lnTo>
                      <a:lnTo>
                        <a:pt x="23" y="15"/>
                      </a:lnTo>
                      <a:lnTo>
                        <a:pt x="15" y="15"/>
                      </a:lnTo>
                      <a:lnTo>
                        <a:pt x="15" y="27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12" name="Freeform 41">
                  <a:extLst>
                    <a:ext uri="{FF2B5EF4-FFF2-40B4-BE49-F238E27FC236}">
                      <a16:creationId xmlns:a16="http://schemas.microsoft.com/office/drawing/2014/main" id="{A518EAF0-4A5B-47B5-AF53-F46F87281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2338" y="6259513"/>
                  <a:ext cx="96838" cy="65088"/>
                </a:xfrm>
                <a:custGeom>
                  <a:avLst/>
                  <a:gdLst/>
                  <a:ahLst/>
                  <a:cxnLst>
                    <a:cxn ang="0">
                      <a:pos x="5" y="41"/>
                    </a:cxn>
                    <a:cxn ang="0">
                      <a:pos x="61" y="0"/>
                    </a:cxn>
                    <a:cxn ang="0">
                      <a:pos x="0" y="36"/>
                    </a:cxn>
                    <a:cxn ang="0">
                      <a:pos x="5" y="41"/>
                    </a:cxn>
                    <a:cxn ang="0">
                      <a:pos x="5" y="41"/>
                    </a:cxn>
                  </a:cxnLst>
                  <a:rect l="0" t="0" r="r" b="b"/>
                  <a:pathLst>
                    <a:path w="61" h="41">
                      <a:moveTo>
                        <a:pt x="5" y="41"/>
                      </a:moveTo>
                      <a:lnTo>
                        <a:pt x="61" y="0"/>
                      </a:lnTo>
                      <a:lnTo>
                        <a:pt x="0" y="36"/>
                      </a:lnTo>
                      <a:lnTo>
                        <a:pt x="5" y="41"/>
                      </a:lnTo>
                      <a:lnTo>
                        <a:pt x="5" y="4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13" name="Freeform 42">
                  <a:extLst>
                    <a:ext uri="{FF2B5EF4-FFF2-40B4-BE49-F238E27FC236}">
                      <a16:creationId xmlns:a16="http://schemas.microsoft.com/office/drawing/2014/main" id="{27BA53C3-358C-4CFC-9874-964E331E2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72350" y="6200775"/>
                  <a:ext cx="26988" cy="57150"/>
                </a:xfrm>
                <a:custGeom>
                  <a:avLst/>
                  <a:gdLst/>
                  <a:ahLst/>
                  <a:cxnLst>
                    <a:cxn ang="0">
                      <a:pos x="5" y="36"/>
                    </a:cxn>
                    <a:cxn ang="0">
                      <a:pos x="12" y="26"/>
                    </a:cxn>
                    <a:cxn ang="0">
                      <a:pos x="17" y="0"/>
                    </a:cxn>
                    <a:cxn ang="0">
                      <a:pos x="8" y="24"/>
                    </a:cxn>
                    <a:cxn ang="0">
                      <a:pos x="0" y="32"/>
                    </a:cxn>
                    <a:cxn ang="0">
                      <a:pos x="5" y="36"/>
                    </a:cxn>
                    <a:cxn ang="0">
                      <a:pos x="5" y="36"/>
                    </a:cxn>
                  </a:cxnLst>
                  <a:rect l="0" t="0" r="r" b="b"/>
                  <a:pathLst>
                    <a:path w="17" h="36">
                      <a:moveTo>
                        <a:pt x="5" y="36"/>
                      </a:moveTo>
                      <a:lnTo>
                        <a:pt x="12" y="26"/>
                      </a:lnTo>
                      <a:lnTo>
                        <a:pt x="17" y="0"/>
                      </a:lnTo>
                      <a:lnTo>
                        <a:pt x="8" y="24"/>
                      </a:lnTo>
                      <a:lnTo>
                        <a:pt x="0" y="32"/>
                      </a:lnTo>
                      <a:lnTo>
                        <a:pt x="5" y="36"/>
                      </a:lnTo>
                      <a:lnTo>
                        <a:pt x="5" y="3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0769199-3077-4893-8A89-E642BC718D58}"/>
                  </a:ext>
                </a:extLst>
              </p:cNvPr>
              <p:cNvGrpSpPr/>
              <p:nvPr/>
            </p:nvGrpSpPr>
            <p:grpSpPr>
              <a:xfrm>
                <a:off x="4366081" y="1520303"/>
                <a:ext cx="2312733" cy="1711774"/>
                <a:chOff x="4910987" y="1225050"/>
                <a:chExt cx="2339283" cy="1676513"/>
              </a:xfrm>
            </p:grpSpPr>
            <p:sp>
              <p:nvSpPr>
                <p:cNvPr id="15" name="Freeform 19">
                  <a:extLst>
                    <a:ext uri="{FF2B5EF4-FFF2-40B4-BE49-F238E27FC236}">
                      <a16:creationId xmlns:a16="http://schemas.microsoft.com/office/drawing/2014/main" id="{350B39C7-9D46-4362-BD2C-0EFED0140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987" y="1232393"/>
                  <a:ext cx="1017588" cy="623888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92" y="29"/>
                    </a:cxn>
                    <a:cxn ang="0">
                      <a:pos x="596" y="127"/>
                    </a:cxn>
                    <a:cxn ang="0">
                      <a:pos x="621" y="207"/>
                    </a:cxn>
                    <a:cxn ang="0">
                      <a:pos x="624" y="310"/>
                    </a:cxn>
                    <a:cxn ang="0">
                      <a:pos x="641" y="393"/>
                    </a:cxn>
                    <a:cxn ang="0">
                      <a:pos x="304" y="383"/>
                    </a:cxn>
                    <a:cxn ang="0">
                      <a:pos x="0" y="361"/>
                    </a:cxn>
                    <a:cxn ang="0">
                      <a:pos x="34" y="0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641" h="393">
                      <a:moveTo>
                        <a:pt x="34" y="0"/>
                      </a:moveTo>
                      <a:lnTo>
                        <a:pt x="592" y="29"/>
                      </a:lnTo>
                      <a:lnTo>
                        <a:pt x="596" y="127"/>
                      </a:lnTo>
                      <a:lnTo>
                        <a:pt x="621" y="207"/>
                      </a:lnTo>
                      <a:lnTo>
                        <a:pt x="624" y="310"/>
                      </a:lnTo>
                      <a:lnTo>
                        <a:pt x="641" y="393"/>
                      </a:lnTo>
                      <a:lnTo>
                        <a:pt x="304" y="383"/>
                      </a:lnTo>
                      <a:lnTo>
                        <a:pt x="0" y="361"/>
                      </a:lnTo>
                      <a:lnTo>
                        <a:pt x="34" y="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16" name="Freeform 24">
                  <a:extLst>
                    <a:ext uri="{FF2B5EF4-FFF2-40B4-BE49-F238E27FC236}">
                      <a16:creationId xmlns:a16="http://schemas.microsoft.com/office/drawing/2014/main" id="{211D998B-9F76-4101-99E8-D0E12660C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5869" y="1225050"/>
                  <a:ext cx="1006475" cy="1095375"/>
                </a:xfrm>
                <a:custGeom>
                  <a:avLst/>
                  <a:gdLst/>
                  <a:ahLst/>
                  <a:cxnLst>
                    <a:cxn ang="0">
                      <a:pos x="4" y="131"/>
                    </a:cxn>
                    <a:cxn ang="0">
                      <a:pos x="29" y="211"/>
                    </a:cxn>
                    <a:cxn ang="0">
                      <a:pos x="32" y="314"/>
                    </a:cxn>
                    <a:cxn ang="0">
                      <a:pos x="49" y="397"/>
                    </a:cxn>
                    <a:cxn ang="0">
                      <a:pos x="26" y="439"/>
                    </a:cxn>
                    <a:cxn ang="0">
                      <a:pos x="60" y="470"/>
                    </a:cxn>
                    <a:cxn ang="0">
                      <a:pos x="58" y="690"/>
                    </a:cxn>
                    <a:cxn ang="0">
                      <a:pos x="521" y="680"/>
                    </a:cxn>
                    <a:cxn ang="0">
                      <a:pos x="512" y="638"/>
                    </a:cxn>
                    <a:cxn ang="0">
                      <a:pos x="463" y="600"/>
                    </a:cxn>
                    <a:cxn ang="0">
                      <a:pos x="438" y="573"/>
                    </a:cxn>
                    <a:cxn ang="0">
                      <a:pos x="375" y="534"/>
                    </a:cxn>
                    <a:cxn ang="0">
                      <a:pos x="377" y="470"/>
                    </a:cxn>
                    <a:cxn ang="0">
                      <a:pos x="363" y="429"/>
                    </a:cxn>
                    <a:cxn ang="0">
                      <a:pos x="416" y="368"/>
                    </a:cxn>
                    <a:cxn ang="0">
                      <a:pos x="412" y="307"/>
                    </a:cxn>
                    <a:cxn ang="0">
                      <a:pos x="497" y="244"/>
                    </a:cxn>
                    <a:cxn ang="0">
                      <a:pos x="517" y="209"/>
                    </a:cxn>
                    <a:cxn ang="0">
                      <a:pos x="634" y="148"/>
                    </a:cxn>
                    <a:cxn ang="0">
                      <a:pos x="582" y="126"/>
                    </a:cxn>
                    <a:cxn ang="0">
                      <a:pos x="536" y="129"/>
                    </a:cxn>
                    <a:cxn ang="0">
                      <a:pos x="526" y="112"/>
                    </a:cxn>
                    <a:cxn ang="0">
                      <a:pos x="441" y="111"/>
                    </a:cxn>
                    <a:cxn ang="0">
                      <a:pos x="385" y="95"/>
                    </a:cxn>
                    <a:cxn ang="0">
                      <a:pos x="268" y="83"/>
                    </a:cxn>
                    <a:cxn ang="0">
                      <a:pos x="251" y="63"/>
                    </a:cxn>
                    <a:cxn ang="0">
                      <a:pos x="204" y="43"/>
                    </a:cxn>
                    <a:cxn ang="0">
                      <a:pos x="195" y="0"/>
                    </a:cxn>
                    <a:cxn ang="0">
                      <a:pos x="165" y="0"/>
                    </a:cxn>
                    <a:cxn ang="0">
                      <a:pos x="165" y="33"/>
                    </a:cxn>
                    <a:cxn ang="0">
                      <a:pos x="0" y="33"/>
                    </a:cxn>
                    <a:cxn ang="0">
                      <a:pos x="4" y="131"/>
                    </a:cxn>
                    <a:cxn ang="0">
                      <a:pos x="4" y="131"/>
                    </a:cxn>
                  </a:cxnLst>
                  <a:rect l="0" t="0" r="r" b="b"/>
                  <a:pathLst>
                    <a:path w="634" h="690">
                      <a:moveTo>
                        <a:pt x="4" y="131"/>
                      </a:moveTo>
                      <a:lnTo>
                        <a:pt x="29" y="211"/>
                      </a:lnTo>
                      <a:lnTo>
                        <a:pt x="32" y="314"/>
                      </a:lnTo>
                      <a:lnTo>
                        <a:pt x="49" y="397"/>
                      </a:lnTo>
                      <a:lnTo>
                        <a:pt x="26" y="439"/>
                      </a:lnTo>
                      <a:lnTo>
                        <a:pt x="60" y="470"/>
                      </a:lnTo>
                      <a:lnTo>
                        <a:pt x="58" y="690"/>
                      </a:lnTo>
                      <a:lnTo>
                        <a:pt x="521" y="680"/>
                      </a:lnTo>
                      <a:lnTo>
                        <a:pt x="512" y="638"/>
                      </a:lnTo>
                      <a:lnTo>
                        <a:pt x="463" y="600"/>
                      </a:lnTo>
                      <a:lnTo>
                        <a:pt x="438" y="573"/>
                      </a:lnTo>
                      <a:lnTo>
                        <a:pt x="375" y="534"/>
                      </a:lnTo>
                      <a:lnTo>
                        <a:pt x="377" y="470"/>
                      </a:lnTo>
                      <a:lnTo>
                        <a:pt x="363" y="429"/>
                      </a:lnTo>
                      <a:lnTo>
                        <a:pt x="416" y="368"/>
                      </a:lnTo>
                      <a:lnTo>
                        <a:pt x="412" y="307"/>
                      </a:lnTo>
                      <a:lnTo>
                        <a:pt x="497" y="244"/>
                      </a:lnTo>
                      <a:lnTo>
                        <a:pt x="517" y="209"/>
                      </a:lnTo>
                      <a:lnTo>
                        <a:pt x="634" y="148"/>
                      </a:lnTo>
                      <a:lnTo>
                        <a:pt x="582" y="126"/>
                      </a:lnTo>
                      <a:lnTo>
                        <a:pt x="536" y="129"/>
                      </a:lnTo>
                      <a:lnTo>
                        <a:pt x="526" y="112"/>
                      </a:lnTo>
                      <a:lnTo>
                        <a:pt x="441" y="111"/>
                      </a:lnTo>
                      <a:lnTo>
                        <a:pt x="385" y="95"/>
                      </a:lnTo>
                      <a:lnTo>
                        <a:pt x="268" y="83"/>
                      </a:lnTo>
                      <a:lnTo>
                        <a:pt x="251" y="63"/>
                      </a:lnTo>
                      <a:lnTo>
                        <a:pt x="204" y="43"/>
                      </a:lnTo>
                      <a:lnTo>
                        <a:pt x="195" y="0"/>
                      </a:lnTo>
                      <a:lnTo>
                        <a:pt x="165" y="0"/>
                      </a:lnTo>
                      <a:lnTo>
                        <a:pt x="165" y="33"/>
                      </a:lnTo>
                      <a:lnTo>
                        <a:pt x="0" y="33"/>
                      </a:lnTo>
                      <a:lnTo>
                        <a:pt x="4" y="131"/>
                      </a:lnTo>
                      <a:lnTo>
                        <a:pt x="4" y="131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17" name="Freeform 25">
                  <a:extLst>
                    <a:ext uri="{FF2B5EF4-FFF2-40B4-BE49-F238E27FC236}">
                      <a16:creationId xmlns:a16="http://schemas.microsoft.com/office/drawing/2014/main" id="{CF9B7855-AD73-4FD8-87D9-D8A5B57C0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3872" y="2304663"/>
                  <a:ext cx="923925" cy="596900"/>
                </a:xfrm>
                <a:custGeom>
                  <a:avLst/>
                  <a:gdLst/>
                  <a:ahLst/>
                  <a:cxnLst>
                    <a:cxn ang="0">
                      <a:pos x="0" y="37"/>
                    </a:cxn>
                    <a:cxn ang="0">
                      <a:pos x="12" y="58"/>
                    </a:cxn>
                    <a:cxn ang="0">
                      <a:pos x="5" y="80"/>
                    </a:cxn>
                    <a:cxn ang="0">
                      <a:pos x="12" y="132"/>
                    </a:cxn>
                    <a:cxn ang="0">
                      <a:pos x="39" y="207"/>
                    </a:cxn>
                    <a:cxn ang="0">
                      <a:pos x="39" y="229"/>
                    </a:cxn>
                    <a:cxn ang="0">
                      <a:pos x="58" y="264"/>
                    </a:cxn>
                    <a:cxn ang="0">
                      <a:pos x="66" y="320"/>
                    </a:cxn>
                    <a:cxn ang="0">
                      <a:pos x="61" y="337"/>
                    </a:cxn>
                    <a:cxn ang="0">
                      <a:pos x="73" y="356"/>
                    </a:cxn>
                    <a:cxn ang="0">
                      <a:pos x="450" y="347"/>
                    </a:cxn>
                    <a:cxn ang="0">
                      <a:pos x="477" y="376"/>
                    </a:cxn>
                    <a:cxn ang="0">
                      <a:pos x="516" y="292"/>
                    </a:cxn>
                    <a:cxn ang="0">
                      <a:pos x="504" y="259"/>
                    </a:cxn>
                    <a:cxn ang="0">
                      <a:pos x="568" y="208"/>
                    </a:cxn>
                    <a:cxn ang="0">
                      <a:pos x="582" y="171"/>
                    </a:cxn>
                    <a:cxn ang="0">
                      <a:pos x="534" y="117"/>
                    </a:cxn>
                    <a:cxn ang="0">
                      <a:pos x="485" y="61"/>
                    </a:cxn>
                    <a:cxn ang="0">
                      <a:pos x="477" y="0"/>
                    </a:cxn>
                    <a:cxn ang="0">
                      <a:pos x="14" y="10"/>
                    </a:cxn>
                    <a:cxn ang="0">
                      <a:pos x="0" y="8"/>
                    </a:cxn>
                    <a:cxn ang="0">
                      <a:pos x="0" y="37"/>
                    </a:cxn>
                    <a:cxn ang="0">
                      <a:pos x="0" y="37"/>
                    </a:cxn>
                  </a:cxnLst>
                  <a:rect l="0" t="0" r="r" b="b"/>
                  <a:pathLst>
                    <a:path w="582" h="376">
                      <a:moveTo>
                        <a:pt x="0" y="37"/>
                      </a:moveTo>
                      <a:lnTo>
                        <a:pt x="12" y="58"/>
                      </a:lnTo>
                      <a:lnTo>
                        <a:pt x="5" y="80"/>
                      </a:lnTo>
                      <a:lnTo>
                        <a:pt x="12" y="132"/>
                      </a:lnTo>
                      <a:lnTo>
                        <a:pt x="39" y="207"/>
                      </a:lnTo>
                      <a:lnTo>
                        <a:pt x="39" y="229"/>
                      </a:lnTo>
                      <a:lnTo>
                        <a:pt x="58" y="264"/>
                      </a:lnTo>
                      <a:lnTo>
                        <a:pt x="66" y="320"/>
                      </a:lnTo>
                      <a:lnTo>
                        <a:pt x="61" y="337"/>
                      </a:lnTo>
                      <a:lnTo>
                        <a:pt x="73" y="356"/>
                      </a:lnTo>
                      <a:lnTo>
                        <a:pt x="450" y="347"/>
                      </a:lnTo>
                      <a:lnTo>
                        <a:pt x="477" y="376"/>
                      </a:lnTo>
                      <a:lnTo>
                        <a:pt x="516" y="292"/>
                      </a:lnTo>
                      <a:lnTo>
                        <a:pt x="504" y="259"/>
                      </a:lnTo>
                      <a:lnTo>
                        <a:pt x="568" y="208"/>
                      </a:lnTo>
                      <a:lnTo>
                        <a:pt x="582" y="171"/>
                      </a:lnTo>
                      <a:lnTo>
                        <a:pt x="534" y="117"/>
                      </a:lnTo>
                      <a:lnTo>
                        <a:pt x="485" y="61"/>
                      </a:lnTo>
                      <a:lnTo>
                        <a:pt x="477" y="0"/>
                      </a:lnTo>
                      <a:lnTo>
                        <a:pt x="14" y="10"/>
                      </a:lnTo>
                      <a:lnTo>
                        <a:pt x="0" y="8"/>
                      </a:lnTo>
                      <a:lnTo>
                        <a:pt x="0" y="37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18" name="Freeform 31">
                  <a:extLst>
                    <a:ext uri="{FF2B5EF4-FFF2-40B4-BE49-F238E27FC236}">
                      <a16:creationId xmlns:a16="http://schemas.microsoft.com/office/drawing/2014/main" id="{E251A3A4-8ED7-4991-9D27-6ABE1FAE4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9532" y="1657972"/>
                  <a:ext cx="820738" cy="836613"/>
                </a:xfrm>
                <a:custGeom>
                  <a:avLst/>
                  <a:gdLst/>
                  <a:ahLst/>
                  <a:cxnLst>
                    <a:cxn ang="0">
                      <a:pos x="14" y="200"/>
                    </a:cxn>
                    <a:cxn ang="0">
                      <a:pos x="12" y="264"/>
                    </a:cxn>
                    <a:cxn ang="0">
                      <a:pos x="75" y="303"/>
                    </a:cxn>
                    <a:cxn ang="0">
                      <a:pos x="100" y="330"/>
                    </a:cxn>
                    <a:cxn ang="0">
                      <a:pos x="149" y="368"/>
                    </a:cxn>
                    <a:cxn ang="0">
                      <a:pos x="158" y="410"/>
                    </a:cxn>
                    <a:cxn ang="0">
                      <a:pos x="166" y="471"/>
                    </a:cxn>
                    <a:cxn ang="0">
                      <a:pos x="215" y="527"/>
                    </a:cxn>
                    <a:cxn ang="0">
                      <a:pos x="471" y="512"/>
                    </a:cxn>
                    <a:cxn ang="0">
                      <a:pos x="456" y="430"/>
                    </a:cxn>
                    <a:cxn ang="0">
                      <a:pos x="480" y="307"/>
                    </a:cxn>
                    <a:cxn ang="0">
                      <a:pos x="478" y="273"/>
                    </a:cxn>
                    <a:cxn ang="0">
                      <a:pos x="517" y="176"/>
                    </a:cxn>
                    <a:cxn ang="0">
                      <a:pos x="507" y="173"/>
                    </a:cxn>
                    <a:cxn ang="0">
                      <a:pos x="483" y="229"/>
                    </a:cxn>
                    <a:cxn ang="0">
                      <a:pos x="463" y="232"/>
                    </a:cxn>
                    <a:cxn ang="0">
                      <a:pos x="453" y="256"/>
                    </a:cxn>
                    <a:cxn ang="0">
                      <a:pos x="432" y="271"/>
                    </a:cxn>
                    <a:cxn ang="0">
                      <a:pos x="448" y="220"/>
                    </a:cxn>
                    <a:cxn ang="0">
                      <a:pos x="463" y="200"/>
                    </a:cxn>
                    <a:cxn ang="0">
                      <a:pos x="436" y="127"/>
                    </a:cxn>
                    <a:cxn ang="0">
                      <a:pos x="417" y="122"/>
                    </a:cxn>
                    <a:cxn ang="0">
                      <a:pos x="409" y="105"/>
                    </a:cxn>
                    <a:cxn ang="0">
                      <a:pos x="209" y="42"/>
                    </a:cxn>
                    <a:cxn ang="0">
                      <a:pos x="185" y="30"/>
                    </a:cxn>
                    <a:cxn ang="0">
                      <a:pos x="170" y="42"/>
                    </a:cxn>
                    <a:cxn ang="0">
                      <a:pos x="164" y="39"/>
                    </a:cxn>
                    <a:cxn ang="0">
                      <a:pos x="173" y="17"/>
                    </a:cxn>
                    <a:cxn ang="0">
                      <a:pos x="178" y="3"/>
                    </a:cxn>
                    <a:cxn ang="0">
                      <a:pos x="171" y="0"/>
                    </a:cxn>
                    <a:cxn ang="0">
                      <a:pos x="90" y="34"/>
                    </a:cxn>
                    <a:cxn ang="0">
                      <a:pos x="80" y="34"/>
                    </a:cxn>
                    <a:cxn ang="0">
                      <a:pos x="64" y="27"/>
                    </a:cxn>
                    <a:cxn ang="0">
                      <a:pos x="49" y="37"/>
                    </a:cxn>
                    <a:cxn ang="0">
                      <a:pos x="53" y="98"/>
                    </a:cxn>
                    <a:cxn ang="0">
                      <a:pos x="0" y="159"/>
                    </a:cxn>
                    <a:cxn ang="0">
                      <a:pos x="14" y="200"/>
                    </a:cxn>
                    <a:cxn ang="0">
                      <a:pos x="14" y="200"/>
                    </a:cxn>
                  </a:cxnLst>
                  <a:rect l="0" t="0" r="r" b="b"/>
                  <a:pathLst>
                    <a:path w="517" h="527">
                      <a:moveTo>
                        <a:pt x="14" y="200"/>
                      </a:moveTo>
                      <a:lnTo>
                        <a:pt x="12" y="264"/>
                      </a:lnTo>
                      <a:lnTo>
                        <a:pt x="75" y="303"/>
                      </a:lnTo>
                      <a:lnTo>
                        <a:pt x="100" y="330"/>
                      </a:lnTo>
                      <a:lnTo>
                        <a:pt x="149" y="368"/>
                      </a:lnTo>
                      <a:lnTo>
                        <a:pt x="158" y="410"/>
                      </a:lnTo>
                      <a:lnTo>
                        <a:pt x="166" y="471"/>
                      </a:lnTo>
                      <a:lnTo>
                        <a:pt x="215" y="527"/>
                      </a:lnTo>
                      <a:lnTo>
                        <a:pt x="471" y="512"/>
                      </a:lnTo>
                      <a:lnTo>
                        <a:pt x="456" y="430"/>
                      </a:lnTo>
                      <a:lnTo>
                        <a:pt x="480" y="307"/>
                      </a:lnTo>
                      <a:lnTo>
                        <a:pt x="478" y="273"/>
                      </a:lnTo>
                      <a:lnTo>
                        <a:pt x="517" y="176"/>
                      </a:lnTo>
                      <a:lnTo>
                        <a:pt x="507" y="173"/>
                      </a:lnTo>
                      <a:lnTo>
                        <a:pt x="483" y="229"/>
                      </a:lnTo>
                      <a:lnTo>
                        <a:pt x="463" y="232"/>
                      </a:lnTo>
                      <a:lnTo>
                        <a:pt x="453" y="256"/>
                      </a:lnTo>
                      <a:lnTo>
                        <a:pt x="432" y="271"/>
                      </a:lnTo>
                      <a:lnTo>
                        <a:pt x="448" y="220"/>
                      </a:lnTo>
                      <a:lnTo>
                        <a:pt x="463" y="200"/>
                      </a:lnTo>
                      <a:lnTo>
                        <a:pt x="436" y="127"/>
                      </a:lnTo>
                      <a:lnTo>
                        <a:pt x="417" y="122"/>
                      </a:lnTo>
                      <a:lnTo>
                        <a:pt x="409" y="105"/>
                      </a:lnTo>
                      <a:lnTo>
                        <a:pt x="209" y="42"/>
                      </a:lnTo>
                      <a:lnTo>
                        <a:pt x="185" y="30"/>
                      </a:lnTo>
                      <a:lnTo>
                        <a:pt x="170" y="42"/>
                      </a:lnTo>
                      <a:lnTo>
                        <a:pt x="164" y="39"/>
                      </a:lnTo>
                      <a:lnTo>
                        <a:pt x="173" y="17"/>
                      </a:lnTo>
                      <a:lnTo>
                        <a:pt x="178" y="3"/>
                      </a:lnTo>
                      <a:lnTo>
                        <a:pt x="171" y="0"/>
                      </a:lnTo>
                      <a:lnTo>
                        <a:pt x="90" y="34"/>
                      </a:lnTo>
                      <a:lnTo>
                        <a:pt x="80" y="34"/>
                      </a:lnTo>
                      <a:lnTo>
                        <a:pt x="64" y="27"/>
                      </a:lnTo>
                      <a:lnTo>
                        <a:pt x="49" y="37"/>
                      </a:lnTo>
                      <a:lnTo>
                        <a:pt x="53" y="98"/>
                      </a:lnTo>
                      <a:lnTo>
                        <a:pt x="0" y="159"/>
                      </a:lnTo>
                      <a:lnTo>
                        <a:pt x="14" y="200"/>
                      </a:lnTo>
                      <a:lnTo>
                        <a:pt x="14" y="200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5CB23FF-CC30-4B82-A5D2-9CEEB5A8C4C1}"/>
                  </a:ext>
                </a:extLst>
              </p:cNvPr>
              <p:cNvGrpSpPr/>
              <p:nvPr/>
            </p:nvGrpSpPr>
            <p:grpSpPr>
              <a:xfrm>
                <a:off x="7618180" y="3322925"/>
                <a:ext cx="1315622" cy="1500815"/>
                <a:chOff x="8172712" y="3127229"/>
                <a:chExt cx="1330725" cy="14699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B571558-D1B2-4B1B-9363-C17D9917ECA7}"/>
                    </a:ext>
                  </a:extLst>
                </p:cNvPr>
                <p:cNvGrpSpPr/>
                <p:nvPr/>
              </p:nvGrpSpPr>
              <p:grpSpPr>
                <a:xfrm>
                  <a:off x="8172712" y="3617641"/>
                  <a:ext cx="1319213" cy="979488"/>
                  <a:chOff x="8060952" y="3770041"/>
                  <a:chExt cx="1319213" cy="979488"/>
                </a:xfrm>
              </p:grpSpPr>
              <p:sp>
                <p:nvSpPr>
                  <p:cNvPr id="24" name="Freeform 48">
                    <a:extLst>
                      <a:ext uri="{FF2B5EF4-FFF2-40B4-BE49-F238E27FC236}">
                        <a16:creationId xmlns:a16="http://schemas.microsoft.com/office/drawing/2014/main" id="{E64E51FA-4591-4BAD-B81E-DBD44CB3DE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0952" y="3770041"/>
                    <a:ext cx="1319213" cy="576263"/>
                  </a:xfrm>
                  <a:custGeom>
                    <a:avLst/>
                    <a:gdLst/>
                    <a:ahLst/>
                    <a:cxnLst>
                      <a:cxn ang="0">
                        <a:pos x="0" y="312"/>
                      </a:cxn>
                      <a:cxn ang="0">
                        <a:pos x="119" y="296"/>
                      </a:cxn>
                      <a:cxn ang="0">
                        <a:pos x="190" y="263"/>
                      </a:cxn>
                      <a:cxn ang="0">
                        <a:pos x="323" y="249"/>
                      </a:cxn>
                      <a:cxn ang="0">
                        <a:pos x="377" y="283"/>
                      </a:cxn>
                      <a:cxn ang="0">
                        <a:pos x="463" y="271"/>
                      </a:cxn>
                      <a:cxn ang="0">
                        <a:pos x="594" y="363"/>
                      </a:cxn>
                      <a:cxn ang="0">
                        <a:pos x="645" y="351"/>
                      </a:cxn>
                      <a:cxn ang="0">
                        <a:pos x="718" y="246"/>
                      </a:cxn>
                      <a:cxn ang="0">
                        <a:pos x="777" y="224"/>
                      </a:cxn>
                      <a:cxn ang="0">
                        <a:pos x="794" y="193"/>
                      </a:cxn>
                      <a:cxn ang="0">
                        <a:pos x="731" y="203"/>
                      </a:cxn>
                      <a:cxn ang="0">
                        <a:pos x="714" y="183"/>
                      </a:cxn>
                      <a:cxn ang="0">
                        <a:pos x="753" y="173"/>
                      </a:cxn>
                      <a:cxn ang="0">
                        <a:pos x="752" y="159"/>
                      </a:cxn>
                      <a:cxn ang="0">
                        <a:pos x="709" y="144"/>
                      </a:cxn>
                      <a:cxn ang="0">
                        <a:pos x="765" y="124"/>
                      </a:cxn>
                      <a:cxn ang="0">
                        <a:pos x="762" y="146"/>
                      </a:cxn>
                      <a:cxn ang="0">
                        <a:pos x="797" y="146"/>
                      </a:cxn>
                      <a:cxn ang="0">
                        <a:pos x="818" y="107"/>
                      </a:cxn>
                      <a:cxn ang="0">
                        <a:pos x="831" y="105"/>
                      </a:cxn>
                      <a:cxn ang="0">
                        <a:pos x="823" y="73"/>
                      </a:cxn>
                      <a:cxn ang="0">
                        <a:pos x="797" y="105"/>
                      </a:cxn>
                      <a:cxn ang="0">
                        <a:pos x="772" y="32"/>
                      </a:cxn>
                      <a:cxn ang="0">
                        <a:pos x="789" y="29"/>
                      </a:cxn>
                      <a:cxn ang="0">
                        <a:pos x="813" y="49"/>
                      </a:cxn>
                      <a:cxn ang="0">
                        <a:pos x="796" y="15"/>
                      </a:cxn>
                      <a:cxn ang="0">
                        <a:pos x="777" y="0"/>
                      </a:cxn>
                      <a:cxn ang="0">
                        <a:pos x="480" y="56"/>
                      </a:cxn>
                      <a:cxn ang="0">
                        <a:pos x="236" y="86"/>
                      </a:cxn>
                      <a:cxn ang="0">
                        <a:pos x="202" y="152"/>
                      </a:cxn>
                      <a:cxn ang="0">
                        <a:pos x="148" y="164"/>
                      </a:cxn>
                      <a:cxn ang="0">
                        <a:pos x="124" y="196"/>
                      </a:cxn>
                      <a:cxn ang="0">
                        <a:pos x="29" y="252"/>
                      </a:cxn>
                      <a:cxn ang="0">
                        <a:pos x="24" y="273"/>
                      </a:cxn>
                      <a:cxn ang="0">
                        <a:pos x="0" y="285"/>
                      </a:cxn>
                      <a:cxn ang="0">
                        <a:pos x="0" y="312"/>
                      </a:cxn>
                      <a:cxn ang="0">
                        <a:pos x="0" y="312"/>
                      </a:cxn>
                    </a:cxnLst>
                    <a:rect l="0" t="0" r="r" b="b"/>
                    <a:pathLst>
                      <a:path w="831" h="363">
                        <a:moveTo>
                          <a:pt x="0" y="312"/>
                        </a:moveTo>
                        <a:lnTo>
                          <a:pt x="119" y="296"/>
                        </a:lnTo>
                        <a:lnTo>
                          <a:pt x="190" y="263"/>
                        </a:lnTo>
                        <a:lnTo>
                          <a:pt x="323" y="249"/>
                        </a:lnTo>
                        <a:lnTo>
                          <a:pt x="377" y="283"/>
                        </a:lnTo>
                        <a:lnTo>
                          <a:pt x="463" y="271"/>
                        </a:lnTo>
                        <a:lnTo>
                          <a:pt x="594" y="363"/>
                        </a:lnTo>
                        <a:lnTo>
                          <a:pt x="645" y="351"/>
                        </a:lnTo>
                        <a:lnTo>
                          <a:pt x="718" y="246"/>
                        </a:lnTo>
                        <a:lnTo>
                          <a:pt x="777" y="224"/>
                        </a:lnTo>
                        <a:lnTo>
                          <a:pt x="794" y="193"/>
                        </a:lnTo>
                        <a:lnTo>
                          <a:pt x="731" y="203"/>
                        </a:lnTo>
                        <a:lnTo>
                          <a:pt x="714" y="183"/>
                        </a:lnTo>
                        <a:lnTo>
                          <a:pt x="753" y="173"/>
                        </a:lnTo>
                        <a:lnTo>
                          <a:pt x="752" y="159"/>
                        </a:lnTo>
                        <a:lnTo>
                          <a:pt x="709" y="144"/>
                        </a:lnTo>
                        <a:lnTo>
                          <a:pt x="765" y="124"/>
                        </a:lnTo>
                        <a:lnTo>
                          <a:pt x="762" y="146"/>
                        </a:lnTo>
                        <a:lnTo>
                          <a:pt x="797" y="146"/>
                        </a:lnTo>
                        <a:lnTo>
                          <a:pt x="818" y="107"/>
                        </a:lnTo>
                        <a:lnTo>
                          <a:pt x="831" y="105"/>
                        </a:lnTo>
                        <a:lnTo>
                          <a:pt x="823" y="73"/>
                        </a:lnTo>
                        <a:lnTo>
                          <a:pt x="797" y="105"/>
                        </a:lnTo>
                        <a:lnTo>
                          <a:pt x="772" y="32"/>
                        </a:lnTo>
                        <a:lnTo>
                          <a:pt x="789" y="29"/>
                        </a:lnTo>
                        <a:lnTo>
                          <a:pt x="813" y="49"/>
                        </a:lnTo>
                        <a:lnTo>
                          <a:pt x="796" y="15"/>
                        </a:lnTo>
                        <a:lnTo>
                          <a:pt x="777" y="0"/>
                        </a:lnTo>
                        <a:lnTo>
                          <a:pt x="480" y="56"/>
                        </a:lnTo>
                        <a:lnTo>
                          <a:pt x="236" y="86"/>
                        </a:lnTo>
                        <a:lnTo>
                          <a:pt x="202" y="152"/>
                        </a:lnTo>
                        <a:lnTo>
                          <a:pt x="148" y="164"/>
                        </a:lnTo>
                        <a:lnTo>
                          <a:pt x="124" y="196"/>
                        </a:lnTo>
                        <a:lnTo>
                          <a:pt x="29" y="252"/>
                        </a:lnTo>
                        <a:lnTo>
                          <a:pt x="24" y="273"/>
                        </a:lnTo>
                        <a:lnTo>
                          <a:pt x="0" y="285"/>
                        </a:lnTo>
                        <a:lnTo>
                          <a:pt x="0" y="312"/>
                        </a:lnTo>
                        <a:lnTo>
                          <a:pt x="0" y="312"/>
                        </a:lnTo>
                        <a:close/>
                      </a:path>
                    </a:pathLst>
                  </a:custGeom>
                  <a:solidFill>
                    <a:srgbClr val="92F6E5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:endParaRPr lang="en-US" sz="1400"/>
                  </a:p>
                </p:txBody>
              </p:sp>
              <p:sp>
                <p:nvSpPr>
                  <p:cNvPr id="25" name="Freeform 49">
                    <a:extLst>
                      <a:ext uri="{FF2B5EF4-FFF2-40B4-BE49-F238E27FC236}">
                        <a16:creationId xmlns:a16="http://schemas.microsoft.com/office/drawing/2014/main" id="{4BDEE620-FA5E-43F9-AC84-8AF82F4A8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115" y="4165329"/>
                    <a:ext cx="785813" cy="584200"/>
                  </a:xfrm>
                  <a:custGeom>
                    <a:avLst/>
                    <a:gdLst/>
                    <a:ahLst/>
                    <a:cxnLst>
                      <a:cxn ang="0">
                        <a:pos x="20" y="47"/>
                      </a:cxn>
                      <a:cxn ang="0">
                        <a:pos x="91" y="14"/>
                      </a:cxn>
                      <a:cxn ang="0">
                        <a:pos x="224" y="0"/>
                      </a:cxn>
                      <a:cxn ang="0">
                        <a:pos x="278" y="34"/>
                      </a:cxn>
                      <a:cxn ang="0">
                        <a:pos x="364" y="22"/>
                      </a:cxn>
                      <a:cxn ang="0">
                        <a:pos x="495" y="114"/>
                      </a:cxn>
                      <a:cxn ang="0">
                        <a:pos x="437" y="183"/>
                      </a:cxn>
                      <a:cxn ang="0">
                        <a:pos x="441" y="213"/>
                      </a:cxn>
                      <a:cxn ang="0">
                        <a:pos x="341" y="303"/>
                      </a:cxn>
                      <a:cxn ang="0">
                        <a:pos x="325" y="307"/>
                      </a:cxn>
                      <a:cxn ang="0">
                        <a:pos x="317" y="334"/>
                      </a:cxn>
                      <a:cxn ang="0">
                        <a:pos x="297" y="319"/>
                      </a:cxn>
                      <a:cxn ang="0">
                        <a:pos x="315" y="342"/>
                      </a:cxn>
                      <a:cxn ang="0">
                        <a:pos x="297" y="368"/>
                      </a:cxn>
                      <a:cxn ang="0">
                        <a:pos x="278" y="364"/>
                      </a:cxn>
                      <a:cxn ang="0">
                        <a:pos x="210" y="259"/>
                      </a:cxn>
                      <a:cxn ang="0">
                        <a:pos x="64" y="127"/>
                      </a:cxn>
                      <a:cxn ang="0">
                        <a:pos x="0" y="86"/>
                      </a:cxn>
                      <a:cxn ang="0">
                        <a:pos x="20" y="47"/>
                      </a:cxn>
                      <a:cxn ang="0">
                        <a:pos x="20" y="47"/>
                      </a:cxn>
                    </a:cxnLst>
                    <a:rect l="0" t="0" r="r" b="b"/>
                    <a:pathLst>
                      <a:path w="495" h="368">
                        <a:moveTo>
                          <a:pt x="20" y="47"/>
                        </a:moveTo>
                        <a:lnTo>
                          <a:pt x="91" y="14"/>
                        </a:lnTo>
                        <a:lnTo>
                          <a:pt x="224" y="0"/>
                        </a:lnTo>
                        <a:lnTo>
                          <a:pt x="278" y="34"/>
                        </a:lnTo>
                        <a:lnTo>
                          <a:pt x="364" y="22"/>
                        </a:lnTo>
                        <a:lnTo>
                          <a:pt x="495" y="114"/>
                        </a:lnTo>
                        <a:lnTo>
                          <a:pt x="437" y="183"/>
                        </a:lnTo>
                        <a:lnTo>
                          <a:pt x="441" y="213"/>
                        </a:lnTo>
                        <a:lnTo>
                          <a:pt x="341" y="303"/>
                        </a:lnTo>
                        <a:lnTo>
                          <a:pt x="325" y="307"/>
                        </a:lnTo>
                        <a:lnTo>
                          <a:pt x="317" y="334"/>
                        </a:lnTo>
                        <a:lnTo>
                          <a:pt x="297" y="319"/>
                        </a:lnTo>
                        <a:lnTo>
                          <a:pt x="315" y="342"/>
                        </a:lnTo>
                        <a:lnTo>
                          <a:pt x="297" y="368"/>
                        </a:lnTo>
                        <a:lnTo>
                          <a:pt x="278" y="364"/>
                        </a:lnTo>
                        <a:lnTo>
                          <a:pt x="210" y="259"/>
                        </a:lnTo>
                        <a:lnTo>
                          <a:pt x="64" y="127"/>
                        </a:lnTo>
                        <a:lnTo>
                          <a:pt x="0" y="86"/>
                        </a:lnTo>
                        <a:lnTo>
                          <a:pt x="20" y="47"/>
                        </a:lnTo>
                        <a:lnTo>
                          <a:pt x="20" y="47"/>
                        </a:lnTo>
                        <a:close/>
                      </a:path>
                    </a:pathLst>
                  </a:custGeom>
                  <a:solidFill>
                    <a:srgbClr val="92F6E5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:endParaRPr lang="en-US" sz="1400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A366AC9-E7C4-4D30-BE26-A734A456DADA}"/>
                    </a:ext>
                  </a:extLst>
                </p:cNvPr>
                <p:cNvGrpSpPr/>
                <p:nvPr/>
              </p:nvGrpSpPr>
              <p:grpSpPr>
                <a:xfrm>
                  <a:off x="8295349" y="3127229"/>
                  <a:ext cx="1208088" cy="658813"/>
                  <a:chOff x="8129215" y="3201399"/>
                  <a:chExt cx="1208088" cy="658813"/>
                </a:xfrm>
              </p:grpSpPr>
              <p:sp>
                <p:nvSpPr>
                  <p:cNvPr id="22" name="Freeform 46">
                    <a:extLst>
                      <a:ext uri="{FF2B5EF4-FFF2-40B4-BE49-F238E27FC236}">
                        <a16:creationId xmlns:a16="http://schemas.microsoft.com/office/drawing/2014/main" id="{7936D194-E16E-467B-91DD-4E322AD055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9215" y="3201399"/>
                    <a:ext cx="1195388" cy="658813"/>
                  </a:xfrm>
                  <a:custGeom>
                    <a:avLst/>
                    <a:gdLst/>
                    <a:ahLst/>
                    <a:cxnLst>
                      <a:cxn ang="0">
                        <a:pos x="69" y="371"/>
                      </a:cxn>
                      <a:cxn ang="0">
                        <a:pos x="69" y="360"/>
                      </a:cxn>
                      <a:cxn ang="0">
                        <a:pos x="119" y="313"/>
                      </a:cxn>
                      <a:cxn ang="0">
                        <a:pos x="146" y="283"/>
                      </a:cxn>
                      <a:cxn ang="0">
                        <a:pos x="173" y="313"/>
                      </a:cxn>
                      <a:cxn ang="0">
                        <a:pos x="256" y="281"/>
                      </a:cxn>
                      <a:cxn ang="0">
                        <a:pos x="293" y="274"/>
                      </a:cxn>
                      <a:cxn ang="0">
                        <a:pos x="314" y="250"/>
                      </a:cxn>
                      <a:cxn ang="0">
                        <a:pos x="346" y="123"/>
                      </a:cxn>
                      <a:cxn ang="0">
                        <a:pos x="381" y="138"/>
                      </a:cxn>
                      <a:cxn ang="0">
                        <a:pos x="449" y="0"/>
                      </a:cxn>
                      <a:cxn ang="0">
                        <a:pos x="502" y="30"/>
                      </a:cxn>
                      <a:cxn ang="0">
                        <a:pos x="510" y="5"/>
                      </a:cxn>
                      <a:cxn ang="0">
                        <a:pos x="536" y="11"/>
                      </a:cxn>
                      <a:cxn ang="0">
                        <a:pos x="583" y="55"/>
                      </a:cxn>
                      <a:cxn ang="0">
                        <a:pos x="566" y="96"/>
                      </a:cxn>
                      <a:cxn ang="0">
                        <a:pos x="573" y="115"/>
                      </a:cxn>
                      <a:cxn ang="0">
                        <a:pos x="593" y="106"/>
                      </a:cxn>
                      <a:cxn ang="0">
                        <a:pos x="609" y="125"/>
                      </a:cxn>
                      <a:cxn ang="0">
                        <a:pos x="681" y="149"/>
                      </a:cxn>
                      <a:cxn ang="0">
                        <a:pos x="614" y="145"/>
                      </a:cxn>
                      <a:cxn ang="0">
                        <a:pos x="685" y="208"/>
                      </a:cxn>
                      <a:cxn ang="0">
                        <a:pos x="639" y="201"/>
                      </a:cxn>
                      <a:cxn ang="0">
                        <a:pos x="731" y="259"/>
                      </a:cxn>
                      <a:cxn ang="0">
                        <a:pos x="753" y="298"/>
                      </a:cxn>
                      <a:cxn ang="0">
                        <a:pos x="737" y="293"/>
                      </a:cxn>
                      <a:cxn ang="0">
                        <a:pos x="734" y="303"/>
                      </a:cxn>
                      <a:cxn ang="0">
                        <a:pos x="437" y="359"/>
                      </a:cxn>
                      <a:cxn ang="0">
                        <a:pos x="193" y="389"/>
                      </a:cxn>
                      <a:cxn ang="0">
                        <a:pos x="0" y="415"/>
                      </a:cxn>
                      <a:cxn ang="0">
                        <a:pos x="69" y="371"/>
                      </a:cxn>
                      <a:cxn ang="0">
                        <a:pos x="69" y="371"/>
                      </a:cxn>
                    </a:cxnLst>
                    <a:rect l="0" t="0" r="r" b="b"/>
                    <a:pathLst>
                      <a:path w="753" h="415">
                        <a:moveTo>
                          <a:pt x="69" y="371"/>
                        </a:moveTo>
                        <a:lnTo>
                          <a:pt x="69" y="360"/>
                        </a:lnTo>
                        <a:lnTo>
                          <a:pt x="119" y="313"/>
                        </a:lnTo>
                        <a:lnTo>
                          <a:pt x="146" y="283"/>
                        </a:lnTo>
                        <a:lnTo>
                          <a:pt x="173" y="313"/>
                        </a:lnTo>
                        <a:lnTo>
                          <a:pt x="256" y="281"/>
                        </a:lnTo>
                        <a:lnTo>
                          <a:pt x="293" y="274"/>
                        </a:lnTo>
                        <a:lnTo>
                          <a:pt x="314" y="250"/>
                        </a:lnTo>
                        <a:lnTo>
                          <a:pt x="346" y="123"/>
                        </a:lnTo>
                        <a:lnTo>
                          <a:pt x="381" y="138"/>
                        </a:lnTo>
                        <a:lnTo>
                          <a:pt x="449" y="0"/>
                        </a:lnTo>
                        <a:lnTo>
                          <a:pt x="502" y="30"/>
                        </a:lnTo>
                        <a:lnTo>
                          <a:pt x="510" y="5"/>
                        </a:lnTo>
                        <a:lnTo>
                          <a:pt x="536" y="11"/>
                        </a:lnTo>
                        <a:lnTo>
                          <a:pt x="583" y="55"/>
                        </a:lnTo>
                        <a:lnTo>
                          <a:pt x="566" y="96"/>
                        </a:lnTo>
                        <a:lnTo>
                          <a:pt x="573" y="115"/>
                        </a:lnTo>
                        <a:lnTo>
                          <a:pt x="593" y="106"/>
                        </a:lnTo>
                        <a:lnTo>
                          <a:pt x="609" y="125"/>
                        </a:lnTo>
                        <a:lnTo>
                          <a:pt x="681" y="149"/>
                        </a:lnTo>
                        <a:lnTo>
                          <a:pt x="614" y="145"/>
                        </a:lnTo>
                        <a:lnTo>
                          <a:pt x="685" y="208"/>
                        </a:lnTo>
                        <a:lnTo>
                          <a:pt x="639" y="201"/>
                        </a:lnTo>
                        <a:lnTo>
                          <a:pt x="731" y="259"/>
                        </a:lnTo>
                        <a:lnTo>
                          <a:pt x="753" y="298"/>
                        </a:lnTo>
                        <a:lnTo>
                          <a:pt x="737" y="293"/>
                        </a:lnTo>
                        <a:lnTo>
                          <a:pt x="734" y="303"/>
                        </a:lnTo>
                        <a:lnTo>
                          <a:pt x="437" y="359"/>
                        </a:lnTo>
                        <a:lnTo>
                          <a:pt x="193" y="389"/>
                        </a:lnTo>
                        <a:lnTo>
                          <a:pt x="0" y="415"/>
                        </a:lnTo>
                        <a:lnTo>
                          <a:pt x="69" y="371"/>
                        </a:lnTo>
                        <a:lnTo>
                          <a:pt x="69" y="371"/>
                        </a:lnTo>
                        <a:close/>
                      </a:path>
                    </a:pathLst>
                  </a:custGeom>
                  <a:solidFill>
                    <a:srgbClr val="92F6E5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:endParaRPr lang="en-US" sz="1400"/>
                  </a:p>
                </p:txBody>
              </p:sp>
              <p:sp>
                <p:nvSpPr>
                  <p:cNvPr id="23" name="Freeform 47">
                    <a:extLst>
                      <a:ext uri="{FF2B5EF4-FFF2-40B4-BE49-F238E27FC236}">
                        <a16:creationId xmlns:a16="http://schemas.microsoft.com/office/drawing/2014/main" id="{4602919B-69EB-4465-B046-B6FCEA2D5F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72215" y="3383961"/>
                    <a:ext cx="65088" cy="163513"/>
                  </a:xfrm>
                  <a:custGeom>
                    <a:avLst/>
                    <a:gdLst/>
                    <a:ahLst/>
                    <a:cxnLst>
                      <a:cxn ang="0">
                        <a:pos x="0" y="103"/>
                      </a:cxn>
                      <a:cxn ang="0">
                        <a:pos x="14" y="74"/>
                      </a:cxn>
                      <a:cxn ang="0">
                        <a:pos x="29" y="57"/>
                      </a:cxn>
                      <a:cxn ang="0">
                        <a:pos x="41" y="0"/>
                      </a:cxn>
                      <a:cxn ang="0">
                        <a:pos x="16" y="13"/>
                      </a:cxn>
                      <a:cxn ang="0">
                        <a:pos x="0" y="68"/>
                      </a:cxn>
                      <a:cxn ang="0">
                        <a:pos x="0" y="103"/>
                      </a:cxn>
                      <a:cxn ang="0">
                        <a:pos x="0" y="103"/>
                      </a:cxn>
                    </a:cxnLst>
                    <a:rect l="0" t="0" r="r" b="b"/>
                    <a:pathLst>
                      <a:path w="41" h="103">
                        <a:moveTo>
                          <a:pt x="0" y="103"/>
                        </a:moveTo>
                        <a:lnTo>
                          <a:pt x="14" y="74"/>
                        </a:lnTo>
                        <a:lnTo>
                          <a:pt x="29" y="57"/>
                        </a:lnTo>
                        <a:lnTo>
                          <a:pt x="41" y="0"/>
                        </a:lnTo>
                        <a:lnTo>
                          <a:pt x="16" y="13"/>
                        </a:lnTo>
                        <a:lnTo>
                          <a:pt x="0" y="68"/>
                        </a:lnTo>
                        <a:lnTo>
                          <a:pt x="0" y="103"/>
                        </a:lnTo>
                        <a:lnTo>
                          <a:pt x="0" y="103"/>
                        </a:lnTo>
                        <a:close/>
                      </a:path>
                    </a:pathLst>
                  </a:custGeom>
                  <a:solidFill>
                    <a:srgbClr val="92F6E5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:endParaRPr lang="en-US" sz="1400"/>
                  </a:p>
                </p:txBody>
              </p: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3E3E1B1-481D-42F9-A8E1-6F94EC34F526}"/>
                  </a:ext>
                </a:extLst>
              </p:cNvPr>
              <p:cNvGrpSpPr/>
              <p:nvPr/>
            </p:nvGrpSpPr>
            <p:grpSpPr>
              <a:xfrm>
                <a:off x="8168382" y="1761122"/>
                <a:ext cx="1152001" cy="862314"/>
                <a:chOff x="7324464" y="2026099"/>
                <a:chExt cx="1165226" cy="844551"/>
              </a:xfrm>
              <a:solidFill>
                <a:srgbClr val="376092"/>
              </a:solidFill>
            </p:grpSpPr>
            <p:sp>
              <p:nvSpPr>
                <p:cNvPr id="27" name="Freeform 53">
                  <a:extLst>
                    <a:ext uri="{FF2B5EF4-FFF2-40B4-BE49-F238E27FC236}">
                      <a16:creationId xmlns:a16="http://schemas.microsoft.com/office/drawing/2014/main" id="{B9F2254C-7574-4A30-AAFC-377930C5D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4464" y="2026099"/>
                  <a:ext cx="917575" cy="800100"/>
                </a:xfrm>
                <a:custGeom>
                  <a:avLst/>
                  <a:gdLst/>
                  <a:ahLst/>
                  <a:cxnLst>
                    <a:cxn ang="0">
                      <a:pos x="19" y="461"/>
                    </a:cxn>
                    <a:cxn ang="0">
                      <a:pos x="395" y="392"/>
                    </a:cxn>
                    <a:cxn ang="0">
                      <a:pos x="436" y="432"/>
                    </a:cxn>
                    <a:cxn ang="0">
                      <a:pos x="473" y="453"/>
                    </a:cxn>
                    <a:cxn ang="0">
                      <a:pos x="556" y="480"/>
                    </a:cxn>
                    <a:cxn ang="0">
                      <a:pos x="563" y="504"/>
                    </a:cxn>
                    <a:cxn ang="0">
                      <a:pos x="577" y="473"/>
                    </a:cxn>
                    <a:cxn ang="0">
                      <a:pos x="578" y="429"/>
                    </a:cxn>
                    <a:cxn ang="0">
                      <a:pos x="563" y="349"/>
                    </a:cxn>
                    <a:cxn ang="0">
                      <a:pos x="561" y="265"/>
                    </a:cxn>
                    <a:cxn ang="0">
                      <a:pos x="522" y="141"/>
                    </a:cxn>
                    <a:cxn ang="0">
                      <a:pos x="516" y="87"/>
                    </a:cxn>
                    <a:cxn ang="0">
                      <a:pos x="490" y="0"/>
                    </a:cxn>
                    <a:cxn ang="0">
                      <a:pos x="368" y="27"/>
                    </a:cxn>
                    <a:cxn ang="0">
                      <a:pos x="300" y="100"/>
                    </a:cxn>
                    <a:cxn ang="0">
                      <a:pos x="297" y="119"/>
                    </a:cxn>
                    <a:cxn ang="0">
                      <a:pos x="258" y="161"/>
                    </a:cxn>
                    <a:cxn ang="0">
                      <a:pos x="268" y="176"/>
                    </a:cxn>
                    <a:cxn ang="0">
                      <a:pos x="275" y="188"/>
                    </a:cxn>
                    <a:cxn ang="0">
                      <a:pos x="270" y="192"/>
                    </a:cxn>
                    <a:cxn ang="0">
                      <a:pos x="282" y="209"/>
                    </a:cxn>
                    <a:cxn ang="0">
                      <a:pos x="283" y="224"/>
                    </a:cxn>
                    <a:cxn ang="0">
                      <a:pos x="246" y="258"/>
                    </a:cxn>
                    <a:cxn ang="0">
                      <a:pos x="190" y="275"/>
                    </a:cxn>
                    <a:cxn ang="0">
                      <a:pos x="177" y="285"/>
                    </a:cxn>
                    <a:cxn ang="0">
                      <a:pos x="155" y="276"/>
                    </a:cxn>
                    <a:cxn ang="0">
                      <a:pos x="94" y="283"/>
                    </a:cxn>
                    <a:cxn ang="0">
                      <a:pos x="46" y="302"/>
                    </a:cxn>
                    <a:cxn ang="0">
                      <a:pos x="46" y="324"/>
                    </a:cxn>
                    <a:cxn ang="0">
                      <a:pos x="56" y="341"/>
                    </a:cxn>
                    <a:cxn ang="0">
                      <a:pos x="63" y="339"/>
                    </a:cxn>
                    <a:cxn ang="0">
                      <a:pos x="70" y="360"/>
                    </a:cxn>
                    <a:cxn ang="0">
                      <a:pos x="58" y="368"/>
                    </a:cxn>
                    <a:cxn ang="0">
                      <a:pos x="51" y="385"/>
                    </a:cxn>
                    <a:cxn ang="0">
                      <a:pos x="0" y="432"/>
                    </a:cxn>
                    <a:cxn ang="0">
                      <a:pos x="19" y="461"/>
                    </a:cxn>
                    <a:cxn ang="0">
                      <a:pos x="19" y="461"/>
                    </a:cxn>
                  </a:cxnLst>
                  <a:rect l="0" t="0" r="r" b="b"/>
                  <a:pathLst>
                    <a:path w="578" h="504">
                      <a:moveTo>
                        <a:pt x="19" y="461"/>
                      </a:moveTo>
                      <a:lnTo>
                        <a:pt x="395" y="392"/>
                      </a:lnTo>
                      <a:lnTo>
                        <a:pt x="436" y="432"/>
                      </a:lnTo>
                      <a:lnTo>
                        <a:pt x="473" y="453"/>
                      </a:lnTo>
                      <a:lnTo>
                        <a:pt x="556" y="480"/>
                      </a:lnTo>
                      <a:lnTo>
                        <a:pt x="563" y="504"/>
                      </a:lnTo>
                      <a:lnTo>
                        <a:pt x="577" y="473"/>
                      </a:lnTo>
                      <a:lnTo>
                        <a:pt x="578" y="429"/>
                      </a:lnTo>
                      <a:lnTo>
                        <a:pt x="563" y="349"/>
                      </a:lnTo>
                      <a:lnTo>
                        <a:pt x="561" y="265"/>
                      </a:lnTo>
                      <a:lnTo>
                        <a:pt x="522" y="141"/>
                      </a:lnTo>
                      <a:lnTo>
                        <a:pt x="516" y="87"/>
                      </a:lnTo>
                      <a:lnTo>
                        <a:pt x="490" y="0"/>
                      </a:lnTo>
                      <a:lnTo>
                        <a:pt x="368" y="27"/>
                      </a:lnTo>
                      <a:lnTo>
                        <a:pt x="300" y="100"/>
                      </a:lnTo>
                      <a:lnTo>
                        <a:pt x="297" y="119"/>
                      </a:lnTo>
                      <a:lnTo>
                        <a:pt x="258" y="161"/>
                      </a:lnTo>
                      <a:lnTo>
                        <a:pt x="268" y="176"/>
                      </a:lnTo>
                      <a:lnTo>
                        <a:pt x="275" y="188"/>
                      </a:lnTo>
                      <a:lnTo>
                        <a:pt x="270" y="192"/>
                      </a:lnTo>
                      <a:lnTo>
                        <a:pt x="282" y="209"/>
                      </a:lnTo>
                      <a:lnTo>
                        <a:pt x="283" y="224"/>
                      </a:lnTo>
                      <a:lnTo>
                        <a:pt x="246" y="258"/>
                      </a:lnTo>
                      <a:lnTo>
                        <a:pt x="190" y="275"/>
                      </a:lnTo>
                      <a:lnTo>
                        <a:pt x="177" y="285"/>
                      </a:lnTo>
                      <a:lnTo>
                        <a:pt x="155" y="276"/>
                      </a:lnTo>
                      <a:lnTo>
                        <a:pt x="94" y="283"/>
                      </a:lnTo>
                      <a:lnTo>
                        <a:pt x="46" y="302"/>
                      </a:lnTo>
                      <a:lnTo>
                        <a:pt x="46" y="324"/>
                      </a:lnTo>
                      <a:lnTo>
                        <a:pt x="56" y="341"/>
                      </a:lnTo>
                      <a:lnTo>
                        <a:pt x="63" y="339"/>
                      </a:lnTo>
                      <a:lnTo>
                        <a:pt x="70" y="360"/>
                      </a:lnTo>
                      <a:lnTo>
                        <a:pt x="58" y="368"/>
                      </a:lnTo>
                      <a:lnTo>
                        <a:pt x="51" y="385"/>
                      </a:lnTo>
                      <a:lnTo>
                        <a:pt x="0" y="432"/>
                      </a:lnTo>
                      <a:lnTo>
                        <a:pt x="19" y="461"/>
                      </a:lnTo>
                      <a:lnTo>
                        <a:pt x="19" y="46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28" name="Freeform 55">
                  <a:extLst>
                    <a:ext uri="{FF2B5EF4-FFF2-40B4-BE49-F238E27FC236}">
                      <a16:creationId xmlns:a16="http://schemas.microsoft.com/office/drawing/2014/main" id="{3EB0D545-AA47-4B2D-BF4D-60DCE7FD2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5527" y="2707137"/>
                  <a:ext cx="284163" cy="163513"/>
                </a:xfrm>
                <a:custGeom>
                  <a:avLst/>
                  <a:gdLst/>
                  <a:ahLst/>
                  <a:cxnLst>
                    <a:cxn ang="0">
                      <a:pos x="13" y="103"/>
                    </a:cxn>
                    <a:cxn ang="0">
                      <a:pos x="76" y="68"/>
                    </a:cxn>
                    <a:cxn ang="0">
                      <a:pos x="118" y="47"/>
                    </a:cxn>
                    <a:cxn ang="0">
                      <a:pos x="74" y="80"/>
                    </a:cxn>
                    <a:cxn ang="0">
                      <a:pos x="78" y="81"/>
                    </a:cxn>
                    <a:cxn ang="0">
                      <a:pos x="145" y="36"/>
                    </a:cxn>
                    <a:cxn ang="0">
                      <a:pos x="179" y="5"/>
                    </a:cxn>
                    <a:cxn ang="0">
                      <a:pos x="176" y="0"/>
                    </a:cxn>
                    <a:cxn ang="0">
                      <a:pos x="145" y="17"/>
                    </a:cxn>
                    <a:cxn ang="0">
                      <a:pos x="142" y="15"/>
                    </a:cxn>
                    <a:cxn ang="0">
                      <a:pos x="127" y="36"/>
                    </a:cxn>
                    <a:cxn ang="0">
                      <a:pos x="117" y="36"/>
                    </a:cxn>
                    <a:cxn ang="0">
                      <a:pos x="140" y="0"/>
                    </a:cxn>
                    <a:cxn ang="0">
                      <a:pos x="117" y="25"/>
                    </a:cxn>
                    <a:cxn ang="0">
                      <a:pos x="35" y="54"/>
                    </a:cxn>
                    <a:cxn ang="0">
                      <a:pos x="20" y="75"/>
                    </a:cxn>
                    <a:cxn ang="0">
                      <a:pos x="6" y="78"/>
                    </a:cxn>
                    <a:cxn ang="0">
                      <a:pos x="0" y="93"/>
                    </a:cxn>
                    <a:cxn ang="0">
                      <a:pos x="13" y="103"/>
                    </a:cxn>
                    <a:cxn ang="0">
                      <a:pos x="13" y="103"/>
                    </a:cxn>
                  </a:cxnLst>
                  <a:rect l="0" t="0" r="r" b="b"/>
                  <a:pathLst>
                    <a:path w="179" h="103">
                      <a:moveTo>
                        <a:pt x="13" y="103"/>
                      </a:moveTo>
                      <a:lnTo>
                        <a:pt x="76" y="68"/>
                      </a:lnTo>
                      <a:lnTo>
                        <a:pt x="118" y="47"/>
                      </a:lnTo>
                      <a:lnTo>
                        <a:pt x="74" y="80"/>
                      </a:lnTo>
                      <a:lnTo>
                        <a:pt x="78" y="81"/>
                      </a:lnTo>
                      <a:lnTo>
                        <a:pt x="145" y="36"/>
                      </a:lnTo>
                      <a:lnTo>
                        <a:pt x="179" y="5"/>
                      </a:lnTo>
                      <a:lnTo>
                        <a:pt x="176" y="0"/>
                      </a:lnTo>
                      <a:lnTo>
                        <a:pt x="145" y="17"/>
                      </a:lnTo>
                      <a:lnTo>
                        <a:pt x="142" y="15"/>
                      </a:lnTo>
                      <a:lnTo>
                        <a:pt x="127" y="36"/>
                      </a:lnTo>
                      <a:lnTo>
                        <a:pt x="117" y="36"/>
                      </a:lnTo>
                      <a:lnTo>
                        <a:pt x="140" y="0"/>
                      </a:lnTo>
                      <a:lnTo>
                        <a:pt x="117" y="25"/>
                      </a:lnTo>
                      <a:lnTo>
                        <a:pt x="35" y="54"/>
                      </a:lnTo>
                      <a:lnTo>
                        <a:pt x="20" y="75"/>
                      </a:lnTo>
                      <a:lnTo>
                        <a:pt x="6" y="78"/>
                      </a:lnTo>
                      <a:lnTo>
                        <a:pt x="0" y="93"/>
                      </a:lnTo>
                      <a:lnTo>
                        <a:pt x="13" y="103"/>
                      </a:lnTo>
                      <a:lnTo>
                        <a:pt x="13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29" name="Group 123">
                <a:extLst>
                  <a:ext uri="{FF2B5EF4-FFF2-40B4-BE49-F238E27FC236}">
                    <a16:creationId xmlns:a16="http://schemas.microsoft.com/office/drawing/2014/main" id="{5572827D-F846-45B5-9AFE-DDF244341C8C}"/>
                  </a:ext>
                </a:extLst>
              </p:cNvPr>
              <p:cNvGrpSpPr/>
              <p:nvPr/>
            </p:nvGrpSpPr>
            <p:grpSpPr>
              <a:xfrm>
                <a:off x="9027318" y="1109709"/>
                <a:ext cx="849091" cy="1376135"/>
                <a:chOff x="7737475" y="1708150"/>
                <a:chExt cx="858838" cy="1347788"/>
              </a:xfrm>
              <a:solidFill>
                <a:srgbClr val="0000FF"/>
              </a:solidFill>
            </p:grpSpPr>
            <p:sp>
              <p:nvSpPr>
                <p:cNvPr id="30" name="Freeform 56">
                  <a:extLst>
                    <a:ext uri="{FF2B5EF4-FFF2-40B4-BE49-F238E27FC236}">
                      <a16:creationId xmlns:a16="http://schemas.microsoft.com/office/drawing/2014/main" id="{B82B681F-3736-42D7-B30B-25688837A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3363" y="2808288"/>
                  <a:ext cx="266700" cy="247650"/>
                </a:xfrm>
                <a:custGeom>
                  <a:avLst/>
                  <a:gdLst/>
                  <a:ahLst/>
                  <a:cxnLst>
                    <a:cxn ang="0">
                      <a:pos x="15" y="112"/>
                    </a:cxn>
                    <a:cxn ang="0">
                      <a:pos x="14" y="156"/>
                    </a:cxn>
                    <a:cxn ang="0">
                      <a:pos x="27" y="153"/>
                    </a:cxn>
                    <a:cxn ang="0">
                      <a:pos x="59" y="129"/>
                    </a:cxn>
                    <a:cxn ang="0">
                      <a:pos x="70" y="109"/>
                    </a:cxn>
                    <a:cxn ang="0">
                      <a:pos x="76" y="112"/>
                    </a:cxn>
                    <a:cxn ang="0">
                      <a:pos x="121" y="100"/>
                    </a:cxn>
                    <a:cxn ang="0">
                      <a:pos x="121" y="93"/>
                    </a:cxn>
                    <a:cxn ang="0">
                      <a:pos x="129" y="97"/>
                    </a:cxn>
                    <a:cxn ang="0">
                      <a:pos x="137" y="90"/>
                    </a:cxn>
                    <a:cxn ang="0">
                      <a:pos x="149" y="88"/>
                    </a:cxn>
                    <a:cxn ang="0">
                      <a:pos x="168" y="80"/>
                    </a:cxn>
                    <a:cxn ang="0">
                      <a:pos x="151" y="0"/>
                    </a:cxn>
                    <a:cxn ang="0">
                      <a:pos x="0" y="32"/>
                    </a:cxn>
                    <a:cxn ang="0">
                      <a:pos x="15" y="112"/>
                    </a:cxn>
                    <a:cxn ang="0">
                      <a:pos x="15" y="112"/>
                    </a:cxn>
                  </a:cxnLst>
                  <a:rect l="0" t="0" r="r" b="b"/>
                  <a:pathLst>
                    <a:path w="168" h="156">
                      <a:moveTo>
                        <a:pt x="15" y="112"/>
                      </a:moveTo>
                      <a:lnTo>
                        <a:pt x="14" y="156"/>
                      </a:lnTo>
                      <a:lnTo>
                        <a:pt x="27" y="153"/>
                      </a:lnTo>
                      <a:lnTo>
                        <a:pt x="59" y="129"/>
                      </a:lnTo>
                      <a:lnTo>
                        <a:pt x="70" y="109"/>
                      </a:lnTo>
                      <a:lnTo>
                        <a:pt x="76" y="112"/>
                      </a:lnTo>
                      <a:lnTo>
                        <a:pt x="121" y="100"/>
                      </a:lnTo>
                      <a:lnTo>
                        <a:pt x="121" y="93"/>
                      </a:lnTo>
                      <a:lnTo>
                        <a:pt x="129" y="97"/>
                      </a:lnTo>
                      <a:lnTo>
                        <a:pt x="137" y="90"/>
                      </a:lnTo>
                      <a:lnTo>
                        <a:pt x="149" y="88"/>
                      </a:lnTo>
                      <a:lnTo>
                        <a:pt x="168" y="80"/>
                      </a:lnTo>
                      <a:lnTo>
                        <a:pt x="151" y="0"/>
                      </a:lnTo>
                      <a:lnTo>
                        <a:pt x="0" y="32"/>
                      </a:lnTo>
                      <a:lnTo>
                        <a:pt x="15" y="112"/>
                      </a:lnTo>
                      <a:lnTo>
                        <a:pt x="15" y="11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31" name="Freeform 57">
                  <a:extLst>
                    <a:ext uri="{FF2B5EF4-FFF2-40B4-BE49-F238E27FC236}">
                      <a16:creationId xmlns:a16="http://schemas.microsoft.com/office/drawing/2014/main" id="{A32A2CE5-A5DC-4D99-BFC5-518C57B73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075" y="2795588"/>
                  <a:ext cx="119063" cy="139700"/>
                </a:xfrm>
                <a:custGeom>
                  <a:avLst/>
                  <a:gdLst/>
                  <a:ahLst/>
                  <a:cxnLst>
                    <a:cxn ang="0">
                      <a:pos x="17" y="88"/>
                    </a:cxn>
                    <a:cxn ang="0">
                      <a:pos x="48" y="76"/>
                    </a:cxn>
                    <a:cxn ang="0">
                      <a:pos x="49" y="40"/>
                    </a:cxn>
                    <a:cxn ang="0">
                      <a:pos x="58" y="49"/>
                    </a:cxn>
                    <a:cxn ang="0">
                      <a:pos x="59" y="66"/>
                    </a:cxn>
                    <a:cxn ang="0">
                      <a:pos x="66" y="64"/>
                    </a:cxn>
                    <a:cxn ang="0">
                      <a:pos x="75" y="49"/>
                    </a:cxn>
                    <a:cxn ang="0">
                      <a:pos x="66" y="30"/>
                    </a:cxn>
                    <a:cxn ang="0">
                      <a:pos x="49" y="27"/>
                    </a:cxn>
                    <a:cxn ang="0">
                      <a:pos x="37" y="3"/>
                    </a:cxn>
                    <a:cxn ang="0">
                      <a:pos x="27" y="0"/>
                    </a:cxn>
                    <a:cxn ang="0">
                      <a:pos x="0" y="8"/>
                    </a:cxn>
                    <a:cxn ang="0">
                      <a:pos x="17" y="88"/>
                    </a:cxn>
                    <a:cxn ang="0">
                      <a:pos x="17" y="88"/>
                    </a:cxn>
                  </a:cxnLst>
                  <a:rect l="0" t="0" r="r" b="b"/>
                  <a:pathLst>
                    <a:path w="75" h="88">
                      <a:moveTo>
                        <a:pt x="17" y="88"/>
                      </a:moveTo>
                      <a:lnTo>
                        <a:pt x="48" y="76"/>
                      </a:lnTo>
                      <a:lnTo>
                        <a:pt x="49" y="40"/>
                      </a:lnTo>
                      <a:lnTo>
                        <a:pt x="58" y="49"/>
                      </a:lnTo>
                      <a:lnTo>
                        <a:pt x="59" y="66"/>
                      </a:lnTo>
                      <a:lnTo>
                        <a:pt x="66" y="64"/>
                      </a:lnTo>
                      <a:lnTo>
                        <a:pt x="75" y="49"/>
                      </a:lnTo>
                      <a:lnTo>
                        <a:pt x="66" y="30"/>
                      </a:lnTo>
                      <a:lnTo>
                        <a:pt x="49" y="27"/>
                      </a:lnTo>
                      <a:lnTo>
                        <a:pt x="37" y="3"/>
                      </a:lnTo>
                      <a:lnTo>
                        <a:pt x="27" y="0"/>
                      </a:lnTo>
                      <a:lnTo>
                        <a:pt x="0" y="8"/>
                      </a:lnTo>
                      <a:lnTo>
                        <a:pt x="17" y="88"/>
                      </a:lnTo>
                      <a:lnTo>
                        <a:pt x="17" y="88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32" name="Freeform 58">
                  <a:extLst>
                    <a:ext uri="{FF2B5EF4-FFF2-40B4-BE49-F238E27FC236}">
                      <a16:creationId xmlns:a16="http://schemas.microsoft.com/office/drawing/2014/main" id="{918455E8-4A77-4E93-BA86-4D4D7BF373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0188" y="2620963"/>
                  <a:ext cx="517525" cy="252413"/>
                </a:xfrm>
                <a:custGeom>
                  <a:avLst/>
                  <a:gdLst/>
                  <a:ahLst/>
                  <a:cxnLst>
                    <a:cxn ang="0">
                      <a:pos x="2" y="150"/>
                    </a:cxn>
                    <a:cxn ang="0">
                      <a:pos x="153" y="118"/>
                    </a:cxn>
                    <a:cxn ang="0">
                      <a:pos x="180" y="110"/>
                    </a:cxn>
                    <a:cxn ang="0">
                      <a:pos x="190" y="113"/>
                    </a:cxn>
                    <a:cxn ang="0">
                      <a:pos x="202" y="137"/>
                    </a:cxn>
                    <a:cxn ang="0">
                      <a:pos x="219" y="140"/>
                    </a:cxn>
                    <a:cxn ang="0">
                      <a:pos x="228" y="159"/>
                    </a:cxn>
                    <a:cxn ang="0">
                      <a:pos x="240" y="159"/>
                    </a:cxn>
                    <a:cxn ang="0">
                      <a:pos x="251" y="142"/>
                    </a:cxn>
                    <a:cxn ang="0">
                      <a:pos x="255" y="127"/>
                    </a:cxn>
                    <a:cxn ang="0">
                      <a:pos x="268" y="147"/>
                    </a:cxn>
                    <a:cxn ang="0">
                      <a:pos x="326" y="128"/>
                    </a:cxn>
                    <a:cxn ang="0">
                      <a:pos x="324" y="106"/>
                    </a:cxn>
                    <a:cxn ang="0">
                      <a:pos x="307" y="77"/>
                    </a:cxn>
                    <a:cxn ang="0">
                      <a:pos x="297" y="74"/>
                    </a:cxn>
                    <a:cxn ang="0">
                      <a:pos x="289" y="74"/>
                    </a:cxn>
                    <a:cxn ang="0">
                      <a:pos x="290" y="81"/>
                    </a:cxn>
                    <a:cxn ang="0">
                      <a:pos x="304" y="83"/>
                    </a:cxn>
                    <a:cxn ang="0">
                      <a:pos x="309" y="110"/>
                    </a:cxn>
                    <a:cxn ang="0">
                      <a:pos x="285" y="120"/>
                    </a:cxn>
                    <a:cxn ang="0">
                      <a:pos x="251" y="98"/>
                    </a:cxn>
                    <a:cxn ang="0">
                      <a:pos x="240" y="74"/>
                    </a:cxn>
                    <a:cxn ang="0">
                      <a:pos x="224" y="66"/>
                    </a:cxn>
                    <a:cxn ang="0">
                      <a:pos x="223" y="74"/>
                    </a:cxn>
                    <a:cxn ang="0">
                      <a:pos x="209" y="61"/>
                    </a:cxn>
                    <a:cxn ang="0">
                      <a:pos x="221" y="44"/>
                    </a:cxn>
                    <a:cxn ang="0">
                      <a:pos x="231" y="27"/>
                    </a:cxn>
                    <a:cxn ang="0">
                      <a:pos x="211" y="0"/>
                    </a:cxn>
                    <a:cxn ang="0">
                      <a:pos x="180" y="22"/>
                    </a:cxn>
                    <a:cxn ang="0">
                      <a:pos x="72" y="50"/>
                    </a:cxn>
                    <a:cxn ang="0">
                      <a:pos x="0" y="66"/>
                    </a:cxn>
                    <a:cxn ang="0">
                      <a:pos x="2" y="150"/>
                    </a:cxn>
                    <a:cxn ang="0">
                      <a:pos x="2" y="150"/>
                    </a:cxn>
                  </a:cxnLst>
                  <a:rect l="0" t="0" r="r" b="b"/>
                  <a:pathLst>
                    <a:path w="326" h="159">
                      <a:moveTo>
                        <a:pt x="2" y="150"/>
                      </a:moveTo>
                      <a:lnTo>
                        <a:pt x="153" y="118"/>
                      </a:lnTo>
                      <a:lnTo>
                        <a:pt x="180" y="110"/>
                      </a:lnTo>
                      <a:lnTo>
                        <a:pt x="190" y="113"/>
                      </a:lnTo>
                      <a:lnTo>
                        <a:pt x="202" y="137"/>
                      </a:lnTo>
                      <a:lnTo>
                        <a:pt x="219" y="140"/>
                      </a:lnTo>
                      <a:lnTo>
                        <a:pt x="228" y="159"/>
                      </a:lnTo>
                      <a:lnTo>
                        <a:pt x="240" y="159"/>
                      </a:lnTo>
                      <a:lnTo>
                        <a:pt x="251" y="142"/>
                      </a:lnTo>
                      <a:lnTo>
                        <a:pt x="255" y="127"/>
                      </a:lnTo>
                      <a:lnTo>
                        <a:pt x="268" y="147"/>
                      </a:lnTo>
                      <a:lnTo>
                        <a:pt x="326" y="128"/>
                      </a:lnTo>
                      <a:lnTo>
                        <a:pt x="324" y="106"/>
                      </a:lnTo>
                      <a:lnTo>
                        <a:pt x="307" y="77"/>
                      </a:lnTo>
                      <a:lnTo>
                        <a:pt x="297" y="74"/>
                      </a:lnTo>
                      <a:lnTo>
                        <a:pt x="289" y="74"/>
                      </a:lnTo>
                      <a:lnTo>
                        <a:pt x="290" y="81"/>
                      </a:lnTo>
                      <a:lnTo>
                        <a:pt x="304" y="83"/>
                      </a:lnTo>
                      <a:lnTo>
                        <a:pt x="309" y="110"/>
                      </a:lnTo>
                      <a:lnTo>
                        <a:pt x="285" y="120"/>
                      </a:lnTo>
                      <a:lnTo>
                        <a:pt x="251" y="98"/>
                      </a:lnTo>
                      <a:lnTo>
                        <a:pt x="240" y="74"/>
                      </a:lnTo>
                      <a:lnTo>
                        <a:pt x="224" y="66"/>
                      </a:lnTo>
                      <a:lnTo>
                        <a:pt x="223" y="74"/>
                      </a:lnTo>
                      <a:lnTo>
                        <a:pt x="209" y="61"/>
                      </a:lnTo>
                      <a:lnTo>
                        <a:pt x="221" y="44"/>
                      </a:lnTo>
                      <a:lnTo>
                        <a:pt x="231" y="27"/>
                      </a:lnTo>
                      <a:lnTo>
                        <a:pt x="211" y="0"/>
                      </a:lnTo>
                      <a:lnTo>
                        <a:pt x="180" y="22"/>
                      </a:lnTo>
                      <a:lnTo>
                        <a:pt x="72" y="50"/>
                      </a:lnTo>
                      <a:lnTo>
                        <a:pt x="0" y="66"/>
                      </a:lnTo>
                      <a:lnTo>
                        <a:pt x="2" y="150"/>
                      </a:lnTo>
                      <a:lnTo>
                        <a:pt x="2" y="15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E129EA84-54DF-4A07-BC6A-E37B2646F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6113" y="2867025"/>
                  <a:ext cx="44450" cy="34925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1" y="0"/>
                    </a:cxn>
                    <a:cxn ang="0">
                      <a:pos x="28" y="11"/>
                    </a:cxn>
                    <a:cxn ang="0">
                      <a:pos x="0" y="22"/>
                    </a:cxn>
                    <a:cxn ang="0">
                      <a:pos x="0" y="22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28" h="22">
                      <a:moveTo>
                        <a:pt x="0" y="22"/>
                      </a:moveTo>
                      <a:lnTo>
                        <a:pt x="11" y="0"/>
                      </a:lnTo>
                      <a:lnTo>
                        <a:pt x="28" y="11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34" name="Freeform 60">
                  <a:extLst>
                    <a:ext uri="{FF2B5EF4-FFF2-40B4-BE49-F238E27FC236}">
                      <a16:creationId xmlns:a16="http://schemas.microsoft.com/office/drawing/2014/main" id="{542ABFFA-0F2C-4C6B-9782-1C2A3AF9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1838" y="2862263"/>
                  <a:ext cx="38100" cy="2698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3" y="0"/>
                    </a:cxn>
                    <a:cxn ang="0">
                      <a:pos x="24" y="12"/>
                    </a:cxn>
                    <a:cxn ang="0">
                      <a:pos x="0" y="17"/>
                    </a:cxn>
                    <a:cxn ang="0">
                      <a:pos x="0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24" h="17">
                      <a:moveTo>
                        <a:pt x="0" y="17"/>
                      </a:moveTo>
                      <a:lnTo>
                        <a:pt x="13" y="0"/>
                      </a:lnTo>
                      <a:lnTo>
                        <a:pt x="24" y="12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35" name="Freeform 61">
                  <a:extLst>
                    <a:ext uri="{FF2B5EF4-FFF2-40B4-BE49-F238E27FC236}">
                      <a16:creationId xmlns:a16="http://schemas.microsoft.com/office/drawing/2014/main" id="{B4AAF441-62D9-4056-B10F-AE48B48D0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37475" y="2246313"/>
                  <a:ext cx="250825" cy="479425"/>
                </a:xfrm>
                <a:custGeom>
                  <a:avLst/>
                  <a:gdLst/>
                  <a:ahLst/>
                  <a:cxnLst>
                    <a:cxn ang="0">
                      <a:pos x="26" y="124"/>
                    </a:cxn>
                    <a:cxn ang="0">
                      <a:pos x="32" y="178"/>
                    </a:cxn>
                    <a:cxn ang="0">
                      <a:pos x="71" y="302"/>
                    </a:cxn>
                    <a:cxn ang="0">
                      <a:pos x="143" y="286"/>
                    </a:cxn>
                    <a:cxn ang="0">
                      <a:pos x="138" y="110"/>
                    </a:cxn>
                    <a:cxn ang="0">
                      <a:pos x="155" y="75"/>
                    </a:cxn>
                    <a:cxn ang="0">
                      <a:pos x="158" y="0"/>
                    </a:cxn>
                    <a:cxn ang="0">
                      <a:pos x="0" y="37"/>
                    </a:cxn>
                    <a:cxn ang="0">
                      <a:pos x="26" y="124"/>
                    </a:cxn>
                    <a:cxn ang="0">
                      <a:pos x="26" y="124"/>
                    </a:cxn>
                  </a:cxnLst>
                  <a:rect l="0" t="0" r="r" b="b"/>
                  <a:pathLst>
                    <a:path w="158" h="302">
                      <a:moveTo>
                        <a:pt x="26" y="124"/>
                      </a:moveTo>
                      <a:lnTo>
                        <a:pt x="32" y="178"/>
                      </a:lnTo>
                      <a:lnTo>
                        <a:pt x="71" y="302"/>
                      </a:lnTo>
                      <a:lnTo>
                        <a:pt x="143" y="286"/>
                      </a:lnTo>
                      <a:lnTo>
                        <a:pt x="138" y="110"/>
                      </a:lnTo>
                      <a:lnTo>
                        <a:pt x="155" y="75"/>
                      </a:lnTo>
                      <a:lnTo>
                        <a:pt x="158" y="0"/>
                      </a:lnTo>
                      <a:lnTo>
                        <a:pt x="0" y="37"/>
                      </a:lnTo>
                      <a:lnTo>
                        <a:pt x="26" y="124"/>
                      </a:lnTo>
                      <a:lnTo>
                        <a:pt x="26" y="12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36" name="Freeform 62">
                  <a:extLst>
                    <a:ext uri="{FF2B5EF4-FFF2-40B4-BE49-F238E27FC236}">
                      <a16:creationId xmlns:a16="http://schemas.microsoft.com/office/drawing/2014/main" id="{BA2049E0-5672-4538-BFB8-F54682ED0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6550" y="2176463"/>
                  <a:ext cx="230188" cy="523875"/>
                </a:xfrm>
                <a:custGeom>
                  <a:avLst/>
                  <a:gdLst/>
                  <a:ahLst/>
                  <a:cxnLst>
                    <a:cxn ang="0">
                      <a:pos x="0" y="154"/>
                    </a:cxn>
                    <a:cxn ang="0">
                      <a:pos x="17" y="119"/>
                    </a:cxn>
                    <a:cxn ang="0">
                      <a:pos x="20" y="44"/>
                    </a:cxn>
                    <a:cxn ang="0">
                      <a:pos x="18" y="15"/>
                    </a:cxn>
                    <a:cxn ang="0">
                      <a:pos x="47" y="0"/>
                    </a:cxn>
                    <a:cxn ang="0">
                      <a:pos x="113" y="207"/>
                    </a:cxn>
                    <a:cxn ang="0">
                      <a:pos x="145" y="251"/>
                    </a:cxn>
                    <a:cxn ang="0">
                      <a:pos x="144" y="280"/>
                    </a:cxn>
                    <a:cxn ang="0">
                      <a:pos x="113" y="302"/>
                    </a:cxn>
                    <a:cxn ang="0">
                      <a:pos x="5" y="330"/>
                    </a:cxn>
                    <a:cxn ang="0">
                      <a:pos x="0" y="154"/>
                    </a:cxn>
                    <a:cxn ang="0">
                      <a:pos x="0" y="154"/>
                    </a:cxn>
                  </a:cxnLst>
                  <a:rect l="0" t="0" r="r" b="b"/>
                  <a:pathLst>
                    <a:path w="145" h="330">
                      <a:moveTo>
                        <a:pt x="0" y="154"/>
                      </a:moveTo>
                      <a:lnTo>
                        <a:pt x="17" y="119"/>
                      </a:lnTo>
                      <a:lnTo>
                        <a:pt x="20" y="44"/>
                      </a:lnTo>
                      <a:lnTo>
                        <a:pt x="18" y="15"/>
                      </a:lnTo>
                      <a:lnTo>
                        <a:pt x="47" y="0"/>
                      </a:lnTo>
                      <a:lnTo>
                        <a:pt x="113" y="207"/>
                      </a:lnTo>
                      <a:lnTo>
                        <a:pt x="145" y="251"/>
                      </a:lnTo>
                      <a:lnTo>
                        <a:pt x="144" y="280"/>
                      </a:lnTo>
                      <a:lnTo>
                        <a:pt x="113" y="302"/>
                      </a:lnTo>
                      <a:lnTo>
                        <a:pt x="5" y="330"/>
                      </a:lnTo>
                      <a:lnTo>
                        <a:pt x="0" y="154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37" name="Freeform 63">
                  <a:extLst>
                    <a:ext uri="{FF2B5EF4-FFF2-40B4-BE49-F238E27FC236}">
                      <a16:creationId xmlns:a16="http://schemas.microsoft.com/office/drawing/2014/main" id="{43B248DB-0E55-421E-AAAC-D0AF25E9D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1163" y="1708150"/>
                  <a:ext cx="565150" cy="866775"/>
                </a:xfrm>
                <a:custGeom>
                  <a:avLst/>
                  <a:gdLst/>
                  <a:ahLst/>
                  <a:cxnLst>
                    <a:cxn ang="0">
                      <a:pos x="0" y="295"/>
                    </a:cxn>
                    <a:cxn ang="0">
                      <a:pos x="20" y="297"/>
                    </a:cxn>
                    <a:cxn ang="0">
                      <a:pos x="22" y="261"/>
                    </a:cxn>
                    <a:cxn ang="0">
                      <a:pos x="48" y="212"/>
                    </a:cxn>
                    <a:cxn ang="0">
                      <a:pos x="36" y="176"/>
                    </a:cxn>
                    <a:cxn ang="0">
                      <a:pos x="87" y="5"/>
                    </a:cxn>
                    <a:cxn ang="0">
                      <a:pos x="97" y="5"/>
                    </a:cxn>
                    <a:cxn ang="0">
                      <a:pos x="102" y="27"/>
                    </a:cxn>
                    <a:cxn ang="0">
                      <a:pos x="153" y="9"/>
                    </a:cxn>
                    <a:cxn ang="0">
                      <a:pos x="154" y="0"/>
                    </a:cxn>
                    <a:cxn ang="0">
                      <a:pos x="195" y="9"/>
                    </a:cxn>
                    <a:cxn ang="0">
                      <a:pos x="261" y="178"/>
                    </a:cxn>
                    <a:cxn ang="0">
                      <a:pos x="292" y="180"/>
                    </a:cxn>
                    <a:cxn ang="0">
                      <a:pos x="346" y="242"/>
                    </a:cxn>
                    <a:cxn ang="0">
                      <a:pos x="339" y="254"/>
                    </a:cxn>
                    <a:cxn ang="0">
                      <a:pos x="356" y="254"/>
                    </a:cxn>
                    <a:cxn ang="0">
                      <a:pos x="344" y="285"/>
                    </a:cxn>
                    <a:cxn ang="0">
                      <a:pos x="317" y="303"/>
                    </a:cxn>
                    <a:cxn ang="0">
                      <a:pos x="285" y="320"/>
                    </a:cxn>
                    <a:cxn ang="0">
                      <a:pos x="281" y="341"/>
                    </a:cxn>
                    <a:cxn ang="0">
                      <a:pos x="266" y="322"/>
                    </a:cxn>
                    <a:cxn ang="0">
                      <a:pos x="237" y="344"/>
                    </a:cxn>
                    <a:cxn ang="0">
                      <a:pos x="226" y="344"/>
                    </a:cxn>
                    <a:cxn ang="0">
                      <a:pos x="214" y="330"/>
                    </a:cxn>
                    <a:cxn ang="0">
                      <a:pos x="207" y="397"/>
                    </a:cxn>
                    <a:cxn ang="0">
                      <a:pos x="181" y="407"/>
                    </a:cxn>
                    <a:cxn ang="0">
                      <a:pos x="170" y="432"/>
                    </a:cxn>
                    <a:cxn ang="0">
                      <a:pos x="154" y="432"/>
                    </a:cxn>
                    <a:cxn ang="0">
                      <a:pos x="119" y="469"/>
                    </a:cxn>
                    <a:cxn ang="0">
                      <a:pos x="117" y="500"/>
                    </a:cxn>
                    <a:cxn ang="0">
                      <a:pos x="109" y="512"/>
                    </a:cxn>
                    <a:cxn ang="0">
                      <a:pos x="98" y="546"/>
                    </a:cxn>
                    <a:cxn ang="0">
                      <a:pos x="66" y="502"/>
                    </a:cxn>
                    <a:cxn ang="0">
                      <a:pos x="0" y="295"/>
                    </a:cxn>
                    <a:cxn ang="0">
                      <a:pos x="0" y="295"/>
                    </a:cxn>
                  </a:cxnLst>
                  <a:rect l="0" t="0" r="r" b="b"/>
                  <a:pathLst>
                    <a:path w="356" h="546">
                      <a:moveTo>
                        <a:pt x="0" y="295"/>
                      </a:moveTo>
                      <a:lnTo>
                        <a:pt x="20" y="297"/>
                      </a:lnTo>
                      <a:lnTo>
                        <a:pt x="22" y="261"/>
                      </a:lnTo>
                      <a:lnTo>
                        <a:pt x="48" y="212"/>
                      </a:lnTo>
                      <a:lnTo>
                        <a:pt x="36" y="176"/>
                      </a:lnTo>
                      <a:lnTo>
                        <a:pt x="87" y="5"/>
                      </a:lnTo>
                      <a:lnTo>
                        <a:pt x="97" y="5"/>
                      </a:lnTo>
                      <a:lnTo>
                        <a:pt x="102" y="27"/>
                      </a:lnTo>
                      <a:lnTo>
                        <a:pt x="153" y="9"/>
                      </a:lnTo>
                      <a:lnTo>
                        <a:pt x="154" y="0"/>
                      </a:lnTo>
                      <a:lnTo>
                        <a:pt x="195" y="9"/>
                      </a:lnTo>
                      <a:lnTo>
                        <a:pt x="261" y="178"/>
                      </a:lnTo>
                      <a:lnTo>
                        <a:pt x="292" y="180"/>
                      </a:lnTo>
                      <a:lnTo>
                        <a:pt x="346" y="242"/>
                      </a:lnTo>
                      <a:lnTo>
                        <a:pt x="339" y="254"/>
                      </a:lnTo>
                      <a:lnTo>
                        <a:pt x="356" y="254"/>
                      </a:lnTo>
                      <a:lnTo>
                        <a:pt x="344" y="285"/>
                      </a:lnTo>
                      <a:lnTo>
                        <a:pt x="317" y="303"/>
                      </a:lnTo>
                      <a:lnTo>
                        <a:pt x="285" y="320"/>
                      </a:lnTo>
                      <a:lnTo>
                        <a:pt x="281" y="341"/>
                      </a:lnTo>
                      <a:lnTo>
                        <a:pt x="266" y="322"/>
                      </a:lnTo>
                      <a:lnTo>
                        <a:pt x="237" y="344"/>
                      </a:lnTo>
                      <a:lnTo>
                        <a:pt x="226" y="344"/>
                      </a:lnTo>
                      <a:lnTo>
                        <a:pt x="214" y="330"/>
                      </a:lnTo>
                      <a:lnTo>
                        <a:pt x="207" y="397"/>
                      </a:lnTo>
                      <a:lnTo>
                        <a:pt x="181" y="407"/>
                      </a:lnTo>
                      <a:lnTo>
                        <a:pt x="170" y="432"/>
                      </a:lnTo>
                      <a:lnTo>
                        <a:pt x="154" y="432"/>
                      </a:lnTo>
                      <a:lnTo>
                        <a:pt x="119" y="469"/>
                      </a:lnTo>
                      <a:lnTo>
                        <a:pt x="117" y="500"/>
                      </a:lnTo>
                      <a:lnTo>
                        <a:pt x="109" y="512"/>
                      </a:lnTo>
                      <a:lnTo>
                        <a:pt x="98" y="546"/>
                      </a:lnTo>
                      <a:lnTo>
                        <a:pt x="66" y="502"/>
                      </a:lnTo>
                      <a:lnTo>
                        <a:pt x="0" y="295"/>
                      </a:lnTo>
                      <a:lnTo>
                        <a:pt x="0" y="295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9401060F-9997-4A60-B8EE-17EDD33E9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2522412"/>
                <a:ext cx="1213210" cy="2084463"/>
              </a:xfrm>
              <a:custGeom>
                <a:avLst/>
                <a:gdLst>
                  <a:gd name="T0" fmla="*/ 68043401 w 773"/>
                  <a:gd name="T1" fmla="*/ 657761524 h 1286"/>
                  <a:gd name="T2" fmla="*/ 12599981 w 773"/>
                  <a:gd name="T3" fmla="*/ 909775664 h 1286"/>
                  <a:gd name="T4" fmla="*/ 199091456 w 773"/>
                  <a:gd name="T5" fmla="*/ 1315521460 h 1286"/>
                  <a:gd name="T6" fmla="*/ 234373667 w 773"/>
                  <a:gd name="T7" fmla="*/ 1290319907 h 1286"/>
                  <a:gd name="T8" fmla="*/ 289817065 w 773"/>
                  <a:gd name="T9" fmla="*/ 1461690467 h 1286"/>
                  <a:gd name="T10" fmla="*/ 199091456 w 773"/>
                  <a:gd name="T11" fmla="*/ 1340723013 h 1286"/>
                  <a:gd name="T12" fmla="*/ 178930220 w 773"/>
                  <a:gd name="T13" fmla="*/ 1529735454 h 1286"/>
                  <a:gd name="T14" fmla="*/ 282257395 w 773"/>
                  <a:gd name="T15" fmla="*/ 1645661010 h 1286"/>
                  <a:gd name="T16" fmla="*/ 214212432 w 773"/>
                  <a:gd name="T17" fmla="*/ 1801911035 h 1286"/>
                  <a:gd name="T18" fmla="*/ 418345833 w 773"/>
                  <a:gd name="T19" fmla="*/ 2147483647 h 1286"/>
                  <a:gd name="T20" fmla="*/ 370462006 w 773"/>
                  <a:gd name="T21" fmla="*/ 2147483647 h 1286"/>
                  <a:gd name="T22" fmla="*/ 640119423 w 773"/>
                  <a:gd name="T23" fmla="*/ 2147483647 h 1286"/>
                  <a:gd name="T24" fmla="*/ 738404652 w 773"/>
                  <a:gd name="T25" fmla="*/ 2147483647 h 1286"/>
                  <a:gd name="T26" fmla="*/ 849291645 w 773"/>
                  <a:gd name="T27" fmla="*/ 2147483647 h 1286"/>
                  <a:gd name="T28" fmla="*/ 854331954 w 773"/>
                  <a:gd name="T29" fmla="*/ 2147483647 h 1286"/>
                  <a:gd name="T30" fmla="*/ 927417226 w 773"/>
                  <a:gd name="T31" fmla="*/ 2147483647 h 1286"/>
                  <a:gd name="T32" fmla="*/ 1083666801 w 773"/>
                  <a:gd name="T33" fmla="*/ 2147483647 h 1286"/>
                  <a:gd name="T34" fmla="*/ 1083666801 w 773"/>
                  <a:gd name="T35" fmla="*/ 2147483647 h 1286"/>
                  <a:gd name="T36" fmla="*/ 1776708871 w 773"/>
                  <a:gd name="T37" fmla="*/ 2147483647 h 1286"/>
                  <a:gd name="T38" fmla="*/ 1733867040 w 773"/>
                  <a:gd name="T39" fmla="*/ 2147483647 h 1286"/>
                  <a:gd name="T40" fmla="*/ 1756547636 w 773"/>
                  <a:gd name="T41" fmla="*/ 2147483647 h 1286"/>
                  <a:gd name="T42" fmla="*/ 1867434431 w 773"/>
                  <a:gd name="T43" fmla="*/ 2147483647 h 1286"/>
                  <a:gd name="T44" fmla="*/ 1948079372 w 773"/>
                  <a:gd name="T45" fmla="*/ 2147483647 h 1286"/>
                  <a:gd name="T46" fmla="*/ 1900197232 w 773"/>
                  <a:gd name="T47" fmla="*/ 2147483647 h 1286"/>
                  <a:gd name="T48" fmla="*/ 1867434431 w 773"/>
                  <a:gd name="T49" fmla="*/ 2147483647 h 1286"/>
                  <a:gd name="T50" fmla="*/ 874493189 w 773"/>
                  <a:gd name="T51" fmla="*/ 1116428398 h 1286"/>
                  <a:gd name="T52" fmla="*/ 1106347397 w 773"/>
                  <a:gd name="T53" fmla="*/ 252015629 h 1286"/>
                  <a:gd name="T54" fmla="*/ 186491477 w 773"/>
                  <a:gd name="T55" fmla="*/ 0 h 1286"/>
                  <a:gd name="T56" fmla="*/ 161289933 w 773"/>
                  <a:gd name="T57" fmla="*/ 52922492 h 1286"/>
                  <a:gd name="T58" fmla="*/ 0 w 773"/>
                  <a:gd name="T59" fmla="*/ 430945960 h 1286"/>
                  <a:gd name="T60" fmla="*/ 68043401 w 773"/>
                  <a:gd name="T61" fmla="*/ 657761524 h 1286"/>
                  <a:gd name="T62" fmla="*/ 68043401 w 773"/>
                  <a:gd name="T63" fmla="*/ 657761524 h 128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73"/>
                  <a:gd name="T97" fmla="*/ 0 h 1286"/>
                  <a:gd name="T98" fmla="*/ 773 w 773"/>
                  <a:gd name="T99" fmla="*/ 1286 h 128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73" h="1286">
                    <a:moveTo>
                      <a:pt x="27" y="261"/>
                    </a:moveTo>
                    <a:lnTo>
                      <a:pt x="5" y="361"/>
                    </a:lnTo>
                    <a:lnTo>
                      <a:pt x="79" y="522"/>
                    </a:lnTo>
                    <a:lnTo>
                      <a:pt x="93" y="512"/>
                    </a:lnTo>
                    <a:lnTo>
                      <a:pt x="115" y="580"/>
                    </a:lnTo>
                    <a:lnTo>
                      <a:pt x="79" y="532"/>
                    </a:lnTo>
                    <a:lnTo>
                      <a:pt x="71" y="607"/>
                    </a:lnTo>
                    <a:lnTo>
                      <a:pt x="112" y="653"/>
                    </a:lnTo>
                    <a:lnTo>
                      <a:pt x="85" y="715"/>
                    </a:lnTo>
                    <a:lnTo>
                      <a:pt x="166" y="887"/>
                    </a:lnTo>
                    <a:lnTo>
                      <a:pt x="147" y="949"/>
                    </a:lnTo>
                    <a:lnTo>
                      <a:pt x="254" y="998"/>
                    </a:lnTo>
                    <a:lnTo>
                      <a:pt x="293" y="1049"/>
                    </a:lnTo>
                    <a:lnTo>
                      <a:pt x="337" y="1066"/>
                    </a:lnTo>
                    <a:lnTo>
                      <a:pt x="339" y="1097"/>
                    </a:lnTo>
                    <a:lnTo>
                      <a:pt x="368" y="1103"/>
                    </a:lnTo>
                    <a:lnTo>
                      <a:pt x="430" y="1202"/>
                    </a:lnTo>
                    <a:lnTo>
                      <a:pt x="430" y="1271"/>
                    </a:lnTo>
                    <a:lnTo>
                      <a:pt x="705" y="1286"/>
                    </a:lnTo>
                    <a:lnTo>
                      <a:pt x="688" y="1258"/>
                    </a:lnTo>
                    <a:lnTo>
                      <a:pt x="697" y="1217"/>
                    </a:lnTo>
                    <a:lnTo>
                      <a:pt x="741" y="1146"/>
                    </a:lnTo>
                    <a:lnTo>
                      <a:pt x="773" y="1127"/>
                    </a:lnTo>
                    <a:lnTo>
                      <a:pt x="754" y="1102"/>
                    </a:lnTo>
                    <a:lnTo>
                      <a:pt x="741" y="1032"/>
                    </a:lnTo>
                    <a:lnTo>
                      <a:pt x="347" y="443"/>
                    </a:lnTo>
                    <a:lnTo>
                      <a:pt x="439" y="100"/>
                    </a:lnTo>
                    <a:lnTo>
                      <a:pt x="74" y="0"/>
                    </a:lnTo>
                    <a:lnTo>
                      <a:pt x="64" y="21"/>
                    </a:lnTo>
                    <a:lnTo>
                      <a:pt x="0" y="171"/>
                    </a:lnTo>
                    <a:lnTo>
                      <a:pt x="27" y="261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1400"/>
              </a:p>
            </p:txBody>
          </p:sp>
          <p:grpSp>
            <p:nvGrpSpPr>
              <p:cNvPr id="39" name="Group 176">
                <a:extLst>
                  <a:ext uri="{FF2B5EF4-FFF2-40B4-BE49-F238E27FC236}">
                    <a16:creationId xmlns:a16="http://schemas.microsoft.com/office/drawing/2014/main" id="{49A47E02-8B78-49E4-99DF-1228B1979153}"/>
                  </a:ext>
                </a:extLst>
              </p:cNvPr>
              <p:cNvGrpSpPr/>
              <p:nvPr/>
            </p:nvGrpSpPr>
            <p:grpSpPr>
              <a:xfrm>
                <a:off x="2096646" y="1324372"/>
                <a:ext cx="2096830" cy="2603147"/>
                <a:chOff x="1518852" y="1634715"/>
                <a:chExt cx="2120901" cy="2549525"/>
              </a:xfrm>
            </p:grpSpPr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BCA65842-4AD4-4B21-9A9E-62BED8A7F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8852" y="1634715"/>
                  <a:ext cx="925513" cy="1449388"/>
                </a:xfrm>
                <a:custGeom>
                  <a:avLst/>
                  <a:gdLst/>
                  <a:ahLst/>
                  <a:cxnLst>
                    <a:cxn ang="0">
                      <a:pos x="0" y="810"/>
                    </a:cxn>
                    <a:cxn ang="0">
                      <a:pos x="47" y="617"/>
                    </a:cxn>
                    <a:cxn ang="0">
                      <a:pos x="71" y="562"/>
                    </a:cxn>
                    <a:cxn ang="0">
                      <a:pos x="49" y="539"/>
                    </a:cxn>
                    <a:cxn ang="0">
                      <a:pos x="54" y="515"/>
                    </a:cxn>
                    <a:cxn ang="0">
                      <a:pos x="91" y="483"/>
                    </a:cxn>
                    <a:cxn ang="0">
                      <a:pos x="149" y="395"/>
                    </a:cxn>
                    <a:cxn ang="0">
                      <a:pos x="128" y="366"/>
                    </a:cxn>
                    <a:cxn ang="0">
                      <a:pos x="120" y="346"/>
                    </a:cxn>
                    <a:cxn ang="0">
                      <a:pos x="123" y="296"/>
                    </a:cxn>
                    <a:cxn ang="0">
                      <a:pos x="195" y="0"/>
                    </a:cxn>
                    <a:cxn ang="0">
                      <a:pos x="271" y="15"/>
                    </a:cxn>
                    <a:cxn ang="0">
                      <a:pos x="245" y="132"/>
                    </a:cxn>
                    <a:cxn ang="0">
                      <a:pos x="262" y="173"/>
                    </a:cxn>
                    <a:cxn ang="0">
                      <a:pos x="264" y="198"/>
                    </a:cxn>
                    <a:cxn ang="0">
                      <a:pos x="256" y="203"/>
                    </a:cxn>
                    <a:cxn ang="0">
                      <a:pos x="284" y="230"/>
                    </a:cxn>
                    <a:cxn ang="0">
                      <a:pos x="315" y="305"/>
                    </a:cxn>
                    <a:cxn ang="0">
                      <a:pos x="325" y="371"/>
                    </a:cxn>
                    <a:cxn ang="0">
                      <a:pos x="330" y="407"/>
                    </a:cxn>
                    <a:cxn ang="0">
                      <a:pos x="308" y="440"/>
                    </a:cxn>
                    <a:cxn ang="0">
                      <a:pos x="323" y="456"/>
                    </a:cxn>
                    <a:cxn ang="0">
                      <a:pos x="364" y="434"/>
                    </a:cxn>
                    <a:cxn ang="0">
                      <a:pos x="391" y="551"/>
                    </a:cxn>
                    <a:cxn ang="0">
                      <a:pos x="410" y="556"/>
                    </a:cxn>
                    <a:cxn ang="0">
                      <a:pos x="413" y="590"/>
                    </a:cxn>
                    <a:cxn ang="0">
                      <a:pos x="466" y="603"/>
                    </a:cxn>
                    <a:cxn ang="0">
                      <a:pos x="547" y="605"/>
                    </a:cxn>
                    <a:cxn ang="0">
                      <a:pos x="583" y="620"/>
                    </a:cxn>
                    <a:cxn ang="0">
                      <a:pos x="532" y="913"/>
                    </a:cxn>
                    <a:cxn ang="0">
                      <a:pos x="264" y="866"/>
                    </a:cxn>
                    <a:cxn ang="0">
                      <a:pos x="0" y="810"/>
                    </a:cxn>
                    <a:cxn ang="0">
                      <a:pos x="0" y="810"/>
                    </a:cxn>
                  </a:cxnLst>
                  <a:rect l="0" t="0" r="r" b="b"/>
                  <a:pathLst>
                    <a:path w="583" h="913">
                      <a:moveTo>
                        <a:pt x="0" y="810"/>
                      </a:moveTo>
                      <a:lnTo>
                        <a:pt x="47" y="617"/>
                      </a:lnTo>
                      <a:lnTo>
                        <a:pt x="71" y="562"/>
                      </a:lnTo>
                      <a:lnTo>
                        <a:pt x="49" y="539"/>
                      </a:lnTo>
                      <a:lnTo>
                        <a:pt x="54" y="515"/>
                      </a:lnTo>
                      <a:lnTo>
                        <a:pt x="91" y="483"/>
                      </a:lnTo>
                      <a:lnTo>
                        <a:pt x="149" y="395"/>
                      </a:lnTo>
                      <a:lnTo>
                        <a:pt x="128" y="366"/>
                      </a:lnTo>
                      <a:lnTo>
                        <a:pt x="120" y="346"/>
                      </a:lnTo>
                      <a:lnTo>
                        <a:pt x="123" y="296"/>
                      </a:lnTo>
                      <a:lnTo>
                        <a:pt x="195" y="0"/>
                      </a:lnTo>
                      <a:lnTo>
                        <a:pt x="271" y="15"/>
                      </a:lnTo>
                      <a:lnTo>
                        <a:pt x="245" y="132"/>
                      </a:lnTo>
                      <a:lnTo>
                        <a:pt x="262" y="173"/>
                      </a:lnTo>
                      <a:lnTo>
                        <a:pt x="264" y="198"/>
                      </a:lnTo>
                      <a:lnTo>
                        <a:pt x="256" y="203"/>
                      </a:lnTo>
                      <a:lnTo>
                        <a:pt x="284" y="230"/>
                      </a:lnTo>
                      <a:lnTo>
                        <a:pt x="315" y="305"/>
                      </a:lnTo>
                      <a:lnTo>
                        <a:pt x="325" y="371"/>
                      </a:lnTo>
                      <a:lnTo>
                        <a:pt x="330" y="407"/>
                      </a:lnTo>
                      <a:lnTo>
                        <a:pt x="308" y="440"/>
                      </a:lnTo>
                      <a:lnTo>
                        <a:pt x="323" y="456"/>
                      </a:lnTo>
                      <a:lnTo>
                        <a:pt x="364" y="434"/>
                      </a:lnTo>
                      <a:lnTo>
                        <a:pt x="391" y="551"/>
                      </a:lnTo>
                      <a:lnTo>
                        <a:pt x="410" y="556"/>
                      </a:lnTo>
                      <a:lnTo>
                        <a:pt x="413" y="590"/>
                      </a:lnTo>
                      <a:lnTo>
                        <a:pt x="466" y="603"/>
                      </a:lnTo>
                      <a:lnTo>
                        <a:pt x="547" y="605"/>
                      </a:lnTo>
                      <a:lnTo>
                        <a:pt x="583" y="620"/>
                      </a:lnTo>
                      <a:lnTo>
                        <a:pt x="532" y="913"/>
                      </a:lnTo>
                      <a:lnTo>
                        <a:pt x="264" y="866"/>
                      </a:lnTo>
                      <a:lnTo>
                        <a:pt x="0" y="810"/>
                      </a:lnTo>
                      <a:lnTo>
                        <a:pt x="0" y="810"/>
                      </a:lnTo>
                      <a:close/>
                    </a:path>
                  </a:pathLst>
                </a:custGeom>
                <a:solidFill>
                  <a:srgbClr val="CB9763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41" name="Freeform 13">
                  <a:extLst>
                    <a:ext uri="{FF2B5EF4-FFF2-40B4-BE49-F238E27FC236}">
                      <a16:creationId xmlns:a16="http://schemas.microsoft.com/office/drawing/2014/main" id="{DBB0EE16-D6BD-44E3-A0A4-04537C931B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7790" y="1658527"/>
                  <a:ext cx="1582738" cy="982663"/>
                </a:xfrm>
                <a:custGeom>
                  <a:avLst/>
                  <a:gdLst/>
                  <a:ahLst/>
                  <a:cxnLst>
                    <a:cxn ang="0">
                      <a:pos x="17" y="158"/>
                    </a:cxn>
                    <a:cxn ang="0">
                      <a:pos x="19" y="183"/>
                    </a:cxn>
                    <a:cxn ang="0">
                      <a:pos x="11" y="188"/>
                    </a:cxn>
                    <a:cxn ang="0">
                      <a:pos x="39" y="215"/>
                    </a:cxn>
                    <a:cxn ang="0">
                      <a:pos x="70" y="290"/>
                    </a:cxn>
                    <a:cxn ang="0">
                      <a:pos x="80" y="356"/>
                    </a:cxn>
                    <a:cxn ang="0">
                      <a:pos x="85" y="392"/>
                    </a:cxn>
                    <a:cxn ang="0">
                      <a:pos x="63" y="425"/>
                    </a:cxn>
                    <a:cxn ang="0">
                      <a:pos x="78" y="441"/>
                    </a:cxn>
                    <a:cxn ang="0">
                      <a:pos x="119" y="419"/>
                    </a:cxn>
                    <a:cxn ang="0">
                      <a:pos x="146" y="536"/>
                    </a:cxn>
                    <a:cxn ang="0">
                      <a:pos x="165" y="541"/>
                    </a:cxn>
                    <a:cxn ang="0">
                      <a:pos x="168" y="575"/>
                    </a:cxn>
                    <a:cxn ang="0">
                      <a:pos x="182" y="592"/>
                    </a:cxn>
                    <a:cxn ang="0">
                      <a:pos x="221" y="588"/>
                    </a:cxn>
                    <a:cxn ang="0">
                      <a:pos x="302" y="590"/>
                    </a:cxn>
                    <a:cxn ang="0">
                      <a:pos x="338" y="605"/>
                    </a:cxn>
                    <a:cxn ang="0">
                      <a:pos x="348" y="544"/>
                    </a:cxn>
                    <a:cxn ang="0">
                      <a:pos x="619" y="585"/>
                    </a:cxn>
                    <a:cxn ang="0">
                      <a:pos x="952" y="619"/>
                    </a:cxn>
                    <a:cxn ang="0">
                      <a:pos x="963" y="507"/>
                    </a:cxn>
                    <a:cxn ang="0">
                      <a:pos x="997" y="146"/>
                    </a:cxn>
                    <a:cxn ang="0">
                      <a:pos x="555" y="95"/>
                    </a:cxn>
                    <a:cxn ang="0">
                      <a:pos x="336" y="59"/>
                    </a:cxn>
                    <a:cxn ang="0">
                      <a:pos x="26" y="0"/>
                    </a:cxn>
                    <a:cxn ang="0">
                      <a:pos x="0" y="117"/>
                    </a:cxn>
                    <a:cxn ang="0">
                      <a:pos x="17" y="158"/>
                    </a:cxn>
                    <a:cxn ang="0">
                      <a:pos x="17" y="158"/>
                    </a:cxn>
                  </a:cxnLst>
                  <a:rect l="0" t="0" r="r" b="b"/>
                  <a:pathLst>
                    <a:path w="997" h="619">
                      <a:moveTo>
                        <a:pt x="17" y="158"/>
                      </a:moveTo>
                      <a:lnTo>
                        <a:pt x="19" y="183"/>
                      </a:lnTo>
                      <a:lnTo>
                        <a:pt x="11" y="188"/>
                      </a:lnTo>
                      <a:lnTo>
                        <a:pt x="39" y="215"/>
                      </a:lnTo>
                      <a:lnTo>
                        <a:pt x="70" y="290"/>
                      </a:lnTo>
                      <a:lnTo>
                        <a:pt x="80" y="356"/>
                      </a:lnTo>
                      <a:lnTo>
                        <a:pt x="85" y="392"/>
                      </a:lnTo>
                      <a:lnTo>
                        <a:pt x="63" y="425"/>
                      </a:lnTo>
                      <a:lnTo>
                        <a:pt x="78" y="441"/>
                      </a:lnTo>
                      <a:lnTo>
                        <a:pt x="119" y="419"/>
                      </a:lnTo>
                      <a:lnTo>
                        <a:pt x="146" y="536"/>
                      </a:lnTo>
                      <a:lnTo>
                        <a:pt x="165" y="541"/>
                      </a:lnTo>
                      <a:lnTo>
                        <a:pt x="168" y="575"/>
                      </a:lnTo>
                      <a:lnTo>
                        <a:pt x="182" y="592"/>
                      </a:lnTo>
                      <a:lnTo>
                        <a:pt x="221" y="588"/>
                      </a:lnTo>
                      <a:lnTo>
                        <a:pt x="302" y="590"/>
                      </a:lnTo>
                      <a:lnTo>
                        <a:pt x="338" y="605"/>
                      </a:lnTo>
                      <a:lnTo>
                        <a:pt x="348" y="544"/>
                      </a:lnTo>
                      <a:lnTo>
                        <a:pt x="619" y="585"/>
                      </a:lnTo>
                      <a:lnTo>
                        <a:pt x="952" y="619"/>
                      </a:lnTo>
                      <a:lnTo>
                        <a:pt x="963" y="507"/>
                      </a:lnTo>
                      <a:lnTo>
                        <a:pt x="997" y="146"/>
                      </a:lnTo>
                      <a:lnTo>
                        <a:pt x="555" y="95"/>
                      </a:lnTo>
                      <a:lnTo>
                        <a:pt x="336" y="59"/>
                      </a:lnTo>
                      <a:lnTo>
                        <a:pt x="26" y="0"/>
                      </a:lnTo>
                      <a:lnTo>
                        <a:pt x="0" y="117"/>
                      </a:lnTo>
                      <a:lnTo>
                        <a:pt x="17" y="158"/>
                      </a:lnTo>
                      <a:lnTo>
                        <a:pt x="17" y="158"/>
                      </a:lnTo>
                      <a:close/>
                    </a:path>
                  </a:pathLst>
                </a:custGeom>
                <a:solidFill>
                  <a:srgbClr val="CB9763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42" name="Freeform 15">
                  <a:extLst>
                    <a:ext uri="{FF2B5EF4-FFF2-40B4-BE49-F238E27FC236}">
                      <a16:creationId xmlns:a16="http://schemas.microsoft.com/office/drawing/2014/main" id="{C6F4DF0E-4883-48D7-9E9A-FF1F5F75FC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1652" y="2522127"/>
                  <a:ext cx="1087438" cy="874713"/>
                </a:xfrm>
                <a:custGeom>
                  <a:avLst/>
                  <a:gdLst/>
                  <a:ahLst/>
                  <a:cxnLst>
                    <a:cxn ang="0">
                      <a:pos x="0" y="473"/>
                    </a:cxn>
                    <a:cxn ang="0">
                      <a:pos x="81" y="0"/>
                    </a:cxn>
                    <a:cxn ang="0">
                      <a:pos x="352" y="41"/>
                    </a:cxn>
                    <a:cxn ang="0">
                      <a:pos x="685" y="75"/>
                    </a:cxn>
                    <a:cxn ang="0">
                      <a:pos x="663" y="314"/>
                    </a:cxn>
                    <a:cxn ang="0">
                      <a:pos x="641" y="551"/>
                    </a:cxn>
                    <a:cxn ang="0">
                      <a:pos x="184" y="502"/>
                    </a:cxn>
                    <a:cxn ang="0">
                      <a:pos x="0" y="473"/>
                    </a:cxn>
                    <a:cxn ang="0">
                      <a:pos x="0" y="473"/>
                    </a:cxn>
                  </a:cxnLst>
                  <a:rect l="0" t="0" r="r" b="b"/>
                  <a:pathLst>
                    <a:path w="685" h="551">
                      <a:moveTo>
                        <a:pt x="0" y="473"/>
                      </a:moveTo>
                      <a:lnTo>
                        <a:pt x="81" y="0"/>
                      </a:lnTo>
                      <a:lnTo>
                        <a:pt x="352" y="41"/>
                      </a:lnTo>
                      <a:lnTo>
                        <a:pt x="685" y="75"/>
                      </a:lnTo>
                      <a:lnTo>
                        <a:pt x="663" y="314"/>
                      </a:lnTo>
                      <a:lnTo>
                        <a:pt x="641" y="551"/>
                      </a:lnTo>
                      <a:lnTo>
                        <a:pt x="184" y="502"/>
                      </a:lnTo>
                      <a:lnTo>
                        <a:pt x="0" y="473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solidFill>
                  <a:srgbClr val="CB9763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43" name="Freeform 16">
                  <a:extLst>
                    <a:ext uri="{FF2B5EF4-FFF2-40B4-BE49-F238E27FC236}">
                      <a16:creationId xmlns:a16="http://schemas.microsoft.com/office/drawing/2014/main" id="{D614B9C6-369D-4B2B-81FF-D390F86EB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1040" y="3319052"/>
                  <a:ext cx="1128713" cy="865188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528" y="49"/>
                    </a:cxn>
                    <a:cxn ang="0">
                      <a:pos x="711" y="66"/>
                    </a:cxn>
                    <a:cxn ang="0">
                      <a:pos x="702" y="183"/>
                    </a:cxn>
                    <a:cxn ang="0">
                      <a:pos x="678" y="545"/>
                    </a:cxn>
                    <a:cxn ang="0">
                      <a:pos x="585" y="539"/>
                    </a:cxn>
                    <a:cxn ang="0">
                      <a:pos x="294" y="513"/>
                    </a:cxn>
                    <a:cxn ang="0">
                      <a:pos x="0" y="476"/>
                    </a:cxn>
                    <a:cxn ang="0">
                      <a:pos x="71" y="0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1" h="545">
                      <a:moveTo>
                        <a:pt x="71" y="0"/>
                      </a:moveTo>
                      <a:lnTo>
                        <a:pt x="528" y="49"/>
                      </a:lnTo>
                      <a:lnTo>
                        <a:pt x="711" y="66"/>
                      </a:lnTo>
                      <a:lnTo>
                        <a:pt x="702" y="183"/>
                      </a:lnTo>
                      <a:lnTo>
                        <a:pt x="678" y="545"/>
                      </a:lnTo>
                      <a:lnTo>
                        <a:pt x="585" y="539"/>
                      </a:lnTo>
                      <a:lnTo>
                        <a:pt x="294" y="513"/>
                      </a:lnTo>
                      <a:lnTo>
                        <a:pt x="0" y="476"/>
                      </a:lnTo>
                      <a:lnTo>
                        <a:pt x="71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B9763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2244DA1D-AE60-43BA-920A-B5EAD5095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327" y="2934130"/>
                <a:ext cx="864785" cy="1087617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387" y="49"/>
                  </a:cxn>
                  <a:cxn ang="0">
                    <a:pos x="367" y="166"/>
                  </a:cxn>
                  <a:cxn ang="0">
                    <a:pos x="551" y="195"/>
                  </a:cxn>
                  <a:cxn ang="0">
                    <a:pos x="480" y="671"/>
                  </a:cxn>
                  <a:cxn ang="0">
                    <a:pos x="0" y="591"/>
                  </a:cxn>
                  <a:cxn ang="0">
                    <a:pos x="119" y="0"/>
                  </a:cxn>
                  <a:cxn ang="0">
                    <a:pos x="119" y="0"/>
                  </a:cxn>
                </a:cxnLst>
                <a:rect l="0" t="0" r="r" b="b"/>
                <a:pathLst>
                  <a:path w="551" h="671">
                    <a:moveTo>
                      <a:pt x="119" y="0"/>
                    </a:moveTo>
                    <a:lnTo>
                      <a:pt x="387" y="49"/>
                    </a:lnTo>
                    <a:lnTo>
                      <a:pt x="367" y="166"/>
                    </a:lnTo>
                    <a:lnTo>
                      <a:pt x="551" y="195"/>
                    </a:lnTo>
                    <a:lnTo>
                      <a:pt x="480" y="671"/>
                    </a:lnTo>
                    <a:lnTo>
                      <a:pt x="0" y="591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A6644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7854FC1D-0EF7-42DC-BA5F-81F7B4F81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2586" y="2741244"/>
                <a:ext cx="971510" cy="1510668"/>
              </a:xfrm>
              <a:custGeom>
                <a:avLst/>
                <a:gdLst/>
                <a:ahLst/>
                <a:cxnLst>
                  <a:cxn ang="0">
                    <a:pos x="0" y="343"/>
                  </a:cxn>
                  <a:cxn ang="0">
                    <a:pos x="394" y="932"/>
                  </a:cxn>
                  <a:cxn ang="0">
                    <a:pos x="409" y="807"/>
                  </a:cxn>
                  <a:cxn ang="0">
                    <a:pos x="431" y="800"/>
                  </a:cxn>
                  <a:cxn ang="0">
                    <a:pos x="468" y="822"/>
                  </a:cxn>
                  <a:cxn ang="0">
                    <a:pos x="500" y="710"/>
                  </a:cxn>
                  <a:cxn ang="0">
                    <a:pos x="619" y="119"/>
                  </a:cxn>
                  <a:cxn ang="0">
                    <a:pos x="355" y="63"/>
                  </a:cxn>
                  <a:cxn ang="0">
                    <a:pos x="92" y="0"/>
                  </a:cxn>
                  <a:cxn ang="0">
                    <a:pos x="0" y="343"/>
                  </a:cxn>
                  <a:cxn ang="0">
                    <a:pos x="0" y="343"/>
                  </a:cxn>
                </a:cxnLst>
                <a:rect l="0" t="0" r="r" b="b"/>
                <a:pathLst>
                  <a:path w="619" h="932">
                    <a:moveTo>
                      <a:pt x="0" y="343"/>
                    </a:moveTo>
                    <a:lnTo>
                      <a:pt x="394" y="932"/>
                    </a:lnTo>
                    <a:lnTo>
                      <a:pt x="409" y="807"/>
                    </a:lnTo>
                    <a:lnTo>
                      <a:pt x="431" y="800"/>
                    </a:lnTo>
                    <a:lnTo>
                      <a:pt x="468" y="822"/>
                    </a:lnTo>
                    <a:lnTo>
                      <a:pt x="500" y="710"/>
                    </a:lnTo>
                    <a:lnTo>
                      <a:pt x="619" y="119"/>
                    </a:lnTo>
                    <a:lnTo>
                      <a:pt x="355" y="63"/>
                    </a:lnTo>
                    <a:lnTo>
                      <a:pt x="92" y="0"/>
                    </a:lnTo>
                    <a:lnTo>
                      <a:pt x="0" y="343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A6644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F0814E5-20B1-4DE5-9AE7-8455647A3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188" y="3891965"/>
                <a:ext cx="1042136" cy="1214046"/>
              </a:xfrm>
              <a:custGeom>
                <a:avLst/>
                <a:gdLst/>
                <a:ahLst/>
                <a:cxnLst>
                  <a:cxn ang="0">
                    <a:pos x="42" y="476"/>
                  </a:cxn>
                  <a:cxn ang="0">
                    <a:pos x="25" y="448"/>
                  </a:cxn>
                  <a:cxn ang="0">
                    <a:pos x="34" y="407"/>
                  </a:cxn>
                  <a:cxn ang="0">
                    <a:pos x="78" y="336"/>
                  </a:cxn>
                  <a:cxn ang="0">
                    <a:pos x="110" y="317"/>
                  </a:cxn>
                  <a:cxn ang="0">
                    <a:pos x="91" y="292"/>
                  </a:cxn>
                  <a:cxn ang="0">
                    <a:pos x="78" y="222"/>
                  </a:cxn>
                  <a:cxn ang="0">
                    <a:pos x="93" y="97"/>
                  </a:cxn>
                  <a:cxn ang="0">
                    <a:pos x="115" y="90"/>
                  </a:cxn>
                  <a:cxn ang="0">
                    <a:pos x="152" y="112"/>
                  </a:cxn>
                  <a:cxn ang="0">
                    <a:pos x="184" y="0"/>
                  </a:cxn>
                  <a:cxn ang="0">
                    <a:pos x="664" y="80"/>
                  </a:cxn>
                  <a:cxn ang="0">
                    <a:pos x="564" y="749"/>
                  </a:cxn>
                  <a:cxn ang="0">
                    <a:pos x="417" y="729"/>
                  </a:cxn>
                  <a:cxn ang="0">
                    <a:pos x="325" y="704"/>
                  </a:cxn>
                  <a:cxn ang="0">
                    <a:pos x="137" y="629"/>
                  </a:cxn>
                  <a:cxn ang="0">
                    <a:pos x="0" y="514"/>
                  </a:cxn>
                  <a:cxn ang="0">
                    <a:pos x="42" y="476"/>
                  </a:cxn>
                  <a:cxn ang="0">
                    <a:pos x="42" y="476"/>
                  </a:cxn>
                </a:cxnLst>
                <a:rect l="0" t="0" r="r" b="b"/>
                <a:pathLst>
                  <a:path w="664" h="749">
                    <a:moveTo>
                      <a:pt x="42" y="476"/>
                    </a:moveTo>
                    <a:lnTo>
                      <a:pt x="25" y="448"/>
                    </a:lnTo>
                    <a:lnTo>
                      <a:pt x="34" y="407"/>
                    </a:lnTo>
                    <a:lnTo>
                      <a:pt x="78" y="336"/>
                    </a:lnTo>
                    <a:lnTo>
                      <a:pt x="110" y="317"/>
                    </a:lnTo>
                    <a:lnTo>
                      <a:pt x="91" y="292"/>
                    </a:lnTo>
                    <a:lnTo>
                      <a:pt x="78" y="222"/>
                    </a:lnTo>
                    <a:lnTo>
                      <a:pt x="93" y="97"/>
                    </a:lnTo>
                    <a:lnTo>
                      <a:pt x="115" y="90"/>
                    </a:lnTo>
                    <a:lnTo>
                      <a:pt x="152" y="112"/>
                    </a:lnTo>
                    <a:lnTo>
                      <a:pt x="184" y="0"/>
                    </a:lnTo>
                    <a:lnTo>
                      <a:pt x="664" y="80"/>
                    </a:lnTo>
                    <a:lnTo>
                      <a:pt x="564" y="749"/>
                    </a:lnTo>
                    <a:lnTo>
                      <a:pt x="417" y="729"/>
                    </a:lnTo>
                    <a:lnTo>
                      <a:pt x="325" y="704"/>
                    </a:lnTo>
                    <a:lnTo>
                      <a:pt x="137" y="629"/>
                    </a:lnTo>
                    <a:lnTo>
                      <a:pt x="0" y="514"/>
                    </a:lnTo>
                    <a:lnTo>
                      <a:pt x="42" y="476"/>
                    </a:lnTo>
                    <a:lnTo>
                      <a:pt x="42" y="476"/>
                    </a:lnTo>
                    <a:close/>
                  </a:path>
                </a:pathLst>
              </a:custGeom>
              <a:solidFill>
                <a:srgbClr val="A6644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4EEF30EF-523A-49C7-9944-F370C7A5C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731" y="4021746"/>
                <a:ext cx="1075096" cy="1103826"/>
              </a:xfrm>
              <a:custGeom>
                <a:avLst/>
                <a:gdLst/>
                <a:ahLst/>
                <a:cxnLst>
                  <a:cxn ang="0">
                    <a:pos x="87" y="681"/>
                  </a:cxn>
                  <a:cxn ang="0">
                    <a:pos x="95" y="630"/>
                  </a:cxn>
                  <a:cxn ang="0">
                    <a:pos x="266" y="652"/>
                  </a:cxn>
                  <a:cxn ang="0">
                    <a:pos x="258" y="627"/>
                  </a:cxn>
                  <a:cxn ang="0">
                    <a:pos x="629" y="661"/>
                  </a:cxn>
                  <a:cxn ang="0">
                    <a:pos x="685" y="63"/>
                  </a:cxn>
                  <a:cxn ang="0">
                    <a:pos x="394" y="37"/>
                  </a:cxn>
                  <a:cxn ang="0">
                    <a:pos x="100" y="0"/>
                  </a:cxn>
                  <a:cxn ang="0">
                    <a:pos x="0" y="669"/>
                  </a:cxn>
                  <a:cxn ang="0">
                    <a:pos x="87" y="681"/>
                  </a:cxn>
                  <a:cxn ang="0">
                    <a:pos x="87" y="681"/>
                  </a:cxn>
                </a:cxnLst>
                <a:rect l="0" t="0" r="r" b="b"/>
                <a:pathLst>
                  <a:path w="685" h="681">
                    <a:moveTo>
                      <a:pt x="87" y="681"/>
                    </a:moveTo>
                    <a:lnTo>
                      <a:pt x="95" y="630"/>
                    </a:lnTo>
                    <a:lnTo>
                      <a:pt x="266" y="652"/>
                    </a:lnTo>
                    <a:lnTo>
                      <a:pt x="258" y="627"/>
                    </a:lnTo>
                    <a:lnTo>
                      <a:pt x="629" y="661"/>
                    </a:lnTo>
                    <a:lnTo>
                      <a:pt x="685" y="63"/>
                    </a:lnTo>
                    <a:lnTo>
                      <a:pt x="394" y="37"/>
                    </a:lnTo>
                    <a:lnTo>
                      <a:pt x="100" y="0"/>
                    </a:lnTo>
                    <a:lnTo>
                      <a:pt x="0" y="669"/>
                    </a:lnTo>
                    <a:lnTo>
                      <a:pt x="87" y="681"/>
                    </a:lnTo>
                    <a:lnTo>
                      <a:pt x="87" y="681"/>
                    </a:lnTo>
                    <a:close/>
                  </a:path>
                </a:pathLst>
              </a:custGeom>
              <a:solidFill>
                <a:srgbClr val="A6644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grpSp>
            <p:nvGrpSpPr>
              <p:cNvPr id="48" name="Group 129">
                <a:extLst>
                  <a:ext uri="{FF2B5EF4-FFF2-40B4-BE49-F238E27FC236}">
                    <a16:creationId xmlns:a16="http://schemas.microsoft.com/office/drawing/2014/main" id="{C0F0E8A2-5BE6-4AE7-A6C0-90A89B4231B2}"/>
                  </a:ext>
                </a:extLst>
              </p:cNvPr>
              <p:cNvGrpSpPr/>
              <p:nvPr/>
            </p:nvGrpSpPr>
            <p:grpSpPr>
              <a:xfrm>
                <a:off x="813292" y="1135529"/>
                <a:ext cx="1291685" cy="1497701"/>
                <a:chOff x="631825" y="1414463"/>
                <a:chExt cx="1306513" cy="1466850"/>
              </a:xfrm>
              <a:solidFill>
                <a:srgbClr val="006600"/>
              </a:solidFill>
            </p:grpSpPr>
            <p:sp>
              <p:nvSpPr>
                <p:cNvPr id="49" name="Freeform 6">
                  <a:extLst>
                    <a:ext uri="{FF2B5EF4-FFF2-40B4-BE49-F238E27FC236}">
                      <a16:creationId xmlns:a16="http://schemas.microsoft.com/office/drawing/2014/main" id="{D2F85F3C-72A8-4EBA-A5DD-2A49705C9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875" y="1414463"/>
                  <a:ext cx="1033463" cy="731838"/>
                </a:xfrm>
                <a:custGeom>
                  <a:avLst/>
                  <a:gdLst/>
                  <a:ahLst/>
                  <a:cxnLst>
                    <a:cxn ang="0">
                      <a:pos x="23" y="100"/>
                    </a:cxn>
                    <a:cxn ang="0">
                      <a:pos x="15" y="227"/>
                    </a:cxn>
                    <a:cxn ang="0">
                      <a:pos x="30" y="227"/>
                    </a:cxn>
                    <a:cxn ang="0">
                      <a:pos x="22" y="255"/>
                    </a:cxn>
                    <a:cxn ang="0">
                      <a:pos x="10" y="238"/>
                    </a:cxn>
                    <a:cxn ang="0">
                      <a:pos x="0" y="271"/>
                    </a:cxn>
                    <a:cxn ang="0">
                      <a:pos x="45" y="297"/>
                    </a:cxn>
                    <a:cxn ang="0">
                      <a:pos x="47" y="309"/>
                    </a:cxn>
                    <a:cxn ang="0">
                      <a:pos x="59" y="310"/>
                    </a:cxn>
                    <a:cxn ang="0">
                      <a:pos x="118" y="404"/>
                    </a:cxn>
                    <a:cxn ang="0">
                      <a:pos x="184" y="400"/>
                    </a:cxn>
                    <a:cxn ang="0">
                      <a:pos x="234" y="422"/>
                    </a:cxn>
                    <a:cxn ang="0">
                      <a:pos x="257" y="419"/>
                    </a:cxn>
                    <a:cxn ang="0">
                      <a:pos x="406" y="422"/>
                    </a:cxn>
                    <a:cxn ang="0">
                      <a:pos x="576" y="461"/>
                    </a:cxn>
                    <a:cxn ang="0">
                      <a:pos x="579" y="410"/>
                    </a:cxn>
                    <a:cxn ang="0">
                      <a:pos x="651" y="114"/>
                    </a:cxn>
                    <a:cxn ang="0">
                      <a:pos x="200" y="0"/>
                    </a:cxn>
                    <a:cxn ang="0">
                      <a:pos x="203" y="87"/>
                    </a:cxn>
                    <a:cxn ang="0">
                      <a:pos x="181" y="158"/>
                    </a:cxn>
                    <a:cxn ang="0">
                      <a:pos x="178" y="195"/>
                    </a:cxn>
                    <a:cxn ang="0">
                      <a:pos x="130" y="207"/>
                    </a:cxn>
                    <a:cxn ang="0">
                      <a:pos x="127" y="190"/>
                    </a:cxn>
                    <a:cxn ang="0">
                      <a:pos x="166" y="166"/>
                    </a:cxn>
                    <a:cxn ang="0">
                      <a:pos x="162" y="146"/>
                    </a:cxn>
                    <a:cxn ang="0">
                      <a:pos x="127" y="151"/>
                    </a:cxn>
                    <a:cxn ang="0">
                      <a:pos x="154" y="129"/>
                    </a:cxn>
                    <a:cxn ang="0">
                      <a:pos x="173" y="114"/>
                    </a:cxn>
                    <a:cxn ang="0">
                      <a:pos x="27" y="22"/>
                    </a:cxn>
                    <a:cxn ang="0">
                      <a:pos x="15" y="48"/>
                    </a:cxn>
                    <a:cxn ang="0">
                      <a:pos x="23" y="100"/>
                    </a:cxn>
                    <a:cxn ang="0">
                      <a:pos x="23" y="100"/>
                    </a:cxn>
                  </a:cxnLst>
                  <a:rect l="0" t="0" r="r" b="b"/>
                  <a:pathLst>
                    <a:path w="651" h="461">
                      <a:moveTo>
                        <a:pt x="23" y="100"/>
                      </a:moveTo>
                      <a:lnTo>
                        <a:pt x="15" y="227"/>
                      </a:lnTo>
                      <a:lnTo>
                        <a:pt x="30" y="227"/>
                      </a:lnTo>
                      <a:lnTo>
                        <a:pt x="22" y="255"/>
                      </a:lnTo>
                      <a:lnTo>
                        <a:pt x="10" y="238"/>
                      </a:lnTo>
                      <a:lnTo>
                        <a:pt x="0" y="271"/>
                      </a:lnTo>
                      <a:lnTo>
                        <a:pt x="45" y="297"/>
                      </a:lnTo>
                      <a:lnTo>
                        <a:pt x="47" y="309"/>
                      </a:lnTo>
                      <a:lnTo>
                        <a:pt x="59" y="310"/>
                      </a:lnTo>
                      <a:lnTo>
                        <a:pt x="118" y="404"/>
                      </a:lnTo>
                      <a:lnTo>
                        <a:pt x="184" y="400"/>
                      </a:lnTo>
                      <a:lnTo>
                        <a:pt x="234" y="422"/>
                      </a:lnTo>
                      <a:lnTo>
                        <a:pt x="257" y="419"/>
                      </a:lnTo>
                      <a:lnTo>
                        <a:pt x="406" y="422"/>
                      </a:lnTo>
                      <a:lnTo>
                        <a:pt x="576" y="461"/>
                      </a:lnTo>
                      <a:lnTo>
                        <a:pt x="579" y="410"/>
                      </a:lnTo>
                      <a:lnTo>
                        <a:pt x="651" y="114"/>
                      </a:lnTo>
                      <a:lnTo>
                        <a:pt x="200" y="0"/>
                      </a:lnTo>
                      <a:lnTo>
                        <a:pt x="203" y="87"/>
                      </a:lnTo>
                      <a:lnTo>
                        <a:pt x="181" y="158"/>
                      </a:lnTo>
                      <a:lnTo>
                        <a:pt x="178" y="195"/>
                      </a:lnTo>
                      <a:lnTo>
                        <a:pt x="130" y="207"/>
                      </a:lnTo>
                      <a:lnTo>
                        <a:pt x="127" y="190"/>
                      </a:lnTo>
                      <a:lnTo>
                        <a:pt x="166" y="166"/>
                      </a:lnTo>
                      <a:lnTo>
                        <a:pt x="162" y="146"/>
                      </a:lnTo>
                      <a:lnTo>
                        <a:pt x="127" y="151"/>
                      </a:lnTo>
                      <a:lnTo>
                        <a:pt x="154" y="129"/>
                      </a:lnTo>
                      <a:lnTo>
                        <a:pt x="173" y="114"/>
                      </a:lnTo>
                      <a:lnTo>
                        <a:pt x="27" y="22"/>
                      </a:lnTo>
                      <a:lnTo>
                        <a:pt x="15" y="48"/>
                      </a:lnTo>
                      <a:lnTo>
                        <a:pt x="23" y="100"/>
                      </a:lnTo>
                      <a:lnTo>
                        <a:pt x="23" y="10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50" name="Freeform 9">
                  <a:extLst>
                    <a:ext uri="{FF2B5EF4-FFF2-40B4-BE49-F238E27FC236}">
                      <a16:creationId xmlns:a16="http://schemas.microsoft.com/office/drawing/2014/main" id="{7E214DFD-B3EA-42A4-A5E4-5537A73B8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" y="1862138"/>
                  <a:ext cx="1233488" cy="1019175"/>
                </a:xfrm>
                <a:custGeom>
                  <a:avLst/>
                  <a:gdLst/>
                  <a:ahLst/>
                  <a:cxnLst>
                    <a:cxn ang="0">
                      <a:pos x="0" y="479"/>
                    </a:cxn>
                    <a:cxn ang="0">
                      <a:pos x="34" y="317"/>
                    </a:cxn>
                    <a:cxn ang="0">
                      <a:pos x="73" y="269"/>
                    </a:cxn>
                    <a:cxn ang="0">
                      <a:pos x="168" y="0"/>
                    </a:cxn>
                    <a:cxn ang="0">
                      <a:pos x="217" y="13"/>
                    </a:cxn>
                    <a:cxn ang="0">
                      <a:pos x="219" y="25"/>
                    </a:cxn>
                    <a:cxn ang="0">
                      <a:pos x="231" y="27"/>
                    </a:cxn>
                    <a:cxn ang="0">
                      <a:pos x="290" y="120"/>
                    </a:cxn>
                    <a:cxn ang="0">
                      <a:pos x="356" y="117"/>
                    </a:cxn>
                    <a:cxn ang="0">
                      <a:pos x="406" y="139"/>
                    </a:cxn>
                    <a:cxn ang="0">
                      <a:pos x="429" y="135"/>
                    </a:cxn>
                    <a:cxn ang="0">
                      <a:pos x="578" y="139"/>
                    </a:cxn>
                    <a:cxn ang="0">
                      <a:pos x="748" y="178"/>
                    </a:cxn>
                    <a:cxn ang="0">
                      <a:pos x="756" y="198"/>
                    </a:cxn>
                    <a:cxn ang="0">
                      <a:pos x="777" y="227"/>
                    </a:cxn>
                    <a:cxn ang="0">
                      <a:pos x="719" y="315"/>
                    </a:cxn>
                    <a:cxn ang="0">
                      <a:pos x="682" y="347"/>
                    </a:cxn>
                    <a:cxn ang="0">
                      <a:pos x="677" y="371"/>
                    </a:cxn>
                    <a:cxn ang="0">
                      <a:pos x="699" y="394"/>
                    </a:cxn>
                    <a:cxn ang="0">
                      <a:pos x="675" y="449"/>
                    </a:cxn>
                    <a:cxn ang="0">
                      <a:pos x="628" y="642"/>
                    </a:cxn>
                    <a:cxn ang="0">
                      <a:pos x="365" y="579"/>
                    </a:cxn>
                    <a:cxn ang="0">
                      <a:pos x="0" y="479"/>
                    </a:cxn>
                    <a:cxn ang="0">
                      <a:pos x="0" y="479"/>
                    </a:cxn>
                  </a:cxnLst>
                  <a:rect l="0" t="0" r="r" b="b"/>
                  <a:pathLst>
                    <a:path w="777" h="642">
                      <a:moveTo>
                        <a:pt x="0" y="479"/>
                      </a:moveTo>
                      <a:lnTo>
                        <a:pt x="34" y="317"/>
                      </a:lnTo>
                      <a:lnTo>
                        <a:pt x="73" y="269"/>
                      </a:lnTo>
                      <a:lnTo>
                        <a:pt x="168" y="0"/>
                      </a:lnTo>
                      <a:lnTo>
                        <a:pt x="217" y="13"/>
                      </a:lnTo>
                      <a:lnTo>
                        <a:pt x="219" y="25"/>
                      </a:lnTo>
                      <a:lnTo>
                        <a:pt x="231" y="27"/>
                      </a:lnTo>
                      <a:lnTo>
                        <a:pt x="290" y="120"/>
                      </a:lnTo>
                      <a:lnTo>
                        <a:pt x="356" y="117"/>
                      </a:lnTo>
                      <a:lnTo>
                        <a:pt x="406" y="139"/>
                      </a:lnTo>
                      <a:lnTo>
                        <a:pt x="429" y="135"/>
                      </a:lnTo>
                      <a:lnTo>
                        <a:pt x="578" y="139"/>
                      </a:lnTo>
                      <a:lnTo>
                        <a:pt x="748" y="178"/>
                      </a:lnTo>
                      <a:lnTo>
                        <a:pt x="756" y="198"/>
                      </a:lnTo>
                      <a:lnTo>
                        <a:pt x="777" y="227"/>
                      </a:lnTo>
                      <a:lnTo>
                        <a:pt x="719" y="315"/>
                      </a:lnTo>
                      <a:lnTo>
                        <a:pt x="682" y="347"/>
                      </a:lnTo>
                      <a:lnTo>
                        <a:pt x="677" y="371"/>
                      </a:lnTo>
                      <a:lnTo>
                        <a:pt x="699" y="394"/>
                      </a:lnTo>
                      <a:lnTo>
                        <a:pt x="675" y="449"/>
                      </a:lnTo>
                      <a:lnTo>
                        <a:pt x="628" y="642"/>
                      </a:lnTo>
                      <a:lnTo>
                        <a:pt x="365" y="579"/>
                      </a:lnTo>
                      <a:lnTo>
                        <a:pt x="0" y="479"/>
                      </a:lnTo>
                      <a:lnTo>
                        <a:pt x="0" y="4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51" name="Freeform 65">
                  <a:extLst>
                    <a:ext uri="{FF2B5EF4-FFF2-40B4-BE49-F238E27FC236}">
                      <a16:creationId xmlns:a16="http://schemas.microsoft.com/office/drawing/2014/main" id="{265D5342-94E3-4BF0-B677-9972E3E6D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488" y="1417638"/>
                  <a:ext cx="47625" cy="53975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23" y="0"/>
                    </a:cxn>
                    <a:cxn ang="0">
                      <a:pos x="30" y="15"/>
                    </a:cxn>
                    <a:cxn ang="0">
                      <a:pos x="25" y="34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30" h="34">
                      <a:moveTo>
                        <a:pt x="0" y="15"/>
                      </a:moveTo>
                      <a:lnTo>
                        <a:pt x="23" y="0"/>
                      </a:lnTo>
                      <a:lnTo>
                        <a:pt x="30" y="15"/>
                      </a:lnTo>
                      <a:lnTo>
                        <a:pt x="25" y="34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214DA03-A883-46FF-9F67-1992073EBC1C}"/>
                  </a:ext>
                </a:extLst>
              </p:cNvPr>
              <p:cNvGrpSpPr/>
              <p:nvPr/>
            </p:nvGrpSpPr>
            <p:grpSpPr>
              <a:xfrm>
                <a:off x="8024240" y="2524173"/>
                <a:ext cx="985635" cy="792898"/>
                <a:chOff x="8555757" y="2319368"/>
                <a:chExt cx="996950" cy="776565"/>
              </a:xfrm>
            </p:grpSpPr>
            <p:sp>
              <p:nvSpPr>
                <p:cNvPr id="58" name="Freeform 45">
                  <a:extLst>
                    <a:ext uri="{FF2B5EF4-FFF2-40B4-BE49-F238E27FC236}">
                      <a16:creationId xmlns:a16="http://schemas.microsoft.com/office/drawing/2014/main" id="{0C18A043-80AD-4592-9464-FD30FE064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8587" y="2756208"/>
                  <a:ext cx="704850" cy="339725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11" y="124"/>
                    </a:cxn>
                    <a:cxn ang="0">
                      <a:pos x="45" y="87"/>
                    </a:cxn>
                    <a:cxn ang="0">
                      <a:pos x="98" y="71"/>
                    </a:cxn>
                    <a:cxn ang="0">
                      <a:pos x="108" y="56"/>
                    </a:cxn>
                    <a:cxn ang="0">
                      <a:pos x="137" y="53"/>
                    </a:cxn>
                    <a:cxn ang="0">
                      <a:pos x="174" y="82"/>
                    </a:cxn>
                    <a:cxn ang="0">
                      <a:pos x="200" y="88"/>
                    </a:cxn>
                    <a:cxn ang="0">
                      <a:pos x="247" y="132"/>
                    </a:cxn>
                    <a:cxn ang="0">
                      <a:pos x="230" y="173"/>
                    </a:cxn>
                    <a:cxn ang="0">
                      <a:pos x="237" y="192"/>
                    </a:cxn>
                    <a:cxn ang="0">
                      <a:pos x="257" y="183"/>
                    </a:cxn>
                    <a:cxn ang="0">
                      <a:pos x="276" y="183"/>
                    </a:cxn>
                    <a:cxn ang="0">
                      <a:pos x="286" y="195"/>
                    </a:cxn>
                    <a:cxn ang="0">
                      <a:pos x="308" y="195"/>
                    </a:cxn>
                    <a:cxn ang="0">
                      <a:pos x="317" y="192"/>
                    </a:cxn>
                    <a:cxn ang="0">
                      <a:pos x="301" y="154"/>
                    </a:cxn>
                    <a:cxn ang="0">
                      <a:pos x="300" y="87"/>
                    </a:cxn>
                    <a:cxn ang="0">
                      <a:pos x="281" y="77"/>
                    </a:cxn>
                    <a:cxn ang="0">
                      <a:pos x="317" y="44"/>
                    </a:cxn>
                    <a:cxn ang="0">
                      <a:pos x="318" y="26"/>
                    </a:cxn>
                    <a:cxn ang="0">
                      <a:pos x="339" y="27"/>
                    </a:cxn>
                    <a:cxn ang="0">
                      <a:pos x="313" y="70"/>
                    </a:cxn>
                    <a:cxn ang="0">
                      <a:pos x="328" y="119"/>
                    </a:cxn>
                    <a:cxn ang="0">
                      <a:pos x="335" y="134"/>
                    </a:cxn>
                    <a:cxn ang="0">
                      <a:pos x="345" y="141"/>
                    </a:cxn>
                    <a:cxn ang="0">
                      <a:pos x="325" y="139"/>
                    </a:cxn>
                    <a:cxn ang="0">
                      <a:pos x="332" y="170"/>
                    </a:cxn>
                    <a:cxn ang="0">
                      <a:pos x="367" y="192"/>
                    </a:cxn>
                    <a:cxn ang="0">
                      <a:pos x="376" y="195"/>
                    </a:cxn>
                    <a:cxn ang="0">
                      <a:pos x="386" y="195"/>
                    </a:cxn>
                    <a:cxn ang="0">
                      <a:pos x="381" y="214"/>
                    </a:cxn>
                    <a:cxn ang="0">
                      <a:pos x="425" y="192"/>
                    </a:cxn>
                    <a:cxn ang="0">
                      <a:pos x="434" y="165"/>
                    </a:cxn>
                    <a:cxn ang="0">
                      <a:pos x="444" y="136"/>
                    </a:cxn>
                    <a:cxn ang="0">
                      <a:pos x="381" y="148"/>
                    </a:cxn>
                    <a:cxn ang="0">
                      <a:pos x="340" y="0"/>
                    </a:cxn>
                    <a:cxn ang="0">
                      <a:pos x="0" y="63"/>
                    </a:cxn>
                    <a:cxn ang="0">
                      <a:pos x="0" y="63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444" h="214">
                      <a:moveTo>
                        <a:pt x="0" y="63"/>
                      </a:moveTo>
                      <a:lnTo>
                        <a:pt x="11" y="124"/>
                      </a:lnTo>
                      <a:lnTo>
                        <a:pt x="45" y="87"/>
                      </a:lnTo>
                      <a:lnTo>
                        <a:pt x="98" y="71"/>
                      </a:lnTo>
                      <a:lnTo>
                        <a:pt x="108" y="56"/>
                      </a:lnTo>
                      <a:lnTo>
                        <a:pt x="137" y="53"/>
                      </a:lnTo>
                      <a:lnTo>
                        <a:pt x="174" y="82"/>
                      </a:lnTo>
                      <a:lnTo>
                        <a:pt x="200" y="88"/>
                      </a:lnTo>
                      <a:lnTo>
                        <a:pt x="247" y="132"/>
                      </a:lnTo>
                      <a:lnTo>
                        <a:pt x="230" y="173"/>
                      </a:lnTo>
                      <a:lnTo>
                        <a:pt x="237" y="192"/>
                      </a:lnTo>
                      <a:lnTo>
                        <a:pt x="257" y="183"/>
                      </a:lnTo>
                      <a:lnTo>
                        <a:pt x="276" y="183"/>
                      </a:lnTo>
                      <a:lnTo>
                        <a:pt x="286" y="195"/>
                      </a:lnTo>
                      <a:lnTo>
                        <a:pt x="308" y="195"/>
                      </a:lnTo>
                      <a:lnTo>
                        <a:pt x="317" y="192"/>
                      </a:lnTo>
                      <a:lnTo>
                        <a:pt x="301" y="154"/>
                      </a:lnTo>
                      <a:lnTo>
                        <a:pt x="300" y="87"/>
                      </a:lnTo>
                      <a:lnTo>
                        <a:pt x="281" y="77"/>
                      </a:lnTo>
                      <a:lnTo>
                        <a:pt x="317" y="44"/>
                      </a:lnTo>
                      <a:lnTo>
                        <a:pt x="318" y="26"/>
                      </a:lnTo>
                      <a:lnTo>
                        <a:pt x="339" y="27"/>
                      </a:lnTo>
                      <a:lnTo>
                        <a:pt x="313" y="70"/>
                      </a:lnTo>
                      <a:lnTo>
                        <a:pt x="328" y="119"/>
                      </a:lnTo>
                      <a:lnTo>
                        <a:pt x="335" y="134"/>
                      </a:lnTo>
                      <a:lnTo>
                        <a:pt x="345" y="141"/>
                      </a:lnTo>
                      <a:lnTo>
                        <a:pt x="325" y="139"/>
                      </a:lnTo>
                      <a:lnTo>
                        <a:pt x="332" y="170"/>
                      </a:lnTo>
                      <a:lnTo>
                        <a:pt x="367" y="192"/>
                      </a:lnTo>
                      <a:lnTo>
                        <a:pt x="376" y="195"/>
                      </a:lnTo>
                      <a:lnTo>
                        <a:pt x="386" y="195"/>
                      </a:lnTo>
                      <a:lnTo>
                        <a:pt x="381" y="214"/>
                      </a:lnTo>
                      <a:lnTo>
                        <a:pt x="425" y="192"/>
                      </a:lnTo>
                      <a:lnTo>
                        <a:pt x="434" y="165"/>
                      </a:lnTo>
                      <a:lnTo>
                        <a:pt x="444" y="136"/>
                      </a:lnTo>
                      <a:lnTo>
                        <a:pt x="381" y="148"/>
                      </a:lnTo>
                      <a:lnTo>
                        <a:pt x="340" y="0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59" name="Freeform 50">
                  <a:extLst>
                    <a:ext uri="{FF2B5EF4-FFF2-40B4-BE49-F238E27FC236}">
                      <a16:creationId xmlns:a16="http://schemas.microsoft.com/office/drawing/2014/main" id="{F47FF092-D254-45C6-A80A-3A6116789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8337" y="2732396"/>
                  <a:ext cx="165100" cy="25876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4" y="0"/>
                    </a:cxn>
                    <a:cxn ang="0">
                      <a:pos x="34" y="0"/>
                    </a:cxn>
                    <a:cxn ang="0">
                      <a:pos x="27" y="15"/>
                    </a:cxn>
                    <a:cxn ang="0">
                      <a:pos x="22" y="22"/>
                    </a:cxn>
                    <a:cxn ang="0">
                      <a:pos x="26" y="41"/>
                    </a:cxn>
                    <a:cxn ang="0">
                      <a:pos x="51" y="66"/>
                    </a:cxn>
                    <a:cxn ang="0">
                      <a:pos x="55" y="85"/>
                    </a:cxn>
                    <a:cxn ang="0">
                      <a:pos x="75" y="108"/>
                    </a:cxn>
                    <a:cxn ang="0">
                      <a:pos x="92" y="114"/>
                    </a:cxn>
                    <a:cxn ang="0">
                      <a:pos x="99" y="129"/>
                    </a:cxn>
                    <a:cxn ang="0">
                      <a:pos x="85" y="141"/>
                    </a:cxn>
                    <a:cxn ang="0">
                      <a:pos x="99" y="139"/>
                    </a:cxn>
                    <a:cxn ang="0">
                      <a:pos x="104" y="151"/>
                    </a:cxn>
                    <a:cxn ang="0">
                      <a:pos x="41" y="163"/>
                    </a:cxn>
                    <a:cxn ang="0">
                      <a:pos x="0" y="15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04" h="163">
                      <a:moveTo>
                        <a:pt x="0" y="15"/>
                      </a:moveTo>
                      <a:lnTo>
                        <a:pt x="14" y="0"/>
                      </a:lnTo>
                      <a:lnTo>
                        <a:pt x="34" y="0"/>
                      </a:lnTo>
                      <a:lnTo>
                        <a:pt x="27" y="15"/>
                      </a:lnTo>
                      <a:lnTo>
                        <a:pt x="22" y="22"/>
                      </a:lnTo>
                      <a:lnTo>
                        <a:pt x="26" y="41"/>
                      </a:lnTo>
                      <a:lnTo>
                        <a:pt x="51" y="66"/>
                      </a:lnTo>
                      <a:lnTo>
                        <a:pt x="55" y="85"/>
                      </a:lnTo>
                      <a:lnTo>
                        <a:pt x="75" y="108"/>
                      </a:lnTo>
                      <a:lnTo>
                        <a:pt x="92" y="114"/>
                      </a:lnTo>
                      <a:lnTo>
                        <a:pt x="99" y="129"/>
                      </a:lnTo>
                      <a:lnTo>
                        <a:pt x="85" y="141"/>
                      </a:lnTo>
                      <a:lnTo>
                        <a:pt x="99" y="139"/>
                      </a:lnTo>
                      <a:lnTo>
                        <a:pt x="104" y="151"/>
                      </a:lnTo>
                      <a:lnTo>
                        <a:pt x="41" y="163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60" name="Freeform 54">
                  <a:extLst>
                    <a:ext uri="{FF2B5EF4-FFF2-40B4-BE49-F238E27FC236}">
                      <a16:creationId xmlns:a16="http://schemas.microsoft.com/office/drawing/2014/main" id="{867BDA05-85D5-484C-8C6C-51271551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1359" y="2472273"/>
                  <a:ext cx="26988" cy="38100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3" y="7"/>
                    </a:cxn>
                    <a:cxn ang="0">
                      <a:pos x="12" y="0"/>
                    </a:cxn>
                    <a:cxn ang="0">
                      <a:pos x="17" y="5"/>
                    </a:cxn>
                    <a:cxn ang="0">
                      <a:pos x="0" y="24"/>
                    </a:cxn>
                    <a:cxn ang="0">
                      <a:pos x="0" y="24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7" h="24">
                      <a:moveTo>
                        <a:pt x="0" y="24"/>
                      </a:moveTo>
                      <a:lnTo>
                        <a:pt x="3" y="7"/>
                      </a:lnTo>
                      <a:lnTo>
                        <a:pt x="12" y="0"/>
                      </a:lnTo>
                      <a:lnTo>
                        <a:pt x="17" y="5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61" name="Freeform 51">
                  <a:extLst>
                    <a:ext uri="{FF2B5EF4-FFF2-40B4-BE49-F238E27FC236}">
                      <a16:creationId xmlns:a16="http://schemas.microsoft.com/office/drawing/2014/main" id="{AAF33EEE-E9A4-4E98-888F-3EAD6D0E5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5757" y="2319368"/>
                  <a:ext cx="896938" cy="561975"/>
                </a:xfrm>
                <a:custGeom>
                  <a:avLst/>
                  <a:gdLst/>
                  <a:ahLst/>
                  <a:cxnLst>
                    <a:cxn ang="0">
                      <a:pos x="44" y="354"/>
                    </a:cxn>
                    <a:cxn ang="0">
                      <a:pos x="138" y="337"/>
                    </a:cxn>
                    <a:cxn ang="0">
                      <a:pos x="478" y="274"/>
                    </a:cxn>
                    <a:cxn ang="0">
                      <a:pos x="492" y="259"/>
                    </a:cxn>
                    <a:cxn ang="0">
                      <a:pos x="512" y="259"/>
                    </a:cxn>
                    <a:cxn ang="0">
                      <a:pos x="534" y="244"/>
                    </a:cxn>
                    <a:cxn ang="0">
                      <a:pos x="565" y="203"/>
                    </a:cxn>
                    <a:cxn ang="0">
                      <a:pos x="511" y="159"/>
                    </a:cxn>
                    <a:cxn ang="0">
                      <a:pos x="509" y="118"/>
                    </a:cxn>
                    <a:cxn ang="0">
                      <a:pos x="534" y="61"/>
                    </a:cxn>
                    <a:cxn ang="0">
                      <a:pos x="497" y="40"/>
                    </a:cxn>
                    <a:cxn ang="0">
                      <a:pos x="456" y="0"/>
                    </a:cxn>
                    <a:cxn ang="0">
                      <a:pos x="80" y="69"/>
                    </a:cxn>
                    <a:cxn ang="0">
                      <a:pos x="61" y="40"/>
                    </a:cxn>
                    <a:cxn ang="0">
                      <a:pos x="0" y="86"/>
                    </a:cxn>
                    <a:cxn ang="0">
                      <a:pos x="44" y="354"/>
                    </a:cxn>
                    <a:cxn ang="0">
                      <a:pos x="44" y="354"/>
                    </a:cxn>
                  </a:cxnLst>
                  <a:rect l="0" t="0" r="r" b="b"/>
                  <a:pathLst>
                    <a:path w="565" h="354">
                      <a:moveTo>
                        <a:pt x="44" y="354"/>
                      </a:moveTo>
                      <a:lnTo>
                        <a:pt x="138" y="337"/>
                      </a:lnTo>
                      <a:lnTo>
                        <a:pt x="478" y="274"/>
                      </a:lnTo>
                      <a:lnTo>
                        <a:pt x="492" y="259"/>
                      </a:lnTo>
                      <a:lnTo>
                        <a:pt x="512" y="259"/>
                      </a:lnTo>
                      <a:lnTo>
                        <a:pt x="534" y="244"/>
                      </a:lnTo>
                      <a:lnTo>
                        <a:pt x="565" y="203"/>
                      </a:lnTo>
                      <a:lnTo>
                        <a:pt x="511" y="159"/>
                      </a:lnTo>
                      <a:lnTo>
                        <a:pt x="509" y="118"/>
                      </a:lnTo>
                      <a:lnTo>
                        <a:pt x="534" y="61"/>
                      </a:lnTo>
                      <a:lnTo>
                        <a:pt x="497" y="40"/>
                      </a:lnTo>
                      <a:lnTo>
                        <a:pt x="456" y="0"/>
                      </a:lnTo>
                      <a:lnTo>
                        <a:pt x="80" y="69"/>
                      </a:lnTo>
                      <a:lnTo>
                        <a:pt x="61" y="40"/>
                      </a:lnTo>
                      <a:lnTo>
                        <a:pt x="0" y="86"/>
                      </a:lnTo>
                      <a:lnTo>
                        <a:pt x="44" y="354"/>
                      </a:lnTo>
                      <a:lnTo>
                        <a:pt x="44" y="354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62" name="Freeform 52">
                  <a:extLst>
                    <a:ext uri="{FF2B5EF4-FFF2-40B4-BE49-F238E27FC236}">
                      <a16:creationId xmlns:a16="http://schemas.microsoft.com/office/drawing/2014/main" id="{D1AA52D4-4F5C-4368-BF0E-2543493F4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7444" y="2416206"/>
                  <a:ext cx="195263" cy="460375"/>
                </a:xfrm>
                <a:custGeom>
                  <a:avLst/>
                  <a:gdLst/>
                  <a:ahLst/>
                  <a:cxnLst>
                    <a:cxn ang="0">
                      <a:pos x="7" y="198"/>
                    </a:cxn>
                    <a:cxn ang="0">
                      <a:pos x="29" y="183"/>
                    </a:cxn>
                    <a:cxn ang="0">
                      <a:pos x="60" y="142"/>
                    </a:cxn>
                    <a:cxn ang="0">
                      <a:pos x="6" y="98"/>
                    </a:cxn>
                    <a:cxn ang="0">
                      <a:pos x="4" y="57"/>
                    </a:cxn>
                    <a:cxn ang="0">
                      <a:pos x="29" y="0"/>
                    </a:cxn>
                    <a:cxn ang="0">
                      <a:pos x="112" y="27"/>
                    </a:cxn>
                    <a:cxn ang="0">
                      <a:pos x="112" y="39"/>
                    </a:cxn>
                    <a:cxn ang="0">
                      <a:pos x="104" y="71"/>
                    </a:cxn>
                    <a:cxn ang="0">
                      <a:pos x="95" y="78"/>
                    </a:cxn>
                    <a:cxn ang="0">
                      <a:pos x="92" y="95"/>
                    </a:cxn>
                    <a:cxn ang="0">
                      <a:pos x="102" y="100"/>
                    </a:cxn>
                    <a:cxn ang="0">
                      <a:pos x="123" y="95"/>
                    </a:cxn>
                    <a:cxn ang="0">
                      <a:pos x="123" y="144"/>
                    </a:cxn>
                    <a:cxn ang="0">
                      <a:pos x="123" y="174"/>
                    </a:cxn>
                    <a:cxn ang="0">
                      <a:pos x="123" y="191"/>
                    </a:cxn>
                    <a:cxn ang="0">
                      <a:pos x="116" y="206"/>
                    </a:cxn>
                    <a:cxn ang="0">
                      <a:pos x="107" y="206"/>
                    </a:cxn>
                    <a:cxn ang="0">
                      <a:pos x="111" y="222"/>
                    </a:cxn>
                    <a:cxn ang="0">
                      <a:pos x="80" y="290"/>
                    </a:cxn>
                    <a:cxn ang="0">
                      <a:pos x="72" y="290"/>
                    </a:cxn>
                    <a:cxn ang="0">
                      <a:pos x="70" y="264"/>
                    </a:cxn>
                    <a:cxn ang="0">
                      <a:pos x="48" y="264"/>
                    </a:cxn>
                    <a:cxn ang="0">
                      <a:pos x="6" y="237"/>
                    </a:cxn>
                    <a:cxn ang="0">
                      <a:pos x="0" y="213"/>
                    </a:cxn>
                    <a:cxn ang="0">
                      <a:pos x="7" y="198"/>
                    </a:cxn>
                    <a:cxn ang="0">
                      <a:pos x="7" y="198"/>
                    </a:cxn>
                  </a:cxnLst>
                  <a:rect l="0" t="0" r="r" b="b"/>
                  <a:pathLst>
                    <a:path w="123" h="290">
                      <a:moveTo>
                        <a:pt x="7" y="198"/>
                      </a:moveTo>
                      <a:lnTo>
                        <a:pt x="29" y="183"/>
                      </a:lnTo>
                      <a:lnTo>
                        <a:pt x="60" y="142"/>
                      </a:lnTo>
                      <a:lnTo>
                        <a:pt x="6" y="98"/>
                      </a:lnTo>
                      <a:lnTo>
                        <a:pt x="4" y="57"/>
                      </a:lnTo>
                      <a:lnTo>
                        <a:pt x="29" y="0"/>
                      </a:lnTo>
                      <a:lnTo>
                        <a:pt x="112" y="27"/>
                      </a:lnTo>
                      <a:lnTo>
                        <a:pt x="112" y="39"/>
                      </a:lnTo>
                      <a:lnTo>
                        <a:pt x="104" y="71"/>
                      </a:lnTo>
                      <a:lnTo>
                        <a:pt x="95" y="78"/>
                      </a:lnTo>
                      <a:lnTo>
                        <a:pt x="92" y="95"/>
                      </a:lnTo>
                      <a:lnTo>
                        <a:pt x="102" y="100"/>
                      </a:lnTo>
                      <a:lnTo>
                        <a:pt x="123" y="95"/>
                      </a:lnTo>
                      <a:lnTo>
                        <a:pt x="123" y="144"/>
                      </a:lnTo>
                      <a:lnTo>
                        <a:pt x="123" y="174"/>
                      </a:lnTo>
                      <a:lnTo>
                        <a:pt x="123" y="191"/>
                      </a:lnTo>
                      <a:lnTo>
                        <a:pt x="116" y="206"/>
                      </a:lnTo>
                      <a:lnTo>
                        <a:pt x="107" y="206"/>
                      </a:lnTo>
                      <a:lnTo>
                        <a:pt x="111" y="222"/>
                      </a:lnTo>
                      <a:lnTo>
                        <a:pt x="80" y="290"/>
                      </a:lnTo>
                      <a:lnTo>
                        <a:pt x="72" y="290"/>
                      </a:lnTo>
                      <a:lnTo>
                        <a:pt x="70" y="264"/>
                      </a:lnTo>
                      <a:lnTo>
                        <a:pt x="48" y="264"/>
                      </a:lnTo>
                      <a:lnTo>
                        <a:pt x="6" y="237"/>
                      </a:lnTo>
                      <a:lnTo>
                        <a:pt x="0" y="213"/>
                      </a:lnTo>
                      <a:lnTo>
                        <a:pt x="7" y="198"/>
                      </a:lnTo>
                      <a:lnTo>
                        <a:pt x="7" y="198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5FB43AC-4613-4B4F-BF29-DA4DBEFE3B0B}"/>
                  </a:ext>
                </a:extLst>
              </p:cNvPr>
              <p:cNvGrpSpPr/>
              <p:nvPr/>
            </p:nvGrpSpPr>
            <p:grpSpPr>
              <a:xfrm>
                <a:off x="6329871" y="4016149"/>
                <a:ext cx="1737417" cy="1367401"/>
                <a:chOff x="6869613" y="3806174"/>
                <a:chExt cx="1757362" cy="1339234"/>
              </a:xfrm>
            </p:grpSpPr>
            <p:sp>
              <p:nvSpPr>
                <p:cNvPr id="66" name="Freeform 35">
                  <a:extLst>
                    <a:ext uri="{FF2B5EF4-FFF2-40B4-BE49-F238E27FC236}">
                      <a16:creationId xmlns:a16="http://schemas.microsoft.com/office/drawing/2014/main" id="{F53A3B9B-8505-48FB-BDFD-8C6C55B8F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3763" y="3806174"/>
                  <a:ext cx="1319213" cy="436563"/>
                </a:xfrm>
                <a:custGeom>
                  <a:avLst/>
                  <a:gdLst/>
                  <a:ahLst/>
                  <a:cxnLst>
                    <a:cxn ang="0">
                      <a:pos x="16" y="226"/>
                    </a:cxn>
                    <a:cxn ang="0">
                      <a:pos x="11" y="222"/>
                    </a:cxn>
                    <a:cxn ang="0">
                      <a:pos x="34" y="204"/>
                    </a:cxn>
                    <a:cxn ang="0">
                      <a:pos x="56" y="161"/>
                    </a:cxn>
                    <a:cxn ang="0">
                      <a:pos x="50" y="151"/>
                    </a:cxn>
                    <a:cxn ang="0">
                      <a:pos x="61" y="131"/>
                    </a:cxn>
                    <a:cxn ang="0">
                      <a:pos x="61" y="107"/>
                    </a:cxn>
                    <a:cxn ang="0">
                      <a:pos x="77" y="90"/>
                    </a:cxn>
                    <a:cxn ang="0">
                      <a:pos x="207" y="80"/>
                    </a:cxn>
                    <a:cxn ang="0">
                      <a:pos x="206" y="60"/>
                    </a:cxn>
                    <a:cxn ang="0">
                      <a:pos x="248" y="61"/>
                    </a:cxn>
                    <a:cxn ang="0">
                      <a:pos x="638" y="26"/>
                    </a:cxn>
                    <a:cxn ang="0">
                      <a:pos x="831" y="0"/>
                    </a:cxn>
                    <a:cxn ang="0">
                      <a:pos x="797" y="66"/>
                    </a:cxn>
                    <a:cxn ang="0">
                      <a:pos x="743" y="78"/>
                    </a:cxn>
                    <a:cxn ang="0">
                      <a:pos x="719" y="110"/>
                    </a:cxn>
                    <a:cxn ang="0">
                      <a:pos x="624" y="166"/>
                    </a:cxn>
                    <a:cxn ang="0">
                      <a:pos x="619" y="187"/>
                    </a:cxn>
                    <a:cxn ang="0">
                      <a:pos x="595" y="199"/>
                    </a:cxn>
                    <a:cxn ang="0">
                      <a:pos x="595" y="226"/>
                    </a:cxn>
                    <a:cxn ang="0">
                      <a:pos x="467" y="239"/>
                    </a:cxn>
                    <a:cxn ang="0">
                      <a:pos x="209" y="263"/>
                    </a:cxn>
                    <a:cxn ang="0">
                      <a:pos x="0" y="275"/>
                    </a:cxn>
                    <a:cxn ang="0">
                      <a:pos x="16" y="226"/>
                    </a:cxn>
                    <a:cxn ang="0">
                      <a:pos x="16" y="226"/>
                    </a:cxn>
                  </a:cxnLst>
                  <a:rect l="0" t="0" r="r" b="b"/>
                  <a:pathLst>
                    <a:path w="831" h="275">
                      <a:moveTo>
                        <a:pt x="16" y="226"/>
                      </a:moveTo>
                      <a:lnTo>
                        <a:pt x="11" y="222"/>
                      </a:lnTo>
                      <a:lnTo>
                        <a:pt x="34" y="204"/>
                      </a:lnTo>
                      <a:lnTo>
                        <a:pt x="56" y="161"/>
                      </a:lnTo>
                      <a:lnTo>
                        <a:pt x="50" y="151"/>
                      </a:lnTo>
                      <a:lnTo>
                        <a:pt x="61" y="131"/>
                      </a:lnTo>
                      <a:lnTo>
                        <a:pt x="61" y="107"/>
                      </a:lnTo>
                      <a:lnTo>
                        <a:pt x="77" y="90"/>
                      </a:lnTo>
                      <a:lnTo>
                        <a:pt x="207" y="80"/>
                      </a:lnTo>
                      <a:lnTo>
                        <a:pt x="206" y="60"/>
                      </a:lnTo>
                      <a:lnTo>
                        <a:pt x="248" y="61"/>
                      </a:lnTo>
                      <a:lnTo>
                        <a:pt x="638" y="26"/>
                      </a:lnTo>
                      <a:lnTo>
                        <a:pt x="831" y="0"/>
                      </a:lnTo>
                      <a:lnTo>
                        <a:pt x="797" y="66"/>
                      </a:lnTo>
                      <a:lnTo>
                        <a:pt x="743" y="78"/>
                      </a:lnTo>
                      <a:lnTo>
                        <a:pt x="719" y="110"/>
                      </a:lnTo>
                      <a:lnTo>
                        <a:pt x="624" y="166"/>
                      </a:lnTo>
                      <a:lnTo>
                        <a:pt x="619" y="187"/>
                      </a:lnTo>
                      <a:lnTo>
                        <a:pt x="595" y="199"/>
                      </a:lnTo>
                      <a:lnTo>
                        <a:pt x="595" y="226"/>
                      </a:lnTo>
                      <a:lnTo>
                        <a:pt x="467" y="239"/>
                      </a:lnTo>
                      <a:lnTo>
                        <a:pt x="209" y="263"/>
                      </a:lnTo>
                      <a:lnTo>
                        <a:pt x="0" y="275"/>
                      </a:lnTo>
                      <a:lnTo>
                        <a:pt x="16" y="226"/>
                      </a:lnTo>
                      <a:lnTo>
                        <a:pt x="16" y="226"/>
                      </a:lnTo>
                      <a:close/>
                    </a:path>
                  </a:pathLst>
                </a:custGeom>
                <a:solidFill>
                  <a:srgbClr val="EDAF13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67" name="Freeform 36">
                  <a:extLst>
                    <a:ext uri="{FF2B5EF4-FFF2-40B4-BE49-F238E27FC236}">
                      <a16:creationId xmlns:a16="http://schemas.microsoft.com/office/drawing/2014/main" id="{17A5213C-95AF-4AFF-8FB8-BA908D7DA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9613" y="4219895"/>
                  <a:ext cx="549275" cy="925513"/>
                </a:xfrm>
                <a:custGeom>
                  <a:avLst/>
                  <a:gdLst/>
                  <a:ahLst/>
                  <a:cxnLst>
                    <a:cxn ang="0">
                      <a:pos x="24" y="407"/>
                    </a:cxn>
                    <a:cxn ang="0">
                      <a:pos x="57" y="361"/>
                    </a:cxn>
                    <a:cxn ang="0">
                      <a:pos x="46" y="349"/>
                    </a:cxn>
                    <a:cxn ang="0">
                      <a:pos x="34" y="256"/>
                    </a:cxn>
                    <a:cxn ang="0">
                      <a:pos x="27" y="191"/>
                    </a:cxn>
                    <a:cxn ang="0">
                      <a:pos x="52" y="120"/>
                    </a:cxn>
                    <a:cxn ang="0">
                      <a:pos x="90" y="69"/>
                    </a:cxn>
                    <a:cxn ang="0">
                      <a:pos x="86" y="56"/>
                    </a:cxn>
                    <a:cxn ang="0">
                      <a:pos x="113" y="12"/>
                    </a:cxn>
                    <a:cxn ang="0">
                      <a:pos x="322" y="0"/>
                    </a:cxn>
                    <a:cxn ang="0">
                      <a:pos x="332" y="10"/>
                    </a:cxn>
                    <a:cxn ang="0">
                      <a:pos x="322" y="373"/>
                    </a:cxn>
                    <a:cxn ang="0">
                      <a:pos x="346" y="547"/>
                    </a:cxn>
                    <a:cxn ang="0">
                      <a:pos x="337" y="556"/>
                    </a:cxn>
                    <a:cxn ang="0">
                      <a:pos x="291" y="546"/>
                    </a:cxn>
                    <a:cxn ang="0">
                      <a:pos x="225" y="583"/>
                    </a:cxn>
                    <a:cxn ang="0">
                      <a:pos x="191" y="527"/>
                    </a:cxn>
                    <a:cxn ang="0">
                      <a:pos x="196" y="486"/>
                    </a:cxn>
                    <a:cxn ang="0">
                      <a:pos x="0" y="495"/>
                    </a:cxn>
                    <a:cxn ang="0">
                      <a:pos x="24" y="407"/>
                    </a:cxn>
                    <a:cxn ang="0">
                      <a:pos x="24" y="407"/>
                    </a:cxn>
                  </a:cxnLst>
                  <a:rect l="0" t="0" r="r" b="b"/>
                  <a:pathLst>
                    <a:path w="346" h="583">
                      <a:moveTo>
                        <a:pt x="24" y="407"/>
                      </a:moveTo>
                      <a:lnTo>
                        <a:pt x="57" y="361"/>
                      </a:lnTo>
                      <a:lnTo>
                        <a:pt x="46" y="349"/>
                      </a:lnTo>
                      <a:lnTo>
                        <a:pt x="34" y="256"/>
                      </a:lnTo>
                      <a:lnTo>
                        <a:pt x="27" y="191"/>
                      </a:lnTo>
                      <a:lnTo>
                        <a:pt x="52" y="120"/>
                      </a:lnTo>
                      <a:lnTo>
                        <a:pt x="90" y="69"/>
                      </a:lnTo>
                      <a:lnTo>
                        <a:pt x="86" y="56"/>
                      </a:lnTo>
                      <a:lnTo>
                        <a:pt x="113" y="12"/>
                      </a:lnTo>
                      <a:lnTo>
                        <a:pt x="322" y="0"/>
                      </a:lnTo>
                      <a:lnTo>
                        <a:pt x="332" y="10"/>
                      </a:lnTo>
                      <a:lnTo>
                        <a:pt x="322" y="373"/>
                      </a:lnTo>
                      <a:lnTo>
                        <a:pt x="346" y="547"/>
                      </a:lnTo>
                      <a:lnTo>
                        <a:pt x="337" y="556"/>
                      </a:lnTo>
                      <a:lnTo>
                        <a:pt x="291" y="546"/>
                      </a:lnTo>
                      <a:lnTo>
                        <a:pt x="225" y="583"/>
                      </a:lnTo>
                      <a:lnTo>
                        <a:pt x="191" y="527"/>
                      </a:lnTo>
                      <a:lnTo>
                        <a:pt x="196" y="486"/>
                      </a:lnTo>
                      <a:lnTo>
                        <a:pt x="0" y="495"/>
                      </a:lnTo>
                      <a:lnTo>
                        <a:pt x="24" y="407"/>
                      </a:lnTo>
                      <a:lnTo>
                        <a:pt x="24" y="407"/>
                      </a:lnTo>
                      <a:close/>
                    </a:path>
                  </a:pathLst>
                </a:custGeom>
                <a:solidFill>
                  <a:srgbClr val="EDAF13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68" name="Freeform 37">
                  <a:extLst>
                    <a:ext uri="{FF2B5EF4-FFF2-40B4-BE49-F238E27FC236}">
                      <a16:creationId xmlns:a16="http://schemas.microsoft.com/office/drawing/2014/main" id="{2B3146C3-69CD-4191-8CB8-BB0D03F7E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5550" y="4185587"/>
                  <a:ext cx="588963" cy="936625"/>
                </a:xfrm>
                <a:custGeom>
                  <a:avLst/>
                  <a:gdLst/>
                  <a:ahLst/>
                  <a:cxnLst>
                    <a:cxn ang="0">
                      <a:pos x="10" y="34"/>
                    </a:cxn>
                    <a:cxn ang="0">
                      <a:pos x="0" y="397"/>
                    </a:cxn>
                    <a:cxn ang="0">
                      <a:pos x="24" y="571"/>
                    </a:cxn>
                    <a:cxn ang="0">
                      <a:pos x="49" y="578"/>
                    </a:cxn>
                    <a:cxn ang="0">
                      <a:pos x="71" y="565"/>
                    </a:cxn>
                    <a:cxn ang="0">
                      <a:pos x="86" y="578"/>
                    </a:cxn>
                    <a:cxn ang="0">
                      <a:pos x="64" y="590"/>
                    </a:cxn>
                    <a:cxn ang="0">
                      <a:pos x="117" y="576"/>
                    </a:cxn>
                    <a:cxn ang="0">
                      <a:pos x="127" y="559"/>
                    </a:cxn>
                    <a:cxn ang="0">
                      <a:pos x="120" y="551"/>
                    </a:cxn>
                    <a:cxn ang="0">
                      <a:pos x="124" y="536"/>
                    </a:cxn>
                    <a:cxn ang="0">
                      <a:pos x="98" y="514"/>
                    </a:cxn>
                    <a:cxn ang="0">
                      <a:pos x="100" y="493"/>
                    </a:cxn>
                    <a:cxn ang="0">
                      <a:pos x="371" y="470"/>
                    </a:cxn>
                    <a:cxn ang="0">
                      <a:pos x="347" y="378"/>
                    </a:cxn>
                    <a:cxn ang="0">
                      <a:pos x="363" y="322"/>
                    </a:cxn>
                    <a:cxn ang="0">
                      <a:pos x="327" y="249"/>
                    </a:cxn>
                    <a:cxn ang="0">
                      <a:pos x="258" y="0"/>
                    </a:cxn>
                    <a:cxn ang="0">
                      <a:pos x="0" y="24"/>
                    </a:cxn>
                    <a:cxn ang="0">
                      <a:pos x="10" y="34"/>
                    </a:cxn>
                    <a:cxn ang="0">
                      <a:pos x="10" y="34"/>
                    </a:cxn>
                  </a:cxnLst>
                  <a:rect l="0" t="0" r="r" b="b"/>
                  <a:pathLst>
                    <a:path w="371" h="590">
                      <a:moveTo>
                        <a:pt x="10" y="34"/>
                      </a:moveTo>
                      <a:lnTo>
                        <a:pt x="0" y="397"/>
                      </a:lnTo>
                      <a:lnTo>
                        <a:pt x="24" y="571"/>
                      </a:lnTo>
                      <a:lnTo>
                        <a:pt x="49" y="578"/>
                      </a:lnTo>
                      <a:lnTo>
                        <a:pt x="71" y="565"/>
                      </a:lnTo>
                      <a:lnTo>
                        <a:pt x="86" y="578"/>
                      </a:lnTo>
                      <a:lnTo>
                        <a:pt x="64" y="590"/>
                      </a:lnTo>
                      <a:lnTo>
                        <a:pt x="117" y="576"/>
                      </a:lnTo>
                      <a:lnTo>
                        <a:pt x="127" y="559"/>
                      </a:lnTo>
                      <a:lnTo>
                        <a:pt x="120" y="551"/>
                      </a:lnTo>
                      <a:lnTo>
                        <a:pt x="124" y="536"/>
                      </a:lnTo>
                      <a:lnTo>
                        <a:pt x="98" y="514"/>
                      </a:lnTo>
                      <a:lnTo>
                        <a:pt x="100" y="493"/>
                      </a:lnTo>
                      <a:lnTo>
                        <a:pt x="371" y="470"/>
                      </a:lnTo>
                      <a:lnTo>
                        <a:pt x="347" y="378"/>
                      </a:lnTo>
                      <a:lnTo>
                        <a:pt x="363" y="322"/>
                      </a:lnTo>
                      <a:lnTo>
                        <a:pt x="327" y="249"/>
                      </a:lnTo>
                      <a:lnTo>
                        <a:pt x="258" y="0"/>
                      </a:lnTo>
                      <a:lnTo>
                        <a:pt x="0" y="24"/>
                      </a:lnTo>
                      <a:lnTo>
                        <a:pt x="10" y="34"/>
                      </a:lnTo>
                      <a:lnTo>
                        <a:pt x="10" y="34"/>
                      </a:lnTo>
                      <a:close/>
                    </a:path>
                  </a:pathLst>
                </a:custGeom>
                <a:solidFill>
                  <a:srgbClr val="EDAF13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69" name="Freeform 38">
                  <a:extLst>
                    <a:ext uri="{FF2B5EF4-FFF2-40B4-BE49-F238E27FC236}">
                      <a16:creationId xmlns:a16="http://schemas.microsoft.com/office/drawing/2014/main" id="{AD6E8A3E-D43A-4C4A-ABD9-1FD7B3A1C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5125" y="4139549"/>
                  <a:ext cx="831850" cy="850900"/>
                </a:xfrm>
                <a:custGeom>
                  <a:avLst/>
                  <a:gdLst/>
                  <a:ahLst/>
                  <a:cxnLst>
                    <a:cxn ang="0">
                      <a:pos x="69" y="278"/>
                    </a:cxn>
                    <a:cxn ang="0">
                      <a:pos x="105" y="351"/>
                    </a:cxn>
                    <a:cxn ang="0">
                      <a:pos x="89" y="407"/>
                    </a:cxn>
                    <a:cxn ang="0">
                      <a:pos x="113" y="499"/>
                    </a:cxn>
                    <a:cxn ang="0">
                      <a:pos x="132" y="531"/>
                    </a:cxn>
                    <a:cxn ang="0">
                      <a:pos x="413" y="514"/>
                    </a:cxn>
                    <a:cxn ang="0">
                      <a:pos x="417" y="534"/>
                    </a:cxn>
                    <a:cxn ang="0">
                      <a:pos x="434" y="536"/>
                    </a:cxn>
                    <a:cxn ang="0">
                      <a:pos x="427" y="492"/>
                    </a:cxn>
                    <a:cxn ang="0">
                      <a:pos x="439" y="480"/>
                    </a:cxn>
                    <a:cxn ang="0">
                      <a:pos x="479" y="487"/>
                    </a:cxn>
                    <a:cxn ang="0">
                      <a:pos x="486" y="456"/>
                    </a:cxn>
                    <a:cxn ang="0">
                      <a:pos x="481" y="414"/>
                    </a:cxn>
                    <a:cxn ang="0">
                      <a:pos x="498" y="402"/>
                    </a:cxn>
                    <a:cxn ang="0">
                      <a:pos x="524" y="321"/>
                    </a:cxn>
                    <a:cxn ang="0">
                      <a:pos x="505" y="317"/>
                    </a:cxn>
                    <a:cxn ang="0">
                      <a:pos x="437" y="212"/>
                    </a:cxn>
                    <a:cxn ang="0">
                      <a:pos x="291" y="80"/>
                    </a:cxn>
                    <a:cxn ang="0">
                      <a:pos x="227" y="39"/>
                    </a:cxn>
                    <a:cxn ang="0">
                      <a:pos x="247" y="0"/>
                    </a:cxn>
                    <a:cxn ang="0">
                      <a:pos x="128" y="16"/>
                    </a:cxn>
                    <a:cxn ang="0">
                      <a:pos x="0" y="29"/>
                    </a:cxn>
                    <a:cxn ang="0">
                      <a:pos x="69" y="278"/>
                    </a:cxn>
                    <a:cxn ang="0">
                      <a:pos x="69" y="278"/>
                    </a:cxn>
                  </a:cxnLst>
                  <a:rect l="0" t="0" r="r" b="b"/>
                  <a:pathLst>
                    <a:path w="524" h="536">
                      <a:moveTo>
                        <a:pt x="69" y="278"/>
                      </a:moveTo>
                      <a:lnTo>
                        <a:pt x="105" y="351"/>
                      </a:lnTo>
                      <a:lnTo>
                        <a:pt x="89" y="407"/>
                      </a:lnTo>
                      <a:lnTo>
                        <a:pt x="113" y="499"/>
                      </a:lnTo>
                      <a:lnTo>
                        <a:pt x="132" y="531"/>
                      </a:lnTo>
                      <a:lnTo>
                        <a:pt x="413" y="514"/>
                      </a:lnTo>
                      <a:lnTo>
                        <a:pt x="417" y="534"/>
                      </a:lnTo>
                      <a:lnTo>
                        <a:pt x="434" y="536"/>
                      </a:lnTo>
                      <a:lnTo>
                        <a:pt x="427" y="492"/>
                      </a:lnTo>
                      <a:lnTo>
                        <a:pt x="439" y="480"/>
                      </a:lnTo>
                      <a:lnTo>
                        <a:pt x="479" y="487"/>
                      </a:lnTo>
                      <a:lnTo>
                        <a:pt x="486" y="456"/>
                      </a:lnTo>
                      <a:lnTo>
                        <a:pt x="481" y="414"/>
                      </a:lnTo>
                      <a:lnTo>
                        <a:pt x="498" y="402"/>
                      </a:lnTo>
                      <a:lnTo>
                        <a:pt x="524" y="321"/>
                      </a:lnTo>
                      <a:lnTo>
                        <a:pt x="505" y="317"/>
                      </a:lnTo>
                      <a:lnTo>
                        <a:pt x="437" y="212"/>
                      </a:lnTo>
                      <a:lnTo>
                        <a:pt x="291" y="80"/>
                      </a:lnTo>
                      <a:lnTo>
                        <a:pt x="227" y="39"/>
                      </a:lnTo>
                      <a:lnTo>
                        <a:pt x="247" y="0"/>
                      </a:lnTo>
                      <a:lnTo>
                        <a:pt x="128" y="16"/>
                      </a:lnTo>
                      <a:lnTo>
                        <a:pt x="0" y="29"/>
                      </a:lnTo>
                      <a:lnTo>
                        <a:pt x="69" y="278"/>
                      </a:lnTo>
                      <a:lnTo>
                        <a:pt x="69" y="278"/>
                      </a:lnTo>
                      <a:close/>
                    </a:path>
                  </a:pathLst>
                </a:custGeom>
                <a:solidFill>
                  <a:srgbClr val="EDAF13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sp>
            <p:nvSpPr>
              <p:cNvPr id="75" name="Freeform 20">
                <a:extLst>
                  <a:ext uri="{FF2B5EF4-FFF2-40B4-BE49-F238E27FC236}">
                    <a16:creationId xmlns:a16="http://schemas.microsoft.com/office/drawing/2014/main" id="{5ECAE2DB-89E5-42D2-A9C0-3F1275C0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360" y="2162292"/>
                <a:ext cx="1075096" cy="72453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7" y="22"/>
                  </a:cxn>
                  <a:cxn ang="0">
                    <a:pos x="674" y="32"/>
                  </a:cxn>
                  <a:cxn ang="0">
                    <a:pos x="651" y="74"/>
                  </a:cxn>
                  <a:cxn ang="0">
                    <a:pos x="685" y="105"/>
                  </a:cxn>
                  <a:cxn ang="0">
                    <a:pos x="683" y="325"/>
                  </a:cxn>
                  <a:cxn ang="0">
                    <a:pos x="669" y="323"/>
                  </a:cxn>
                  <a:cxn ang="0">
                    <a:pos x="669" y="352"/>
                  </a:cxn>
                  <a:cxn ang="0">
                    <a:pos x="681" y="373"/>
                  </a:cxn>
                  <a:cxn ang="0">
                    <a:pos x="674" y="395"/>
                  </a:cxn>
                  <a:cxn ang="0">
                    <a:pos x="681" y="447"/>
                  </a:cxn>
                  <a:cxn ang="0">
                    <a:pos x="666" y="440"/>
                  </a:cxn>
                  <a:cxn ang="0">
                    <a:pos x="647" y="422"/>
                  </a:cxn>
                  <a:cxn ang="0">
                    <a:pos x="588" y="401"/>
                  </a:cxn>
                  <a:cxn ang="0">
                    <a:pos x="529" y="405"/>
                  </a:cxn>
                  <a:cxn ang="0">
                    <a:pos x="495" y="379"/>
                  </a:cxn>
                  <a:cxn ang="0">
                    <a:pos x="0" y="351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685" h="447">
                    <a:moveTo>
                      <a:pt x="33" y="0"/>
                    </a:moveTo>
                    <a:lnTo>
                      <a:pt x="337" y="22"/>
                    </a:lnTo>
                    <a:lnTo>
                      <a:pt x="674" y="32"/>
                    </a:lnTo>
                    <a:lnTo>
                      <a:pt x="651" y="74"/>
                    </a:lnTo>
                    <a:lnTo>
                      <a:pt x="685" y="105"/>
                    </a:lnTo>
                    <a:lnTo>
                      <a:pt x="683" y="325"/>
                    </a:lnTo>
                    <a:lnTo>
                      <a:pt x="669" y="323"/>
                    </a:lnTo>
                    <a:lnTo>
                      <a:pt x="669" y="352"/>
                    </a:lnTo>
                    <a:lnTo>
                      <a:pt x="681" y="373"/>
                    </a:lnTo>
                    <a:lnTo>
                      <a:pt x="674" y="395"/>
                    </a:lnTo>
                    <a:lnTo>
                      <a:pt x="681" y="447"/>
                    </a:lnTo>
                    <a:lnTo>
                      <a:pt x="666" y="440"/>
                    </a:lnTo>
                    <a:lnTo>
                      <a:pt x="647" y="422"/>
                    </a:lnTo>
                    <a:lnTo>
                      <a:pt x="588" y="401"/>
                    </a:lnTo>
                    <a:lnTo>
                      <a:pt x="529" y="405"/>
                    </a:lnTo>
                    <a:lnTo>
                      <a:pt x="495" y="379"/>
                    </a:lnTo>
                    <a:lnTo>
                      <a:pt x="0" y="35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8C414B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76" name="Freeform 21">
                <a:extLst>
                  <a:ext uri="{FF2B5EF4-FFF2-40B4-BE49-F238E27FC236}">
                    <a16:creationId xmlns:a16="http://schemas.microsoft.com/office/drawing/2014/main" id="{1E1338AA-644C-421F-BD3C-9FB10C105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831" y="2731223"/>
                <a:ext cx="1260295" cy="633768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517" y="28"/>
                  </a:cxn>
                  <a:cxn ang="0">
                    <a:pos x="551" y="54"/>
                  </a:cxn>
                  <a:cxn ang="0">
                    <a:pos x="610" y="50"/>
                  </a:cxn>
                  <a:cxn ang="0">
                    <a:pos x="669" y="71"/>
                  </a:cxn>
                  <a:cxn ang="0">
                    <a:pos x="688" y="89"/>
                  </a:cxn>
                  <a:cxn ang="0">
                    <a:pos x="703" y="96"/>
                  </a:cxn>
                  <a:cxn ang="0">
                    <a:pos x="730" y="171"/>
                  </a:cxn>
                  <a:cxn ang="0">
                    <a:pos x="730" y="193"/>
                  </a:cxn>
                  <a:cxn ang="0">
                    <a:pos x="749" y="228"/>
                  </a:cxn>
                  <a:cxn ang="0">
                    <a:pos x="757" y="284"/>
                  </a:cxn>
                  <a:cxn ang="0">
                    <a:pos x="752" y="301"/>
                  </a:cxn>
                  <a:cxn ang="0">
                    <a:pos x="764" y="320"/>
                  </a:cxn>
                  <a:cxn ang="0">
                    <a:pos x="803" y="391"/>
                  </a:cxn>
                  <a:cxn ang="0">
                    <a:pos x="445" y="388"/>
                  </a:cxn>
                  <a:cxn ang="0">
                    <a:pos x="174" y="371"/>
                  </a:cxn>
                  <a:cxn ang="0">
                    <a:pos x="183" y="254"/>
                  </a:cxn>
                  <a:cxn ang="0">
                    <a:pos x="0" y="237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803" h="391">
                    <a:moveTo>
                      <a:pt x="22" y="0"/>
                    </a:moveTo>
                    <a:lnTo>
                      <a:pt x="517" y="28"/>
                    </a:lnTo>
                    <a:lnTo>
                      <a:pt x="551" y="54"/>
                    </a:lnTo>
                    <a:lnTo>
                      <a:pt x="610" y="50"/>
                    </a:lnTo>
                    <a:lnTo>
                      <a:pt x="669" y="71"/>
                    </a:lnTo>
                    <a:lnTo>
                      <a:pt x="688" y="89"/>
                    </a:lnTo>
                    <a:lnTo>
                      <a:pt x="703" y="96"/>
                    </a:lnTo>
                    <a:lnTo>
                      <a:pt x="730" y="171"/>
                    </a:lnTo>
                    <a:lnTo>
                      <a:pt x="730" y="193"/>
                    </a:lnTo>
                    <a:lnTo>
                      <a:pt x="749" y="228"/>
                    </a:lnTo>
                    <a:lnTo>
                      <a:pt x="757" y="284"/>
                    </a:lnTo>
                    <a:lnTo>
                      <a:pt x="752" y="301"/>
                    </a:lnTo>
                    <a:lnTo>
                      <a:pt x="764" y="320"/>
                    </a:lnTo>
                    <a:lnTo>
                      <a:pt x="803" y="391"/>
                    </a:lnTo>
                    <a:lnTo>
                      <a:pt x="445" y="388"/>
                    </a:lnTo>
                    <a:lnTo>
                      <a:pt x="174" y="371"/>
                    </a:lnTo>
                    <a:lnTo>
                      <a:pt x="183" y="254"/>
                    </a:lnTo>
                    <a:lnTo>
                      <a:pt x="0" y="237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C414B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77" name="Freeform 22">
                <a:extLst>
                  <a:ext uri="{FF2B5EF4-FFF2-40B4-BE49-F238E27FC236}">
                    <a16:creationId xmlns:a16="http://schemas.microsoft.com/office/drawing/2014/main" id="{E89D733C-9795-495C-AE6E-35A09A1EB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1388" y="3332813"/>
                <a:ext cx="1136305" cy="617559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95" y="17"/>
                  </a:cxn>
                  <a:cxn ang="0">
                    <a:pos x="653" y="20"/>
                  </a:cxn>
                  <a:cxn ang="0">
                    <a:pos x="672" y="37"/>
                  </a:cxn>
                  <a:cxn ang="0">
                    <a:pos x="684" y="34"/>
                  </a:cxn>
                  <a:cxn ang="0">
                    <a:pos x="697" y="52"/>
                  </a:cxn>
                  <a:cxn ang="0">
                    <a:pos x="685" y="52"/>
                  </a:cxn>
                  <a:cxn ang="0">
                    <a:pos x="674" y="76"/>
                  </a:cxn>
                  <a:cxn ang="0">
                    <a:pos x="702" y="117"/>
                  </a:cxn>
                  <a:cxn ang="0">
                    <a:pos x="724" y="123"/>
                  </a:cxn>
                  <a:cxn ang="0">
                    <a:pos x="721" y="379"/>
                  </a:cxn>
                  <a:cxn ang="0">
                    <a:pos x="414" y="381"/>
                  </a:cxn>
                  <a:cxn ang="0">
                    <a:pos x="0" y="36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724" h="381">
                    <a:moveTo>
                      <a:pt x="24" y="0"/>
                    </a:moveTo>
                    <a:lnTo>
                      <a:pt x="295" y="17"/>
                    </a:lnTo>
                    <a:lnTo>
                      <a:pt x="653" y="20"/>
                    </a:lnTo>
                    <a:lnTo>
                      <a:pt x="672" y="37"/>
                    </a:lnTo>
                    <a:lnTo>
                      <a:pt x="684" y="34"/>
                    </a:lnTo>
                    <a:lnTo>
                      <a:pt x="697" y="52"/>
                    </a:lnTo>
                    <a:lnTo>
                      <a:pt x="685" y="52"/>
                    </a:lnTo>
                    <a:lnTo>
                      <a:pt x="674" y="76"/>
                    </a:lnTo>
                    <a:lnTo>
                      <a:pt x="702" y="117"/>
                    </a:lnTo>
                    <a:lnTo>
                      <a:pt x="724" y="123"/>
                    </a:lnTo>
                    <a:lnTo>
                      <a:pt x="721" y="379"/>
                    </a:lnTo>
                    <a:lnTo>
                      <a:pt x="414" y="381"/>
                    </a:lnTo>
                    <a:lnTo>
                      <a:pt x="0" y="36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C414B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78" name="Freeform 23">
                <a:extLst>
                  <a:ext uri="{FF2B5EF4-FFF2-40B4-BE49-F238E27FC236}">
                    <a16:creationId xmlns:a16="http://schemas.microsoft.com/office/drawing/2014/main" id="{892E3EF5-3343-4639-85C6-36F9B4CED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24" y="3906860"/>
                <a:ext cx="1319935" cy="692120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8" y="6"/>
                  </a:cxn>
                  <a:cxn ang="0">
                    <a:pos x="512" y="25"/>
                  </a:cxn>
                  <a:cxn ang="0">
                    <a:pos x="819" y="23"/>
                  </a:cxn>
                  <a:cxn ang="0">
                    <a:pos x="822" y="86"/>
                  </a:cxn>
                  <a:cxn ang="0">
                    <a:pos x="841" y="218"/>
                  </a:cxn>
                  <a:cxn ang="0">
                    <a:pos x="838" y="427"/>
                  </a:cxn>
                  <a:cxn ang="0">
                    <a:pos x="770" y="391"/>
                  </a:cxn>
                  <a:cxn ang="0">
                    <a:pos x="699" y="405"/>
                  </a:cxn>
                  <a:cxn ang="0">
                    <a:pos x="646" y="420"/>
                  </a:cxn>
                  <a:cxn ang="0">
                    <a:pos x="570" y="420"/>
                  </a:cxn>
                  <a:cxn ang="0">
                    <a:pos x="512" y="388"/>
                  </a:cxn>
                  <a:cxn ang="0">
                    <a:pos x="495" y="405"/>
                  </a:cxn>
                  <a:cxn ang="0">
                    <a:pos x="407" y="366"/>
                  </a:cxn>
                  <a:cxn ang="0">
                    <a:pos x="363" y="355"/>
                  </a:cxn>
                  <a:cxn ang="0">
                    <a:pos x="341" y="333"/>
                  </a:cxn>
                  <a:cxn ang="0">
                    <a:pos x="314" y="333"/>
                  </a:cxn>
                  <a:cxn ang="0">
                    <a:pos x="285" y="310"/>
                  </a:cxn>
                  <a:cxn ang="0">
                    <a:pos x="295" y="79"/>
                  </a:cxn>
                  <a:cxn ang="0">
                    <a:pos x="0" y="6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841" h="427">
                    <a:moveTo>
                      <a:pt x="5" y="0"/>
                    </a:moveTo>
                    <a:lnTo>
                      <a:pt x="98" y="6"/>
                    </a:lnTo>
                    <a:lnTo>
                      <a:pt x="512" y="25"/>
                    </a:lnTo>
                    <a:lnTo>
                      <a:pt x="819" y="23"/>
                    </a:lnTo>
                    <a:lnTo>
                      <a:pt x="822" y="86"/>
                    </a:lnTo>
                    <a:lnTo>
                      <a:pt x="841" y="218"/>
                    </a:lnTo>
                    <a:lnTo>
                      <a:pt x="838" y="427"/>
                    </a:lnTo>
                    <a:lnTo>
                      <a:pt x="770" y="391"/>
                    </a:lnTo>
                    <a:lnTo>
                      <a:pt x="699" y="405"/>
                    </a:lnTo>
                    <a:lnTo>
                      <a:pt x="646" y="420"/>
                    </a:lnTo>
                    <a:lnTo>
                      <a:pt x="570" y="420"/>
                    </a:lnTo>
                    <a:lnTo>
                      <a:pt x="512" y="388"/>
                    </a:lnTo>
                    <a:lnTo>
                      <a:pt x="495" y="405"/>
                    </a:lnTo>
                    <a:lnTo>
                      <a:pt x="407" y="366"/>
                    </a:lnTo>
                    <a:lnTo>
                      <a:pt x="363" y="355"/>
                    </a:lnTo>
                    <a:lnTo>
                      <a:pt x="341" y="333"/>
                    </a:lnTo>
                    <a:lnTo>
                      <a:pt x="314" y="333"/>
                    </a:lnTo>
                    <a:lnTo>
                      <a:pt x="285" y="310"/>
                    </a:lnTo>
                    <a:lnTo>
                      <a:pt x="295" y="79"/>
                    </a:lnTo>
                    <a:lnTo>
                      <a:pt x="0" y="6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C414B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9B1BABA-84AD-400D-9768-49A4A3B7937F}"/>
                  </a:ext>
                </a:extLst>
              </p:cNvPr>
              <p:cNvGrpSpPr/>
              <p:nvPr/>
            </p:nvGrpSpPr>
            <p:grpSpPr>
              <a:xfrm>
                <a:off x="6229632" y="1849980"/>
                <a:ext cx="1256152" cy="2076944"/>
                <a:chOff x="6769371" y="1657651"/>
                <a:chExt cx="1270572" cy="2034161"/>
              </a:xfrm>
            </p:grpSpPr>
            <p:sp>
              <p:nvSpPr>
                <p:cNvPr id="81" name="Freeform 29">
                  <a:extLst>
                    <a:ext uri="{FF2B5EF4-FFF2-40B4-BE49-F238E27FC236}">
                      <a16:creationId xmlns:a16="http://schemas.microsoft.com/office/drawing/2014/main" id="{9BC9A43A-A6ED-4812-99B8-2FCC8C64EE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4471" y="1657651"/>
                  <a:ext cx="879475" cy="438150"/>
                </a:xfrm>
                <a:custGeom>
                  <a:avLst/>
                  <a:gdLst/>
                  <a:ahLst/>
                  <a:cxnLst>
                    <a:cxn ang="0">
                      <a:pos x="200" y="181"/>
                    </a:cxn>
                    <a:cxn ang="0">
                      <a:pos x="208" y="198"/>
                    </a:cxn>
                    <a:cxn ang="0">
                      <a:pos x="227" y="203"/>
                    </a:cxn>
                    <a:cxn ang="0">
                      <a:pos x="254" y="276"/>
                    </a:cxn>
                    <a:cxn ang="0">
                      <a:pos x="303" y="176"/>
                    </a:cxn>
                    <a:cxn ang="0">
                      <a:pos x="328" y="179"/>
                    </a:cxn>
                    <a:cxn ang="0">
                      <a:pos x="359" y="164"/>
                    </a:cxn>
                    <a:cxn ang="0">
                      <a:pos x="413" y="164"/>
                    </a:cxn>
                    <a:cxn ang="0">
                      <a:pos x="432" y="140"/>
                    </a:cxn>
                    <a:cxn ang="0">
                      <a:pos x="535" y="144"/>
                    </a:cxn>
                    <a:cxn ang="0">
                      <a:pos x="554" y="128"/>
                    </a:cxn>
                    <a:cxn ang="0">
                      <a:pos x="522" y="89"/>
                    </a:cxn>
                    <a:cxn ang="0">
                      <a:pos x="457" y="91"/>
                    </a:cxn>
                    <a:cxn ang="0">
                      <a:pos x="408" y="84"/>
                    </a:cxn>
                    <a:cxn ang="0">
                      <a:pos x="344" y="84"/>
                    </a:cxn>
                    <a:cxn ang="0">
                      <a:pos x="322" y="117"/>
                    </a:cxn>
                    <a:cxn ang="0">
                      <a:pos x="289" y="98"/>
                    </a:cxn>
                    <a:cxn ang="0">
                      <a:pos x="256" y="101"/>
                    </a:cxn>
                    <a:cxn ang="0">
                      <a:pos x="242" y="67"/>
                    </a:cxn>
                    <a:cxn ang="0">
                      <a:pos x="171" y="62"/>
                    </a:cxn>
                    <a:cxn ang="0">
                      <a:pos x="162" y="49"/>
                    </a:cxn>
                    <a:cxn ang="0">
                      <a:pos x="195" y="15"/>
                    </a:cxn>
                    <a:cxn ang="0">
                      <a:pos x="220" y="12"/>
                    </a:cxn>
                    <a:cxn ang="0">
                      <a:pos x="195" y="0"/>
                    </a:cxn>
                    <a:cxn ang="0">
                      <a:pos x="154" y="10"/>
                    </a:cxn>
                    <a:cxn ang="0">
                      <a:pos x="86" y="78"/>
                    </a:cxn>
                    <a:cxn ang="0">
                      <a:pos x="52" y="84"/>
                    </a:cxn>
                    <a:cxn ang="0">
                      <a:pos x="0" y="118"/>
                    </a:cxn>
                    <a:cxn ang="0">
                      <a:pos x="200" y="181"/>
                    </a:cxn>
                    <a:cxn ang="0">
                      <a:pos x="200" y="181"/>
                    </a:cxn>
                  </a:cxnLst>
                  <a:rect l="0" t="0" r="r" b="b"/>
                  <a:pathLst>
                    <a:path w="554" h="276">
                      <a:moveTo>
                        <a:pt x="200" y="181"/>
                      </a:moveTo>
                      <a:lnTo>
                        <a:pt x="208" y="198"/>
                      </a:lnTo>
                      <a:lnTo>
                        <a:pt x="227" y="203"/>
                      </a:lnTo>
                      <a:lnTo>
                        <a:pt x="254" y="276"/>
                      </a:lnTo>
                      <a:lnTo>
                        <a:pt x="303" y="176"/>
                      </a:lnTo>
                      <a:lnTo>
                        <a:pt x="328" y="179"/>
                      </a:lnTo>
                      <a:lnTo>
                        <a:pt x="359" y="164"/>
                      </a:lnTo>
                      <a:lnTo>
                        <a:pt x="413" y="164"/>
                      </a:lnTo>
                      <a:lnTo>
                        <a:pt x="432" y="140"/>
                      </a:lnTo>
                      <a:lnTo>
                        <a:pt x="535" y="144"/>
                      </a:lnTo>
                      <a:lnTo>
                        <a:pt x="554" y="128"/>
                      </a:lnTo>
                      <a:lnTo>
                        <a:pt x="522" y="89"/>
                      </a:lnTo>
                      <a:lnTo>
                        <a:pt x="457" y="91"/>
                      </a:lnTo>
                      <a:lnTo>
                        <a:pt x="408" y="84"/>
                      </a:lnTo>
                      <a:lnTo>
                        <a:pt x="344" y="84"/>
                      </a:lnTo>
                      <a:lnTo>
                        <a:pt x="322" y="117"/>
                      </a:lnTo>
                      <a:lnTo>
                        <a:pt x="289" y="98"/>
                      </a:lnTo>
                      <a:lnTo>
                        <a:pt x="256" y="101"/>
                      </a:lnTo>
                      <a:lnTo>
                        <a:pt x="242" y="67"/>
                      </a:lnTo>
                      <a:lnTo>
                        <a:pt x="171" y="62"/>
                      </a:lnTo>
                      <a:lnTo>
                        <a:pt x="162" y="49"/>
                      </a:lnTo>
                      <a:lnTo>
                        <a:pt x="195" y="15"/>
                      </a:lnTo>
                      <a:lnTo>
                        <a:pt x="220" y="12"/>
                      </a:lnTo>
                      <a:lnTo>
                        <a:pt x="195" y="0"/>
                      </a:lnTo>
                      <a:lnTo>
                        <a:pt x="154" y="10"/>
                      </a:lnTo>
                      <a:lnTo>
                        <a:pt x="86" y="78"/>
                      </a:lnTo>
                      <a:lnTo>
                        <a:pt x="52" y="84"/>
                      </a:lnTo>
                      <a:lnTo>
                        <a:pt x="0" y="118"/>
                      </a:lnTo>
                      <a:lnTo>
                        <a:pt x="200" y="181"/>
                      </a:lnTo>
                      <a:lnTo>
                        <a:pt x="200" y="181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82" name="Freeform 30">
                  <a:extLst>
                    <a:ext uri="{FF2B5EF4-FFF2-40B4-BE49-F238E27FC236}">
                      <a16:creationId xmlns:a16="http://schemas.microsoft.com/office/drawing/2014/main" id="{BC82EADB-E2E8-4CB6-B88F-09FCAC99C7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44630" y="1954081"/>
                  <a:ext cx="595313" cy="790575"/>
                </a:xfrm>
                <a:custGeom>
                  <a:avLst/>
                  <a:gdLst/>
                  <a:ahLst/>
                  <a:cxnLst>
                    <a:cxn ang="0">
                      <a:pos x="42" y="413"/>
                    </a:cxn>
                    <a:cxn ang="0">
                      <a:pos x="36" y="330"/>
                    </a:cxn>
                    <a:cxn ang="0">
                      <a:pos x="5" y="268"/>
                    </a:cxn>
                    <a:cxn ang="0">
                      <a:pos x="19" y="142"/>
                    </a:cxn>
                    <a:cxn ang="0">
                      <a:pos x="73" y="74"/>
                    </a:cxn>
                    <a:cxn ang="0">
                      <a:pos x="69" y="125"/>
                    </a:cxn>
                    <a:cxn ang="0">
                      <a:pos x="86" y="113"/>
                    </a:cxn>
                    <a:cxn ang="0">
                      <a:pos x="86" y="74"/>
                    </a:cxn>
                    <a:cxn ang="0">
                      <a:pos x="107" y="51"/>
                    </a:cxn>
                    <a:cxn ang="0">
                      <a:pos x="114" y="5"/>
                    </a:cxn>
                    <a:cxn ang="0">
                      <a:pos x="132" y="0"/>
                    </a:cxn>
                    <a:cxn ang="0">
                      <a:pos x="246" y="39"/>
                    </a:cxn>
                    <a:cxn ang="0">
                      <a:pos x="256" y="71"/>
                    </a:cxn>
                    <a:cxn ang="0">
                      <a:pos x="271" y="101"/>
                    </a:cxn>
                    <a:cxn ang="0">
                      <a:pos x="275" y="156"/>
                    </a:cxn>
                    <a:cxn ang="0">
                      <a:pos x="236" y="201"/>
                    </a:cxn>
                    <a:cxn ang="0">
                      <a:pos x="234" y="239"/>
                    </a:cxn>
                    <a:cxn ang="0">
                      <a:pos x="256" y="251"/>
                    </a:cxn>
                    <a:cxn ang="0">
                      <a:pos x="286" y="201"/>
                    </a:cxn>
                    <a:cxn ang="0">
                      <a:pos x="317" y="185"/>
                    </a:cxn>
                    <a:cxn ang="0">
                      <a:pos x="337" y="195"/>
                    </a:cxn>
                    <a:cxn ang="0">
                      <a:pos x="375" y="305"/>
                    </a:cxn>
                    <a:cxn ang="0">
                      <a:pos x="349" y="352"/>
                    </a:cxn>
                    <a:cxn ang="0">
                      <a:pos x="342" y="385"/>
                    </a:cxn>
                    <a:cxn ang="0">
                      <a:pos x="327" y="396"/>
                    </a:cxn>
                    <a:cxn ang="0">
                      <a:pos x="325" y="427"/>
                    </a:cxn>
                    <a:cxn ang="0">
                      <a:pos x="307" y="466"/>
                    </a:cxn>
                    <a:cxn ang="0">
                      <a:pos x="183" y="484"/>
                    </a:cxn>
                    <a:cxn ang="0">
                      <a:pos x="180" y="478"/>
                    </a:cxn>
                    <a:cxn ang="0">
                      <a:pos x="0" y="498"/>
                    </a:cxn>
                    <a:cxn ang="0">
                      <a:pos x="42" y="413"/>
                    </a:cxn>
                    <a:cxn ang="0">
                      <a:pos x="42" y="413"/>
                    </a:cxn>
                  </a:cxnLst>
                  <a:rect l="0" t="0" r="r" b="b"/>
                  <a:pathLst>
                    <a:path w="375" h="498">
                      <a:moveTo>
                        <a:pt x="42" y="413"/>
                      </a:moveTo>
                      <a:lnTo>
                        <a:pt x="36" y="330"/>
                      </a:lnTo>
                      <a:lnTo>
                        <a:pt x="5" y="268"/>
                      </a:lnTo>
                      <a:lnTo>
                        <a:pt x="19" y="142"/>
                      </a:lnTo>
                      <a:lnTo>
                        <a:pt x="73" y="74"/>
                      </a:lnTo>
                      <a:lnTo>
                        <a:pt x="69" y="125"/>
                      </a:lnTo>
                      <a:lnTo>
                        <a:pt x="86" y="113"/>
                      </a:lnTo>
                      <a:lnTo>
                        <a:pt x="86" y="74"/>
                      </a:lnTo>
                      <a:lnTo>
                        <a:pt x="107" y="51"/>
                      </a:lnTo>
                      <a:lnTo>
                        <a:pt x="114" y="5"/>
                      </a:lnTo>
                      <a:lnTo>
                        <a:pt x="132" y="0"/>
                      </a:lnTo>
                      <a:lnTo>
                        <a:pt x="246" y="39"/>
                      </a:lnTo>
                      <a:lnTo>
                        <a:pt x="256" y="71"/>
                      </a:lnTo>
                      <a:lnTo>
                        <a:pt x="271" y="101"/>
                      </a:lnTo>
                      <a:lnTo>
                        <a:pt x="275" y="156"/>
                      </a:lnTo>
                      <a:lnTo>
                        <a:pt x="236" y="201"/>
                      </a:lnTo>
                      <a:lnTo>
                        <a:pt x="234" y="239"/>
                      </a:lnTo>
                      <a:lnTo>
                        <a:pt x="256" y="251"/>
                      </a:lnTo>
                      <a:lnTo>
                        <a:pt x="286" y="201"/>
                      </a:lnTo>
                      <a:lnTo>
                        <a:pt x="317" y="185"/>
                      </a:lnTo>
                      <a:lnTo>
                        <a:pt x="337" y="195"/>
                      </a:lnTo>
                      <a:lnTo>
                        <a:pt x="375" y="305"/>
                      </a:lnTo>
                      <a:lnTo>
                        <a:pt x="349" y="352"/>
                      </a:lnTo>
                      <a:lnTo>
                        <a:pt x="342" y="385"/>
                      </a:lnTo>
                      <a:lnTo>
                        <a:pt x="327" y="396"/>
                      </a:lnTo>
                      <a:lnTo>
                        <a:pt x="325" y="427"/>
                      </a:lnTo>
                      <a:lnTo>
                        <a:pt x="307" y="466"/>
                      </a:lnTo>
                      <a:lnTo>
                        <a:pt x="183" y="484"/>
                      </a:lnTo>
                      <a:lnTo>
                        <a:pt x="180" y="478"/>
                      </a:lnTo>
                      <a:lnTo>
                        <a:pt x="0" y="498"/>
                      </a:lnTo>
                      <a:lnTo>
                        <a:pt x="42" y="413"/>
                      </a:lnTo>
                      <a:lnTo>
                        <a:pt x="42" y="413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83" name="Freeform 32">
                  <a:extLst>
                    <a:ext uri="{FF2B5EF4-FFF2-40B4-BE49-F238E27FC236}">
                      <a16:creationId xmlns:a16="http://schemas.microsoft.com/office/drawing/2014/main" id="{50E98018-73AD-48CE-971E-CD59A7E79A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9371" y="2626599"/>
                  <a:ext cx="604838" cy="1065213"/>
                </a:xfrm>
                <a:custGeom>
                  <a:avLst/>
                  <a:gdLst/>
                  <a:ahLst/>
                  <a:cxnLst>
                    <a:cxn ang="0">
                      <a:pos x="7" y="274"/>
                    </a:cxn>
                    <a:cxn ang="0">
                      <a:pos x="46" y="190"/>
                    </a:cxn>
                    <a:cxn ang="0">
                      <a:pos x="34" y="157"/>
                    </a:cxn>
                    <a:cxn ang="0">
                      <a:pos x="98" y="106"/>
                    </a:cxn>
                    <a:cxn ang="0">
                      <a:pos x="112" y="69"/>
                    </a:cxn>
                    <a:cxn ang="0">
                      <a:pos x="64" y="15"/>
                    </a:cxn>
                    <a:cxn ang="0">
                      <a:pos x="320" y="0"/>
                    </a:cxn>
                    <a:cxn ang="0">
                      <a:pos x="325" y="39"/>
                    </a:cxn>
                    <a:cxn ang="0">
                      <a:pos x="353" y="88"/>
                    </a:cxn>
                    <a:cxn ang="0">
                      <a:pos x="375" y="344"/>
                    </a:cxn>
                    <a:cxn ang="0">
                      <a:pos x="369" y="398"/>
                    </a:cxn>
                    <a:cxn ang="0">
                      <a:pos x="381" y="428"/>
                    </a:cxn>
                    <a:cxn ang="0">
                      <a:pos x="368" y="486"/>
                    </a:cxn>
                    <a:cxn ang="0">
                      <a:pos x="347" y="511"/>
                    </a:cxn>
                    <a:cxn ang="0">
                      <a:pos x="337" y="552"/>
                    </a:cxn>
                    <a:cxn ang="0">
                      <a:pos x="349" y="567"/>
                    </a:cxn>
                    <a:cxn ang="0">
                      <a:pos x="339" y="589"/>
                    </a:cxn>
                    <a:cxn ang="0">
                      <a:pos x="344" y="600"/>
                    </a:cxn>
                    <a:cxn ang="0">
                      <a:pos x="314" y="611"/>
                    </a:cxn>
                    <a:cxn ang="0">
                      <a:pos x="307" y="654"/>
                    </a:cxn>
                    <a:cxn ang="0">
                      <a:pos x="263" y="640"/>
                    </a:cxn>
                    <a:cxn ang="0">
                      <a:pos x="241" y="671"/>
                    </a:cxn>
                    <a:cxn ang="0">
                      <a:pos x="227" y="667"/>
                    </a:cxn>
                    <a:cxn ang="0">
                      <a:pos x="212" y="640"/>
                    </a:cxn>
                    <a:cxn ang="0">
                      <a:pos x="188" y="574"/>
                    </a:cxn>
                    <a:cxn ang="0">
                      <a:pos x="130" y="540"/>
                    </a:cxn>
                    <a:cxn ang="0">
                      <a:pos x="119" y="506"/>
                    </a:cxn>
                    <a:cxn ang="0">
                      <a:pos x="137" y="454"/>
                    </a:cxn>
                    <a:cxn ang="0">
                      <a:pos x="122" y="444"/>
                    </a:cxn>
                    <a:cxn ang="0">
                      <a:pos x="85" y="444"/>
                    </a:cxn>
                    <a:cxn ang="0">
                      <a:pos x="76" y="412"/>
                    </a:cxn>
                    <a:cxn ang="0">
                      <a:pos x="13" y="347"/>
                    </a:cxn>
                    <a:cxn ang="0">
                      <a:pos x="0" y="295"/>
                    </a:cxn>
                    <a:cxn ang="0">
                      <a:pos x="7" y="274"/>
                    </a:cxn>
                    <a:cxn ang="0">
                      <a:pos x="7" y="274"/>
                    </a:cxn>
                  </a:cxnLst>
                  <a:rect l="0" t="0" r="r" b="b"/>
                  <a:pathLst>
                    <a:path w="381" h="671">
                      <a:moveTo>
                        <a:pt x="7" y="274"/>
                      </a:moveTo>
                      <a:lnTo>
                        <a:pt x="46" y="190"/>
                      </a:lnTo>
                      <a:lnTo>
                        <a:pt x="34" y="157"/>
                      </a:lnTo>
                      <a:lnTo>
                        <a:pt x="98" y="106"/>
                      </a:lnTo>
                      <a:lnTo>
                        <a:pt x="112" y="69"/>
                      </a:lnTo>
                      <a:lnTo>
                        <a:pt x="64" y="15"/>
                      </a:lnTo>
                      <a:lnTo>
                        <a:pt x="320" y="0"/>
                      </a:lnTo>
                      <a:lnTo>
                        <a:pt x="325" y="39"/>
                      </a:lnTo>
                      <a:lnTo>
                        <a:pt x="353" y="88"/>
                      </a:lnTo>
                      <a:lnTo>
                        <a:pt x="375" y="344"/>
                      </a:lnTo>
                      <a:lnTo>
                        <a:pt x="369" y="398"/>
                      </a:lnTo>
                      <a:lnTo>
                        <a:pt x="381" y="428"/>
                      </a:lnTo>
                      <a:lnTo>
                        <a:pt x="368" y="486"/>
                      </a:lnTo>
                      <a:lnTo>
                        <a:pt x="347" y="511"/>
                      </a:lnTo>
                      <a:lnTo>
                        <a:pt x="337" y="552"/>
                      </a:lnTo>
                      <a:lnTo>
                        <a:pt x="349" y="567"/>
                      </a:lnTo>
                      <a:lnTo>
                        <a:pt x="339" y="589"/>
                      </a:lnTo>
                      <a:lnTo>
                        <a:pt x="344" y="600"/>
                      </a:lnTo>
                      <a:lnTo>
                        <a:pt x="314" y="611"/>
                      </a:lnTo>
                      <a:lnTo>
                        <a:pt x="307" y="654"/>
                      </a:lnTo>
                      <a:lnTo>
                        <a:pt x="263" y="640"/>
                      </a:lnTo>
                      <a:lnTo>
                        <a:pt x="241" y="671"/>
                      </a:lnTo>
                      <a:lnTo>
                        <a:pt x="227" y="667"/>
                      </a:lnTo>
                      <a:lnTo>
                        <a:pt x="212" y="640"/>
                      </a:lnTo>
                      <a:lnTo>
                        <a:pt x="188" y="574"/>
                      </a:lnTo>
                      <a:lnTo>
                        <a:pt x="130" y="540"/>
                      </a:lnTo>
                      <a:lnTo>
                        <a:pt x="119" y="506"/>
                      </a:lnTo>
                      <a:lnTo>
                        <a:pt x="137" y="454"/>
                      </a:lnTo>
                      <a:lnTo>
                        <a:pt x="122" y="444"/>
                      </a:lnTo>
                      <a:lnTo>
                        <a:pt x="85" y="444"/>
                      </a:lnTo>
                      <a:lnTo>
                        <a:pt x="76" y="412"/>
                      </a:lnTo>
                      <a:lnTo>
                        <a:pt x="13" y="347"/>
                      </a:lnTo>
                      <a:lnTo>
                        <a:pt x="0" y="295"/>
                      </a:lnTo>
                      <a:lnTo>
                        <a:pt x="7" y="274"/>
                      </a:lnTo>
                      <a:lnTo>
                        <a:pt x="7" y="274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84" name="Freeform 33">
                  <a:extLst>
                    <a:ext uri="{FF2B5EF4-FFF2-40B4-BE49-F238E27FC236}">
                      <a16:creationId xmlns:a16="http://schemas.microsoft.com/office/drawing/2014/main" id="{6FABE8EE-676A-430D-AFBE-A2206EF38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02910" y="2698741"/>
                  <a:ext cx="479425" cy="798513"/>
                </a:xfrm>
                <a:custGeom>
                  <a:avLst/>
                  <a:gdLst/>
                  <a:ahLst/>
                  <a:cxnLst>
                    <a:cxn ang="0">
                      <a:pos x="10" y="503"/>
                    </a:cxn>
                    <a:cxn ang="0">
                      <a:pos x="19" y="489"/>
                    </a:cxn>
                    <a:cxn ang="0">
                      <a:pos x="77" y="486"/>
                    </a:cxn>
                    <a:cxn ang="0">
                      <a:pos x="124" y="471"/>
                    </a:cxn>
                    <a:cxn ang="0">
                      <a:pos x="170" y="442"/>
                    </a:cxn>
                    <a:cxn ang="0">
                      <a:pos x="209" y="440"/>
                    </a:cxn>
                    <a:cxn ang="0">
                      <a:pos x="255" y="367"/>
                    </a:cxn>
                    <a:cxn ang="0">
                      <a:pos x="268" y="373"/>
                    </a:cxn>
                    <a:cxn ang="0">
                      <a:pos x="302" y="347"/>
                    </a:cxn>
                    <a:cxn ang="0">
                      <a:pos x="294" y="328"/>
                    </a:cxn>
                    <a:cxn ang="0">
                      <a:pos x="297" y="317"/>
                    </a:cxn>
                    <a:cxn ang="0">
                      <a:pos x="263" y="6"/>
                    </a:cxn>
                    <a:cxn ang="0">
                      <a:pos x="260" y="0"/>
                    </a:cxn>
                    <a:cxn ang="0">
                      <a:pos x="80" y="20"/>
                    </a:cxn>
                    <a:cxn ang="0">
                      <a:pos x="46" y="37"/>
                    </a:cxn>
                    <a:cxn ang="0">
                      <a:pos x="16" y="27"/>
                    </a:cxn>
                    <a:cxn ang="0">
                      <a:pos x="38" y="283"/>
                    </a:cxn>
                    <a:cxn ang="0">
                      <a:pos x="32" y="337"/>
                    </a:cxn>
                    <a:cxn ang="0">
                      <a:pos x="44" y="367"/>
                    </a:cxn>
                    <a:cxn ang="0">
                      <a:pos x="31" y="425"/>
                    </a:cxn>
                    <a:cxn ang="0">
                      <a:pos x="10" y="450"/>
                    </a:cxn>
                    <a:cxn ang="0">
                      <a:pos x="0" y="491"/>
                    </a:cxn>
                    <a:cxn ang="0">
                      <a:pos x="10" y="503"/>
                    </a:cxn>
                    <a:cxn ang="0">
                      <a:pos x="10" y="503"/>
                    </a:cxn>
                  </a:cxnLst>
                  <a:rect l="0" t="0" r="r" b="b"/>
                  <a:pathLst>
                    <a:path w="302" h="503">
                      <a:moveTo>
                        <a:pt x="10" y="503"/>
                      </a:moveTo>
                      <a:lnTo>
                        <a:pt x="19" y="489"/>
                      </a:lnTo>
                      <a:lnTo>
                        <a:pt x="77" y="486"/>
                      </a:lnTo>
                      <a:lnTo>
                        <a:pt x="124" y="471"/>
                      </a:lnTo>
                      <a:lnTo>
                        <a:pt x="170" y="442"/>
                      </a:lnTo>
                      <a:lnTo>
                        <a:pt x="209" y="440"/>
                      </a:lnTo>
                      <a:lnTo>
                        <a:pt x="255" y="367"/>
                      </a:lnTo>
                      <a:lnTo>
                        <a:pt x="268" y="373"/>
                      </a:lnTo>
                      <a:lnTo>
                        <a:pt x="302" y="347"/>
                      </a:lnTo>
                      <a:lnTo>
                        <a:pt x="294" y="328"/>
                      </a:lnTo>
                      <a:lnTo>
                        <a:pt x="297" y="317"/>
                      </a:lnTo>
                      <a:lnTo>
                        <a:pt x="263" y="6"/>
                      </a:lnTo>
                      <a:lnTo>
                        <a:pt x="260" y="0"/>
                      </a:lnTo>
                      <a:lnTo>
                        <a:pt x="80" y="20"/>
                      </a:lnTo>
                      <a:lnTo>
                        <a:pt x="46" y="37"/>
                      </a:lnTo>
                      <a:lnTo>
                        <a:pt x="16" y="27"/>
                      </a:lnTo>
                      <a:lnTo>
                        <a:pt x="38" y="283"/>
                      </a:lnTo>
                      <a:lnTo>
                        <a:pt x="32" y="337"/>
                      </a:lnTo>
                      <a:lnTo>
                        <a:pt x="44" y="367"/>
                      </a:lnTo>
                      <a:lnTo>
                        <a:pt x="31" y="425"/>
                      </a:lnTo>
                      <a:lnTo>
                        <a:pt x="10" y="450"/>
                      </a:lnTo>
                      <a:lnTo>
                        <a:pt x="0" y="491"/>
                      </a:lnTo>
                      <a:lnTo>
                        <a:pt x="10" y="503"/>
                      </a:lnTo>
                      <a:lnTo>
                        <a:pt x="10" y="503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AE7BB82-787E-4F22-B5FC-50832157A8BD}"/>
                  </a:ext>
                </a:extLst>
              </p:cNvPr>
              <p:cNvGrpSpPr/>
              <p:nvPr/>
            </p:nvGrpSpPr>
            <p:grpSpPr>
              <a:xfrm>
                <a:off x="6688470" y="2869930"/>
                <a:ext cx="1678702" cy="1193685"/>
                <a:chOff x="7233476" y="2656591"/>
                <a:chExt cx="1697973" cy="1169096"/>
              </a:xfrm>
            </p:grpSpPr>
            <p:sp>
              <p:nvSpPr>
                <p:cNvPr id="86" name="Freeform 43">
                  <a:extLst>
                    <a:ext uri="{FF2B5EF4-FFF2-40B4-BE49-F238E27FC236}">
                      <a16:creationId xmlns:a16="http://schemas.microsoft.com/office/drawing/2014/main" id="{A55ED7F6-5AC2-4DF2-8FD0-7E7014F867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7263" y="2656591"/>
                  <a:ext cx="649288" cy="712788"/>
                </a:xfrm>
                <a:custGeom>
                  <a:avLst/>
                  <a:gdLst/>
                  <a:ahLst/>
                  <a:cxnLst>
                    <a:cxn ang="0">
                      <a:pos x="0" y="81"/>
                    </a:cxn>
                    <a:cxn ang="0">
                      <a:pos x="34" y="392"/>
                    </a:cxn>
                    <a:cxn ang="0">
                      <a:pos x="85" y="398"/>
                    </a:cxn>
                    <a:cxn ang="0">
                      <a:pos x="146" y="434"/>
                    </a:cxn>
                    <a:cxn ang="0">
                      <a:pos x="190" y="432"/>
                    </a:cxn>
                    <a:cxn ang="0">
                      <a:pos x="210" y="419"/>
                    </a:cxn>
                    <a:cxn ang="0">
                      <a:pos x="258" y="449"/>
                    </a:cxn>
                    <a:cxn ang="0">
                      <a:pos x="288" y="422"/>
                    </a:cxn>
                    <a:cxn ang="0">
                      <a:pos x="293" y="375"/>
                    </a:cxn>
                    <a:cxn ang="0">
                      <a:pos x="314" y="383"/>
                    </a:cxn>
                    <a:cxn ang="0">
                      <a:pos x="322" y="344"/>
                    </a:cxn>
                    <a:cxn ang="0">
                      <a:pos x="392" y="285"/>
                    </a:cxn>
                    <a:cxn ang="0">
                      <a:pos x="404" y="187"/>
                    </a:cxn>
                    <a:cxn ang="0">
                      <a:pos x="395" y="166"/>
                    </a:cxn>
                    <a:cxn ang="0">
                      <a:pos x="409" y="156"/>
                    </a:cxn>
                    <a:cxn ang="0">
                      <a:pos x="383" y="0"/>
                    </a:cxn>
                    <a:cxn ang="0">
                      <a:pos x="314" y="36"/>
                    </a:cxn>
                    <a:cxn ang="0">
                      <a:pos x="278" y="73"/>
                    </a:cxn>
                    <a:cxn ang="0">
                      <a:pos x="253" y="75"/>
                    </a:cxn>
                    <a:cxn ang="0">
                      <a:pos x="214" y="95"/>
                    </a:cxn>
                    <a:cxn ang="0">
                      <a:pos x="124" y="63"/>
                    </a:cxn>
                    <a:cxn ang="0">
                      <a:pos x="0" y="81"/>
                    </a:cxn>
                    <a:cxn ang="0">
                      <a:pos x="0" y="81"/>
                    </a:cxn>
                  </a:cxnLst>
                  <a:rect l="0" t="0" r="r" b="b"/>
                  <a:pathLst>
                    <a:path w="409" h="449">
                      <a:moveTo>
                        <a:pt x="0" y="81"/>
                      </a:moveTo>
                      <a:lnTo>
                        <a:pt x="34" y="392"/>
                      </a:lnTo>
                      <a:lnTo>
                        <a:pt x="85" y="398"/>
                      </a:lnTo>
                      <a:lnTo>
                        <a:pt x="146" y="434"/>
                      </a:lnTo>
                      <a:lnTo>
                        <a:pt x="190" y="432"/>
                      </a:lnTo>
                      <a:lnTo>
                        <a:pt x="210" y="419"/>
                      </a:lnTo>
                      <a:lnTo>
                        <a:pt x="258" y="449"/>
                      </a:lnTo>
                      <a:lnTo>
                        <a:pt x="288" y="422"/>
                      </a:lnTo>
                      <a:lnTo>
                        <a:pt x="293" y="375"/>
                      </a:lnTo>
                      <a:lnTo>
                        <a:pt x="314" y="383"/>
                      </a:lnTo>
                      <a:lnTo>
                        <a:pt x="322" y="344"/>
                      </a:lnTo>
                      <a:lnTo>
                        <a:pt x="392" y="285"/>
                      </a:lnTo>
                      <a:lnTo>
                        <a:pt x="404" y="187"/>
                      </a:lnTo>
                      <a:lnTo>
                        <a:pt x="395" y="166"/>
                      </a:lnTo>
                      <a:lnTo>
                        <a:pt x="409" y="156"/>
                      </a:lnTo>
                      <a:lnTo>
                        <a:pt x="383" y="0"/>
                      </a:lnTo>
                      <a:lnTo>
                        <a:pt x="314" y="36"/>
                      </a:lnTo>
                      <a:lnTo>
                        <a:pt x="278" y="73"/>
                      </a:lnTo>
                      <a:lnTo>
                        <a:pt x="253" y="75"/>
                      </a:lnTo>
                      <a:lnTo>
                        <a:pt x="214" y="95"/>
                      </a:lnTo>
                      <a:lnTo>
                        <a:pt x="124" y="63"/>
                      </a:lnTo>
                      <a:lnTo>
                        <a:pt x="0" y="81"/>
                      </a:lnTo>
                      <a:lnTo>
                        <a:pt x="0" y="81"/>
                      </a:lnTo>
                      <a:close/>
                    </a:path>
                  </a:pathLst>
                </a:custGeom>
                <a:solidFill>
                  <a:srgbClr val="FFB27D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87" name="Freeform 34">
                  <a:extLst>
                    <a:ext uri="{FF2B5EF4-FFF2-40B4-BE49-F238E27FC236}">
                      <a16:creationId xmlns:a16="http://schemas.microsoft.com/office/drawing/2014/main" id="{12FC99A8-1091-4AAA-A992-CC717104B2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3476" y="3266887"/>
                  <a:ext cx="1122363" cy="558800"/>
                </a:xfrm>
                <a:custGeom>
                  <a:avLst/>
                  <a:gdLst/>
                  <a:ahLst/>
                  <a:cxnLst>
                    <a:cxn ang="0">
                      <a:pos x="5" y="333"/>
                    </a:cxn>
                    <a:cxn ang="0">
                      <a:pos x="22" y="332"/>
                    </a:cxn>
                    <a:cxn ang="0">
                      <a:pos x="27" y="294"/>
                    </a:cxn>
                    <a:cxn ang="0">
                      <a:pos x="17" y="293"/>
                    </a:cxn>
                    <a:cxn ang="0">
                      <a:pos x="39" y="262"/>
                    </a:cxn>
                    <a:cxn ang="0">
                      <a:pos x="83" y="276"/>
                    </a:cxn>
                    <a:cxn ang="0">
                      <a:pos x="90" y="233"/>
                    </a:cxn>
                    <a:cxn ang="0">
                      <a:pos x="120" y="222"/>
                    </a:cxn>
                    <a:cxn ang="0">
                      <a:pos x="115" y="211"/>
                    </a:cxn>
                    <a:cxn ang="0">
                      <a:pos x="132" y="172"/>
                    </a:cxn>
                    <a:cxn ang="0">
                      <a:pos x="190" y="169"/>
                    </a:cxn>
                    <a:cxn ang="0">
                      <a:pos x="237" y="154"/>
                    </a:cxn>
                    <a:cxn ang="0">
                      <a:pos x="268" y="133"/>
                    </a:cxn>
                    <a:cxn ang="0">
                      <a:pos x="283" y="125"/>
                    </a:cxn>
                    <a:cxn ang="0">
                      <a:pos x="322" y="123"/>
                    </a:cxn>
                    <a:cxn ang="0">
                      <a:pos x="368" y="50"/>
                    </a:cxn>
                    <a:cxn ang="0">
                      <a:pos x="381" y="56"/>
                    </a:cxn>
                    <a:cxn ang="0">
                      <a:pos x="415" y="30"/>
                    </a:cxn>
                    <a:cxn ang="0">
                      <a:pos x="407" y="11"/>
                    </a:cxn>
                    <a:cxn ang="0">
                      <a:pos x="410" y="0"/>
                    </a:cxn>
                    <a:cxn ang="0">
                      <a:pos x="440" y="0"/>
                    </a:cxn>
                    <a:cxn ang="0">
                      <a:pos x="461" y="6"/>
                    </a:cxn>
                    <a:cxn ang="0">
                      <a:pos x="522" y="42"/>
                    </a:cxn>
                    <a:cxn ang="0">
                      <a:pos x="566" y="40"/>
                    </a:cxn>
                    <a:cxn ang="0">
                      <a:pos x="586" y="27"/>
                    </a:cxn>
                    <a:cxn ang="0">
                      <a:pos x="634" y="57"/>
                    </a:cxn>
                    <a:cxn ang="0">
                      <a:pos x="651" y="115"/>
                    </a:cxn>
                    <a:cxn ang="0">
                      <a:pos x="707" y="156"/>
                    </a:cxn>
                    <a:cxn ang="0">
                      <a:pos x="680" y="186"/>
                    </a:cxn>
                    <a:cxn ang="0">
                      <a:pos x="630" y="233"/>
                    </a:cxn>
                    <a:cxn ang="0">
                      <a:pos x="630" y="244"/>
                    </a:cxn>
                    <a:cxn ang="0">
                      <a:pos x="561" y="288"/>
                    </a:cxn>
                    <a:cxn ang="0">
                      <a:pos x="171" y="323"/>
                    </a:cxn>
                    <a:cxn ang="0">
                      <a:pos x="129" y="322"/>
                    </a:cxn>
                    <a:cxn ang="0">
                      <a:pos x="130" y="342"/>
                    </a:cxn>
                    <a:cxn ang="0">
                      <a:pos x="0" y="352"/>
                    </a:cxn>
                    <a:cxn ang="0">
                      <a:pos x="5" y="333"/>
                    </a:cxn>
                    <a:cxn ang="0">
                      <a:pos x="5" y="333"/>
                    </a:cxn>
                  </a:cxnLst>
                  <a:rect l="0" t="0" r="r" b="b"/>
                  <a:pathLst>
                    <a:path w="707" h="352">
                      <a:moveTo>
                        <a:pt x="5" y="333"/>
                      </a:moveTo>
                      <a:lnTo>
                        <a:pt x="22" y="332"/>
                      </a:lnTo>
                      <a:lnTo>
                        <a:pt x="27" y="294"/>
                      </a:lnTo>
                      <a:lnTo>
                        <a:pt x="17" y="293"/>
                      </a:lnTo>
                      <a:lnTo>
                        <a:pt x="39" y="262"/>
                      </a:lnTo>
                      <a:lnTo>
                        <a:pt x="83" y="276"/>
                      </a:lnTo>
                      <a:lnTo>
                        <a:pt x="90" y="233"/>
                      </a:lnTo>
                      <a:lnTo>
                        <a:pt x="120" y="222"/>
                      </a:lnTo>
                      <a:lnTo>
                        <a:pt x="115" y="211"/>
                      </a:lnTo>
                      <a:lnTo>
                        <a:pt x="132" y="172"/>
                      </a:lnTo>
                      <a:lnTo>
                        <a:pt x="190" y="169"/>
                      </a:lnTo>
                      <a:lnTo>
                        <a:pt x="237" y="154"/>
                      </a:lnTo>
                      <a:lnTo>
                        <a:pt x="268" y="133"/>
                      </a:lnTo>
                      <a:lnTo>
                        <a:pt x="283" y="125"/>
                      </a:lnTo>
                      <a:lnTo>
                        <a:pt x="322" y="123"/>
                      </a:lnTo>
                      <a:lnTo>
                        <a:pt x="368" y="50"/>
                      </a:lnTo>
                      <a:lnTo>
                        <a:pt x="381" y="56"/>
                      </a:lnTo>
                      <a:lnTo>
                        <a:pt x="415" y="30"/>
                      </a:lnTo>
                      <a:lnTo>
                        <a:pt x="407" y="11"/>
                      </a:lnTo>
                      <a:lnTo>
                        <a:pt x="410" y="0"/>
                      </a:lnTo>
                      <a:lnTo>
                        <a:pt x="440" y="0"/>
                      </a:lnTo>
                      <a:lnTo>
                        <a:pt x="461" y="6"/>
                      </a:lnTo>
                      <a:lnTo>
                        <a:pt x="522" y="42"/>
                      </a:lnTo>
                      <a:lnTo>
                        <a:pt x="566" y="40"/>
                      </a:lnTo>
                      <a:lnTo>
                        <a:pt x="586" y="27"/>
                      </a:lnTo>
                      <a:lnTo>
                        <a:pt x="634" y="57"/>
                      </a:lnTo>
                      <a:lnTo>
                        <a:pt x="651" y="115"/>
                      </a:lnTo>
                      <a:lnTo>
                        <a:pt x="707" y="156"/>
                      </a:lnTo>
                      <a:lnTo>
                        <a:pt x="680" y="186"/>
                      </a:lnTo>
                      <a:lnTo>
                        <a:pt x="630" y="233"/>
                      </a:lnTo>
                      <a:lnTo>
                        <a:pt x="630" y="244"/>
                      </a:lnTo>
                      <a:lnTo>
                        <a:pt x="561" y="288"/>
                      </a:lnTo>
                      <a:lnTo>
                        <a:pt x="171" y="323"/>
                      </a:lnTo>
                      <a:lnTo>
                        <a:pt x="129" y="322"/>
                      </a:lnTo>
                      <a:lnTo>
                        <a:pt x="130" y="342"/>
                      </a:lnTo>
                      <a:lnTo>
                        <a:pt x="0" y="352"/>
                      </a:lnTo>
                      <a:lnTo>
                        <a:pt x="5" y="333"/>
                      </a:lnTo>
                      <a:lnTo>
                        <a:pt x="5" y="333"/>
                      </a:lnTo>
                      <a:close/>
                    </a:path>
                  </a:pathLst>
                </a:custGeom>
                <a:solidFill>
                  <a:srgbClr val="FFB27D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  <p:sp>
              <p:nvSpPr>
                <p:cNvPr id="88" name="Freeform 44">
                  <a:extLst>
                    <a:ext uri="{FF2B5EF4-FFF2-40B4-BE49-F238E27FC236}">
                      <a16:creationId xmlns:a16="http://schemas.microsoft.com/office/drawing/2014/main" id="{945B5CB8-CEE4-4B62-BAA1-D200F7F259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7711" y="2892005"/>
                  <a:ext cx="693738" cy="669925"/>
                </a:xfrm>
                <a:custGeom>
                  <a:avLst/>
                  <a:gdLst/>
                  <a:ahLst/>
                  <a:cxnLst>
                    <a:cxn ang="0">
                      <a:pos x="0" y="293"/>
                    </a:cxn>
                    <a:cxn ang="0">
                      <a:pos x="17" y="351"/>
                    </a:cxn>
                    <a:cxn ang="0">
                      <a:pos x="73" y="392"/>
                    </a:cxn>
                    <a:cxn ang="0">
                      <a:pos x="100" y="422"/>
                    </a:cxn>
                    <a:cxn ang="0">
                      <a:pos x="183" y="390"/>
                    </a:cxn>
                    <a:cxn ang="0">
                      <a:pos x="220" y="383"/>
                    </a:cxn>
                    <a:cxn ang="0">
                      <a:pos x="241" y="359"/>
                    </a:cxn>
                    <a:cxn ang="0">
                      <a:pos x="273" y="232"/>
                    </a:cxn>
                    <a:cxn ang="0">
                      <a:pos x="308" y="247"/>
                    </a:cxn>
                    <a:cxn ang="0">
                      <a:pos x="376" y="109"/>
                    </a:cxn>
                    <a:cxn ang="0">
                      <a:pos x="429" y="139"/>
                    </a:cxn>
                    <a:cxn ang="0">
                      <a:pos x="437" y="114"/>
                    </a:cxn>
                    <a:cxn ang="0">
                      <a:pos x="400" y="85"/>
                    </a:cxn>
                    <a:cxn ang="0">
                      <a:pos x="371" y="88"/>
                    </a:cxn>
                    <a:cxn ang="0">
                      <a:pos x="361" y="103"/>
                    </a:cxn>
                    <a:cxn ang="0">
                      <a:pos x="308" y="119"/>
                    </a:cxn>
                    <a:cxn ang="0">
                      <a:pos x="274" y="156"/>
                    </a:cxn>
                    <a:cxn ang="0">
                      <a:pos x="263" y="95"/>
                    </a:cxn>
                    <a:cxn ang="0">
                      <a:pos x="169" y="112"/>
                    </a:cxn>
                    <a:cxn ang="0">
                      <a:pos x="151" y="0"/>
                    </a:cxn>
                    <a:cxn ang="0">
                      <a:pos x="137" y="10"/>
                    </a:cxn>
                    <a:cxn ang="0">
                      <a:pos x="146" y="31"/>
                    </a:cxn>
                    <a:cxn ang="0">
                      <a:pos x="134" y="129"/>
                    </a:cxn>
                    <a:cxn ang="0">
                      <a:pos x="64" y="188"/>
                    </a:cxn>
                    <a:cxn ang="0">
                      <a:pos x="56" y="227"/>
                    </a:cxn>
                    <a:cxn ang="0">
                      <a:pos x="35" y="219"/>
                    </a:cxn>
                    <a:cxn ang="0">
                      <a:pos x="30" y="266"/>
                    </a:cxn>
                    <a:cxn ang="0">
                      <a:pos x="0" y="293"/>
                    </a:cxn>
                    <a:cxn ang="0">
                      <a:pos x="0" y="293"/>
                    </a:cxn>
                    <a:cxn ang="0">
                      <a:pos x="0" y="293"/>
                    </a:cxn>
                  </a:cxnLst>
                  <a:rect l="0" t="0" r="r" b="b"/>
                  <a:pathLst>
                    <a:path w="437" h="422">
                      <a:moveTo>
                        <a:pt x="0" y="293"/>
                      </a:moveTo>
                      <a:lnTo>
                        <a:pt x="17" y="351"/>
                      </a:lnTo>
                      <a:lnTo>
                        <a:pt x="73" y="392"/>
                      </a:lnTo>
                      <a:lnTo>
                        <a:pt x="100" y="422"/>
                      </a:lnTo>
                      <a:lnTo>
                        <a:pt x="183" y="390"/>
                      </a:lnTo>
                      <a:lnTo>
                        <a:pt x="220" y="383"/>
                      </a:lnTo>
                      <a:lnTo>
                        <a:pt x="241" y="359"/>
                      </a:lnTo>
                      <a:lnTo>
                        <a:pt x="273" y="232"/>
                      </a:lnTo>
                      <a:lnTo>
                        <a:pt x="308" y="247"/>
                      </a:lnTo>
                      <a:lnTo>
                        <a:pt x="376" y="109"/>
                      </a:lnTo>
                      <a:lnTo>
                        <a:pt x="429" y="139"/>
                      </a:lnTo>
                      <a:lnTo>
                        <a:pt x="437" y="114"/>
                      </a:lnTo>
                      <a:lnTo>
                        <a:pt x="400" y="85"/>
                      </a:lnTo>
                      <a:lnTo>
                        <a:pt x="371" y="88"/>
                      </a:lnTo>
                      <a:lnTo>
                        <a:pt x="361" y="103"/>
                      </a:lnTo>
                      <a:lnTo>
                        <a:pt x="308" y="119"/>
                      </a:lnTo>
                      <a:lnTo>
                        <a:pt x="274" y="156"/>
                      </a:lnTo>
                      <a:lnTo>
                        <a:pt x="263" y="95"/>
                      </a:lnTo>
                      <a:lnTo>
                        <a:pt x="169" y="112"/>
                      </a:lnTo>
                      <a:lnTo>
                        <a:pt x="151" y="0"/>
                      </a:lnTo>
                      <a:lnTo>
                        <a:pt x="137" y="10"/>
                      </a:lnTo>
                      <a:lnTo>
                        <a:pt x="146" y="31"/>
                      </a:lnTo>
                      <a:lnTo>
                        <a:pt x="134" y="129"/>
                      </a:lnTo>
                      <a:lnTo>
                        <a:pt x="64" y="188"/>
                      </a:lnTo>
                      <a:lnTo>
                        <a:pt x="56" y="227"/>
                      </a:lnTo>
                      <a:lnTo>
                        <a:pt x="35" y="219"/>
                      </a:lnTo>
                      <a:lnTo>
                        <a:pt x="30" y="266"/>
                      </a:lnTo>
                      <a:lnTo>
                        <a:pt x="0" y="293"/>
                      </a:lnTo>
                      <a:lnTo>
                        <a:pt x="0" y="293"/>
                      </a:lnTo>
                      <a:lnTo>
                        <a:pt x="0" y="293"/>
                      </a:lnTo>
                      <a:close/>
                    </a:path>
                  </a:pathLst>
                </a:custGeom>
                <a:solidFill>
                  <a:srgbClr val="FFB27D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endParaRPr lang="en-US" sz="1400"/>
                </a:p>
              </p:txBody>
            </p:sp>
          </p:grp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CE5DED-385B-4CBA-97A3-4F63672040D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79883" y="3304782"/>
              <a:ext cx="152177" cy="197620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C7F2039-1CC3-44EE-A676-6DCB15DFBB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29127" y="2838495"/>
              <a:ext cx="872466" cy="6666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0287BD-DE15-43BD-A0F0-1E8E0A7D63A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640548" y="3520852"/>
              <a:ext cx="726624" cy="48381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59D1801-752A-466A-B8B8-2C06FCF062A4}"/>
                </a:ext>
              </a:extLst>
            </p:cNvPr>
            <p:cNvGrpSpPr/>
            <p:nvPr/>
          </p:nvGrpSpPr>
          <p:grpSpPr>
            <a:xfrm>
              <a:off x="977075" y="1903945"/>
              <a:ext cx="8406679" cy="3722042"/>
              <a:chOff x="977075" y="1903945"/>
              <a:chExt cx="8406679" cy="3722042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6ED2CAA2-0879-4452-B394-DA2E28D8B407}"/>
                  </a:ext>
                </a:extLst>
              </p:cNvPr>
              <p:cNvGrpSpPr/>
              <p:nvPr/>
            </p:nvGrpSpPr>
            <p:grpSpPr>
              <a:xfrm>
                <a:off x="977075" y="1903945"/>
                <a:ext cx="8406679" cy="3722042"/>
                <a:chOff x="977075" y="1903945"/>
                <a:chExt cx="8406679" cy="3722042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7529F4CA-CCFA-4842-B688-8257EBEC8587}"/>
                    </a:ext>
                  </a:extLst>
                </p:cNvPr>
                <p:cNvGrpSpPr/>
                <p:nvPr/>
              </p:nvGrpSpPr>
              <p:grpSpPr>
                <a:xfrm>
                  <a:off x="977075" y="1903945"/>
                  <a:ext cx="8406679" cy="3722042"/>
                  <a:chOff x="998885" y="1882759"/>
                  <a:chExt cx="8406679" cy="3722042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25933EE-C36C-4CB5-89F8-E1DCB7B640A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474636" y="1882759"/>
                    <a:ext cx="1727470" cy="58434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64562280-A564-42AA-A183-0A81C9D58B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003380" y="3597711"/>
                    <a:ext cx="1431670" cy="40761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7B36F559-ACC4-4CA0-AFD6-DA4F556693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998885" y="1886001"/>
                    <a:ext cx="490032" cy="170506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FA24860B-D47A-41B4-A4BE-B70C566D54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2443705" y="2463742"/>
                    <a:ext cx="756879" cy="15481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CDF44703-3482-4983-A4EA-67ECA39D3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2464621" y="4004662"/>
                    <a:ext cx="2295254" cy="126234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7C081A0B-6BC1-4559-A1C2-9898D0B495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3213869" y="2464861"/>
                    <a:ext cx="1709512" cy="7972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9172BD74-A170-47B1-96AB-1C6B73679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4934992" y="2376379"/>
                    <a:ext cx="935945" cy="89682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6DFF2AAD-AF9B-4F0D-95EB-4D5E9D2DF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881810" y="2411729"/>
                    <a:ext cx="910355" cy="8099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59DECDC-BC1C-47A1-AE9F-8D84F1B90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857336" y="2430319"/>
                    <a:ext cx="161490" cy="18707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91364E07-D21F-4AF0-A6B2-102056688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6028369" y="4281906"/>
                    <a:ext cx="1148625" cy="38526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F2C08F3C-A497-4194-A35A-80CE2F864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4801499" y="4269333"/>
                    <a:ext cx="1226870" cy="9976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FD0519A1-2958-4C14-B79E-598E7F3B2F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4935790" y="3280727"/>
                    <a:ext cx="1101926" cy="98719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D9F0E8BE-03D5-4417-8AE6-89921755D5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7164052" y="3489306"/>
                    <a:ext cx="484765" cy="116312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841D0352-F389-404D-AF8D-FFA2059F8B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7185169" y="4031615"/>
                    <a:ext cx="1131232" cy="62457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79C08A62-E0CD-4EAB-A2EE-38491D14E4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185169" y="4694107"/>
                    <a:ext cx="1198970" cy="91069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B9CC2F3C-E015-4FA3-B5D2-B8F2B8FCE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824203" y="3241921"/>
                    <a:ext cx="824614" cy="26324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EA3D8872-83A4-4CB1-9962-C323B0F1A2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8316401" y="2869930"/>
                    <a:ext cx="200326" cy="113904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D452B9F0-4517-43C3-A994-7960DF05E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8510272" y="2202590"/>
                    <a:ext cx="226491" cy="6463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D5211073-1466-4547-A116-2C5039566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8770800" y="1912778"/>
                    <a:ext cx="634764" cy="29856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4FB73FFA-6BD8-4124-A39D-F86D3A1A2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3219474" y="2359414"/>
                    <a:ext cx="2631292" cy="6974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4B593701-48DF-4B24-BAC2-B35E9D2933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038274" y="3266334"/>
                  <a:ext cx="763471" cy="103252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3C37031-5A00-4B45-A898-6ACB1392C9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30465" y="3297007"/>
                <a:ext cx="2475340" cy="70288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09389E2-4228-418D-9603-65F0816D585D}"/>
                </a:ext>
              </a:extLst>
            </p:cNvPr>
            <p:cNvGrpSpPr/>
            <p:nvPr/>
          </p:nvGrpSpPr>
          <p:grpSpPr>
            <a:xfrm>
              <a:off x="732617" y="1676050"/>
              <a:ext cx="8861285" cy="4177676"/>
              <a:chOff x="761893" y="1655725"/>
              <a:chExt cx="8861285" cy="417767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F2F233A-F460-4BCC-BD9B-99A4841EEA22}"/>
                  </a:ext>
                </a:extLst>
              </p:cNvPr>
              <p:cNvSpPr/>
              <p:nvPr/>
            </p:nvSpPr>
            <p:spPr bwMode="auto">
              <a:xfrm>
                <a:off x="9165978" y="169264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8D0725-1E46-4E1C-9CF4-98F57BB9CB99}"/>
                  </a:ext>
                </a:extLst>
              </p:cNvPr>
              <p:cNvSpPr/>
              <p:nvPr/>
            </p:nvSpPr>
            <p:spPr bwMode="auto">
              <a:xfrm>
                <a:off x="8484937" y="2000801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AA9FFD8-DEE7-474B-BBAC-0CF7821C8A7C}"/>
                  </a:ext>
                </a:extLst>
              </p:cNvPr>
              <p:cNvSpPr/>
              <p:nvPr/>
            </p:nvSpPr>
            <p:spPr bwMode="auto">
              <a:xfrm>
                <a:off x="8272993" y="2620388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351E431-0180-43B9-8C53-202D5F2B6DCB}"/>
                  </a:ext>
                </a:extLst>
              </p:cNvPr>
              <p:cNvSpPr/>
              <p:nvPr/>
            </p:nvSpPr>
            <p:spPr bwMode="auto">
              <a:xfrm>
                <a:off x="8093254" y="3780374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A0DDBD2-67BB-4FE1-B1F8-954CC7E255A2}"/>
                  </a:ext>
                </a:extLst>
              </p:cNvPr>
              <p:cNvSpPr/>
              <p:nvPr/>
            </p:nvSpPr>
            <p:spPr bwMode="auto">
              <a:xfrm>
                <a:off x="8155539" y="5376201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C2F67E2-9043-475F-9B32-C8510398F66F}"/>
                  </a:ext>
                </a:extLst>
              </p:cNvPr>
              <p:cNvSpPr/>
              <p:nvPr/>
            </p:nvSpPr>
            <p:spPr bwMode="auto">
              <a:xfrm>
                <a:off x="6914535" y="4438571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A8C9D90-B789-4890-A620-F4578EA7FBEF}"/>
                  </a:ext>
                </a:extLst>
              </p:cNvPr>
              <p:cNvSpPr/>
              <p:nvPr/>
            </p:nvSpPr>
            <p:spPr bwMode="auto">
              <a:xfrm>
                <a:off x="7400527" y="329234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E2CBC97-81AE-4535-A6F1-01E21F236419}"/>
                  </a:ext>
                </a:extLst>
              </p:cNvPr>
              <p:cNvSpPr/>
              <p:nvPr/>
            </p:nvSpPr>
            <p:spPr bwMode="auto">
              <a:xfrm>
                <a:off x="6587689" y="298763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312B9FB-D61F-4EE7-93DA-A2028733DF9C}"/>
                  </a:ext>
                </a:extLst>
              </p:cNvPr>
              <p:cNvSpPr/>
              <p:nvPr/>
            </p:nvSpPr>
            <p:spPr bwMode="auto">
              <a:xfrm>
                <a:off x="5606096" y="217603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303F11F-3D5A-4401-9AA3-BBEF020FC3B4}"/>
                  </a:ext>
                </a:extLst>
              </p:cNvPr>
              <p:cNvSpPr/>
              <p:nvPr/>
            </p:nvSpPr>
            <p:spPr bwMode="auto">
              <a:xfrm>
                <a:off x="5810432" y="405330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EF47D14-61DC-418C-BDB7-FA67FA259A0F}"/>
                  </a:ext>
                </a:extLst>
              </p:cNvPr>
              <p:cNvSpPr/>
              <p:nvPr/>
            </p:nvSpPr>
            <p:spPr bwMode="auto">
              <a:xfrm>
                <a:off x="4528378" y="5038404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3E6B68D-BB44-48E5-B6A6-D071D464E0D9}"/>
                  </a:ext>
                </a:extLst>
              </p:cNvPr>
              <p:cNvSpPr/>
              <p:nvPr/>
            </p:nvSpPr>
            <p:spPr bwMode="auto">
              <a:xfrm>
                <a:off x="4681569" y="3052127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19BEB00-A8B8-408B-B649-510ED5AC3054}"/>
                  </a:ext>
                </a:extLst>
              </p:cNvPr>
              <p:cNvSpPr/>
              <p:nvPr/>
            </p:nvSpPr>
            <p:spPr bwMode="auto">
              <a:xfrm>
                <a:off x="2210856" y="3762079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7411A5F-0ECF-42F1-ADE1-354916FE1DA4}"/>
                  </a:ext>
                </a:extLst>
              </p:cNvPr>
              <p:cNvSpPr/>
              <p:nvPr/>
            </p:nvSpPr>
            <p:spPr bwMode="auto">
              <a:xfrm>
                <a:off x="761893" y="3364203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0967198-97A4-4C87-A1B2-22953320C43A}"/>
                  </a:ext>
                </a:extLst>
              </p:cNvPr>
              <p:cNvSpPr/>
              <p:nvPr/>
            </p:nvSpPr>
            <p:spPr bwMode="auto">
              <a:xfrm>
                <a:off x="2973506" y="2238499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4FAA692-7790-475E-AC4A-8FB8398370A8}"/>
                  </a:ext>
                </a:extLst>
              </p:cNvPr>
              <p:cNvSpPr/>
              <p:nvPr/>
            </p:nvSpPr>
            <p:spPr bwMode="auto">
              <a:xfrm>
                <a:off x="1246036" y="16557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817DAF78-2857-4F32-9122-B7A3D92E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899" y="1575646"/>
            <a:ext cx="4119973" cy="232807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64B86C2-AF18-43C7-AE08-DED69EB1D158}"/>
              </a:ext>
            </a:extLst>
          </p:cNvPr>
          <p:cNvGrpSpPr/>
          <p:nvPr/>
        </p:nvGrpSpPr>
        <p:grpSpPr>
          <a:xfrm>
            <a:off x="2338876" y="2260287"/>
            <a:ext cx="612648" cy="612648"/>
            <a:chOff x="4063904" y="4140395"/>
            <a:chExt cx="612648" cy="612648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F1D5759-84D1-4A3D-8F4B-190C83315186}"/>
                </a:ext>
              </a:extLst>
            </p:cNvPr>
            <p:cNvSpPr/>
            <p:nvPr/>
          </p:nvSpPr>
          <p:spPr bwMode="auto">
            <a:xfrm>
              <a:off x="4063904" y="4140395"/>
              <a:ext cx="612648" cy="612648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pic>
          <p:nvPicPr>
            <p:cNvPr id="54" name="Graphic 53" descr="Lightning bolt">
              <a:extLst>
                <a:ext uri="{FF2B5EF4-FFF2-40B4-BE49-F238E27FC236}">
                  <a16:creationId xmlns:a16="http://schemas.microsoft.com/office/drawing/2014/main" id="{AAD0EF9E-B4C1-436D-8FFA-FD615B04D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9327" y="4197009"/>
              <a:ext cx="552140" cy="55214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BB07B2-54AB-4743-A2BF-B3FC925912BE}"/>
              </a:ext>
            </a:extLst>
          </p:cNvPr>
          <p:cNvGrpSpPr/>
          <p:nvPr/>
        </p:nvGrpSpPr>
        <p:grpSpPr>
          <a:xfrm>
            <a:off x="5340960" y="1576549"/>
            <a:ext cx="1537565" cy="1908215"/>
            <a:chOff x="5375090" y="1629178"/>
            <a:chExt cx="1537565" cy="190821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92AA9B7-B93B-4D01-9D64-1F8B33727D4A}"/>
                </a:ext>
              </a:extLst>
            </p:cNvPr>
            <p:cNvSpPr txBox="1"/>
            <p:nvPr/>
          </p:nvSpPr>
          <p:spPr>
            <a:xfrm>
              <a:off x="5375090" y="1629178"/>
              <a:ext cx="1537565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800" dirty="0">
                  <a:latin typeface="Calibri" panose="020F0502020204030204" pitchFamily="34" charset="0"/>
                </a:rPr>
                <a:t>Synchronized</a:t>
              </a:r>
            </a:p>
            <a:p>
              <a:pPr>
                <a:spcBef>
                  <a:spcPts val="400"/>
                </a:spcBef>
              </a:pPr>
              <a:endParaRPr lang="en-US" sz="1800" dirty="0">
                <a:latin typeface="Calibri" panose="020F0502020204030204" pitchFamily="34" charset="0"/>
              </a:endParaRPr>
            </a:p>
            <a:p>
              <a:pPr>
                <a:spcBef>
                  <a:spcPts val="400"/>
                </a:spcBef>
              </a:pPr>
              <a:endParaRPr lang="en-US" sz="1800" dirty="0">
                <a:latin typeface="Calibri" panose="020F0502020204030204" pitchFamily="34" charset="0"/>
              </a:endParaRPr>
            </a:p>
            <a:p>
              <a:pPr>
                <a:spcBef>
                  <a:spcPts val="400"/>
                </a:spcBef>
              </a:pPr>
              <a:r>
                <a:rPr lang="en-US" sz="1800" dirty="0">
                  <a:latin typeface="Calibri" panose="020F0502020204030204" pitchFamily="34" charset="0"/>
                </a:rPr>
                <a:t> Hourly Load, Renewables, and Prices</a:t>
              </a:r>
            </a:p>
          </p:txBody>
        </p:sp>
        <p:sp>
          <p:nvSpPr>
            <p:cNvPr id="137" name="Left-Right Arrow 2">
              <a:extLst>
                <a:ext uri="{FF2B5EF4-FFF2-40B4-BE49-F238E27FC236}">
                  <a16:creationId xmlns:a16="http://schemas.microsoft.com/office/drawing/2014/main" id="{C245BBD6-B334-40C4-A183-464C9077C92C}"/>
                </a:ext>
              </a:extLst>
            </p:cNvPr>
            <p:cNvSpPr/>
            <p:nvPr/>
          </p:nvSpPr>
          <p:spPr bwMode="auto">
            <a:xfrm>
              <a:off x="5607755" y="2037469"/>
              <a:ext cx="1108565" cy="548063"/>
            </a:xfrm>
            <a:prstGeom prst="leftRightArrow">
              <a:avLst/>
            </a:prstGeom>
            <a:solidFill>
              <a:schemeClr val="tx2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F06CBFF-3A1D-4203-8FCA-2678D5BADC03}"/>
              </a:ext>
            </a:extLst>
          </p:cNvPr>
          <p:cNvSpPr txBox="1"/>
          <p:nvPr/>
        </p:nvSpPr>
        <p:spPr>
          <a:xfrm>
            <a:off x="520679" y="1031089"/>
            <a:ext cx="4248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Electric Generation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47498A-1FEC-48A6-86FF-587063DB0DF9}"/>
              </a:ext>
            </a:extLst>
          </p:cNvPr>
          <p:cNvSpPr txBox="1"/>
          <p:nvPr/>
        </p:nvSpPr>
        <p:spPr>
          <a:xfrm>
            <a:off x="7494297" y="1031089"/>
            <a:ext cx="4248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Energy Use</a:t>
            </a:r>
          </a:p>
        </p:txBody>
      </p:sp>
      <p:sp>
        <p:nvSpPr>
          <p:cNvPr id="141" name="Content Placeholder 4">
            <a:extLst>
              <a:ext uri="{FF2B5EF4-FFF2-40B4-BE49-F238E27FC236}">
                <a16:creationId xmlns:a16="http://schemas.microsoft.com/office/drawing/2014/main" id="{C11869AF-BDB7-4058-904C-4F941759CA8F}"/>
              </a:ext>
            </a:extLst>
          </p:cNvPr>
          <p:cNvSpPr txBox="1">
            <a:spLocks/>
          </p:cNvSpPr>
          <p:nvPr/>
        </p:nvSpPr>
        <p:spPr>
          <a:xfrm>
            <a:off x="483313" y="3835316"/>
            <a:ext cx="4795826" cy="1668635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6738" indent="-279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5663" indent="-22383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62063" indent="-28892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8288" indent="-22542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446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6pPr>
            <a:lvl7pPr marL="24018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7pPr>
            <a:lvl8pPr marL="28590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8pPr>
            <a:lvl9pPr marL="33162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kern="0" dirty="0"/>
              <a:t>Detailed representation of:</a:t>
            </a:r>
          </a:p>
          <a:p>
            <a:r>
              <a:rPr lang="en-US" sz="1600" kern="0" dirty="0"/>
              <a:t>Energy and capacity requirements</a:t>
            </a:r>
          </a:p>
          <a:p>
            <a:r>
              <a:rPr lang="en-US" sz="1600" kern="0" dirty="0"/>
              <a:t>Renewable integration, transmission, storage</a:t>
            </a:r>
          </a:p>
          <a:p>
            <a:r>
              <a:rPr lang="en-US" sz="1600" kern="0" dirty="0"/>
              <a:t>State-level policies and constraints</a:t>
            </a:r>
          </a:p>
          <a:p>
            <a:endParaRPr lang="en-US" sz="1600" kern="0" dirty="0"/>
          </a:p>
        </p:txBody>
      </p:sp>
      <p:sp>
        <p:nvSpPr>
          <p:cNvPr id="143" name="Content Placeholder 4">
            <a:extLst>
              <a:ext uri="{FF2B5EF4-FFF2-40B4-BE49-F238E27FC236}">
                <a16:creationId xmlns:a16="http://schemas.microsoft.com/office/drawing/2014/main" id="{3C351369-7D54-4609-BE1F-165BB011CFC6}"/>
              </a:ext>
            </a:extLst>
          </p:cNvPr>
          <p:cNvSpPr txBox="1">
            <a:spLocks/>
          </p:cNvSpPr>
          <p:nvPr/>
        </p:nvSpPr>
        <p:spPr>
          <a:xfrm>
            <a:off x="7472936" y="3865119"/>
            <a:ext cx="4466219" cy="1668635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66738" indent="-279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5663" indent="-22383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62063" indent="-28892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38288" indent="-22542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446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6pPr>
            <a:lvl7pPr marL="24018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7pPr>
            <a:lvl8pPr marL="28590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8pPr>
            <a:lvl9pPr marL="3316288" indent="-174625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kern="0" dirty="0"/>
              <a:t>Detailed representation of:</a:t>
            </a:r>
          </a:p>
          <a:p>
            <a:r>
              <a:rPr lang="en-US" sz="1600" kern="0" dirty="0"/>
              <a:t>Customer heterogeneity across end-use sectors</a:t>
            </a:r>
          </a:p>
          <a:p>
            <a:r>
              <a:rPr lang="en-US" sz="1600" kern="0" dirty="0"/>
              <a:t>End-use technology trade-offs</a:t>
            </a:r>
          </a:p>
          <a:p>
            <a:r>
              <a:rPr lang="en-US" sz="1600" kern="0" dirty="0"/>
              <a:t>Electrification and efficiency opportunities</a:t>
            </a:r>
          </a:p>
          <a:p>
            <a:endParaRPr lang="en-US" sz="1600" kern="0" dirty="0"/>
          </a:p>
        </p:txBody>
      </p:sp>
      <p:sp>
        <p:nvSpPr>
          <p:cNvPr id="144" name="Rounded Rectangle 90">
            <a:extLst>
              <a:ext uri="{FF2B5EF4-FFF2-40B4-BE49-F238E27FC236}">
                <a16:creationId xmlns:a16="http://schemas.microsoft.com/office/drawing/2014/main" id="{A6D4A741-87BB-4057-9514-ACB7C832EC27}"/>
              </a:ext>
            </a:extLst>
          </p:cNvPr>
          <p:cNvSpPr/>
          <p:nvPr/>
        </p:nvSpPr>
        <p:spPr bwMode="auto">
          <a:xfrm>
            <a:off x="4921669" y="3630199"/>
            <a:ext cx="2416953" cy="1884524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Model Outputs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Economic equilibrium for generation, capacity, and end-use mix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Emissions, air quality, and water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8521C3E-5135-422E-ABC1-E4B7BB0D1E0A}"/>
              </a:ext>
            </a:extLst>
          </p:cNvPr>
          <p:cNvGrpSpPr>
            <a:grpSpLocks noChangeAspect="1"/>
          </p:cNvGrpSpPr>
          <p:nvPr/>
        </p:nvGrpSpPr>
        <p:grpSpPr>
          <a:xfrm>
            <a:off x="8679743" y="2269789"/>
            <a:ext cx="612648" cy="612648"/>
            <a:chOff x="6146721" y="2310120"/>
            <a:chExt cx="914400" cy="91440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E11D9E7-4C2B-4274-B8C5-3B24B7198397}"/>
                </a:ext>
              </a:extLst>
            </p:cNvPr>
            <p:cNvSpPr/>
            <p:nvPr/>
          </p:nvSpPr>
          <p:spPr bwMode="auto">
            <a:xfrm>
              <a:off x="6146721" y="2310120"/>
              <a:ext cx="914400" cy="9144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pic>
          <p:nvPicPr>
            <p:cNvPr id="149" name="Graphic 148" descr="Electric car">
              <a:extLst>
                <a:ext uri="{FF2B5EF4-FFF2-40B4-BE49-F238E27FC236}">
                  <a16:creationId xmlns:a16="http://schemas.microsoft.com/office/drawing/2014/main" id="{A24C233D-8CF0-4D50-9698-48EB2CD97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42179" y="2392689"/>
              <a:ext cx="749261" cy="749261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E06FED2-0F7B-4165-8AD6-3ED6CF242603}"/>
              </a:ext>
            </a:extLst>
          </p:cNvPr>
          <p:cNvGrpSpPr>
            <a:grpSpLocks noChangeAspect="1"/>
          </p:cNvGrpSpPr>
          <p:nvPr/>
        </p:nvGrpSpPr>
        <p:grpSpPr>
          <a:xfrm>
            <a:off x="9404217" y="2269789"/>
            <a:ext cx="612648" cy="612648"/>
            <a:chOff x="8423775" y="2283745"/>
            <a:chExt cx="914400" cy="9144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DC9A55-9637-420C-8201-FD2923561E03}"/>
                </a:ext>
              </a:extLst>
            </p:cNvPr>
            <p:cNvSpPr/>
            <p:nvPr/>
          </p:nvSpPr>
          <p:spPr bwMode="auto">
            <a:xfrm>
              <a:off x="8423775" y="2283745"/>
              <a:ext cx="914400" cy="9144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pic>
          <p:nvPicPr>
            <p:cNvPr id="153" name="Graphic 152" descr="City">
              <a:extLst>
                <a:ext uri="{FF2B5EF4-FFF2-40B4-BE49-F238E27FC236}">
                  <a16:creationId xmlns:a16="http://schemas.microsoft.com/office/drawing/2014/main" id="{2DCB65E3-B0AE-471B-A42C-871E5175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63420" y="2443484"/>
              <a:ext cx="635109" cy="635109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8524397-3696-4640-903A-A9807A635D41}"/>
              </a:ext>
            </a:extLst>
          </p:cNvPr>
          <p:cNvGrpSpPr>
            <a:grpSpLocks noChangeAspect="1"/>
          </p:cNvGrpSpPr>
          <p:nvPr/>
        </p:nvGrpSpPr>
        <p:grpSpPr>
          <a:xfrm>
            <a:off x="10133450" y="2269789"/>
            <a:ext cx="612648" cy="612648"/>
            <a:chOff x="9489177" y="2310120"/>
            <a:chExt cx="914400" cy="914400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082998A-1F00-424B-B48A-BE92088AC2D9}"/>
                </a:ext>
              </a:extLst>
            </p:cNvPr>
            <p:cNvSpPr/>
            <p:nvPr/>
          </p:nvSpPr>
          <p:spPr bwMode="auto">
            <a:xfrm>
              <a:off x="9489177" y="2310120"/>
              <a:ext cx="914400" cy="91440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pic>
          <p:nvPicPr>
            <p:cNvPr id="158" name="Graphic 157" descr="Factory">
              <a:extLst>
                <a:ext uri="{FF2B5EF4-FFF2-40B4-BE49-F238E27FC236}">
                  <a16:creationId xmlns:a16="http://schemas.microsoft.com/office/drawing/2014/main" id="{EF3A539A-F11E-4D3E-AE49-371AB6AF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03476" y="2392689"/>
              <a:ext cx="727365" cy="727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53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6389" y="775539"/>
          <a:ext cx="11508742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7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7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Integrated</a:t>
                      </a: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Electric Only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</a:rPr>
                        <a:t>Dynamic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</a:rPr>
                        <a:t>Dynamic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</a:rPr>
                        <a:t>Unit Commitment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Optimization Horizon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Multi-decadal (35 years)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Multi-decadal (35 years)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Annual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Temporal Granularity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~100 segments per year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~100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 segments per year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8,760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8,760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hours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Capacity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</a:rPr>
                        <a:t> Mix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Endogenous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Endogenous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Endogenous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Exogenous (from dynamic model run)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Unit Aggregation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100+ capacity blocks per region (dispatched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together)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100+ capacity blocks per region (dispatched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together)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100+ capacity blocks per region (dispatched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together)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Individual units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Endogenous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Exogenous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467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Geographical Detail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User-specified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regions, less than 20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User-specified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All user-specified regions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All user-specified regions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alibri" panose="020F0502020204030204" pitchFamily="34" charset="0"/>
                        </a:rPr>
                        <a:t>Dispatch Constraints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Load balancing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Load balancing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Load balancing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Balancing, min. load limits, ramp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rates, start costs, etc.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Optimization 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Linear program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Linear program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Linear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Mixed-integer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program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Sectors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Entire economy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Electric Sector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Electric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sector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Electric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sector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Energy Demand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Endogenous; detailed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</a:rPr>
                        <a:t> end-use model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Fixed, may use supply curves for some inputs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</a:rPr>
                        <a:t>Fuel Prices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Fixed, may use supply curves for some inputs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alibri" panose="020F0502020204030204" pitchFamily="34" charset="0"/>
                        </a:rPr>
                        <a:t>Fixed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“Flavors” of REGEN to Address Specific Questions</a:t>
            </a:r>
          </a:p>
        </p:txBody>
      </p:sp>
    </p:spTree>
    <p:extLst>
      <p:ext uri="{BB962C8B-B14F-4D97-AF65-F5344CB8AC3E}">
        <p14:creationId xmlns:p14="http://schemas.microsoft.com/office/powerpoint/2010/main" val="260135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Caveats: Uses and Limitations of Economic Models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089660"/>
            <a:ext cx="10854466" cy="52788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Models are necessarily numerical abstractions of the complex economic and energy systems they represent. As such, they may contain: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Approximation errors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Incomplete system dynamics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Data quality issues </a:t>
            </a:r>
          </a:p>
          <a:p>
            <a:pPr lvl="0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400" dirty="0"/>
              <a:t>When viewing model results, it is important to keep in mind: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Analyses are </a:t>
            </a:r>
            <a:r>
              <a:rPr lang="en-US" sz="2200" b="1" dirty="0">
                <a:solidFill>
                  <a:srgbClr val="FF0000"/>
                </a:solidFill>
              </a:rPr>
              <a:t>not intended </a:t>
            </a:r>
            <a:r>
              <a:rPr lang="en-US" sz="2200" dirty="0"/>
              <a:t>to be viewed as predictions or forecasts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solidFill>
                  <a:schemeClr val="tx2"/>
                </a:solidFill>
              </a:rPr>
              <a:t>Insights come by running a variety of cases/sensitivities, comparing the results, and asking “what if” questions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Actual dispatch and other model outcomes are dependent on many additional factors, such as policy, uncertainty, and </a:t>
            </a:r>
            <a:r>
              <a:rPr lang="en-US" sz="2200" dirty="0" err="1"/>
              <a:t>unmodeled</a:t>
            </a:r>
            <a:r>
              <a:rPr lang="en-US" sz="2200" dirty="0"/>
              <a:t> factors</a:t>
            </a:r>
            <a:endParaRPr lang="en-US" sz="20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06168" y="2228935"/>
            <a:ext cx="4034957" cy="1112450"/>
          </a:xfrm>
          <a:prstGeom prst="roundRect">
            <a:avLst>
              <a:gd name="adj" fmla="val 16667"/>
            </a:avLst>
          </a:prstGeom>
          <a:solidFill>
            <a:srgbClr val="C9F1FF"/>
          </a:solidFill>
          <a:ln w="9525" algn="ctr">
            <a:solidFill>
              <a:srgbClr val="01B1F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sz="2000" dirty="0">
                <a:latin typeface="Calibri" panose="020F0502020204030204" pitchFamily="34" charset="0"/>
              </a:rPr>
              <a:t>“Essentially,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all models are wrong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but some are useful.”  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–George Edward Pelham Box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3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A3722D-FEE2-492D-8B88-E06A3DE6A82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INL Scenarios</a:t>
            </a:r>
          </a:p>
        </p:txBody>
      </p:sp>
    </p:spTree>
    <p:extLst>
      <p:ext uri="{BB962C8B-B14F-4D97-AF65-F5344CB8AC3E}">
        <p14:creationId xmlns:p14="http://schemas.microsoft.com/office/powerpoint/2010/main" val="3184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86E96E-19FC-4FE9-A167-B117EA21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Design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A31E20-5F91-450F-B046-59BAB9069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37601"/>
              </p:ext>
            </p:extLst>
          </p:nvPr>
        </p:nvGraphicFramePr>
        <p:xfrm>
          <a:off x="365758" y="1164834"/>
          <a:ext cx="1037844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690">
                  <a:extLst>
                    <a:ext uri="{9D8B030D-6E8A-4147-A177-3AD203B41FA5}">
                      <a16:colId xmlns:a16="http://schemas.microsoft.com/office/drawing/2014/main" val="2860434962"/>
                    </a:ext>
                  </a:extLst>
                </a:gridCol>
                <a:gridCol w="1642690">
                  <a:extLst>
                    <a:ext uri="{9D8B030D-6E8A-4147-A177-3AD203B41FA5}">
                      <a16:colId xmlns:a16="http://schemas.microsoft.com/office/drawing/2014/main" val="1789570148"/>
                    </a:ext>
                  </a:extLst>
                </a:gridCol>
                <a:gridCol w="1642690">
                  <a:extLst>
                    <a:ext uri="{9D8B030D-6E8A-4147-A177-3AD203B41FA5}">
                      <a16:colId xmlns:a16="http://schemas.microsoft.com/office/drawing/2014/main" val="2555872922"/>
                    </a:ext>
                  </a:extLst>
                </a:gridCol>
                <a:gridCol w="2164992">
                  <a:extLst>
                    <a:ext uri="{9D8B030D-6E8A-4147-A177-3AD203B41FA5}">
                      <a16:colId xmlns:a16="http://schemas.microsoft.com/office/drawing/2014/main" val="1341891463"/>
                    </a:ext>
                  </a:extLst>
                </a:gridCol>
                <a:gridCol w="2164992">
                  <a:extLst>
                    <a:ext uri="{9D8B030D-6E8A-4147-A177-3AD203B41FA5}">
                      <a16:colId xmlns:a16="http://schemas.microsoft.com/office/drawing/2014/main" val="979679318"/>
                    </a:ext>
                  </a:extLst>
                </a:gridCol>
                <a:gridCol w="1120389">
                  <a:extLst>
                    <a:ext uri="{9D8B030D-6E8A-4147-A177-3AD203B41FA5}">
                      <a16:colId xmlns:a16="http://schemas.microsoft.com/office/drawing/2014/main" val="2468670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Nuclear Cost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Renewable Cost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7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(70% RPS in NYS by 2030)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Li-Ion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 +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Li-Ion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3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 CES in 2035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Nuclear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Declines in Wind and Solar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Li-Ion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CES +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 CES in 2035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Lower Nuclear Costs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Smaller Declines in Wind and Solar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Li-Ion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1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7902"/>
      </p:ext>
    </p:extLst>
  </p:cSld>
  <p:clrMapOvr>
    <a:masterClrMapping/>
  </p:clrMapOvr>
</p:sld>
</file>

<file path=ppt/theme/theme1.xml><?xml version="1.0" encoding="utf-8"?>
<a:theme xmlns:a="http://schemas.openxmlformats.org/drawingml/2006/main" name="2021 PowerPoint theme">
  <a:themeElements>
    <a:clrScheme name="Custom 2">
      <a:dk1>
        <a:srgbClr val="000000"/>
      </a:dk1>
      <a:lt1>
        <a:srgbClr val="FFFFFF"/>
      </a:lt1>
      <a:dk2>
        <a:srgbClr val="0043C8"/>
      </a:dk2>
      <a:lt2>
        <a:srgbClr val="929292"/>
      </a:lt2>
      <a:accent1>
        <a:srgbClr val="00B0F0"/>
      </a:accent1>
      <a:accent2>
        <a:srgbClr val="287A3D"/>
      </a:accent2>
      <a:accent3>
        <a:srgbClr val="F27B04"/>
      </a:accent3>
      <a:accent4>
        <a:srgbClr val="0070C0"/>
      </a:accent4>
      <a:accent5>
        <a:srgbClr val="C54343"/>
      </a:accent5>
      <a:accent6>
        <a:srgbClr val="2FC7C3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0" fontAlgn="base" latinLnBrk="0" hangingPunct="0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spcBef>
            <a:spcPts val="0"/>
          </a:spcBef>
          <a:defRPr sz="180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 PowerPoint Widescreen Template_3.1.pptx" id="{E527E8D1-414C-466C-AC0E-A3E4523FD3BA}" vid="{D6222EC1-256C-430F-A281-4DBF20164F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Props1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21A8B-3986-40B6-95DF-B5A721DA9604}">
  <ds:schemaRefs>
    <ds:schemaRef ds:uri="9d4eb815-23ed-48d9-b0c1-2b9ce0016f4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PowerPoint Widescreen Template_3.1</Template>
  <TotalTime>18291</TotalTime>
  <Words>930</Words>
  <Application>Microsoft Office PowerPoint</Application>
  <PresentationFormat>Widescreen</PresentationFormat>
  <Paragraphs>175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</vt:lpstr>
      <vt:lpstr>2021 PowerPoint theme</vt:lpstr>
      <vt:lpstr>Improving Energy Storage Modeling in Long-Term Capacity Expansion Modeling</vt:lpstr>
      <vt:lpstr>Table of Contents</vt:lpstr>
      <vt:lpstr>Overview of US-REGEN</vt:lpstr>
      <vt:lpstr>U.S. Regional Economy, GHG, and Energy (US-REGEN)</vt:lpstr>
      <vt:lpstr>US-REGEN:  Current Model Structure</vt:lpstr>
      <vt:lpstr>Multiple “Flavors” of REGEN to Address Specific Questions</vt:lpstr>
      <vt:lpstr>Caveats: Uses and Limitations of Economic Models</vt:lpstr>
      <vt:lpstr>INL Scenarios</vt:lpstr>
      <vt:lpstr>Scenario Design</vt:lpstr>
      <vt:lpstr>Cost Details</vt:lpstr>
      <vt:lpstr>Electric Sector Results</vt:lpstr>
      <vt:lpstr>Dynamic Results: New York Capacity, Reference Scenario </vt:lpstr>
      <vt:lpstr>Dynamic Results: New York Capacity, CES Scenario </vt:lpstr>
      <vt:lpstr>Dynamic Results: New York Generation, Reference Scenario</vt:lpstr>
      <vt:lpstr>Dynamic Results: New York Generation, CES Scenario</vt:lpstr>
      <vt:lpstr>Static Model Results: New York Capacity</vt:lpstr>
      <vt:lpstr>Static Model Results: New York Generation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EPRI Title Slide</dc:title>
  <dc:subject>Version 3.1</dc:subject>
  <dc:creator>Taber, John</dc:creator>
  <dc:description>© 2021 Electric Power Research Institute, Inc. All rights reserved.</dc:description>
  <cp:lastModifiedBy>Taber, John</cp:lastModifiedBy>
  <cp:revision>169</cp:revision>
  <cp:lastPrinted>2014-11-24T20:31:07Z</cp:lastPrinted>
  <dcterms:created xsi:type="dcterms:W3CDTF">2021-07-15T18:30:07Z</dcterms:created>
  <dcterms:modified xsi:type="dcterms:W3CDTF">2021-10-07T17:23:40Z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