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46" autoAdjust="0"/>
  </p:normalViewPr>
  <p:slideViewPr>
    <p:cSldViewPr snapToGrid="0">
      <p:cViewPr varScale="1">
        <p:scale>
          <a:sx n="49" d="100"/>
          <a:sy n="49" d="100"/>
        </p:scale>
        <p:origin x="1512" y="54"/>
      </p:cViewPr>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499B0-46DF-4199-B267-25F771D8AF1C}" type="datetimeFigureOut">
              <a:rPr lang="en-US" smtClean="0"/>
              <a:t>12/11/2019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0DC7F-660A-4453-9840-44DB0AF8652B}" type="slidenum">
              <a:rPr lang="en-US" smtClean="0"/>
              <a:t>‹#›</a:t>
            </a:fld>
            <a:endParaRPr lang="en-US"/>
          </a:p>
        </p:txBody>
      </p:sp>
    </p:spTree>
    <p:extLst>
      <p:ext uri="{BB962C8B-B14F-4D97-AF65-F5344CB8AC3E}">
        <p14:creationId xmlns:p14="http://schemas.microsoft.com/office/powerpoint/2010/main" val="249002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terms supervised learning and unsupervised learning would seem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exhaustively classify machine learning paradigms, but they do not.</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7</a:t>
            </a:fld>
            <a:endParaRPr lang="en-US"/>
          </a:p>
        </p:txBody>
      </p:sp>
    </p:spTree>
    <p:extLst>
      <p:ext uri="{BB962C8B-B14F-4D97-AF65-F5344CB8AC3E}">
        <p14:creationId xmlns:p14="http://schemas.microsoft.com/office/powerpoint/2010/main" val="1322436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Beyond the agent and the environment, one can identify four main </a:t>
            </a:r>
            <a:r>
              <a:rPr lang="en-US" sz="1200" b="0" i="0" kern="1200" dirty="0" err="1">
                <a:solidFill>
                  <a:schemeClr val="tx1"/>
                </a:solidFill>
                <a:effectLst/>
                <a:latin typeface="+mn-lt"/>
                <a:ea typeface="+mn-ea"/>
                <a:cs typeface="+mn-cs"/>
              </a:rPr>
              <a:t>subelements</a:t>
            </a:r>
            <a:r>
              <a:rPr lang="en-US" sz="1200" b="0" i="0" kern="1200" dirty="0">
                <a:solidFill>
                  <a:schemeClr val="tx1"/>
                </a:solidFill>
                <a:effectLst/>
                <a:latin typeface="+mn-lt"/>
                <a:ea typeface="+mn-ea"/>
                <a:cs typeface="+mn-cs"/>
              </a:rPr>
              <a:t> of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reinforcement learning system: a </a:t>
            </a:r>
            <a:r>
              <a:rPr lang="en-US" sz="1200" b="0" i="1" kern="1200" dirty="0">
                <a:solidFill>
                  <a:schemeClr val="tx1"/>
                </a:solidFill>
                <a:effectLst/>
                <a:latin typeface="+mn-lt"/>
                <a:ea typeface="+mn-ea"/>
                <a:cs typeface="+mn-cs"/>
              </a:rPr>
              <a:t>policy</a:t>
            </a:r>
            <a:r>
              <a:rPr lang="en-US" sz="1200" b="0" i="0" kern="1200" dirty="0">
                <a:solidFill>
                  <a:schemeClr val="tx1"/>
                </a:solidFill>
                <a:effectLst/>
                <a:latin typeface="+mn-lt"/>
                <a:ea typeface="+mn-ea"/>
                <a:cs typeface="+mn-cs"/>
              </a:rPr>
              <a:t>, a </a:t>
            </a:r>
            <a:r>
              <a:rPr lang="en-US" sz="1200" b="0" i="1" kern="1200" dirty="0">
                <a:solidFill>
                  <a:schemeClr val="tx1"/>
                </a:solidFill>
                <a:effectLst/>
                <a:latin typeface="+mn-lt"/>
                <a:ea typeface="+mn-ea"/>
                <a:cs typeface="+mn-cs"/>
              </a:rPr>
              <a:t>reward signal</a:t>
            </a:r>
            <a:r>
              <a:rPr lang="en-US" sz="1200" b="0" i="0" kern="1200" dirty="0">
                <a:solidFill>
                  <a:schemeClr val="tx1"/>
                </a:solidFill>
                <a:effectLst/>
                <a:latin typeface="+mn-lt"/>
                <a:ea typeface="+mn-ea"/>
                <a:cs typeface="+mn-cs"/>
              </a:rPr>
              <a:t>, a </a:t>
            </a:r>
            <a:r>
              <a:rPr lang="en-US" sz="1200" b="0" i="1" kern="1200" dirty="0">
                <a:solidFill>
                  <a:schemeClr val="tx1"/>
                </a:solidFill>
                <a:effectLst/>
                <a:latin typeface="+mn-lt"/>
                <a:ea typeface="+mn-ea"/>
                <a:cs typeface="+mn-cs"/>
              </a:rPr>
              <a:t>value function</a:t>
            </a:r>
            <a:r>
              <a:rPr lang="en-US" sz="1200" b="0" i="0" kern="1200" dirty="0">
                <a:solidFill>
                  <a:schemeClr val="tx1"/>
                </a:solidFill>
                <a:effectLst/>
                <a:latin typeface="+mn-lt"/>
                <a:ea typeface="+mn-ea"/>
                <a:cs typeface="+mn-cs"/>
              </a:rPr>
              <a:t>, and, optionally,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model </a:t>
            </a:r>
            <a:r>
              <a:rPr lang="en-US" sz="1200" b="0" i="0" kern="1200" dirty="0">
                <a:solidFill>
                  <a:schemeClr val="tx1"/>
                </a:solidFill>
                <a:effectLst/>
                <a:latin typeface="+mn-lt"/>
                <a:ea typeface="+mn-ea"/>
                <a:cs typeface="+mn-cs"/>
              </a:rPr>
              <a:t>of the environment.</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A </a:t>
            </a:r>
            <a:r>
              <a:rPr lang="en-US" sz="1200" b="0" i="1" kern="1200" dirty="0">
                <a:solidFill>
                  <a:schemeClr val="tx1"/>
                </a:solidFill>
                <a:effectLst/>
                <a:latin typeface="+mn-lt"/>
                <a:ea typeface="+mn-ea"/>
                <a:cs typeface="+mn-cs"/>
              </a:rPr>
              <a:t>policy </a:t>
            </a:r>
            <a:r>
              <a:rPr lang="en-US" sz="1200" b="0" i="0" kern="1200" dirty="0">
                <a:solidFill>
                  <a:schemeClr val="tx1"/>
                </a:solidFill>
                <a:effectLst/>
                <a:latin typeface="+mn-lt"/>
                <a:ea typeface="+mn-ea"/>
                <a:cs typeface="+mn-cs"/>
              </a:rPr>
              <a:t>defines the learning agent’s way of behaving at a given time. Roughly speaking,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policy is a mapping from perceived states of the environment to actions to be taken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in those states. It corresponds to what in psychology would be called a set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stimulus–response rules or associations. In some cases the policy may be a simple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or lookup table, whereas in others it may involve extensive computation such as a search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process. The policy is the core of a reinforcement learning agent in the sense that it alone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a:t>
            </a:r>
            <a:r>
              <a:rPr lang="en-US" sz="1200" b="0" i="0" kern="1200" dirty="0" err="1">
                <a:solidFill>
                  <a:schemeClr val="tx1"/>
                </a:solidFill>
                <a:effectLst/>
                <a:latin typeface="+mn-lt"/>
                <a:ea typeface="+mn-ea"/>
                <a:cs typeface="+mn-cs"/>
              </a:rPr>
              <a:t>su!cient</a:t>
            </a:r>
            <a:r>
              <a:rPr lang="en-US" sz="1200" b="0" i="0" kern="1200" dirty="0">
                <a:solidFill>
                  <a:schemeClr val="tx1"/>
                </a:solidFill>
                <a:effectLst/>
                <a:latin typeface="+mn-lt"/>
                <a:ea typeface="+mn-ea"/>
                <a:cs typeface="+mn-cs"/>
              </a:rPr>
              <a:t> to determine behavior. In general, policies may be stochastic, specifying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probabilities for each action.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reward signal </a:t>
            </a:r>
            <a:r>
              <a:rPr lang="en-US" sz="1200" b="0" i="0" kern="1200" dirty="0">
                <a:solidFill>
                  <a:schemeClr val="tx1"/>
                </a:solidFill>
                <a:effectLst/>
                <a:latin typeface="+mn-lt"/>
                <a:ea typeface="+mn-ea"/>
                <a:cs typeface="+mn-cs"/>
              </a:rPr>
              <a:t>defines the goal of a reinforcement learning problem. On each 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step, the environment sends to the reinforcement learning agent a single number called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reward</a:t>
            </a:r>
            <a:r>
              <a:rPr lang="en-US" sz="1200" b="0" i="0" kern="1200" dirty="0">
                <a:solidFill>
                  <a:schemeClr val="tx1"/>
                </a:solidFill>
                <a:effectLst/>
                <a:latin typeface="+mn-lt"/>
                <a:ea typeface="+mn-ea"/>
                <a:cs typeface="+mn-cs"/>
              </a:rPr>
              <a:t>. The agent’s sole objective is to maximize the total reward it receives over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long run. The reward signal thus defines what are the good and bad events for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agent. In a biological system, we might think of rewards as analogous to the experiences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pleasure or pain. They are the immediate and defining features of the problem faced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the agent. The reward signal is the primary basis for altering the policy; if an action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selected by the policy is followed by low reward, then the policy may be changed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select some other action in that situation in the future. In general, reward signals may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 stochastic functions of the state of the environment and the actions taken.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Whereas the reward signal indicates what is good in an immediate sense, a </a:t>
            </a:r>
            <a:r>
              <a:rPr lang="en-US" sz="1200" b="0" i="1" kern="1200" dirty="0">
                <a:solidFill>
                  <a:schemeClr val="tx1"/>
                </a:solidFill>
                <a:effectLst/>
                <a:latin typeface="+mn-lt"/>
                <a:ea typeface="+mn-ea"/>
                <a:cs typeface="+mn-cs"/>
              </a:rPr>
              <a:t>value</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function </a:t>
            </a:r>
            <a:r>
              <a:rPr lang="en-US" sz="1200" b="0" i="0" kern="1200" dirty="0">
                <a:solidFill>
                  <a:schemeClr val="tx1"/>
                </a:solidFill>
                <a:effectLst/>
                <a:latin typeface="+mn-lt"/>
                <a:ea typeface="+mn-ea"/>
                <a:cs typeface="+mn-cs"/>
              </a:rPr>
              <a:t>specifies what is good in the long run. Roughly speaking, the </a:t>
            </a:r>
            <a:r>
              <a:rPr lang="en-US" sz="1200" b="0" i="1" kern="1200" dirty="0">
                <a:solidFill>
                  <a:schemeClr val="tx1"/>
                </a:solidFill>
                <a:effectLst/>
                <a:latin typeface="+mn-lt"/>
                <a:ea typeface="+mn-ea"/>
                <a:cs typeface="+mn-cs"/>
              </a:rPr>
              <a:t>value </a:t>
            </a:r>
            <a:r>
              <a:rPr lang="en-US" sz="1200" b="0" i="0" kern="1200" dirty="0">
                <a:solidFill>
                  <a:schemeClr val="tx1"/>
                </a:solidFill>
                <a:effectLst/>
                <a:latin typeface="+mn-lt"/>
                <a:ea typeface="+mn-ea"/>
                <a:cs typeface="+mn-cs"/>
              </a:rPr>
              <a:t>of a state is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total amount of reward an agent can expect to accumulate over the future, starting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from that state. Whereas rewards determine the immediate, intrinsic desirability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environmental states, values indicate the </a:t>
            </a:r>
            <a:r>
              <a:rPr lang="en-US" sz="1200" b="0" i="1" kern="1200" dirty="0">
                <a:solidFill>
                  <a:schemeClr val="tx1"/>
                </a:solidFill>
                <a:effectLst/>
                <a:latin typeface="+mn-lt"/>
                <a:ea typeface="+mn-ea"/>
                <a:cs typeface="+mn-cs"/>
              </a:rPr>
              <a:t>long-term </a:t>
            </a:r>
            <a:r>
              <a:rPr lang="en-US" sz="1200" b="0" i="0" kern="1200" dirty="0">
                <a:solidFill>
                  <a:schemeClr val="tx1"/>
                </a:solidFill>
                <a:effectLst/>
                <a:latin typeface="+mn-lt"/>
                <a:ea typeface="+mn-ea"/>
                <a:cs typeface="+mn-cs"/>
              </a:rPr>
              <a:t>desirability of states after taking into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account the states that are likely to follow and the rewards available in those states. For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a state might always yield a low immediate reward but still have a high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 is regularly followed by other states that yield high rewards. Or the reverse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could be true. To make a human analogy, rewards are somewhat like pleasure (if high)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pain (if low), whereas values correspond to a more refined and farsighted judgment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how pleased or displeased we are that our environment is in a particular state.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Rewards are in a sense primary, whereas values, as predictions of rewards, are secondary.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Without rewards there could be no values, and the only purpose of estimating values is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achieve more reward. Nevertheless, it is values with which we are most concerned when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making and evaluating decisions. Action choices are made based on value judgments. We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seek actions that bring about states of highest value, not highest reward, because these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actions obtain the greatest amount of reward for us over the long run. Unfortunately,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much harder to determine values than it is to determine rewards. Rewards are basically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given directly by the environment, but values must be estimated and re-estimated from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sequences of observations an agent makes over its entire lifetime. In fact, the most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important component of almost all reinforcement learning algorithms we consider is a</a:t>
            </a:r>
            <a:br>
              <a:rPr lang="en-US" dirty="0"/>
            </a:br>
            <a:r>
              <a:rPr lang="en-US" sz="1200" b="0" i="0" kern="1200" dirty="0">
                <a:solidFill>
                  <a:schemeClr val="tx1"/>
                </a:solidFill>
                <a:effectLst/>
                <a:latin typeface="+mn-lt"/>
                <a:ea typeface="+mn-ea"/>
                <a:cs typeface="+mn-cs"/>
              </a:rPr>
              <a:t>method for </a:t>
            </a:r>
            <a:r>
              <a:rPr lang="en-US" sz="1200" b="0" i="0" kern="1200" dirty="0" err="1">
                <a:solidFill>
                  <a:schemeClr val="tx1"/>
                </a:solidFill>
                <a:effectLst/>
                <a:latin typeface="+mn-lt"/>
                <a:ea typeface="+mn-ea"/>
                <a:cs typeface="+mn-cs"/>
              </a:rPr>
              <a:t>e!ciently</a:t>
            </a:r>
            <a:r>
              <a:rPr lang="en-US" sz="1200" b="0" i="0" kern="1200" dirty="0">
                <a:solidFill>
                  <a:schemeClr val="tx1"/>
                </a:solidFill>
                <a:effectLst/>
                <a:latin typeface="+mn-lt"/>
                <a:ea typeface="+mn-ea"/>
                <a:cs typeface="+mn-cs"/>
              </a:rPr>
              <a:t> estimating values. The central role of value estimation is arguably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most important thing that has been learned about reinforcement learning over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last six decades.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fourth and final element of some reinforcement learning systems is a </a:t>
            </a:r>
            <a:r>
              <a:rPr lang="en-US" sz="1200" b="0" i="1" kern="1200" dirty="0">
                <a:solidFill>
                  <a:schemeClr val="tx1"/>
                </a:solidFill>
                <a:effectLst/>
                <a:latin typeface="+mn-lt"/>
                <a:ea typeface="+mn-ea"/>
                <a:cs typeface="+mn-cs"/>
              </a:rPr>
              <a:t>model </a:t>
            </a:r>
            <a:r>
              <a:rPr lang="en-US" sz="1200" b="0" i="0" kern="1200" dirty="0">
                <a:solidFill>
                  <a:schemeClr val="tx1"/>
                </a:solidFill>
                <a:effectLst/>
                <a:latin typeface="+mn-lt"/>
                <a:ea typeface="+mn-ea"/>
                <a:cs typeface="+mn-cs"/>
              </a:rPr>
              <a:t>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environment. This is something that mimics the behavior of the environment,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more generally, that allows inferences to be made about how the environment will behave.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given a state and action, the model might predict the resultant next state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next reward. Models are used for </a:t>
            </a:r>
            <a:r>
              <a:rPr lang="en-US" sz="1200" b="0" i="1" kern="1200" dirty="0">
                <a:solidFill>
                  <a:schemeClr val="tx1"/>
                </a:solidFill>
                <a:effectLst/>
                <a:latin typeface="+mn-lt"/>
                <a:ea typeface="+mn-ea"/>
                <a:cs typeface="+mn-cs"/>
              </a:rPr>
              <a:t>planning</a:t>
            </a:r>
            <a:r>
              <a:rPr lang="en-US" sz="1200" b="0" i="0" kern="1200" dirty="0">
                <a:solidFill>
                  <a:schemeClr val="tx1"/>
                </a:solidFill>
                <a:effectLst/>
                <a:latin typeface="+mn-lt"/>
                <a:ea typeface="+mn-ea"/>
                <a:cs typeface="+mn-cs"/>
              </a:rPr>
              <a:t>, by which we mean any way of deciding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on a course of action by considering possible future situations before they are actually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experienced. Methods for solving reinforcement learning problems that use models 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planning are called </a:t>
            </a:r>
            <a:r>
              <a:rPr lang="en-US" sz="1200" b="0" i="1" kern="1200" dirty="0">
                <a:solidFill>
                  <a:schemeClr val="tx1"/>
                </a:solidFill>
                <a:effectLst/>
                <a:latin typeface="+mn-lt"/>
                <a:ea typeface="+mn-ea"/>
                <a:cs typeface="+mn-cs"/>
              </a:rPr>
              <a:t>model-based </a:t>
            </a:r>
            <a:r>
              <a:rPr lang="en-US" sz="1200" b="0" i="0" kern="1200" dirty="0">
                <a:solidFill>
                  <a:schemeClr val="tx1"/>
                </a:solidFill>
                <a:effectLst/>
                <a:latin typeface="+mn-lt"/>
                <a:ea typeface="+mn-ea"/>
                <a:cs typeface="+mn-cs"/>
              </a:rPr>
              <a:t>methods, as opposed to simpler </a:t>
            </a:r>
            <a:r>
              <a:rPr lang="en-US" sz="1200" b="0" i="1" kern="1200" dirty="0">
                <a:solidFill>
                  <a:schemeClr val="tx1"/>
                </a:solidFill>
                <a:effectLst/>
                <a:latin typeface="+mn-lt"/>
                <a:ea typeface="+mn-ea"/>
                <a:cs typeface="+mn-cs"/>
              </a:rPr>
              <a:t>model-free </a:t>
            </a:r>
            <a:r>
              <a:rPr lang="en-US" sz="1200" b="0" i="0" kern="1200" dirty="0">
                <a:solidFill>
                  <a:schemeClr val="tx1"/>
                </a:solidFill>
                <a:effectLst/>
                <a:latin typeface="+mn-lt"/>
                <a:ea typeface="+mn-ea"/>
                <a:cs typeface="+mn-cs"/>
              </a:rPr>
              <a:t>methods that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are explicitly trial-and-error learners—viewed as almost the </a:t>
            </a:r>
            <a:r>
              <a:rPr lang="en-US" sz="1200" b="0" i="1" kern="1200" dirty="0">
                <a:solidFill>
                  <a:schemeClr val="tx1"/>
                </a:solidFill>
                <a:effectLst/>
                <a:latin typeface="+mn-lt"/>
                <a:ea typeface="+mn-ea"/>
                <a:cs typeface="+mn-cs"/>
              </a:rPr>
              <a:t>opposite </a:t>
            </a:r>
            <a:r>
              <a:rPr lang="en-US" sz="1200" b="0" i="0" kern="1200" dirty="0">
                <a:solidFill>
                  <a:schemeClr val="tx1"/>
                </a:solidFill>
                <a:effectLst/>
                <a:latin typeface="+mn-lt"/>
                <a:ea typeface="+mn-ea"/>
                <a:cs typeface="+mn-cs"/>
              </a:rPr>
              <a:t>of planning.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Chapter 8 we explore reinforcement learning systems that simultaneously learn by trial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error, learn a model of the environment, and use the model for planning. Modern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reinforcement learning spans the spectrum from low-level, trial-and-error learning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high-level, deliberative planning</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9</a:t>
            </a:fld>
            <a:endParaRPr lang="en-US"/>
          </a:p>
        </p:txBody>
      </p:sp>
    </p:spTree>
    <p:extLst>
      <p:ext uri="{BB962C8B-B14F-4D97-AF65-F5344CB8AC3E}">
        <p14:creationId xmlns:p14="http://schemas.microsoft.com/office/powerpoint/2010/main" val="3562718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EBB7A00B-A6F9-4D54-BF2A-EEBE2CF98456}" type="datetimeFigureOut">
              <a:rPr lang="en-US" smtClean="0"/>
              <a:t>12/11/2019</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9447751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A00B-A6F9-4D54-BF2A-EEBE2CF98456}"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29608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A00B-A6F9-4D54-BF2A-EEBE2CF98456}"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547616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7A00B-A6F9-4D54-BF2A-EEBE2CF98456}"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720645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EBB7A00B-A6F9-4D54-BF2A-EEBE2CF98456}" type="datetimeFigureOut">
              <a:rPr lang="en-US" smtClean="0"/>
              <a:t>12/11/2019</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09688817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7A00B-A6F9-4D54-BF2A-EEBE2CF98456}"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30534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7A00B-A6F9-4D54-BF2A-EEBE2CF98456}"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580308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B7A00B-A6F9-4D54-BF2A-EEBE2CF98456}"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21168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7A00B-A6F9-4D54-BF2A-EEBE2CF98456}"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75518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BB7A00B-A6F9-4D54-BF2A-EEBE2CF98456}" type="datetimeFigureOut">
              <a:rPr lang="en-US" smtClean="0"/>
              <a:t>12/11/2019</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CC93B99-7B1B-452F-BBE6-AC42A4CBEEBF}"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78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BB7A00B-A6F9-4D54-BF2A-EEBE2CF98456}" type="datetimeFigureOut">
              <a:rPr lang="en-US" smtClean="0"/>
              <a:t>12/11/2019</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CC93B99-7B1B-452F-BBE6-AC42A4CBEEBF}"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350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BB7A00B-A6F9-4D54-BF2A-EEBE2CF98456}" type="datetimeFigureOut">
              <a:rPr lang="en-US" smtClean="0"/>
              <a:t>12/11/2019</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30305098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E398-2470-4785-AB49-7BE2B7D30DDA}"/>
              </a:ext>
            </a:extLst>
          </p:cNvPr>
          <p:cNvSpPr>
            <a:spLocks noGrp="1"/>
          </p:cNvSpPr>
          <p:nvPr>
            <p:ph type="ctrTitle"/>
          </p:nvPr>
        </p:nvSpPr>
        <p:spPr/>
        <p:txBody>
          <a:bodyPr>
            <a:normAutofit fontScale="90000"/>
          </a:bodyPr>
          <a:lstStyle/>
          <a:p>
            <a:r>
              <a:rPr lang="en-US" dirty="0"/>
              <a:t>From Reinforcement Learning to Deep Reinforcement Learning</a:t>
            </a:r>
          </a:p>
        </p:txBody>
      </p:sp>
      <p:sp>
        <p:nvSpPr>
          <p:cNvPr id="3" name="Subtitle 2">
            <a:extLst>
              <a:ext uri="{FF2B5EF4-FFF2-40B4-BE49-F238E27FC236}">
                <a16:creationId xmlns:a16="http://schemas.microsoft.com/office/drawing/2014/main" id="{72F6C4BE-FB78-4345-B09B-7EAA67210B29}"/>
              </a:ext>
            </a:extLst>
          </p:cNvPr>
          <p:cNvSpPr>
            <a:spLocks noGrp="1"/>
          </p:cNvSpPr>
          <p:nvPr>
            <p:ph type="subTitle" idx="1"/>
          </p:nvPr>
        </p:nvSpPr>
        <p:spPr/>
        <p:txBody>
          <a:bodyPr/>
          <a:lstStyle/>
          <a:p>
            <a:r>
              <a:rPr lang="en-US" dirty="0"/>
              <a:t>Lucia Botiquin</a:t>
            </a:r>
          </a:p>
        </p:txBody>
      </p:sp>
    </p:spTree>
    <p:extLst>
      <p:ext uri="{BB962C8B-B14F-4D97-AF65-F5344CB8AC3E}">
        <p14:creationId xmlns:p14="http://schemas.microsoft.com/office/powerpoint/2010/main" val="162606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B937-F725-40E6-83CC-7E4A4852250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18FF9CE-A1C3-439B-A658-DD72908A3226}"/>
              </a:ext>
            </a:extLst>
          </p:cNvPr>
          <p:cNvSpPr>
            <a:spLocks noGrp="1"/>
          </p:cNvSpPr>
          <p:nvPr>
            <p:ph idx="1"/>
          </p:nvPr>
        </p:nvSpPr>
        <p:spPr/>
        <p:txBody>
          <a:bodyPr>
            <a:normAutofit fontScale="85000" lnSpcReduction="20000"/>
          </a:bodyPr>
          <a:lstStyle/>
          <a:p>
            <a:r>
              <a:rPr lang="en-US" dirty="0"/>
              <a:t>Machine Learning(</a:t>
            </a:r>
            <a:r>
              <a:rPr lang="en-US" dirty="0" err="1"/>
              <a:t>Gogate</a:t>
            </a:r>
            <a:r>
              <a:rPr lang="en-US" dirty="0"/>
              <a:t>/</a:t>
            </a:r>
            <a:r>
              <a:rPr lang="en-US" dirty="0" err="1"/>
              <a:t>Domingos</a:t>
            </a:r>
            <a:r>
              <a:rPr lang="en-US" dirty="0"/>
              <a:t>)</a:t>
            </a:r>
          </a:p>
          <a:p>
            <a:r>
              <a:rPr lang="en-US" dirty="0"/>
              <a:t>Types of Learning</a:t>
            </a:r>
          </a:p>
          <a:p>
            <a:pPr lvl="1"/>
            <a:r>
              <a:rPr lang="en-US" dirty="0"/>
              <a:t>Supervised Learning</a:t>
            </a:r>
          </a:p>
          <a:p>
            <a:pPr lvl="1"/>
            <a:r>
              <a:rPr lang="en-US" dirty="0"/>
              <a:t>Unsupervised learning</a:t>
            </a:r>
          </a:p>
          <a:p>
            <a:pPr lvl="1"/>
            <a:r>
              <a:rPr lang="en-US" dirty="0" err="1"/>
              <a:t>Reinforcemet</a:t>
            </a:r>
            <a:r>
              <a:rPr lang="en-US" dirty="0"/>
              <a:t> Learning </a:t>
            </a:r>
            <a:r>
              <a:rPr lang="en-US" dirty="0" err="1"/>
              <a:t>Suton</a:t>
            </a:r>
            <a:r>
              <a:rPr lang="en-US" dirty="0"/>
              <a:t> and </a:t>
            </a:r>
            <a:r>
              <a:rPr lang="en-US" dirty="0" err="1"/>
              <a:t>Barto</a:t>
            </a:r>
            <a:r>
              <a:rPr lang="en-US" dirty="0"/>
              <a:t>:</a:t>
            </a:r>
          </a:p>
          <a:p>
            <a:pPr lvl="1"/>
            <a:r>
              <a:rPr lang="en-US" dirty="0"/>
              <a:t>Pacman</a:t>
            </a:r>
          </a:p>
          <a:p>
            <a:r>
              <a:rPr lang="en-US" dirty="0"/>
              <a:t>Deep Learning: Neural Networks</a:t>
            </a:r>
          </a:p>
          <a:p>
            <a:r>
              <a:rPr lang="en-US" dirty="0" err="1"/>
              <a:t>Marcov</a:t>
            </a:r>
            <a:r>
              <a:rPr lang="en-US" dirty="0"/>
              <a:t> Decision Process</a:t>
            </a:r>
          </a:p>
          <a:p>
            <a:r>
              <a:rPr lang="en-US" dirty="0"/>
              <a:t> V values and Q values</a:t>
            </a:r>
          </a:p>
          <a:p>
            <a:r>
              <a:rPr lang="en-US" dirty="0"/>
              <a:t>Neural network as a function approximation for q values</a:t>
            </a:r>
          </a:p>
          <a:p>
            <a:r>
              <a:rPr lang="en-US" dirty="0"/>
              <a:t>Deep Q Learning</a:t>
            </a:r>
          </a:p>
          <a:p>
            <a:r>
              <a:rPr lang="en-US" dirty="0" err="1"/>
              <a:t>AlphaStar</a:t>
            </a:r>
            <a:r>
              <a:rPr lang="en-US" dirty="0"/>
              <a:t> paper</a:t>
            </a:r>
          </a:p>
          <a:p>
            <a:r>
              <a:rPr lang="en-US" dirty="0"/>
              <a:t>References: </a:t>
            </a:r>
            <a:r>
              <a:rPr lang="en-US" dirty="0" err="1"/>
              <a:t>Suton</a:t>
            </a:r>
            <a:r>
              <a:rPr lang="en-US" dirty="0"/>
              <a:t> and </a:t>
            </a:r>
            <a:r>
              <a:rPr lang="en-US" dirty="0" err="1"/>
              <a:t>barto</a:t>
            </a:r>
            <a:r>
              <a:rPr lang="en-US" dirty="0"/>
              <a:t>, DQN paper, </a:t>
            </a:r>
            <a:r>
              <a:rPr lang="en-US" dirty="0" err="1"/>
              <a:t>alphastar</a:t>
            </a:r>
            <a:r>
              <a:rPr lang="en-US" dirty="0"/>
              <a:t> paper, </a:t>
            </a:r>
          </a:p>
          <a:p>
            <a:r>
              <a:rPr lang="en-US" dirty="0" err="1"/>
              <a:t>Tensorflow</a:t>
            </a:r>
            <a:r>
              <a:rPr lang="en-US" dirty="0"/>
              <a:t> to build </a:t>
            </a:r>
            <a:r>
              <a:rPr lang="en-US"/>
              <a:t>smart agents</a:t>
            </a:r>
            <a:endParaRPr lang="en-US" dirty="0"/>
          </a:p>
        </p:txBody>
      </p:sp>
    </p:spTree>
    <p:extLst>
      <p:ext uri="{BB962C8B-B14F-4D97-AF65-F5344CB8AC3E}">
        <p14:creationId xmlns:p14="http://schemas.microsoft.com/office/powerpoint/2010/main" val="379964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C661-F849-4728-9E92-EE0D0F896B29}"/>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10B4DBE2-B75B-4456-9F8D-48061811E7FF}"/>
              </a:ext>
            </a:extLst>
          </p:cNvPr>
          <p:cNvSpPr>
            <a:spLocks noGrp="1"/>
          </p:cNvSpPr>
          <p:nvPr>
            <p:ph sz="half" idx="1"/>
          </p:nvPr>
        </p:nvSpPr>
        <p:spPr/>
        <p:txBody>
          <a:bodyPr/>
          <a:lstStyle/>
          <a:p>
            <a:r>
              <a:rPr lang="en-US" dirty="0"/>
              <a:t>Tom Mitchell: </a:t>
            </a:r>
          </a:p>
          <a:p>
            <a:r>
              <a:rPr lang="en-US" dirty="0"/>
              <a:t>Improving performance via experience</a:t>
            </a:r>
          </a:p>
          <a:p>
            <a:r>
              <a:rPr lang="en-US" dirty="0"/>
              <a:t>Formally, A computer program is said to learn from experience E with respect to some class of tasks T and performance measure P, if its performance at tasks in T as measured by P, improves with experience.</a:t>
            </a:r>
          </a:p>
          <a:p>
            <a:endParaRPr lang="en-US" dirty="0"/>
          </a:p>
        </p:txBody>
      </p:sp>
      <p:sp>
        <p:nvSpPr>
          <p:cNvPr id="4" name="Content Placeholder 3">
            <a:extLst>
              <a:ext uri="{FF2B5EF4-FFF2-40B4-BE49-F238E27FC236}">
                <a16:creationId xmlns:a16="http://schemas.microsoft.com/office/drawing/2014/main" id="{670564B1-37E9-46BE-838E-6FB85723D89A}"/>
              </a:ext>
            </a:extLst>
          </p:cNvPr>
          <p:cNvSpPr>
            <a:spLocks noGrp="1"/>
          </p:cNvSpPr>
          <p:nvPr>
            <p:ph sz="half" idx="2"/>
          </p:nvPr>
        </p:nvSpPr>
        <p:spPr/>
        <p:txBody>
          <a:bodyPr/>
          <a:lstStyle/>
          <a:p>
            <a:r>
              <a:rPr lang="en-US" dirty="0"/>
              <a:t>Pedro </a:t>
            </a:r>
            <a:r>
              <a:rPr lang="en-US" dirty="0" err="1"/>
              <a:t>Domingos</a:t>
            </a:r>
            <a:r>
              <a:rPr lang="en-US" dirty="0"/>
              <a:t>:</a:t>
            </a:r>
          </a:p>
          <a:p>
            <a:r>
              <a:rPr lang="en-US" dirty="0"/>
              <a:t>Machine learning algorithms can figure out how to perform</a:t>
            </a:r>
            <a:br>
              <a:rPr lang="en-US" dirty="0"/>
            </a:br>
            <a:r>
              <a:rPr lang="en-US" dirty="0"/>
              <a:t>important tasks by generalizing from examples. This is often feasible and cost-effective where manual programming</a:t>
            </a:r>
            <a:br>
              <a:rPr lang="en-US" dirty="0"/>
            </a:br>
            <a:r>
              <a:rPr lang="en-US" dirty="0"/>
              <a:t>is not. </a:t>
            </a:r>
            <a:br>
              <a:rPr lang="en-US" dirty="0"/>
            </a:br>
            <a:endParaRPr lang="en-US" dirty="0"/>
          </a:p>
        </p:txBody>
      </p:sp>
    </p:spTree>
    <p:extLst>
      <p:ext uri="{BB962C8B-B14F-4D97-AF65-F5344CB8AC3E}">
        <p14:creationId xmlns:p14="http://schemas.microsoft.com/office/powerpoint/2010/main" val="163040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90A1-A9B9-4E41-A306-2C5279E2F0D9}"/>
              </a:ext>
            </a:extLst>
          </p:cNvPr>
          <p:cNvSpPr>
            <a:spLocks noGrp="1"/>
          </p:cNvSpPr>
          <p:nvPr>
            <p:ph type="title"/>
          </p:nvPr>
        </p:nvSpPr>
        <p:spPr/>
        <p:txBody>
          <a:bodyPr>
            <a:normAutofit fontScale="90000"/>
          </a:bodyPr>
          <a:lstStyle/>
          <a:p>
            <a:r>
              <a:rPr lang="en-US" dirty="0"/>
              <a:t>Machine Learning vs Programming</a:t>
            </a:r>
          </a:p>
        </p:txBody>
      </p:sp>
      <p:sp>
        <p:nvSpPr>
          <p:cNvPr id="3" name="Text Placeholder 2">
            <a:extLst>
              <a:ext uri="{FF2B5EF4-FFF2-40B4-BE49-F238E27FC236}">
                <a16:creationId xmlns:a16="http://schemas.microsoft.com/office/drawing/2014/main" id="{A761EA03-B5DA-4E97-8DB8-CA4D6AC4AEA1}"/>
              </a:ext>
            </a:extLst>
          </p:cNvPr>
          <p:cNvSpPr>
            <a:spLocks noGrp="1"/>
          </p:cNvSpPr>
          <p:nvPr>
            <p:ph type="body" idx="1"/>
          </p:nvPr>
        </p:nvSpPr>
        <p:spPr/>
        <p:txBody>
          <a:bodyPr/>
          <a:lstStyle/>
          <a:p>
            <a:r>
              <a:rPr lang="en-US" dirty="0"/>
              <a:t>Traditional Programming</a:t>
            </a:r>
          </a:p>
        </p:txBody>
      </p:sp>
      <p:sp>
        <p:nvSpPr>
          <p:cNvPr id="4" name="Content Placeholder 3">
            <a:extLst>
              <a:ext uri="{FF2B5EF4-FFF2-40B4-BE49-F238E27FC236}">
                <a16:creationId xmlns:a16="http://schemas.microsoft.com/office/drawing/2014/main" id="{67CCCCDA-CA22-4AB9-8AE1-B701D9D92F69}"/>
              </a:ext>
            </a:extLst>
          </p:cNvPr>
          <p:cNvSpPr>
            <a:spLocks noGrp="1"/>
          </p:cNvSpPr>
          <p:nvPr>
            <p:ph sz="half" idx="2"/>
          </p:nvPr>
        </p:nvSpPr>
        <p:spPr/>
        <p:txBody>
          <a:bodyPr/>
          <a:lstStyle/>
          <a:p>
            <a:r>
              <a:rPr lang="en-US" dirty="0"/>
              <a:t>Put a set of rules into a program</a:t>
            </a:r>
          </a:p>
        </p:txBody>
      </p:sp>
      <p:sp>
        <p:nvSpPr>
          <p:cNvPr id="5" name="Text Placeholder 4">
            <a:extLst>
              <a:ext uri="{FF2B5EF4-FFF2-40B4-BE49-F238E27FC236}">
                <a16:creationId xmlns:a16="http://schemas.microsoft.com/office/drawing/2014/main" id="{3FC0CB54-E3D0-48A2-BC8C-D7FAA6E60F53}"/>
              </a:ext>
            </a:extLst>
          </p:cNvPr>
          <p:cNvSpPr>
            <a:spLocks noGrp="1"/>
          </p:cNvSpPr>
          <p:nvPr>
            <p:ph type="body" sz="quarter" idx="3"/>
          </p:nvPr>
        </p:nvSpPr>
        <p:spPr/>
        <p:txBody>
          <a:bodyPr/>
          <a:lstStyle/>
          <a:p>
            <a:r>
              <a:rPr lang="en-US" dirty="0"/>
              <a:t>Machine Learning</a:t>
            </a:r>
          </a:p>
        </p:txBody>
      </p:sp>
      <p:sp>
        <p:nvSpPr>
          <p:cNvPr id="6" name="Content Placeholder 5">
            <a:extLst>
              <a:ext uri="{FF2B5EF4-FFF2-40B4-BE49-F238E27FC236}">
                <a16:creationId xmlns:a16="http://schemas.microsoft.com/office/drawing/2014/main" id="{C58293A4-39DC-46EB-96D0-A6C2E4C4B64A}"/>
              </a:ext>
            </a:extLst>
          </p:cNvPr>
          <p:cNvSpPr>
            <a:spLocks noGrp="1"/>
          </p:cNvSpPr>
          <p:nvPr>
            <p:ph sz="quarter" idx="4"/>
          </p:nvPr>
        </p:nvSpPr>
        <p:spPr/>
        <p:txBody>
          <a:bodyPr/>
          <a:lstStyle/>
          <a:p>
            <a:r>
              <a:rPr lang="en-US" dirty="0"/>
              <a:t>Getting computers to program themselves</a:t>
            </a:r>
          </a:p>
        </p:txBody>
      </p:sp>
      <p:sp>
        <p:nvSpPr>
          <p:cNvPr id="19" name="TextBox 18">
            <a:extLst>
              <a:ext uri="{FF2B5EF4-FFF2-40B4-BE49-F238E27FC236}">
                <a16:creationId xmlns:a16="http://schemas.microsoft.com/office/drawing/2014/main" id="{17EB76AD-C117-432C-957E-8F43DC1697AD}"/>
              </a:ext>
            </a:extLst>
          </p:cNvPr>
          <p:cNvSpPr txBox="1"/>
          <p:nvPr/>
        </p:nvSpPr>
        <p:spPr>
          <a:xfrm>
            <a:off x="1178350" y="3781357"/>
            <a:ext cx="748923" cy="369332"/>
          </a:xfrm>
          <a:prstGeom prst="rect">
            <a:avLst/>
          </a:prstGeom>
          <a:noFill/>
        </p:spPr>
        <p:txBody>
          <a:bodyPr wrap="none" rtlCol="0">
            <a:spAutoFit/>
          </a:bodyPr>
          <a:lstStyle/>
          <a:p>
            <a:r>
              <a:rPr lang="en-US" dirty="0"/>
              <a:t>Data</a:t>
            </a:r>
          </a:p>
        </p:txBody>
      </p:sp>
      <p:sp>
        <p:nvSpPr>
          <p:cNvPr id="20" name="TextBox 19">
            <a:extLst>
              <a:ext uri="{FF2B5EF4-FFF2-40B4-BE49-F238E27FC236}">
                <a16:creationId xmlns:a16="http://schemas.microsoft.com/office/drawing/2014/main" id="{D8E9975B-F93D-4C91-ADA1-5EA149E03CBD}"/>
              </a:ext>
            </a:extLst>
          </p:cNvPr>
          <p:cNvSpPr txBox="1"/>
          <p:nvPr/>
        </p:nvSpPr>
        <p:spPr>
          <a:xfrm>
            <a:off x="809406" y="4314613"/>
            <a:ext cx="1138453" cy="369332"/>
          </a:xfrm>
          <a:prstGeom prst="rect">
            <a:avLst/>
          </a:prstGeom>
          <a:noFill/>
        </p:spPr>
        <p:txBody>
          <a:bodyPr wrap="none" rtlCol="0">
            <a:spAutoFit/>
          </a:bodyPr>
          <a:lstStyle/>
          <a:p>
            <a:r>
              <a:rPr lang="en-US" dirty="0"/>
              <a:t>Program</a:t>
            </a:r>
          </a:p>
        </p:txBody>
      </p:sp>
      <p:sp>
        <p:nvSpPr>
          <p:cNvPr id="21" name="TextBox 20">
            <a:extLst>
              <a:ext uri="{FF2B5EF4-FFF2-40B4-BE49-F238E27FC236}">
                <a16:creationId xmlns:a16="http://schemas.microsoft.com/office/drawing/2014/main" id="{162BC331-FC53-4BA8-97AB-6630AD1B3B27}"/>
              </a:ext>
            </a:extLst>
          </p:cNvPr>
          <p:cNvSpPr txBox="1"/>
          <p:nvPr/>
        </p:nvSpPr>
        <p:spPr>
          <a:xfrm>
            <a:off x="4363026" y="4068727"/>
            <a:ext cx="981359" cy="369332"/>
          </a:xfrm>
          <a:prstGeom prst="rect">
            <a:avLst/>
          </a:prstGeom>
          <a:noFill/>
        </p:spPr>
        <p:txBody>
          <a:bodyPr wrap="none" rtlCol="0">
            <a:spAutoFit/>
          </a:bodyPr>
          <a:lstStyle/>
          <a:p>
            <a:r>
              <a:rPr lang="en-US" dirty="0"/>
              <a:t>Output</a:t>
            </a:r>
          </a:p>
        </p:txBody>
      </p:sp>
      <p:sp>
        <p:nvSpPr>
          <p:cNvPr id="24" name="Flowchart: Alternate Process 23">
            <a:extLst>
              <a:ext uri="{FF2B5EF4-FFF2-40B4-BE49-F238E27FC236}">
                <a16:creationId xmlns:a16="http://schemas.microsoft.com/office/drawing/2014/main" id="{09C1B424-F415-43D8-B2EB-FF016D8C0EA1}"/>
              </a:ext>
            </a:extLst>
          </p:cNvPr>
          <p:cNvSpPr/>
          <p:nvPr/>
        </p:nvSpPr>
        <p:spPr>
          <a:xfrm>
            <a:off x="2335237" y="3781357"/>
            <a:ext cx="1547446" cy="94407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AB9FBA3-597B-44A3-B914-3CB1F9DCA9D1}"/>
              </a:ext>
            </a:extLst>
          </p:cNvPr>
          <p:cNvSpPr txBox="1"/>
          <p:nvPr/>
        </p:nvSpPr>
        <p:spPr>
          <a:xfrm>
            <a:off x="2462866" y="4068727"/>
            <a:ext cx="1406770" cy="369332"/>
          </a:xfrm>
          <a:prstGeom prst="rect">
            <a:avLst/>
          </a:prstGeom>
          <a:noFill/>
        </p:spPr>
        <p:txBody>
          <a:bodyPr wrap="square" rtlCol="0">
            <a:spAutoFit/>
          </a:bodyPr>
          <a:lstStyle/>
          <a:p>
            <a:r>
              <a:rPr lang="en-US" dirty="0"/>
              <a:t>Computer</a:t>
            </a:r>
          </a:p>
        </p:txBody>
      </p:sp>
      <p:cxnSp>
        <p:nvCxnSpPr>
          <p:cNvPr id="26" name="Straight Arrow Connector 25">
            <a:extLst>
              <a:ext uri="{FF2B5EF4-FFF2-40B4-BE49-F238E27FC236}">
                <a16:creationId xmlns:a16="http://schemas.microsoft.com/office/drawing/2014/main" id="{F8539374-DE45-46E8-9B9E-ACB8023272DE}"/>
              </a:ext>
            </a:extLst>
          </p:cNvPr>
          <p:cNvCxnSpPr>
            <a:cxnSpLocks/>
          </p:cNvCxnSpPr>
          <p:nvPr/>
        </p:nvCxnSpPr>
        <p:spPr>
          <a:xfrm>
            <a:off x="1927273" y="3986765"/>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207218-6F15-4F9B-ACA3-1525E4706CA5}"/>
              </a:ext>
            </a:extLst>
          </p:cNvPr>
          <p:cNvCxnSpPr>
            <a:cxnSpLocks/>
          </p:cNvCxnSpPr>
          <p:nvPr/>
        </p:nvCxnSpPr>
        <p:spPr>
          <a:xfrm>
            <a:off x="1927273" y="4512318"/>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83E41D-5A00-410B-AE1B-D87A655D2831}"/>
              </a:ext>
            </a:extLst>
          </p:cNvPr>
          <p:cNvCxnSpPr>
            <a:cxnSpLocks/>
          </p:cNvCxnSpPr>
          <p:nvPr/>
        </p:nvCxnSpPr>
        <p:spPr>
          <a:xfrm>
            <a:off x="3882683" y="4253393"/>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4D73874-C584-4E04-AFAD-0FC23CDCD429}"/>
              </a:ext>
            </a:extLst>
          </p:cNvPr>
          <p:cNvSpPr txBox="1"/>
          <p:nvPr/>
        </p:nvSpPr>
        <p:spPr>
          <a:xfrm>
            <a:off x="6736218" y="3781357"/>
            <a:ext cx="748923" cy="369332"/>
          </a:xfrm>
          <a:prstGeom prst="rect">
            <a:avLst/>
          </a:prstGeom>
          <a:noFill/>
        </p:spPr>
        <p:txBody>
          <a:bodyPr wrap="none" rtlCol="0">
            <a:spAutoFit/>
          </a:bodyPr>
          <a:lstStyle/>
          <a:p>
            <a:r>
              <a:rPr lang="en-US" dirty="0"/>
              <a:t>Data</a:t>
            </a:r>
          </a:p>
        </p:txBody>
      </p:sp>
      <p:sp>
        <p:nvSpPr>
          <p:cNvPr id="33" name="TextBox 32">
            <a:extLst>
              <a:ext uri="{FF2B5EF4-FFF2-40B4-BE49-F238E27FC236}">
                <a16:creationId xmlns:a16="http://schemas.microsoft.com/office/drawing/2014/main" id="{63FF30EC-AA80-4296-AD52-A7FBD09DBB44}"/>
              </a:ext>
            </a:extLst>
          </p:cNvPr>
          <p:cNvSpPr txBox="1"/>
          <p:nvPr/>
        </p:nvSpPr>
        <p:spPr>
          <a:xfrm>
            <a:off x="6367274" y="4314613"/>
            <a:ext cx="981359" cy="369332"/>
          </a:xfrm>
          <a:prstGeom prst="rect">
            <a:avLst/>
          </a:prstGeom>
          <a:noFill/>
        </p:spPr>
        <p:txBody>
          <a:bodyPr wrap="none" rtlCol="0">
            <a:spAutoFit/>
          </a:bodyPr>
          <a:lstStyle/>
          <a:p>
            <a:r>
              <a:rPr lang="en-US" dirty="0"/>
              <a:t>Output</a:t>
            </a:r>
          </a:p>
        </p:txBody>
      </p:sp>
      <p:sp>
        <p:nvSpPr>
          <p:cNvPr id="34" name="TextBox 33">
            <a:extLst>
              <a:ext uri="{FF2B5EF4-FFF2-40B4-BE49-F238E27FC236}">
                <a16:creationId xmlns:a16="http://schemas.microsoft.com/office/drawing/2014/main" id="{B59B1D69-AF66-4B49-9D13-07F8197D6754}"/>
              </a:ext>
            </a:extLst>
          </p:cNvPr>
          <p:cNvSpPr txBox="1"/>
          <p:nvPr/>
        </p:nvSpPr>
        <p:spPr>
          <a:xfrm>
            <a:off x="9920894" y="4068727"/>
            <a:ext cx="1138453" cy="369332"/>
          </a:xfrm>
          <a:prstGeom prst="rect">
            <a:avLst/>
          </a:prstGeom>
          <a:noFill/>
        </p:spPr>
        <p:txBody>
          <a:bodyPr wrap="none" rtlCol="0">
            <a:spAutoFit/>
          </a:bodyPr>
          <a:lstStyle/>
          <a:p>
            <a:r>
              <a:rPr lang="en-US" dirty="0"/>
              <a:t>Program</a:t>
            </a:r>
          </a:p>
        </p:txBody>
      </p:sp>
      <p:sp>
        <p:nvSpPr>
          <p:cNvPr id="35" name="Flowchart: Alternate Process 34">
            <a:extLst>
              <a:ext uri="{FF2B5EF4-FFF2-40B4-BE49-F238E27FC236}">
                <a16:creationId xmlns:a16="http://schemas.microsoft.com/office/drawing/2014/main" id="{076ABF19-ACB6-4404-B1BB-AB0E96B6829F}"/>
              </a:ext>
            </a:extLst>
          </p:cNvPr>
          <p:cNvSpPr/>
          <p:nvPr/>
        </p:nvSpPr>
        <p:spPr>
          <a:xfrm>
            <a:off x="7893105" y="3781357"/>
            <a:ext cx="1547446" cy="94407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CDFF801-5FBC-4F71-A3A7-52E0B7AF7E41}"/>
              </a:ext>
            </a:extLst>
          </p:cNvPr>
          <p:cNvSpPr txBox="1"/>
          <p:nvPr/>
        </p:nvSpPr>
        <p:spPr>
          <a:xfrm>
            <a:off x="8020734" y="4068727"/>
            <a:ext cx="1406770" cy="369332"/>
          </a:xfrm>
          <a:prstGeom prst="rect">
            <a:avLst/>
          </a:prstGeom>
          <a:noFill/>
        </p:spPr>
        <p:txBody>
          <a:bodyPr wrap="square" rtlCol="0">
            <a:spAutoFit/>
          </a:bodyPr>
          <a:lstStyle/>
          <a:p>
            <a:r>
              <a:rPr lang="en-US" dirty="0"/>
              <a:t>Computer</a:t>
            </a:r>
          </a:p>
        </p:txBody>
      </p:sp>
      <p:cxnSp>
        <p:nvCxnSpPr>
          <p:cNvPr id="37" name="Straight Arrow Connector 36">
            <a:extLst>
              <a:ext uri="{FF2B5EF4-FFF2-40B4-BE49-F238E27FC236}">
                <a16:creationId xmlns:a16="http://schemas.microsoft.com/office/drawing/2014/main" id="{CB8F89AB-0A01-4B44-A8D1-FF8343543F7B}"/>
              </a:ext>
            </a:extLst>
          </p:cNvPr>
          <p:cNvCxnSpPr>
            <a:cxnSpLocks/>
          </p:cNvCxnSpPr>
          <p:nvPr/>
        </p:nvCxnSpPr>
        <p:spPr>
          <a:xfrm>
            <a:off x="7485141" y="3986765"/>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CDB5584-4C7E-4082-95FE-F35712780421}"/>
              </a:ext>
            </a:extLst>
          </p:cNvPr>
          <p:cNvCxnSpPr>
            <a:cxnSpLocks/>
          </p:cNvCxnSpPr>
          <p:nvPr/>
        </p:nvCxnSpPr>
        <p:spPr>
          <a:xfrm>
            <a:off x="7485141" y="4512318"/>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DE39E63-C485-4C8F-AD85-2508318B08AF}"/>
              </a:ext>
            </a:extLst>
          </p:cNvPr>
          <p:cNvCxnSpPr>
            <a:cxnSpLocks/>
          </p:cNvCxnSpPr>
          <p:nvPr/>
        </p:nvCxnSpPr>
        <p:spPr>
          <a:xfrm>
            <a:off x="9440551" y="4253393"/>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15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fontScale="90000"/>
          </a:bodyPr>
          <a:lstStyle/>
          <a:p>
            <a:r>
              <a:rPr lang="en-US" dirty="0"/>
              <a:t>Types of Learning (1)</a:t>
            </a:r>
            <a:br>
              <a:rPr lang="en-US" dirty="0"/>
            </a:br>
            <a:r>
              <a:rPr lang="en-US" dirty="0"/>
              <a:t>Supervised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p:txBody>
          <a:bodyPr/>
          <a:lstStyle/>
          <a:p>
            <a:r>
              <a:rPr lang="en-US" dirty="0"/>
              <a:t>Supervised learning is learning from a training set of labeled examples provided by a knowledgeable external supervisor.</a:t>
            </a:r>
          </a:p>
        </p:txBody>
      </p:sp>
    </p:spTree>
    <p:extLst>
      <p:ext uri="{BB962C8B-B14F-4D97-AF65-F5344CB8AC3E}">
        <p14:creationId xmlns:p14="http://schemas.microsoft.com/office/powerpoint/2010/main" val="402815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fontScale="90000"/>
          </a:bodyPr>
          <a:lstStyle/>
          <a:p>
            <a:r>
              <a:rPr lang="en-US" dirty="0"/>
              <a:t>Types of Learning (1)</a:t>
            </a:r>
            <a:br>
              <a:rPr lang="en-US" dirty="0"/>
            </a:br>
            <a:r>
              <a:rPr lang="en-US" dirty="0"/>
              <a:t>Supervised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p:txBody>
          <a:bodyPr/>
          <a:lstStyle/>
          <a:p>
            <a:r>
              <a:rPr lang="en-US" dirty="0"/>
              <a:t>Data is labeled</a:t>
            </a:r>
          </a:p>
        </p:txBody>
      </p:sp>
    </p:spTree>
    <p:extLst>
      <p:ext uri="{BB962C8B-B14F-4D97-AF65-F5344CB8AC3E}">
        <p14:creationId xmlns:p14="http://schemas.microsoft.com/office/powerpoint/2010/main" val="102612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fontScale="90000"/>
          </a:bodyPr>
          <a:lstStyle/>
          <a:p>
            <a:r>
              <a:rPr lang="en-US" dirty="0"/>
              <a:t>Types of Learning (2)</a:t>
            </a:r>
            <a:br>
              <a:rPr lang="en-US" dirty="0"/>
            </a:br>
            <a:r>
              <a:rPr lang="en-US" dirty="0"/>
              <a:t>Unsupervised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p:txBody>
          <a:bodyPr/>
          <a:lstStyle/>
          <a:p>
            <a:r>
              <a:rPr lang="en-US" dirty="0"/>
              <a:t>which is typically about finding structure hidden in collections of</a:t>
            </a:r>
            <a:br>
              <a:rPr lang="en-US" dirty="0"/>
            </a:br>
            <a:r>
              <a:rPr lang="en-US" dirty="0"/>
              <a:t>unlabeled data. </a:t>
            </a:r>
            <a:br>
              <a:rPr lang="en-US" dirty="0"/>
            </a:br>
            <a:endParaRPr lang="en-US" dirty="0"/>
          </a:p>
        </p:txBody>
      </p:sp>
    </p:spTree>
    <p:extLst>
      <p:ext uri="{BB962C8B-B14F-4D97-AF65-F5344CB8AC3E}">
        <p14:creationId xmlns:p14="http://schemas.microsoft.com/office/powerpoint/2010/main" val="412691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fontScale="90000"/>
          </a:bodyPr>
          <a:lstStyle/>
          <a:p>
            <a:r>
              <a:rPr lang="en-US" dirty="0"/>
              <a:t>Types of Learning (3)</a:t>
            </a:r>
            <a:br>
              <a:rPr lang="en-US" dirty="0"/>
            </a:br>
            <a:r>
              <a:rPr lang="en-US" dirty="0"/>
              <a:t>Reinforcement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p:txBody>
          <a:bodyPr/>
          <a:lstStyle/>
          <a:p>
            <a:r>
              <a:rPr lang="en-US" dirty="0"/>
              <a:t>Reinforcement learning is learning what to do—how to map situations to actions—so as to maximize a numerical reward signal. The learner is not told which actions to take, but instead must discover which actions yield the most reward by trying them. In the most interesting and challenging cases, actions may </a:t>
            </a:r>
            <a:r>
              <a:rPr lang="en-US" dirty="0" err="1"/>
              <a:t>a↵ect</a:t>
            </a:r>
            <a:r>
              <a:rPr lang="en-US" dirty="0"/>
              <a:t> not only the immediate reward but also the next situation and, through that, all subsequent rewards. These two characteristics—trial-and-error search and delayed reward—are the two most important distinguishing features of reinforcement learning.</a:t>
            </a:r>
          </a:p>
          <a:p>
            <a:r>
              <a:rPr lang="en-US" dirty="0"/>
              <a:t>Challenge: trade-off between exploration and exploitation. </a:t>
            </a:r>
            <a:br>
              <a:rPr lang="en-US" dirty="0"/>
            </a:br>
            <a:endParaRPr lang="en-US" dirty="0"/>
          </a:p>
        </p:txBody>
      </p:sp>
    </p:spTree>
    <p:extLst>
      <p:ext uri="{BB962C8B-B14F-4D97-AF65-F5344CB8AC3E}">
        <p14:creationId xmlns:p14="http://schemas.microsoft.com/office/powerpoint/2010/main" val="305507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E59C-A2DC-4D30-A2BB-8937629D36A8}"/>
              </a:ext>
            </a:extLst>
          </p:cNvPr>
          <p:cNvSpPr>
            <a:spLocks noGrp="1"/>
          </p:cNvSpPr>
          <p:nvPr>
            <p:ph type="title"/>
          </p:nvPr>
        </p:nvSpPr>
        <p:spPr/>
        <p:txBody>
          <a:bodyPr>
            <a:normAutofit fontScale="90000"/>
          </a:bodyPr>
          <a:lstStyle/>
          <a:p>
            <a:r>
              <a:rPr lang="en-US" dirty="0"/>
              <a:t>Elements of Reinforcement Learning</a:t>
            </a:r>
            <a:br>
              <a:rPr lang="en-US" dirty="0"/>
            </a:br>
            <a:endParaRPr lang="en-US" dirty="0"/>
          </a:p>
        </p:txBody>
      </p:sp>
      <p:sp>
        <p:nvSpPr>
          <p:cNvPr id="3" name="Content Placeholder 2">
            <a:extLst>
              <a:ext uri="{FF2B5EF4-FFF2-40B4-BE49-F238E27FC236}">
                <a16:creationId xmlns:a16="http://schemas.microsoft.com/office/drawing/2014/main" id="{D3F1DDB2-39AE-4147-8B42-2946648BEC63}"/>
              </a:ext>
            </a:extLst>
          </p:cNvPr>
          <p:cNvSpPr>
            <a:spLocks noGrp="1"/>
          </p:cNvSpPr>
          <p:nvPr>
            <p:ph idx="1"/>
          </p:nvPr>
        </p:nvSpPr>
        <p:spPr/>
        <p:txBody>
          <a:bodyPr/>
          <a:lstStyle/>
          <a:p>
            <a:r>
              <a:rPr lang="en-US" dirty="0"/>
              <a:t>A </a:t>
            </a:r>
            <a:r>
              <a:rPr lang="en-US" i="1" dirty="0"/>
              <a:t>policy</a:t>
            </a:r>
            <a:r>
              <a:rPr lang="en-US" dirty="0"/>
              <a:t> </a:t>
            </a:r>
          </a:p>
          <a:p>
            <a:r>
              <a:rPr lang="en-US" dirty="0"/>
              <a:t>A </a:t>
            </a:r>
            <a:r>
              <a:rPr lang="en-US" i="1" dirty="0"/>
              <a:t>reward signal</a:t>
            </a:r>
            <a:r>
              <a:rPr lang="en-US" dirty="0"/>
              <a:t> defines the goal of a reinforcement learning problem, indicates what is good in an immediate sense</a:t>
            </a:r>
          </a:p>
          <a:p>
            <a:r>
              <a:rPr lang="en-US" dirty="0"/>
              <a:t>a </a:t>
            </a:r>
            <a:r>
              <a:rPr lang="en-US" i="1" dirty="0"/>
              <a:t>value function </a:t>
            </a:r>
            <a:r>
              <a:rPr lang="en-US" dirty="0"/>
              <a:t>specifies what is good in the long run </a:t>
            </a:r>
          </a:p>
          <a:p>
            <a:r>
              <a:rPr lang="en-US" i="1" dirty="0"/>
              <a:t>(optional) model </a:t>
            </a:r>
            <a:r>
              <a:rPr lang="en-US" dirty="0"/>
              <a:t>of the environment. </a:t>
            </a:r>
            <a:br>
              <a:rPr lang="en-US" dirty="0"/>
            </a:br>
            <a:br>
              <a:rPr lang="en-US" dirty="0"/>
            </a:br>
            <a:endParaRPr lang="en-US" dirty="0"/>
          </a:p>
        </p:txBody>
      </p:sp>
    </p:spTree>
    <p:extLst>
      <p:ext uri="{BB962C8B-B14F-4D97-AF65-F5344CB8AC3E}">
        <p14:creationId xmlns:p14="http://schemas.microsoft.com/office/powerpoint/2010/main" val="2823832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1497</TotalTime>
  <Words>1377</Words>
  <Application>Microsoft Office PowerPoint</Application>
  <PresentationFormat>Widescreen</PresentationFormat>
  <Paragraphs>55</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Gothic</vt:lpstr>
      <vt:lpstr>Garamond</vt:lpstr>
      <vt:lpstr>Savon</vt:lpstr>
      <vt:lpstr>From Reinforcement Learning to Deep Reinforcement Learning</vt:lpstr>
      <vt:lpstr>Outline:</vt:lpstr>
      <vt:lpstr>Machine Learning</vt:lpstr>
      <vt:lpstr>Machine Learning vs Programming</vt:lpstr>
      <vt:lpstr>Types of Learning (1) Supervised Learning</vt:lpstr>
      <vt:lpstr>Types of Learning (1) Supervised Learning</vt:lpstr>
      <vt:lpstr>Types of Learning (2) Unsupervised Learning</vt:lpstr>
      <vt:lpstr>Types of Learning (3) Reinforcement Learning</vt:lpstr>
      <vt:lpstr>Elements of Reinforcement Learning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Reinforcement Learning to Deep Reinforcement Learning</dc:title>
  <dc:creator>PC 0028</dc:creator>
  <cp:lastModifiedBy>PC 0028</cp:lastModifiedBy>
  <cp:revision>21</cp:revision>
  <dcterms:created xsi:type="dcterms:W3CDTF">2019-12-09T22:58:29Z</dcterms:created>
  <dcterms:modified xsi:type="dcterms:W3CDTF">2019-12-12T07:35:31Z</dcterms:modified>
</cp:coreProperties>
</file>