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1"/>
  </p:notesMasterIdLst>
  <p:handoutMasterIdLst>
    <p:handoutMasterId r:id="rId22"/>
  </p:handoutMasterIdLst>
  <p:sldIdLst>
    <p:sldId id="275" r:id="rId2"/>
    <p:sldId id="256" r:id="rId3"/>
    <p:sldId id="257" r:id="rId4"/>
    <p:sldId id="259" r:id="rId5"/>
    <p:sldId id="260" r:id="rId6"/>
    <p:sldId id="262" r:id="rId7"/>
    <p:sldId id="263" r:id="rId8"/>
    <p:sldId id="273" r:id="rId9"/>
    <p:sldId id="264" r:id="rId10"/>
    <p:sldId id="274" r:id="rId11"/>
    <p:sldId id="268" r:id="rId12"/>
    <p:sldId id="276" r:id="rId13"/>
    <p:sldId id="267" r:id="rId14"/>
    <p:sldId id="265" r:id="rId15"/>
    <p:sldId id="266" r:id="rId16"/>
    <p:sldId id="269" r:id="rId17"/>
    <p:sldId id="271" r:id="rId18"/>
    <p:sldId id="27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74768" autoAdjust="0"/>
  </p:normalViewPr>
  <p:slideViewPr>
    <p:cSldViewPr snapToGrid="0">
      <p:cViewPr varScale="1">
        <p:scale>
          <a:sx n="54" d="100"/>
          <a:sy n="54" d="100"/>
        </p:scale>
        <p:origin x="1548" y="60"/>
      </p:cViewPr>
      <p:guideLst/>
    </p:cSldViewPr>
  </p:slideViewPr>
  <p:outlineViewPr>
    <p:cViewPr>
      <p:scale>
        <a:sx n="33" d="100"/>
        <a:sy n="33" d="100"/>
      </p:scale>
      <p:origin x="0" y="-14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BB76E4-447D-4903-AF3E-AF9D563CAB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C0E78D-92EC-4C69-83EA-152096AC2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5C04-F24B-4115-9861-2CF34694583A}" type="datetimeFigureOut">
              <a:rPr lang="en-US" smtClean="0"/>
              <a:t>12/12/2019</a:t>
            </a:fld>
            <a:endParaRPr lang="en-US"/>
          </a:p>
        </p:txBody>
      </p:sp>
      <p:sp>
        <p:nvSpPr>
          <p:cNvPr id="4" name="Footer Placeholder 3">
            <a:extLst>
              <a:ext uri="{FF2B5EF4-FFF2-40B4-BE49-F238E27FC236}">
                <a16:creationId xmlns:a16="http://schemas.microsoft.com/office/drawing/2014/main" id="{FFAE75A0-3951-487F-8A9D-C1A79408EA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76303-8491-476D-B0DF-6330731068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F7994E-B25B-4D5E-905E-154A69BCA43D}" type="slidenum">
              <a:rPr lang="en-US" smtClean="0"/>
              <a:t>‹#›</a:t>
            </a:fld>
            <a:endParaRPr lang="en-US"/>
          </a:p>
        </p:txBody>
      </p:sp>
    </p:spTree>
    <p:extLst>
      <p:ext uri="{BB962C8B-B14F-4D97-AF65-F5344CB8AC3E}">
        <p14:creationId xmlns:p14="http://schemas.microsoft.com/office/powerpoint/2010/main" val="264511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499B0-46DF-4199-B267-25F771D8AF1C}"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0DC7F-660A-4453-9840-44DB0AF8652B}" type="slidenum">
              <a:rPr lang="en-US" smtClean="0"/>
              <a:t>‹#›</a:t>
            </a:fld>
            <a:endParaRPr lang="en-US"/>
          </a:p>
        </p:txBody>
      </p:sp>
    </p:spTree>
    <p:extLst>
      <p:ext uri="{BB962C8B-B14F-4D97-AF65-F5344CB8AC3E}">
        <p14:creationId xmlns:p14="http://schemas.microsoft.com/office/powerpoint/2010/main" val="249002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6L448yg0Sm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p>
        </p:txBody>
      </p:sp>
      <p:sp>
        <p:nvSpPr>
          <p:cNvPr id="4" name="Slide Number Placeholder 3"/>
          <p:cNvSpPr>
            <a:spLocks noGrp="1"/>
          </p:cNvSpPr>
          <p:nvPr>
            <p:ph type="sldNum" sz="quarter" idx="5"/>
          </p:nvPr>
        </p:nvSpPr>
        <p:spPr/>
        <p:txBody>
          <a:bodyPr/>
          <a:lstStyle/>
          <a:p>
            <a:fld id="{1980DC7F-660A-4453-9840-44DB0AF8652B}" type="slidenum">
              <a:rPr lang="en-US" smtClean="0"/>
              <a:t>3</a:t>
            </a:fld>
            <a:endParaRPr lang="en-US"/>
          </a:p>
        </p:txBody>
      </p:sp>
    </p:spTree>
    <p:extLst>
      <p:ext uri="{BB962C8B-B14F-4D97-AF65-F5344CB8AC3E}">
        <p14:creationId xmlns:p14="http://schemas.microsoft.com/office/powerpoint/2010/main" val="40464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MLP</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19</a:t>
            </a:fld>
            <a:endParaRPr lang="en-US"/>
          </a:p>
        </p:txBody>
      </p:sp>
    </p:spTree>
    <p:extLst>
      <p:ext uri="{BB962C8B-B14F-4D97-AF65-F5344CB8AC3E}">
        <p14:creationId xmlns:p14="http://schemas.microsoft.com/office/powerpoint/2010/main" val="160340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 better resolution of the picture</a:t>
            </a:r>
          </a:p>
          <a:p>
            <a:r>
              <a:rPr lang="en-US" dirty="0"/>
              <a:t>ImageNet data</a:t>
            </a:r>
          </a:p>
        </p:txBody>
      </p:sp>
      <p:sp>
        <p:nvSpPr>
          <p:cNvPr id="4" name="Slide Number Placeholder 3"/>
          <p:cNvSpPr>
            <a:spLocks noGrp="1"/>
          </p:cNvSpPr>
          <p:nvPr>
            <p:ph type="sldNum" sz="quarter" idx="5"/>
          </p:nvPr>
        </p:nvSpPr>
        <p:spPr/>
        <p:txBody>
          <a:bodyPr/>
          <a:lstStyle/>
          <a:p>
            <a:fld id="{1980DC7F-660A-4453-9840-44DB0AF8652B}" type="slidenum">
              <a:rPr lang="en-US" smtClean="0"/>
              <a:t>5</a:t>
            </a:fld>
            <a:endParaRPr lang="en-US"/>
          </a:p>
        </p:txBody>
      </p:sp>
    </p:spTree>
    <p:extLst>
      <p:ext uri="{BB962C8B-B14F-4D97-AF65-F5344CB8AC3E}">
        <p14:creationId xmlns:p14="http://schemas.microsoft.com/office/powerpoint/2010/main" val="251098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terms supervised learning and unsupervised learning would seem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exhaustively classify machine learning paradigms, but they do not.</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6</a:t>
            </a:fld>
            <a:endParaRPr lang="en-US"/>
          </a:p>
        </p:txBody>
      </p:sp>
    </p:spTree>
    <p:extLst>
      <p:ext uri="{BB962C8B-B14F-4D97-AF65-F5344CB8AC3E}">
        <p14:creationId xmlns:p14="http://schemas.microsoft.com/office/powerpoint/2010/main" val="1322436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is learning what to do—how to map situations to actions—so as to maximize a numerical reward signal. The learner is not told which actions to take, but instead must discover which actions yield the most reward by trying them. In the most interesting and challenging cases, actions may </a:t>
            </a:r>
            <a:r>
              <a:rPr lang="en-US" dirty="0" err="1"/>
              <a:t>a↵ect</a:t>
            </a:r>
            <a:r>
              <a:rPr lang="en-US" dirty="0"/>
              <a:t> not only the immediate reward but also the next situation and, through that, all subsequent rewards. These two characteristics—trial-and-error search and delayed reward—are the two most important distinguishing features of reinforcement learning.</a:t>
            </a:r>
          </a:p>
          <a:p>
            <a:r>
              <a:rPr lang="en-US" dirty="0"/>
              <a:t>Challenge: trade-off between exploration and exploitation.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7</a:t>
            </a:fld>
            <a:endParaRPr lang="en-US"/>
          </a:p>
        </p:txBody>
      </p:sp>
    </p:spTree>
    <p:extLst>
      <p:ext uri="{BB962C8B-B14F-4D97-AF65-F5344CB8AC3E}">
        <p14:creationId xmlns:p14="http://schemas.microsoft.com/office/powerpoint/2010/main" val="243055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the agent and the environment, one can identify four main </a:t>
            </a:r>
            <a:r>
              <a:rPr lang="en-US" sz="1200" b="0" i="0" kern="1200" dirty="0" err="1">
                <a:solidFill>
                  <a:schemeClr val="tx1"/>
                </a:solidFill>
                <a:effectLst/>
                <a:latin typeface="+mn-lt"/>
                <a:ea typeface="+mn-ea"/>
                <a:cs typeface="+mn-cs"/>
              </a:rPr>
              <a:t>subelements</a:t>
            </a:r>
            <a:r>
              <a:rPr lang="en-US" sz="1200" b="0" i="0" kern="1200" dirty="0">
                <a:solidFill>
                  <a:schemeClr val="tx1"/>
                </a:solidFill>
                <a:effectLst/>
                <a:latin typeface="+mn-lt"/>
                <a:ea typeface="+mn-ea"/>
                <a:cs typeface="+mn-cs"/>
              </a:rPr>
              <a:t>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system: a </a:t>
            </a:r>
            <a:r>
              <a:rPr lang="en-US" sz="1200" b="0" i="1" kern="1200" dirty="0">
                <a:solidFill>
                  <a:schemeClr val="tx1"/>
                </a:solidFill>
                <a:effectLst/>
                <a:latin typeface="+mn-lt"/>
                <a:ea typeface="+mn-ea"/>
                <a:cs typeface="+mn-cs"/>
              </a:rPr>
              <a:t>policy</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reward signal</a:t>
            </a:r>
            <a:r>
              <a:rPr lang="en-US" sz="1200" b="0" i="0" kern="1200" dirty="0">
                <a:solidFill>
                  <a:schemeClr val="tx1"/>
                </a:solidFill>
                <a:effectLst/>
                <a:latin typeface="+mn-lt"/>
                <a:ea typeface="+mn-ea"/>
                <a:cs typeface="+mn-cs"/>
              </a:rPr>
              <a:t>, a </a:t>
            </a:r>
            <a:r>
              <a:rPr lang="en-US" sz="1200" b="0" i="1" kern="1200" dirty="0">
                <a:solidFill>
                  <a:schemeClr val="tx1"/>
                </a:solidFill>
                <a:effectLst/>
                <a:latin typeface="+mn-lt"/>
                <a:ea typeface="+mn-ea"/>
                <a:cs typeface="+mn-cs"/>
              </a:rPr>
              <a:t>value function</a:t>
            </a:r>
            <a:r>
              <a:rPr lang="en-US" sz="1200" b="0" i="0" kern="1200" dirty="0">
                <a:solidFill>
                  <a:schemeClr val="tx1"/>
                </a:solidFill>
                <a:effectLst/>
                <a:latin typeface="+mn-lt"/>
                <a:ea typeface="+mn-ea"/>
                <a:cs typeface="+mn-cs"/>
              </a:rPr>
              <a:t>, and, optionally,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 the environment.</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policy </a:t>
            </a:r>
            <a:r>
              <a:rPr lang="en-US" sz="1200" b="0" i="0" kern="1200" dirty="0">
                <a:solidFill>
                  <a:schemeClr val="tx1"/>
                </a:solidFill>
                <a:effectLst/>
                <a:latin typeface="+mn-lt"/>
                <a:ea typeface="+mn-ea"/>
                <a:cs typeface="+mn-cs"/>
              </a:rPr>
              <a:t>defines the learning agent’s way of behaving at a given time. Roughly speaking,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policy is a mapping from perceived states of the environment to actions to be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in those states. It corresponds to what in psychology would be called a set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stimulus–response rules or associations. In some cases the policy may be a simple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or lookup table, whereas in others it may involve extensive computation such as a search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 The policy is the core of a reinforcement learning agent in the sense that it alone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a:t>
            </a:r>
            <a:r>
              <a:rPr lang="en-US" sz="1200" b="0" i="0" kern="1200" dirty="0" err="1">
                <a:solidFill>
                  <a:schemeClr val="tx1"/>
                </a:solidFill>
                <a:effectLst/>
                <a:latin typeface="+mn-lt"/>
                <a:ea typeface="+mn-ea"/>
                <a:cs typeface="+mn-cs"/>
              </a:rPr>
              <a:t>su!cient</a:t>
            </a:r>
            <a:r>
              <a:rPr lang="en-US" sz="1200" b="0" i="0" kern="1200" dirty="0">
                <a:solidFill>
                  <a:schemeClr val="tx1"/>
                </a:solidFill>
                <a:effectLst/>
                <a:latin typeface="+mn-lt"/>
                <a:ea typeface="+mn-ea"/>
                <a:cs typeface="+mn-cs"/>
              </a:rPr>
              <a:t> to determine behavior. In general, policies may be stochastic, specifying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probabilities for each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reward signal </a:t>
            </a:r>
            <a:r>
              <a:rPr lang="en-US" sz="1200" b="0" i="0" kern="1200" dirty="0">
                <a:solidFill>
                  <a:schemeClr val="tx1"/>
                </a:solidFill>
                <a:effectLst/>
                <a:latin typeface="+mn-lt"/>
                <a:ea typeface="+mn-ea"/>
                <a:cs typeface="+mn-cs"/>
              </a:rPr>
              <a:t>defines the goal of a reinforcement learning problem. On each 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step, the environment sends to the reinforcement learning agent a single number called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reward</a:t>
            </a:r>
            <a:r>
              <a:rPr lang="en-US" sz="1200" b="0" i="0" kern="1200" dirty="0">
                <a:solidFill>
                  <a:schemeClr val="tx1"/>
                </a:solidFill>
                <a:effectLst/>
                <a:latin typeface="+mn-lt"/>
                <a:ea typeface="+mn-ea"/>
                <a:cs typeface="+mn-cs"/>
              </a:rPr>
              <a:t>. The agent’s sole objective is to maximize the total reward it receives over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long run. The reward signal thus defines what are the good and bad events for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agent. In a biological system, we might think of rewards as analogous to the experiences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pleasure or pain. They are the immediate and defining features of the problem faced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the agent. The reward signal is the primary basis for altering the policy; if an action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selected by the policy is followed by low reward, then the policy may be changed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select some other action in that situation in the future. In general, reward signals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 stochastic functions of the state of the environment and the actions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Whereas the reward signal indicates what is good in an immediate sense, a </a:t>
            </a:r>
            <a:r>
              <a:rPr lang="en-US" sz="1200" b="0" i="1" kern="1200" dirty="0">
                <a:solidFill>
                  <a:schemeClr val="tx1"/>
                </a:solidFill>
                <a:effectLst/>
                <a:latin typeface="+mn-lt"/>
                <a:ea typeface="+mn-ea"/>
                <a:cs typeface="+mn-cs"/>
              </a:rPr>
              <a:t>value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function </a:t>
            </a:r>
            <a:r>
              <a:rPr lang="en-US" sz="1200" b="0" i="0" kern="1200" dirty="0">
                <a:solidFill>
                  <a:schemeClr val="tx1"/>
                </a:solidFill>
                <a:effectLst/>
                <a:latin typeface="+mn-lt"/>
                <a:ea typeface="+mn-ea"/>
                <a:cs typeface="+mn-cs"/>
              </a:rPr>
              <a:t>specifies what is good in the long run. Roughly speaking, the </a:t>
            </a:r>
            <a:r>
              <a:rPr lang="en-US" sz="1200" b="0" i="1" kern="1200" dirty="0">
                <a:solidFill>
                  <a:schemeClr val="tx1"/>
                </a:solidFill>
                <a:effectLst/>
                <a:latin typeface="+mn-lt"/>
                <a:ea typeface="+mn-ea"/>
                <a:cs typeface="+mn-cs"/>
              </a:rPr>
              <a:t>value </a:t>
            </a:r>
            <a:r>
              <a:rPr lang="en-US" sz="1200" b="0" i="0" kern="1200" dirty="0">
                <a:solidFill>
                  <a:schemeClr val="tx1"/>
                </a:solidFill>
                <a:effectLst/>
                <a:latin typeface="+mn-lt"/>
                <a:ea typeface="+mn-ea"/>
                <a:cs typeface="+mn-cs"/>
              </a:rPr>
              <a:t>of a state is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total amount of reward an agent can expect to accumulate over the future, starting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that state. Whereas rewards determine the immediate, intrinsic desirability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environmental states, values indicate the </a:t>
            </a:r>
            <a:r>
              <a:rPr lang="en-US" sz="1200" b="0" i="1" kern="1200" dirty="0">
                <a:solidFill>
                  <a:schemeClr val="tx1"/>
                </a:solidFill>
                <a:effectLst/>
                <a:latin typeface="+mn-lt"/>
                <a:ea typeface="+mn-ea"/>
                <a:cs typeface="+mn-cs"/>
              </a:rPr>
              <a:t>long-term </a:t>
            </a:r>
            <a:r>
              <a:rPr lang="en-US" sz="1200" b="0" i="0" kern="1200" dirty="0">
                <a:solidFill>
                  <a:schemeClr val="tx1"/>
                </a:solidFill>
                <a:effectLst/>
                <a:latin typeface="+mn-lt"/>
                <a:ea typeface="+mn-ea"/>
                <a:cs typeface="+mn-cs"/>
              </a:rPr>
              <a:t>desirability of states after taking into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account the states that are likely to follow and the rewards available in those states. For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a state might always yield a low immediate reward but still have a high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 is regularly followed by other states that yield high rewards. Or the reverse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could be true. To make a human analogy, rewards are somewhat like pleasure (if high)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pain (if low), whereas values correspond to a more refined and farsighted judgment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how pleased or displeased we are that our environment is in a particular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Rewards are in a sense primary, whereas values, as predictions of rewards, are secondary.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Without rewards there could be no values, and the only purpose of estimating values is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achieve more reward. Nevertheless, it is values with which we are most concerned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making and evaluating decisions. Action choices are made based on value judgments. We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seek actions that bring about states of highest value, not highest reward, because these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actions obtain the greatest amount of reward for us over the long run. Unfortunately,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is much harder to determine values than it is to determine rewards. Rewards are basically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given directly by the environment, but values must be estimated and re-estimated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sequences of observations an agent makes over its entire lifetime. In fact, the most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important component of almost all reinforcement learning algorithms we consider is a</a:t>
            </a:r>
            <a:br>
              <a:rPr lang="en-US" dirty="0"/>
            </a:br>
            <a:r>
              <a:rPr lang="en-US" sz="1200" b="0" i="0" kern="1200" dirty="0">
                <a:solidFill>
                  <a:schemeClr val="tx1"/>
                </a:solidFill>
                <a:effectLst/>
                <a:latin typeface="+mn-lt"/>
                <a:ea typeface="+mn-ea"/>
                <a:cs typeface="+mn-cs"/>
              </a:rPr>
              <a:t>method for </a:t>
            </a:r>
            <a:r>
              <a:rPr lang="en-US" sz="1200" b="0" i="0" kern="1200" dirty="0" err="1">
                <a:solidFill>
                  <a:schemeClr val="tx1"/>
                </a:solidFill>
                <a:effectLst/>
                <a:latin typeface="+mn-lt"/>
                <a:ea typeface="+mn-ea"/>
                <a:cs typeface="+mn-cs"/>
              </a:rPr>
              <a:t>e!ciently</a:t>
            </a:r>
            <a:r>
              <a:rPr lang="en-US" sz="1200" b="0" i="0" kern="1200" dirty="0">
                <a:solidFill>
                  <a:schemeClr val="tx1"/>
                </a:solidFill>
                <a:effectLst/>
                <a:latin typeface="+mn-lt"/>
                <a:ea typeface="+mn-ea"/>
                <a:cs typeface="+mn-cs"/>
              </a:rPr>
              <a:t> estimating values. The central role of value estimation is arguably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most important thing that has been learned about reinforcement learning over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last six decades.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fourth and final element of some reinforcement learning systems is a </a:t>
            </a:r>
            <a:r>
              <a:rPr lang="en-US" sz="1200" b="0" i="1" kern="1200" dirty="0">
                <a:solidFill>
                  <a:schemeClr val="tx1"/>
                </a:solidFill>
                <a:effectLst/>
                <a:latin typeface="+mn-lt"/>
                <a:ea typeface="+mn-ea"/>
                <a:cs typeface="+mn-cs"/>
              </a:rPr>
              <a:t>model </a:t>
            </a:r>
            <a:r>
              <a:rPr lang="en-US" sz="1200" b="0" i="0" kern="1200" dirty="0">
                <a:solidFill>
                  <a:schemeClr val="tx1"/>
                </a:solidFill>
                <a:effectLst/>
                <a:latin typeface="+mn-lt"/>
                <a:ea typeface="+mn-ea"/>
                <a:cs typeface="+mn-cs"/>
              </a:rPr>
              <a:t>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environment. This is something that mimics the behavior of the environment,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generally, that allows inferences to be made about how the environment will behave.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given a state and action, the model might predict the resultant next state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next reward. Models are used for </a:t>
            </a:r>
            <a:r>
              <a:rPr lang="en-US" sz="1200" b="0" i="1"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by which we mean any way of deciding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 a course of action by considering possible future situations before they are actually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experienced. Methods for solving reinforcement learning problems that use models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planning are called </a:t>
            </a:r>
            <a:r>
              <a:rPr lang="en-US" sz="1200" b="0" i="1" kern="1200" dirty="0">
                <a:solidFill>
                  <a:schemeClr val="tx1"/>
                </a:solidFill>
                <a:effectLst/>
                <a:latin typeface="+mn-lt"/>
                <a:ea typeface="+mn-ea"/>
                <a:cs typeface="+mn-cs"/>
              </a:rPr>
              <a:t>model-based </a:t>
            </a:r>
            <a:r>
              <a:rPr lang="en-US" sz="1200" b="0" i="0" kern="1200" dirty="0">
                <a:solidFill>
                  <a:schemeClr val="tx1"/>
                </a:solidFill>
                <a:effectLst/>
                <a:latin typeface="+mn-lt"/>
                <a:ea typeface="+mn-ea"/>
                <a:cs typeface="+mn-cs"/>
              </a:rPr>
              <a:t>methods, as opposed to simpler </a:t>
            </a:r>
            <a:r>
              <a:rPr lang="en-US" sz="1200" b="0" i="1" kern="1200" dirty="0">
                <a:solidFill>
                  <a:schemeClr val="tx1"/>
                </a:solidFill>
                <a:effectLst/>
                <a:latin typeface="+mn-lt"/>
                <a:ea typeface="+mn-ea"/>
                <a:cs typeface="+mn-cs"/>
              </a:rPr>
              <a:t>model-free </a:t>
            </a:r>
            <a:r>
              <a:rPr lang="en-US" sz="1200" b="0" i="0" kern="1200" dirty="0">
                <a:solidFill>
                  <a:schemeClr val="tx1"/>
                </a:solidFill>
                <a:effectLst/>
                <a:latin typeface="+mn-lt"/>
                <a:ea typeface="+mn-ea"/>
                <a:cs typeface="+mn-cs"/>
              </a:rPr>
              <a:t>methods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are explicitly trial-and-error learners—viewed as almost the </a:t>
            </a:r>
            <a:r>
              <a:rPr lang="en-US" sz="1200" b="0" i="1" kern="1200" dirty="0">
                <a:solidFill>
                  <a:schemeClr val="tx1"/>
                </a:solidFill>
                <a:effectLst/>
                <a:latin typeface="+mn-lt"/>
                <a:ea typeface="+mn-ea"/>
                <a:cs typeface="+mn-cs"/>
              </a:rPr>
              <a:t>opposite </a:t>
            </a:r>
            <a:r>
              <a:rPr lang="en-US" sz="1200" b="0" i="0" kern="1200" dirty="0">
                <a:solidFill>
                  <a:schemeClr val="tx1"/>
                </a:solidFill>
                <a:effectLst/>
                <a:latin typeface="+mn-lt"/>
                <a:ea typeface="+mn-ea"/>
                <a:cs typeface="+mn-cs"/>
              </a:rPr>
              <a:t>of planning.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Chapter 8 we explore reinforcement learning systems that simultaneously learn by trial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error, learn a model of the environment, and use the model for planning. Modern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reinforcement learning spans the spectrum from low-level, trial-and-error learning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high-level, deliberative planning</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9</a:t>
            </a:fld>
            <a:endParaRPr lang="en-US"/>
          </a:p>
        </p:txBody>
      </p:sp>
    </p:spTree>
    <p:extLst>
      <p:ext uri="{BB962C8B-B14F-4D97-AF65-F5344CB8AC3E}">
        <p14:creationId xmlns:p14="http://schemas.microsoft.com/office/powerpoint/2010/main" val="356271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Visualization of learned value functions on two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games, Breakout and Pong. a, A visualization of the learned value function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game Breakout. At time points 1 and 2, the state value is predicted to be ,17</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agent is clearing the bricks at the lowest level. Each of the peaks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function curve corresponds to a reward obtained by clearing a brick.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time point 3, the agent is about to break through to the top level of bricks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value increases to ,21 in anticipation of breaking out and clearing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large set of bricks. At point 4, the value is above 23 and the agent has broken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After this point, the ball will bounce at the upper part of the bricks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clearing many of them by itself. b, A visualization of the learned action-value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on the game Pong. At time point 1, the ball is moving towards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paddle controlled by the agent on the right side of the screen and the values of</a:t>
            </a:r>
            <a:r>
              <a:rPr lang="en-US" dirty="0"/>
              <a:t> </a:t>
            </a:r>
            <a:br>
              <a:rPr lang="en-US" dirty="0"/>
            </a:br>
            <a:r>
              <a:rPr lang="en-US" sz="1200" b="0" i="0" kern="1200" dirty="0">
                <a:solidFill>
                  <a:schemeClr val="tx1"/>
                </a:solidFill>
                <a:effectLst/>
                <a:latin typeface="+mn-lt"/>
                <a:ea typeface="+mn-ea"/>
                <a:cs typeface="+mn-cs"/>
              </a:rPr>
              <a:t>all actions are around 0.7, reflecting the expected value of this state based 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previous experience. At time point 2, the agent starts moving the paddle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towards the ball and the value of the ‘up’ action stays high while the value of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‘down’ action falls to 20.9. This reflects the fact that pressing ‘down’ would lead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the agent losing the ball and incurring a reward of 21. At time point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agent hits the ball by pressing ‘up’ and the expected reward keeps increasing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until time point 4, when the ball reaches the left edge of the screen and the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all actions reflects that the agent is about to receive a reward of 1. Note,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dashed line shows the past trajectory of the ball purely for illustrative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purposes (that is, not shown during the game). With permission from Atari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Interactive, Inc.</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13</a:t>
            </a:fld>
            <a:endParaRPr lang="en-US"/>
          </a:p>
        </p:txBody>
      </p:sp>
    </p:spTree>
    <p:extLst>
      <p:ext uri="{BB962C8B-B14F-4D97-AF65-F5344CB8AC3E}">
        <p14:creationId xmlns:p14="http://schemas.microsoft.com/office/powerpoint/2010/main" val="194720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1 | Schematic illustration of the convolutional neural network.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details of the architecture are explained in the Methods. The input to the neural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network consists of an 84 3 84 3 4 image produced by the preprocessing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map w, followed by three convolutional layers (note: snaking blue line</a:t>
            </a:r>
            <a:r>
              <a:rPr lang="en-US" dirty="0"/>
              <a:t> </a:t>
            </a:r>
          </a:p>
          <a:p>
            <a:r>
              <a:rPr lang="en-US" sz="1200" b="0" i="0" kern="1200" dirty="0">
                <a:solidFill>
                  <a:schemeClr val="tx1"/>
                </a:solidFill>
                <a:effectLst/>
                <a:latin typeface="+mn-lt"/>
                <a:ea typeface="+mn-ea"/>
                <a:cs typeface="+mn-cs"/>
              </a:rPr>
              <a:t>symbolizes sliding of each filter across input image) and two fully connected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layers with a single output for each valid action. Each hidden layer is followed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a rectifier nonlinearity (that is, max 0 ð Þ ,x ).</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14</a:t>
            </a:fld>
            <a:endParaRPr lang="en-US"/>
          </a:p>
        </p:txBody>
      </p:sp>
    </p:spTree>
    <p:extLst>
      <p:ext uri="{BB962C8B-B14F-4D97-AF65-F5344CB8AC3E}">
        <p14:creationId xmlns:p14="http://schemas.microsoft.com/office/powerpoint/2010/main" val="167300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Figure 2 | Training curves tracking the agent’s average score and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a, Each point is the average score achieved per episode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the agent is run with e-greedy policy (e 5 0.05) for 520 k frames on Space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Invaders. b, Average score achieved per episode for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c, Average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predicted action-value on a held-out set of states on Space Invaders. Each point</a:t>
            </a:r>
            <a:r>
              <a:rPr lang="en-US" dirty="0"/>
              <a:t> </a:t>
            </a:r>
            <a:br>
              <a:rPr lang="en-US" dirty="0"/>
            </a:br>
            <a:r>
              <a:rPr lang="en-US" sz="1200" b="0" i="0" kern="1200" dirty="0">
                <a:solidFill>
                  <a:schemeClr val="tx1"/>
                </a:solidFill>
                <a:effectLst/>
                <a:latin typeface="+mn-lt"/>
                <a:ea typeface="+mn-ea"/>
                <a:cs typeface="+mn-cs"/>
              </a:rPr>
              <a:t>on the curve is the average of the action-value Q computed over the held-out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set of states. Note that Q-values are scaled due to clipping of rewards (see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d, Average predicted action-value on </a:t>
            </a:r>
            <a:r>
              <a:rPr lang="en-US" sz="1200" b="0" i="0" kern="1200" dirty="0" err="1">
                <a:solidFill>
                  <a:schemeClr val="tx1"/>
                </a:solidFill>
                <a:effectLst/>
                <a:latin typeface="+mn-lt"/>
                <a:ea typeface="+mn-ea"/>
                <a:cs typeface="+mn-cs"/>
              </a:rPr>
              <a:t>Seaquest</a:t>
            </a:r>
            <a:r>
              <a:rPr lang="en-US" sz="1200" b="0" i="0" kern="1200" dirty="0">
                <a:solidFill>
                  <a:schemeClr val="tx1"/>
                </a:solidFill>
                <a:effectLst/>
                <a:latin typeface="+mn-lt"/>
                <a:ea typeface="+mn-ea"/>
                <a:cs typeface="+mn-cs"/>
              </a:rPr>
              <a:t>. See Supplementary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 for details.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15</a:t>
            </a:fld>
            <a:endParaRPr lang="en-US"/>
          </a:p>
        </p:txBody>
      </p:sp>
    </p:spTree>
    <p:extLst>
      <p:ext uri="{BB962C8B-B14F-4D97-AF65-F5344CB8AC3E}">
        <p14:creationId xmlns:p14="http://schemas.microsoft.com/office/powerpoint/2010/main" val="88266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t>
            </a:r>
            <a:r>
              <a:rPr lang="en-US" dirty="0" err="1">
                <a:hlinkClick r:id="rId3"/>
              </a:rPr>
              <a:t>www.youtube.com</a:t>
            </a:r>
            <a:r>
              <a:rPr lang="en-US" dirty="0">
                <a:hlinkClick r:id="rId3"/>
              </a:rPr>
              <a:t>/</a:t>
            </a:r>
            <a:r>
              <a:rPr lang="en-US" dirty="0" err="1">
                <a:hlinkClick r:id="rId3"/>
              </a:rPr>
              <a:t>watch?v</a:t>
            </a:r>
            <a:r>
              <a:rPr lang="en-US" dirty="0">
                <a:hlinkClick r:id="rId3"/>
              </a:rPr>
              <a:t>=</a:t>
            </a:r>
            <a:r>
              <a:rPr lang="en-US" dirty="0" err="1">
                <a:hlinkClick r:id="rId3"/>
              </a:rPr>
              <a:t>6L448yg0Sm0</a:t>
            </a:r>
            <a:endParaRPr lang="en-US" dirty="0"/>
          </a:p>
        </p:txBody>
      </p:sp>
      <p:sp>
        <p:nvSpPr>
          <p:cNvPr id="4" name="Slide Number Placeholder 3"/>
          <p:cNvSpPr>
            <a:spLocks noGrp="1"/>
          </p:cNvSpPr>
          <p:nvPr>
            <p:ph type="sldNum" sz="quarter" idx="5"/>
          </p:nvPr>
        </p:nvSpPr>
        <p:spPr/>
        <p:txBody>
          <a:bodyPr/>
          <a:lstStyle/>
          <a:p>
            <a:fld id="{1980DC7F-660A-4453-9840-44DB0AF8652B}" type="slidenum">
              <a:rPr lang="en-US" smtClean="0"/>
              <a:t>16</a:t>
            </a:fld>
            <a:endParaRPr lang="en-US"/>
          </a:p>
        </p:txBody>
      </p:sp>
    </p:spTree>
    <p:extLst>
      <p:ext uri="{BB962C8B-B14F-4D97-AF65-F5344CB8AC3E}">
        <p14:creationId xmlns:p14="http://schemas.microsoft.com/office/powerpoint/2010/main" val="320694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45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28097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82288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53914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55728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74707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7A00B-A6F9-4D54-BF2A-EEBE2CF98456}"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54510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B7A00B-A6F9-4D54-BF2A-EEBE2CF98456}"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310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A00B-A6F9-4D54-BF2A-EEBE2CF98456}"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277388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C93B99-7B1B-452F-BBE6-AC42A4CBEEBF}" type="slidenum">
              <a:rPr lang="en-US" smtClean="0"/>
              <a:t>‹#›</a:t>
            </a:fld>
            <a:endParaRPr lang="en-US"/>
          </a:p>
        </p:txBody>
      </p:sp>
    </p:spTree>
    <p:extLst>
      <p:ext uri="{BB962C8B-B14F-4D97-AF65-F5344CB8AC3E}">
        <p14:creationId xmlns:p14="http://schemas.microsoft.com/office/powerpoint/2010/main" val="389777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7A00B-A6F9-4D54-BF2A-EEBE2CF98456}"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93B99-7B1B-452F-BBE6-AC42A4CBEEBF}" type="slidenum">
              <a:rPr lang="en-US" smtClean="0"/>
              <a:t>‹#›</a:t>
            </a:fld>
            <a:endParaRPr lang="en-US"/>
          </a:p>
        </p:txBody>
      </p:sp>
    </p:spTree>
    <p:extLst>
      <p:ext uri="{BB962C8B-B14F-4D97-AF65-F5344CB8AC3E}">
        <p14:creationId xmlns:p14="http://schemas.microsoft.com/office/powerpoint/2010/main" val="342864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B7A00B-A6F9-4D54-BF2A-EEBE2CF98456}" type="datetimeFigureOut">
              <a:rPr lang="en-US" smtClean="0"/>
              <a:t>12/12/2019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C93B99-7B1B-452F-BBE6-AC42A4CBEE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0018373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457200" rtl="0" eaLnBrk="1" latinLnBrk="0" hangingPunct="1">
        <a:spcBef>
          <a:spcPct val="0"/>
        </a:spcBef>
        <a:buNone/>
        <a:defRPr sz="2800" b="0" kern="1200" cap="all">
          <a:solidFill>
            <a:schemeClr val="bg1"/>
          </a:solidFill>
          <a:latin typeface="Arial Rounded MT Bold" panose="020F07040305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ideo" Target="https://www.youtube.com/embed/TmPfTpjtdgg?feature=oembed"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ideo" Target="https://www.youtube.com/embed/6L448yg0Sm0?feature=oembe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ideo" Target="https://www.youtube.com/embed/WEOzide5XFc?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493E-9F1E-4432-807A-EC3ED8204D64}"/>
              </a:ext>
            </a:extLst>
          </p:cNvPr>
          <p:cNvSpPr>
            <a:spLocks noGrp="1"/>
          </p:cNvSpPr>
          <p:nvPr>
            <p:ph type="ctrTitle"/>
          </p:nvPr>
        </p:nvSpPr>
        <p:spPr>
          <a:xfrm>
            <a:off x="599225" y="4298151"/>
            <a:ext cx="10993549" cy="1475013"/>
          </a:xfrm>
        </p:spPr>
        <p:txBody>
          <a:bodyPr/>
          <a:lstStyle/>
          <a:p>
            <a:pPr algn="ctr"/>
            <a:r>
              <a:rPr lang="en-US" dirty="0">
                <a:solidFill>
                  <a:schemeClr val="bg1"/>
                </a:solidFill>
                <a:latin typeface="Arial Rounded MT Bold" panose="020F0704030504030204" pitchFamily="34" charset="0"/>
                <a:cs typeface="Aharoni" panose="020B0604020202020204" pitchFamily="2" charset="-79"/>
              </a:rPr>
              <a:t>Global           Bootcamp – Houston Edition</a:t>
            </a:r>
          </a:p>
        </p:txBody>
      </p:sp>
      <p:pic>
        <p:nvPicPr>
          <p:cNvPr id="5" name="Picture 4">
            <a:extLst>
              <a:ext uri="{FF2B5EF4-FFF2-40B4-BE49-F238E27FC236}">
                <a16:creationId xmlns:a16="http://schemas.microsoft.com/office/drawing/2014/main" id="{4218381E-60F5-46EE-98B8-4956CFBDF5C8}"/>
              </a:ext>
            </a:extLst>
          </p:cNvPr>
          <p:cNvPicPr>
            <a:picLocks noChangeAspect="1"/>
          </p:cNvPicPr>
          <p:nvPr/>
        </p:nvPicPr>
        <p:blipFill>
          <a:blip r:embed="rId2"/>
          <a:stretch>
            <a:fillRect/>
          </a:stretch>
        </p:blipFill>
        <p:spPr>
          <a:xfrm>
            <a:off x="1600513" y="524105"/>
            <a:ext cx="8525980" cy="3774046"/>
          </a:xfrm>
          <a:prstGeom prst="rect">
            <a:avLst/>
          </a:prstGeom>
        </p:spPr>
      </p:pic>
      <p:pic>
        <p:nvPicPr>
          <p:cNvPr id="6" name="Picture 5">
            <a:extLst>
              <a:ext uri="{FF2B5EF4-FFF2-40B4-BE49-F238E27FC236}">
                <a16:creationId xmlns:a16="http://schemas.microsoft.com/office/drawing/2014/main" id="{3D5900C0-FB68-4FF4-8033-E7C61016A18A}"/>
              </a:ext>
            </a:extLst>
          </p:cNvPr>
          <p:cNvPicPr>
            <a:picLocks noChangeAspect="1"/>
          </p:cNvPicPr>
          <p:nvPr/>
        </p:nvPicPr>
        <p:blipFill>
          <a:blip r:embed="rId3"/>
          <a:stretch>
            <a:fillRect/>
          </a:stretch>
        </p:blipFill>
        <p:spPr>
          <a:xfrm>
            <a:off x="2750901" y="5035657"/>
            <a:ext cx="1028700" cy="952500"/>
          </a:xfrm>
          <a:prstGeom prst="rect">
            <a:avLst/>
          </a:prstGeom>
        </p:spPr>
      </p:pic>
    </p:spTree>
    <p:extLst>
      <p:ext uri="{BB962C8B-B14F-4D97-AF65-F5344CB8AC3E}">
        <p14:creationId xmlns:p14="http://schemas.microsoft.com/office/powerpoint/2010/main" val="377624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E4D2-D0B8-4C7D-9FDB-BBD7D3433B7C}"/>
              </a:ext>
            </a:extLst>
          </p:cNvPr>
          <p:cNvSpPr>
            <a:spLocks noGrp="1"/>
          </p:cNvSpPr>
          <p:nvPr>
            <p:ph type="title"/>
          </p:nvPr>
        </p:nvSpPr>
        <p:spPr/>
        <p:txBody>
          <a:bodyPr/>
          <a:lstStyle/>
          <a:p>
            <a:r>
              <a:rPr lang="en-US" dirty="0"/>
              <a:t>Q-Learning</a:t>
            </a:r>
          </a:p>
        </p:txBody>
      </p:sp>
      <p:pic>
        <p:nvPicPr>
          <p:cNvPr id="3" name="Picture 2" descr="Gridworld Display">
            <a:extLst>
              <a:ext uri="{FF2B5EF4-FFF2-40B4-BE49-F238E27FC236}">
                <a16:creationId xmlns:a16="http://schemas.microsoft.com/office/drawing/2014/main" id="{E7459B44-E120-4C5C-90B6-48CDCCBC2ABE}"/>
              </a:ext>
            </a:extLst>
          </p:cNvPr>
          <p:cNvPicPr/>
          <p:nvPr/>
        </p:nvPicPr>
        <p:blipFill>
          <a:blip r:embed="rId2">
            <a:extLst>
              <a:ext uri="{28A0092B-C50C-407E-A947-70E740481C1C}">
                <a14:useLocalDpi xmlns:a14="http://schemas.microsoft.com/office/drawing/2010/main" val="0"/>
              </a:ext>
            </a:extLst>
          </a:blip>
          <a:stretch>
            <a:fillRect/>
          </a:stretch>
        </p:blipFill>
        <p:spPr>
          <a:xfrm>
            <a:off x="1363238" y="2059320"/>
            <a:ext cx="4727464" cy="4368544"/>
          </a:xfrm>
          <a:prstGeom prst="rect">
            <a:avLst/>
          </a:prstGeom>
        </p:spPr>
      </p:pic>
      <p:pic>
        <p:nvPicPr>
          <p:cNvPr id="4" name="Picture 3">
            <a:extLst>
              <a:ext uri="{FF2B5EF4-FFF2-40B4-BE49-F238E27FC236}">
                <a16:creationId xmlns:a16="http://schemas.microsoft.com/office/drawing/2014/main" id="{0E1F4D31-366B-4BE0-AEFF-A74242D53172}"/>
              </a:ext>
            </a:extLst>
          </p:cNvPr>
          <p:cNvPicPr>
            <a:picLocks noChangeAspect="1"/>
          </p:cNvPicPr>
          <p:nvPr/>
        </p:nvPicPr>
        <p:blipFill>
          <a:blip r:embed="rId3"/>
          <a:stretch>
            <a:fillRect/>
          </a:stretch>
        </p:blipFill>
        <p:spPr>
          <a:xfrm>
            <a:off x="6117810" y="2389697"/>
            <a:ext cx="4719208" cy="3539406"/>
          </a:xfrm>
          <a:prstGeom prst="rect">
            <a:avLst/>
          </a:prstGeom>
        </p:spPr>
      </p:pic>
    </p:spTree>
    <p:extLst>
      <p:ext uri="{BB962C8B-B14F-4D97-AF65-F5344CB8AC3E}">
        <p14:creationId xmlns:p14="http://schemas.microsoft.com/office/powerpoint/2010/main" val="366100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06C-D670-4BFF-AD11-7A3ED9DCD678}"/>
              </a:ext>
            </a:extLst>
          </p:cNvPr>
          <p:cNvSpPr>
            <a:spLocks noGrp="1"/>
          </p:cNvSpPr>
          <p:nvPr>
            <p:ph type="title"/>
          </p:nvPr>
        </p:nvSpPr>
        <p:spPr/>
        <p:txBody>
          <a:bodyPr/>
          <a:lstStyle/>
          <a:p>
            <a:r>
              <a:rPr lang="en-US" dirty="0"/>
              <a:t>Human-level control through deep reinforcement learning</a:t>
            </a:r>
          </a:p>
        </p:txBody>
      </p:sp>
      <p:sp>
        <p:nvSpPr>
          <p:cNvPr id="3" name="Text Placeholder 2">
            <a:extLst>
              <a:ext uri="{FF2B5EF4-FFF2-40B4-BE49-F238E27FC236}">
                <a16:creationId xmlns:a16="http://schemas.microsoft.com/office/drawing/2014/main" id="{37DDC74A-C24A-4CCC-A9D4-8F29C127B4A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760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 name="Online Media 4" title="DQN Breakout">
            <a:hlinkClick r:id="" action="ppaction://media"/>
            <a:extLst>
              <a:ext uri="{FF2B5EF4-FFF2-40B4-BE49-F238E27FC236}">
                <a16:creationId xmlns:a16="http://schemas.microsoft.com/office/drawing/2014/main" id="{4F3D79B3-DA84-452F-8481-F85FC8517918}"/>
              </a:ext>
            </a:extLst>
          </p:cNvPr>
          <p:cNvPicPr>
            <a:picLocks noRot="1" noChangeAspect="1"/>
          </p:cNvPicPr>
          <p:nvPr>
            <a:videoFile r:link="rId1"/>
          </p:nvPr>
        </p:nvPicPr>
        <p:blipFill>
          <a:blip r:embed="rId3"/>
          <a:stretch>
            <a:fillRect/>
          </a:stretch>
        </p:blipFill>
        <p:spPr>
          <a:xfrm>
            <a:off x="446533" y="610997"/>
            <a:ext cx="6933761" cy="5200321"/>
          </a:xfrm>
          <a:prstGeom prst="rect">
            <a:avLst/>
          </a:prstGeom>
        </p:spPr>
      </p:pic>
      <p:sp>
        <p:nvSpPr>
          <p:cNvPr id="50" name="Rectangle 49">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Picture Placeholder 4">
            <a:extLst>
              <a:ext uri="{FF2B5EF4-FFF2-40B4-BE49-F238E27FC236}">
                <a16:creationId xmlns:a16="http://schemas.microsoft.com/office/drawing/2014/main" id="{FC907B7B-A37B-4103-91E5-41E2E5A6BD31}"/>
              </a:ext>
            </a:extLst>
          </p:cNvPr>
          <p:cNvPicPr>
            <a:picLocks noChangeAspect="1"/>
          </p:cNvPicPr>
          <p:nvPr/>
        </p:nvPicPr>
        <p:blipFill rotWithShape="1">
          <a:blip r:embed="rId4"/>
          <a:srcRect l="4516" t="6770" r="3673" b="56951"/>
          <a:stretch/>
        </p:blipFill>
        <p:spPr>
          <a:xfrm>
            <a:off x="6096000" y="1680172"/>
            <a:ext cx="6061857" cy="3151747"/>
          </a:xfrm>
          <a:prstGeom prst="rect">
            <a:avLst/>
          </a:prstGeom>
        </p:spPr>
      </p:pic>
    </p:spTree>
    <p:extLst>
      <p:ext uri="{BB962C8B-B14F-4D97-AF65-F5344CB8AC3E}">
        <p14:creationId xmlns:p14="http://schemas.microsoft.com/office/powerpoint/2010/main" val="169005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5F6E98-153D-4AEB-AD5B-82574D84354F}"/>
              </a:ext>
            </a:extLst>
          </p:cNvPr>
          <p:cNvSpPr>
            <a:spLocks noGrp="1"/>
          </p:cNvSpPr>
          <p:nvPr>
            <p:ph type="title" idx="4294967295"/>
          </p:nvPr>
        </p:nvSpPr>
        <p:spPr>
          <a:xfrm>
            <a:off x="764110" y="826346"/>
            <a:ext cx="3171905" cy="1013800"/>
          </a:xfrm>
        </p:spPr>
        <p:txBody>
          <a:bodyPr vert="horz" lIns="91440" tIns="45720" rIns="91440" bIns="45720" rtlCol="0" anchor="b">
            <a:normAutofit/>
          </a:bodyPr>
          <a:lstStyle/>
          <a:p>
            <a:pPr>
              <a:lnSpc>
                <a:spcPct val="90000"/>
              </a:lnSpc>
            </a:pPr>
            <a:r>
              <a:rPr lang="en-US" sz="2200">
                <a:solidFill>
                  <a:srgbClr val="FFFFFF"/>
                </a:solidFill>
                <a:latin typeface="+mj-lt"/>
              </a:rPr>
              <a:t>Visualization of learned value functions </a:t>
            </a:r>
          </a:p>
        </p:txBody>
      </p:sp>
      <p:grpSp>
        <p:nvGrpSpPr>
          <p:cNvPr id="22" name="Group 21">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3D37B626-814E-4C12-8D2A-739EF7636376}"/>
              </a:ext>
            </a:extLst>
          </p:cNvPr>
          <p:cNvSpPr>
            <a:spLocks noGrp="1"/>
          </p:cNvSpPr>
          <p:nvPr>
            <p:ph type="body" sz="half" idx="4294967295"/>
          </p:nvPr>
        </p:nvSpPr>
        <p:spPr>
          <a:xfrm>
            <a:off x="764110" y="2052084"/>
            <a:ext cx="3033249" cy="3856229"/>
          </a:xfrm>
        </p:spPr>
        <p:txBody>
          <a:bodyPr vert="horz" lIns="91440" tIns="45720" rIns="91440" bIns="45720" rtlCol="0" anchor="t">
            <a:normAutofit/>
          </a:bodyPr>
          <a:lstStyle/>
          <a:p>
            <a:pPr marL="342900" indent="-342900"/>
            <a:r>
              <a:rPr lang="en-US" sz="1600">
                <a:solidFill>
                  <a:srgbClr val="FFFFFF"/>
                </a:solidFill>
              </a:rPr>
              <a:t>Breakout</a:t>
            </a:r>
          </a:p>
          <a:p>
            <a:pPr marL="342900" indent="-342900"/>
            <a:r>
              <a:rPr lang="en-US" sz="1600">
                <a:solidFill>
                  <a:srgbClr val="FFFFFF"/>
                </a:solidFill>
              </a:rPr>
              <a:t>Pong</a:t>
            </a:r>
          </a:p>
        </p:txBody>
      </p:sp>
      <p:pic>
        <p:nvPicPr>
          <p:cNvPr id="5" name="Picture Placeholder 4">
            <a:extLst>
              <a:ext uri="{FF2B5EF4-FFF2-40B4-BE49-F238E27FC236}">
                <a16:creationId xmlns:a16="http://schemas.microsoft.com/office/drawing/2014/main" id="{AB3ABB37-4F80-4F6A-B85A-36104D7C2962}"/>
              </a:ext>
            </a:extLst>
          </p:cNvPr>
          <p:cNvPicPr>
            <a:picLocks noGrp="1" noChangeAspect="1"/>
          </p:cNvPicPr>
          <p:nvPr>
            <p:ph idx="4294967295"/>
          </p:nvPr>
        </p:nvPicPr>
        <p:blipFill rotWithShape="1">
          <a:blip r:embed="rId3"/>
          <a:srcRect l="4516" t="6770" r="3673" b="26893"/>
          <a:stretch/>
        </p:blipFill>
        <p:spPr>
          <a:xfrm>
            <a:off x="4955516" y="558094"/>
            <a:ext cx="6268290" cy="5959366"/>
          </a:xfrm>
          <a:prstGeom prst="rect">
            <a:avLst/>
          </a:prstGeom>
        </p:spPr>
      </p:pic>
    </p:spTree>
    <p:extLst>
      <p:ext uri="{BB962C8B-B14F-4D97-AF65-F5344CB8AC3E}">
        <p14:creationId xmlns:p14="http://schemas.microsoft.com/office/powerpoint/2010/main" val="374355126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72C3-D32E-4B1B-BAB4-643155728C32}"/>
              </a:ext>
            </a:extLst>
          </p:cNvPr>
          <p:cNvSpPr>
            <a:spLocks noGrp="1"/>
          </p:cNvSpPr>
          <p:nvPr>
            <p:ph type="title"/>
          </p:nvPr>
        </p:nvSpPr>
        <p:spPr/>
        <p:txBody>
          <a:bodyPr>
            <a:normAutofit fontScale="90000"/>
          </a:bodyPr>
          <a:lstStyle/>
          <a:p>
            <a:r>
              <a:rPr lang="en-US" dirty="0"/>
              <a:t>Schematic illustration of the CNN</a:t>
            </a:r>
          </a:p>
        </p:txBody>
      </p:sp>
      <p:pic>
        <p:nvPicPr>
          <p:cNvPr id="5" name="Content Placeholder 4">
            <a:extLst>
              <a:ext uri="{FF2B5EF4-FFF2-40B4-BE49-F238E27FC236}">
                <a16:creationId xmlns:a16="http://schemas.microsoft.com/office/drawing/2014/main" id="{32E7B06B-34AB-4E30-AD85-CE442028A709}"/>
              </a:ext>
            </a:extLst>
          </p:cNvPr>
          <p:cNvPicPr>
            <a:picLocks noGrp="1" noChangeAspect="1"/>
          </p:cNvPicPr>
          <p:nvPr>
            <p:ph idx="1"/>
          </p:nvPr>
        </p:nvPicPr>
        <p:blipFill>
          <a:blip r:embed="rId3"/>
          <a:stretch>
            <a:fillRect/>
          </a:stretch>
        </p:blipFill>
        <p:spPr>
          <a:xfrm>
            <a:off x="3521089" y="619591"/>
            <a:ext cx="8089721" cy="4492219"/>
          </a:xfrm>
          <a:prstGeom prst="rect">
            <a:avLst/>
          </a:prstGeom>
        </p:spPr>
      </p:pic>
      <p:sp>
        <p:nvSpPr>
          <p:cNvPr id="4" name="Text Placeholder 3">
            <a:extLst>
              <a:ext uri="{FF2B5EF4-FFF2-40B4-BE49-F238E27FC236}">
                <a16:creationId xmlns:a16="http://schemas.microsoft.com/office/drawing/2014/main" id="{672D4535-CFEB-411A-B53B-874F343F076E}"/>
              </a:ext>
            </a:extLst>
          </p:cNvPr>
          <p:cNvSpPr>
            <a:spLocks noGrp="1"/>
          </p:cNvSpPr>
          <p:nvPr>
            <p:ph type="body" sz="half" idx="2"/>
          </p:nvPr>
        </p:nvSpPr>
        <p:spPr/>
        <p:txBody>
          <a:bodyPr>
            <a:normAutofit fontScale="92500" lnSpcReduction="10000"/>
          </a:bodyPr>
          <a:lstStyle/>
          <a:p>
            <a:r>
              <a:rPr lang="en-US" dirty="0"/>
              <a:t>The input to the neural</a:t>
            </a:r>
            <a:br>
              <a:rPr lang="en-US" dirty="0"/>
            </a:br>
            <a:r>
              <a:rPr lang="en-US" dirty="0"/>
              <a:t>network consists of an 84 x  84 x 4 image, followed by three convolutional layers and two fully connected</a:t>
            </a:r>
            <a:br>
              <a:rPr lang="en-US" dirty="0"/>
            </a:br>
            <a:r>
              <a:rPr lang="en-US" dirty="0"/>
              <a:t>layers with a single output for each valid action. Each hidden layer is followed by a rectifier nonlinearity (that is, max(</a:t>
            </a:r>
            <a:r>
              <a:rPr lang="en-US" dirty="0" err="1"/>
              <a:t>0,x</a:t>
            </a:r>
            <a:r>
              <a:rPr lang="en-US" dirty="0"/>
              <a:t>)). </a:t>
            </a:r>
          </a:p>
        </p:txBody>
      </p:sp>
    </p:spTree>
    <p:extLst>
      <p:ext uri="{BB962C8B-B14F-4D97-AF65-F5344CB8AC3E}">
        <p14:creationId xmlns:p14="http://schemas.microsoft.com/office/powerpoint/2010/main" val="72181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4154-4C71-46E3-BC31-3D0E27B2FD8B}"/>
              </a:ext>
            </a:extLst>
          </p:cNvPr>
          <p:cNvSpPr>
            <a:spLocks noGrp="1"/>
          </p:cNvSpPr>
          <p:nvPr>
            <p:ph type="title"/>
          </p:nvPr>
        </p:nvSpPr>
        <p:spPr/>
        <p:txBody>
          <a:bodyPr>
            <a:normAutofit fontScale="90000"/>
          </a:bodyPr>
          <a:lstStyle/>
          <a:p>
            <a:r>
              <a:rPr lang="en-US" dirty="0"/>
              <a:t>Average score and average</a:t>
            </a:r>
            <a:br>
              <a:rPr lang="en-US" dirty="0"/>
            </a:br>
            <a:r>
              <a:rPr lang="en-US" dirty="0"/>
              <a:t>predicted action-value.</a:t>
            </a:r>
          </a:p>
        </p:txBody>
      </p:sp>
      <p:pic>
        <p:nvPicPr>
          <p:cNvPr id="5" name="Content Placeholder 4">
            <a:extLst>
              <a:ext uri="{FF2B5EF4-FFF2-40B4-BE49-F238E27FC236}">
                <a16:creationId xmlns:a16="http://schemas.microsoft.com/office/drawing/2014/main" id="{323E4CCD-1356-4885-83B8-DCF00B77255B}"/>
              </a:ext>
            </a:extLst>
          </p:cNvPr>
          <p:cNvPicPr>
            <a:picLocks noGrp="1" noChangeAspect="1"/>
          </p:cNvPicPr>
          <p:nvPr>
            <p:ph idx="1"/>
          </p:nvPr>
        </p:nvPicPr>
        <p:blipFill>
          <a:blip r:embed="rId3"/>
          <a:stretch>
            <a:fillRect/>
          </a:stretch>
        </p:blipFill>
        <p:spPr>
          <a:xfrm>
            <a:off x="3114731" y="601663"/>
            <a:ext cx="5959362" cy="4203700"/>
          </a:xfrm>
          <a:prstGeom prst="rect">
            <a:avLst/>
          </a:prstGeom>
        </p:spPr>
      </p:pic>
      <p:sp>
        <p:nvSpPr>
          <p:cNvPr id="4" name="Text Placeholder 3">
            <a:extLst>
              <a:ext uri="{FF2B5EF4-FFF2-40B4-BE49-F238E27FC236}">
                <a16:creationId xmlns:a16="http://schemas.microsoft.com/office/drawing/2014/main" id="{49ADD01D-FB70-4789-A98C-E7DDE7AABA10}"/>
              </a:ext>
            </a:extLst>
          </p:cNvPr>
          <p:cNvSpPr>
            <a:spLocks noGrp="1"/>
          </p:cNvSpPr>
          <p:nvPr>
            <p:ph type="body" sz="half" idx="2"/>
          </p:nvPr>
        </p:nvSpPr>
        <p:spPr/>
        <p:txBody>
          <a:bodyPr>
            <a:normAutofit fontScale="92500" lnSpcReduction="20000"/>
          </a:bodyPr>
          <a:lstStyle/>
          <a:p>
            <a:r>
              <a:rPr lang="en-US" dirty="0"/>
              <a:t>Training curves tracking the agent’s.</a:t>
            </a:r>
          </a:p>
          <a:p>
            <a:r>
              <a:rPr lang="en-US" dirty="0"/>
              <a:t>Each point is the average score achieved per episode after the agent is run with e-greedy policy (e = 0.05) for 520 k frames</a:t>
            </a:r>
            <a:br>
              <a:rPr lang="en-US" dirty="0"/>
            </a:br>
            <a:endParaRPr lang="en-US" dirty="0"/>
          </a:p>
        </p:txBody>
      </p:sp>
      <p:sp>
        <p:nvSpPr>
          <p:cNvPr id="6" name="TextBox 5">
            <a:extLst>
              <a:ext uri="{FF2B5EF4-FFF2-40B4-BE49-F238E27FC236}">
                <a16:creationId xmlns:a16="http://schemas.microsoft.com/office/drawing/2014/main" id="{DE099CF3-35CD-4C5F-9B70-25A0188EC982}"/>
              </a:ext>
            </a:extLst>
          </p:cNvPr>
          <p:cNvSpPr txBox="1"/>
          <p:nvPr/>
        </p:nvSpPr>
        <p:spPr>
          <a:xfrm>
            <a:off x="6637700" y="457200"/>
            <a:ext cx="1925527" cy="369332"/>
          </a:xfrm>
          <a:prstGeom prst="rect">
            <a:avLst/>
          </a:prstGeom>
          <a:noFill/>
        </p:spPr>
        <p:txBody>
          <a:bodyPr wrap="none" rtlCol="0">
            <a:spAutoFit/>
          </a:bodyPr>
          <a:lstStyle/>
          <a:p>
            <a:r>
              <a:rPr lang="en-US" dirty="0"/>
              <a:t>Space Invaders</a:t>
            </a:r>
          </a:p>
        </p:txBody>
      </p:sp>
      <p:sp>
        <p:nvSpPr>
          <p:cNvPr id="7" name="TextBox 6">
            <a:extLst>
              <a:ext uri="{FF2B5EF4-FFF2-40B4-BE49-F238E27FC236}">
                <a16:creationId xmlns:a16="http://schemas.microsoft.com/office/drawing/2014/main" id="{8D0E9B7D-2B24-4A91-8D9F-F1DA50CF9D5D}"/>
              </a:ext>
            </a:extLst>
          </p:cNvPr>
          <p:cNvSpPr txBox="1"/>
          <p:nvPr/>
        </p:nvSpPr>
        <p:spPr>
          <a:xfrm>
            <a:off x="9345658" y="457200"/>
            <a:ext cx="1225015" cy="369332"/>
          </a:xfrm>
          <a:prstGeom prst="rect">
            <a:avLst/>
          </a:prstGeom>
          <a:noFill/>
        </p:spPr>
        <p:txBody>
          <a:bodyPr wrap="none" rtlCol="0">
            <a:spAutoFit/>
          </a:bodyPr>
          <a:lstStyle/>
          <a:p>
            <a:r>
              <a:rPr lang="en-US" dirty="0" err="1"/>
              <a:t>Seaquest</a:t>
            </a:r>
            <a:endParaRPr lang="en-US" dirty="0"/>
          </a:p>
        </p:txBody>
      </p:sp>
    </p:spTree>
    <p:extLst>
      <p:ext uri="{BB962C8B-B14F-4D97-AF65-F5344CB8AC3E}">
        <p14:creationId xmlns:p14="http://schemas.microsoft.com/office/powerpoint/2010/main" val="87719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C950-9366-4B5C-8FF3-527EA5FDC658}"/>
              </a:ext>
            </a:extLst>
          </p:cNvPr>
          <p:cNvSpPr>
            <a:spLocks noGrp="1"/>
          </p:cNvSpPr>
          <p:nvPr>
            <p:ph type="title"/>
          </p:nvPr>
        </p:nvSpPr>
        <p:spPr/>
        <p:txBody>
          <a:bodyPr>
            <a:normAutofit/>
          </a:bodyPr>
          <a:lstStyle/>
          <a:p>
            <a:r>
              <a:rPr lang="en-US" dirty="0"/>
              <a:t>Grandmaster level in StarCraft II using multi-agent reinforcement learning</a:t>
            </a:r>
          </a:p>
        </p:txBody>
      </p:sp>
      <p:sp>
        <p:nvSpPr>
          <p:cNvPr id="3" name="Text Placeholder 2">
            <a:extLst>
              <a:ext uri="{FF2B5EF4-FFF2-40B4-BE49-F238E27FC236}">
                <a16:creationId xmlns:a16="http://schemas.microsoft.com/office/drawing/2014/main" id="{6A65202A-3D46-415D-9FC8-60DCBAD4C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480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StarCraft II 'mini games' for AI research">
            <a:hlinkClick r:id="" action="ppaction://media"/>
            <a:extLst>
              <a:ext uri="{FF2B5EF4-FFF2-40B4-BE49-F238E27FC236}">
                <a16:creationId xmlns:a16="http://schemas.microsoft.com/office/drawing/2014/main" id="{D69EE177-31ED-43B0-B867-2C7B27CF0093}"/>
              </a:ext>
            </a:extLst>
          </p:cNvPr>
          <p:cNvPicPr>
            <a:picLocks noRot="1" noChangeAspect="1"/>
          </p:cNvPicPr>
          <p:nvPr>
            <a:videoFile r:link="rId1"/>
          </p:nvPr>
        </p:nvPicPr>
        <p:blipFill>
          <a:blip r:embed="rId3"/>
          <a:stretch>
            <a:fillRect/>
          </a:stretch>
        </p:blipFill>
        <p:spPr>
          <a:xfrm>
            <a:off x="853926" y="659628"/>
            <a:ext cx="10387815" cy="5843146"/>
          </a:xfrm>
          <a:prstGeom prst="rect">
            <a:avLst/>
          </a:prstGeom>
        </p:spPr>
      </p:pic>
    </p:spTree>
    <p:extLst>
      <p:ext uri="{BB962C8B-B14F-4D97-AF65-F5344CB8AC3E}">
        <p14:creationId xmlns:p14="http://schemas.microsoft.com/office/powerpoint/2010/main" val="245911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nline Media 1" title="Trained and untrained agents play StarCraft II full 1vs1 game">
            <a:hlinkClick r:id="" action="ppaction://media"/>
            <a:extLst>
              <a:ext uri="{FF2B5EF4-FFF2-40B4-BE49-F238E27FC236}">
                <a16:creationId xmlns:a16="http://schemas.microsoft.com/office/drawing/2014/main" id="{2F998433-4AB5-4585-A052-E43595E8F6F5}"/>
              </a:ext>
            </a:extLst>
          </p:cNvPr>
          <p:cNvPicPr>
            <a:picLocks noRot="1" noChangeAspect="1"/>
          </p:cNvPicPr>
          <p:nvPr>
            <a:videoFile r:link="rId1"/>
          </p:nvPr>
        </p:nvPicPr>
        <p:blipFill>
          <a:blip r:embed="rId3"/>
          <a:stretch>
            <a:fillRect/>
          </a:stretch>
        </p:blipFill>
        <p:spPr>
          <a:xfrm>
            <a:off x="902093" y="713416"/>
            <a:ext cx="10387814" cy="5843146"/>
          </a:xfrm>
          <a:prstGeom prst="rect">
            <a:avLst/>
          </a:prstGeom>
        </p:spPr>
      </p:pic>
    </p:spTree>
    <p:extLst>
      <p:ext uri="{BB962C8B-B14F-4D97-AF65-F5344CB8AC3E}">
        <p14:creationId xmlns:p14="http://schemas.microsoft.com/office/powerpoint/2010/main" val="21698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3B9F-CE63-479B-83C2-7435D1D25546}"/>
              </a:ext>
            </a:extLst>
          </p:cNvPr>
          <p:cNvSpPr>
            <a:spLocks noGrp="1"/>
          </p:cNvSpPr>
          <p:nvPr>
            <p:ph type="title"/>
          </p:nvPr>
        </p:nvSpPr>
        <p:spPr/>
        <p:txBody>
          <a:bodyPr/>
          <a:lstStyle/>
          <a:p>
            <a:r>
              <a:rPr lang="en-US" dirty="0"/>
              <a:t>Overview of the architecture of </a:t>
            </a:r>
            <a:r>
              <a:rPr lang="en-US" dirty="0" err="1"/>
              <a:t>AlphaStar</a:t>
            </a:r>
            <a:endParaRPr lang="en-US" dirty="0"/>
          </a:p>
        </p:txBody>
      </p:sp>
      <p:sp>
        <p:nvSpPr>
          <p:cNvPr id="4" name="Text Placeholder 3">
            <a:extLst>
              <a:ext uri="{FF2B5EF4-FFF2-40B4-BE49-F238E27FC236}">
                <a16:creationId xmlns:a16="http://schemas.microsoft.com/office/drawing/2014/main" id="{CA16D1DF-961B-4BAE-A347-AC10283624CB}"/>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12432529-6029-4BF2-A63C-201CAE30F0CA}"/>
              </a:ext>
            </a:extLst>
          </p:cNvPr>
          <p:cNvPicPr>
            <a:picLocks noChangeAspect="1"/>
          </p:cNvPicPr>
          <p:nvPr/>
        </p:nvPicPr>
        <p:blipFill>
          <a:blip r:embed="rId3"/>
          <a:stretch>
            <a:fillRect/>
          </a:stretch>
        </p:blipFill>
        <p:spPr>
          <a:xfrm>
            <a:off x="714707" y="611035"/>
            <a:ext cx="8648935" cy="4152234"/>
          </a:xfrm>
          <a:prstGeom prst="rect">
            <a:avLst/>
          </a:prstGeom>
        </p:spPr>
      </p:pic>
      <p:pic>
        <p:nvPicPr>
          <p:cNvPr id="3" name="Picture 2">
            <a:extLst>
              <a:ext uri="{FF2B5EF4-FFF2-40B4-BE49-F238E27FC236}">
                <a16:creationId xmlns:a16="http://schemas.microsoft.com/office/drawing/2014/main" id="{AE53B203-BFF1-489D-9D46-017C5AFAEDF6}"/>
              </a:ext>
            </a:extLst>
          </p:cNvPr>
          <p:cNvPicPr>
            <a:picLocks noChangeAspect="1"/>
          </p:cNvPicPr>
          <p:nvPr/>
        </p:nvPicPr>
        <p:blipFill>
          <a:blip r:embed="rId4"/>
          <a:stretch>
            <a:fillRect/>
          </a:stretch>
        </p:blipFill>
        <p:spPr>
          <a:xfrm>
            <a:off x="6096000" y="1486800"/>
            <a:ext cx="5111971" cy="2400704"/>
          </a:xfrm>
          <a:prstGeom prst="rect">
            <a:avLst/>
          </a:prstGeom>
        </p:spPr>
      </p:pic>
    </p:spTree>
    <p:extLst>
      <p:ext uri="{BB962C8B-B14F-4D97-AF65-F5344CB8AC3E}">
        <p14:creationId xmlns:p14="http://schemas.microsoft.com/office/powerpoint/2010/main" val="332772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6E398-2470-4785-AB49-7BE2B7D30DDA}"/>
              </a:ext>
            </a:extLst>
          </p:cNvPr>
          <p:cNvSpPr>
            <a:spLocks noGrp="1"/>
          </p:cNvSpPr>
          <p:nvPr>
            <p:ph type="ctrTitle"/>
          </p:nvPr>
        </p:nvSpPr>
        <p:spPr>
          <a:xfrm>
            <a:off x="2156346" y="1097109"/>
            <a:ext cx="5439267" cy="4576358"/>
          </a:xfrm>
        </p:spPr>
        <p:txBody>
          <a:bodyPr anchor="ctr">
            <a:normAutofit/>
          </a:bodyPr>
          <a:lstStyle/>
          <a:p>
            <a:r>
              <a:rPr lang="en-US">
                <a:solidFill>
                  <a:schemeClr val="tx2">
                    <a:lumMod val="75000"/>
                  </a:schemeClr>
                </a:solidFill>
              </a:rPr>
              <a:t>From Reinforcement Learning to Deep Reinforcement Learning</a:t>
            </a:r>
          </a:p>
        </p:txBody>
      </p:sp>
      <p:sp>
        <p:nvSpPr>
          <p:cNvPr id="33" name="Rectangle 25">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72F6C4BE-FB78-4345-B09B-7EAA67210B29}"/>
              </a:ext>
            </a:extLst>
          </p:cNvPr>
          <p:cNvSpPr>
            <a:spLocks noGrp="1"/>
          </p:cNvSpPr>
          <p:nvPr>
            <p:ph type="subTitle" idx="1"/>
          </p:nvPr>
        </p:nvSpPr>
        <p:spPr>
          <a:xfrm>
            <a:off x="8394799" y="1097109"/>
            <a:ext cx="3072530" cy="4576358"/>
          </a:xfrm>
        </p:spPr>
        <p:txBody>
          <a:bodyPr anchor="ctr">
            <a:normAutofit/>
          </a:bodyPr>
          <a:lstStyle/>
          <a:p>
            <a:r>
              <a:rPr lang="en-US" sz="2800" dirty="0">
                <a:solidFill>
                  <a:srgbClr val="FFFFFF"/>
                </a:solidFill>
              </a:rPr>
              <a:t>Lucia Botiquin</a:t>
            </a:r>
          </a:p>
          <a:p>
            <a:endParaRPr lang="en-US" sz="2800" dirty="0">
              <a:solidFill>
                <a:srgbClr val="FFFFFF"/>
              </a:solidFill>
            </a:endParaRPr>
          </a:p>
        </p:txBody>
      </p:sp>
      <p:sp>
        <p:nvSpPr>
          <p:cNvPr id="34" name="Rectangle 27">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0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B937-F725-40E6-83CC-7E4A48522502}"/>
              </a:ext>
            </a:extLst>
          </p:cNvPr>
          <p:cNvSpPr>
            <a:spLocks noGrp="1"/>
          </p:cNvSpPr>
          <p:nvPr>
            <p:ph type="title"/>
          </p:nvPr>
        </p:nvSpPr>
        <p:spPr/>
        <p:txBody>
          <a:bodyPr/>
          <a:lstStyle/>
          <a:p>
            <a:r>
              <a:rPr lang="en-US" dirty="0">
                <a:latin typeface="Arial Rounded MT Bold" panose="020F0704030504030204" pitchFamily="34" charset="0"/>
              </a:rPr>
              <a:t>Outline:</a:t>
            </a:r>
          </a:p>
        </p:txBody>
      </p:sp>
      <p:sp>
        <p:nvSpPr>
          <p:cNvPr id="3" name="Content Placeholder 2">
            <a:extLst>
              <a:ext uri="{FF2B5EF4-FFF2-40B4-BE49-F238E27FC236}">
                <a16:creationId xmlns:a16="http://schemas.microsoft.com/office/drawing/2014/main" id="{218FF9CE-A1C3-439B-A658-DD72908A3226}"/>
              </a:ext>
            </a:extLst>
          </p:cNvPr>
          <p:cNvSpPr>
            <a:spLocks noGrp="1"/>
          </p:cNvSpPr>
          <p:nvPr>
            <p:ph idx="1"/>
          </p:nvPr>
        </p:nvSpPr>
        <p:spPr/>
        <p:txBody>
          <a:bodyPr>
            <a:normAutofit fontScale="92500" lnSpcReduction="20000"/>
          </a:bodyPr>
          <a:lstStyle/>
          <a:p>
            <a:r>
              <a:rPr lang="en-US" dirty="0"/>
              <a:t>Machine Learning</a:t>
            </a:r>
          </a:p>
          <a:p>
            <a:r>
              <a:rPr lang="en-US" dirty="0"/>
              <a:t>Types of Learning</a:t>
            </a:r>
          </a:p>
          <a:p>
            <a:pPr lvl="1"/>
            <a:r>
              <a:rPr lang="en-US" dirty="0"/>
              <a:t>Supervised Learning and Deep Learning</a:t>
            </a:r>
          </a:p>
          <a:p>
            <a:pPr lvl="1"/>
            <a:r>
              <a:rPr lang="en-US" dirty="0"/>
              <a:t>Unsupervised learning</a:t>
            </a:r>
          </a:p>
          <a:p>
            <a:pPr lvl="1"/>
            <a:r>
              <a:rPr lang="en-US" dirty="0"/>
              <a:t>Reinforcement Learning </a:t>
            </a:r>
          </a:p>
          <a:p>
            <a:r>
              <a:rPr lang="en-US" dirty="0"/>
              <a:t>V values and Q values</a:t>
            </a:r>
          </a:p>
          <a:p>
            <a:r>
              <a:rPr lang="en-US" dirty="0"/>
              <a:t>Neural network as a function approximation for q values</a:t>
            </a:r>
          </a:p>
          <a:p>
            <a:r>
              <a:rPr lang="en-US" dirty="0"/>
              <a:t>Deep Q Learning</a:t>
            </a:r>
          </a:p>
          <a:p>
            <a:r>
              <a:rPr lang="en-US" dirty="0" err="1"/>
              <a:t>AlphaStar</a:t>
            </a:r>
            <a:r>
              <a:rPr lang="en-US" dirty="0"/>
              <a:t> paper</a:t>
            </a:r>
          </a:p>
          <a:p>
            <a:r>
              <a:rPr lang="en-US" dirty="0"/>
              <a:t>References: </a:t>
            </a:r>
            <a:r>
              <a:rPr lang="en-US" dirty="0" err="1"/>
              <a:t>Suton</a:t>
            </a:r>
            <a:r>
              <a:rPr lang="en-US" dirty="0"/>
              <a:t> and </a:t>
            </a:r>
            <a:r>
              <a:rPr lang="en-US" dirty="0" err="1"/>
              <a:t>barto</a:t>
            </a:r>
            <a:r>
              <a:rPr lang="en-US" dirty="0"/>
              <a:t>, DQN paper, </a:t>
            </a:r>
            <a:r>
              <a:rPr lang="en-US" dirty="0" err="1"/>
              <a:t>alphastar</a:t>
            </a:r>
            <a:r>
              <a:rPr lang="en-US" dirty="0"/>
              <a:t> paper, </a:t>
            </a:r>
          </a:p>
          <a:p>
            <a:r>
              <a:rPr lang="en-US" dirty="0" err="1"/>
              <a:t>Tensorflow</a:t>
            </a:r>
            <a:r>
              <a:rPr lang="en-US" dirty="0"/>
              <a:t> to build smart agents</a:t>
            </a:r>
          </a:p>
        </p:txBody>
      </p:sp>
    </p:spTree>
    <p:extLst>
      <p:ext uri="{BB962C8B-B14F-4D97-AF65-F5344CB8AC3E}">
        <p14:creationId xmlns:p14="http://schemas.microsoft.com/office/powerpoint/2010/main" val="37996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90A1-A9B9-4E41-A306-2C5279E2F0D9}"/>
              </a:ext>
            </a:extLst>
          </p:cNvPr>
          <p:cNvSpPr>
            <a:spLocks noGrp="1"/>
          </p:cNvSpPr>
          <p:nvPr>
            <p:ph type="title"/>
          </p:nvPr>
        </p:nvSpPr>
        <p:spPr/>
        <p:txBody>
          <a:bodyPr>
            <a:normAutofit/>
          </a:bodyPr>
          <a:lstStyle/>
          <a:p>
            <a:r>
              <a:rPr lang="en-US" dirty="0"/>
              <a:t>Machine Learning vs Programming</a:t>
            </a:r>
          </a:p>
        </p:txBody>
      </p:sp>
      <p:sp>
        <p:nvSpPr>
          <p:cNvPr id="3" name="Text Placeholder 2">
            <a:extLst>
              <a:ext uri="{FF2B5EF4-FFF2-40B4-BE49-F238E27FC236}">
                <a16:creationId xmlns:a16="http://schemas.microsoft.com/office/drawing/2014/main" id="{A761EA03-B5DA-4E97-8DB8-CA4D6AC4AEA1}"/>
              </a:ext>
            </a:extLst>
          </p:cNvPr>
          <p:cNvSpPr>
            <a:spLocks noGrp="1"/>
          </p:cNvSpPr>
          <p:nvPr>
            <p:ph type="body" idx="1"/>
          </p:nvPr>
        </p:nvSpPr>
        <p:spPr/>
        <p:txBody>
          <a:bodyPr/>
          <a:lstStyle/>
          <a:p>
            <a:r>
              <a:rPr lang="en-US" dirty="0"/>
              <a:t>Traditional Programming</a:t>
            </a:r>
          </a:p>
        </p:txBody>
      </p:sp>
      <p:sp>
        <p:nvSpPr>
          <p:cNvPr id="4" name="Content Placeholder 3">
            <a:extLst>
              <a:ext uri="{FF2B5EF4-FFF2-40B4-BE49-F238E27FC236}">
                <a16:creationId xmlns:a16="http://schemas.microsoft.com/office/drawing/2014/main" id="{67CCCCDA-CA22-4AB9-8AE1-B701D9D92F69}"/>
              </a:ext>
            </a:extLst>
          </p:cNvPr>
          <p:cNvSpPr>
            <a:spLocks noGrp="1"/>
          </p:cNvSpPr>
          <p:nvPr>
            <p:ph sz="half" idx="2"/>
          </p:nvPr>
        </p:nvSpPr>
        <p:spPr/>
        <p:txBody>
          <a:bodyPr/>
          <a:lstStyle/>
          <a:p>
            <a:r>
              <a:rPr lang="en-US" dirty="0"/>
              <a:t>Put a set of rules into a program</a:t>
            </a:r>
          </a:p>
        </p:txBody>
      </p:sp>
      <p:sp>
        <p:nvSpPr>
          <p:cNvPr id="5" name="Text Placeholder 4">
            <a:extLst>
              <a:ext uri="{FF2B5EF4-FFF2-40B4-BE49-F238E27FC236}">
                <a16:creationId xmlns:a16="http://schemas.microsoft.com/office/drawing/2014/main" id="{3FC0CB54-E3D0-48A2-BC8C-D7FAA6E60F53}"/>
              </a:ext>
            </a:extLst>
          </p:cNvPr>
          <p:cNvSpPr>
            <a:spLocks noGrp="1"/>
          </p:cNvSpPr>
          <p:nvPr>
            <p:ph type="body" sz="quarter" idx="3"/>
          </p:nvPr>
        </p:nvSpPr>
        <p:spPr/>
        <p:txBody>
          <a:bodyPr/>
          <a:lstStyle/>
          <a:p>
            <a:r>
              <a:rPr lang="en-US" dirty="0"/>
              <a:t>Machine Learning</a:t>
            </a:r>
          </a:p>
        </p:txBody>
      </p:sp>
      <p:sp>
        <p:nvSpPr>
          <p:cNvPr id="6" name="Content Placeholder 5">
            <a:extLst>
              <a:ext uri="{FF2B5EF4-FFF2-40B4-BE49-F238E27FC236}">
                <a16:creationId xmlns:a16="http://schemas.microsoft.com/office/drawing/2014/main" id="{C58293A4-39DC-46EB-96D0-A6C2E4C4B64A}"/>
              </a:ext>
            </a:extLst>
          </p:cNvPr>
          <p:cNvSpPr>
            <a:spLocks noGrp="1"/>
          </p:cNvSpPr>
          <p:nvPr>
            <p:ph sz="quarter" idx="4"/>
          </p:nvPr>
        </p:nvSpPr>
        <p:spPr/>
        <p:txBody>
          <a:bodyPr/>
          <a:lstStyle/>
          <a:p>
            <a:r>
              <a:rPr lang="en-US" dirty="0"/>
              <a:t>Getting computers to program themselves</a:t>
            </a:r>
          </a:p>
        </p:txBody>
      </p:sp>
      <p:sp>
        <p:nvSpPr>
          <p:cNvPr id="19" name="TextBox 18">
            <a:extLst>
              <a:ext uri="{FF2B5EF4-FFF2-40B4-BE49-F238E27FC236}">
                <a16:creationId xmlns:a16="http://schemas.microsoft.com/office/drawing/2014/main" id="{17EB76AD-C117-432C-957E-8F43DC1697AD}"/>
              </a:ext>
            </a:extLst>
          </p:cNvPr>
          <p:cNvSpPr txBox="1"/>
          <p:nvPr/>
        </p:nvSpPr>
        <p:spPr>
          <a:xfrm>
            <a:off x="1178350" y="3781357"/>
            <a:ext cx="748923" cy="369332"/>
          </a:xfrm>
          <a:prstGeom prst="rect">
            <a:avLst/>
          </a:prstGeom>
          <a:noFill/>
        </p:spPr>
        <p:txBody>
          <a:bodyPr wrap="none" rtlCol="0">
            <a:spAutoFit/>
          </a:bodyPr>
          <a:lstStyle/>
          <a:p>
            <a:r>
              <a:rPr lang="en-US" dirty="0"/>
              <a:t>Data</a:t>
            </a:r>
          </a:p>
        </p:txBody>
      </p:sp>
      <p:sp>
        <p:nvSpPr>
          <p:cNvPr id="20" name="TextBox 19">
            <a:extLst>
              <a:ext uri="{FF2B5EF4-FFF2-40B4-BE49-F238E27FC236}">
                <a16:creationId xmlns:a16="http://schemas.microsoft.com/office/drawing/2014/main" id="{D8E9975B-F93D-4C91-ADA1-5EA149E03CBD}"/>
              </a:ext>
            </a:extLst>
          </p:cNvPr>
          <p:cNvSpPr txBox="1"/>
          <p:nvPr/>
        </p:nvSpPr>
        <p:spPr>
          <a:xfrm>
            <a:off x="809406" y="4314613"/>
            <a:ext cx="1138453" cy="369332"/>
          </a:xfrm>
          <a:prstGeom prst="rect">
            <a:avLst/>
          </a:prstGeom>
          <a:noFill/>
        </p:spPr>
        <p:txBody>
          <a:bodyPr wrap="none" rtlCol="0">
            <a:spAutoFit/>
          </a:bodyPr>
          <a:lstStyle/>
          <a:p>
            <a:r>
              <a:rPr lang="en-US" dirty="0"/>
              <a:t>Program</a:t>
            </a:r>
          </a:p>
        </p:txBody>
      </p:sp>
      <p:sp>
        <p:nvSpPr>
          <p:cNvPr id="21" name="TextBox 20">
            <a:extLst>
              <a:ext uri="{FF2B5EF4-FFF2-40B4-BE49-F238E27FC236}">
                <a16:creationId xmlns:a16="http://schemas.microsoft.com/office/drawing/2014/main" id="{162BC331-FC53-4BA8-97AB-6630AD1B3B27}"/>
              </a:ext>
            </a:extLst>
          </p:cNvPr>
          <p:cNvSpPr txBox="1"/>
          <p:nvPr/>
        </p:nvSpPr>
        <p:spPr>
          <a:xfrm>
            <a:off x="4363026" y="4068727"/>
            <a:ext cx="981359" cy="369332"/>
          </a:xfrm>
          <a:prstGeom prst="rect">
            <a:avLst/>
          </a:prstGeom>
          <a:noFill/>
        </p:spPr>
        <p:txBody>
          <a:bodyPr wrap="none" rtlCol="0">
            <a:spAutoFit/>
          </a:bodyPr>
          <a:lstStyle/>
          <a:p>
            <a:r>
              <a:rPr lang="en-US" dirty="0"/>
              <a:t>Output</a:t>
            </a:r>
          </a:p>
        </p:txBody>
      </p:sp>
      <p:sp>
        <p:nvSpPr>
          <p:cNvPr id="24" name="Flowchart: Alternate Process 23">
            <a:extLst>
              <a:ext uri="{FF2B5EF4-FFF2-40B4-BE49-F238E27FC236}">
                <a16:creationId xmlns:a16="http://schemas.microsoft.com/office/drawing/2014/main" id="{09C1B424-F415-43D8-B2EB-FF016D8C0EA1}"/>
              </a:ext>
            </a:extLst>
          </p:cNvPr>
          <p:cNvSpPr/>
          <p:nvPr/>
        </p:nvSpPr>
        <p:spPr>
          <a:xfrm>
            <a:off x="2335237"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B9FBA3-597B-44A3-B914-3CB1F9DCA9D1}"/>
              </a:ext>
            </a:extLst>
          </p:cNvPr>
          <p:cNvSpPr txBox="1"/>
          <p:nvPr/>
        </p:nvSpPr>
        <p:spPr>
          <a:xfrm>
            <a:off x="2462866" y="4068727"/>
            <a:ext cx="1406770" cy="369332"/>
          </a:xfrm>
          <a:prstGeom prst="rect">
            <a:avLst/>
          </a:prstGeom>
          <a:noFill/>
        </p:spPr>
        <p:txBody>
          <a:bodyPr wrap="square" rtlCol="0">
            <a:spAutoFit/>
          </a:bodyPr>
          <a:lstStyle/>
          <a:p>
            <a:r>
              <a:rPr lang="en-US" dirty="0"/>
              <a:t>Computer</a:t>
            </a:r>
          </a:p>
        </p:txBody>
      </p:sp>
      <p:cxnSp>
        <p:nvCxnSpPr>
          <p:cNvPr id="26" name="Straight Arrow Connector 25">
            <a:extLst>
              <a:ext uri="{FF2B5EF4-FFF2-40B4-BE49-F238E27FC236}">
                <a16:creationId xmlns:a16="http://schemas.microsoft.com/office/drawing/2014/main" id="{F8539374-DE45-46E8-9B9E-ACB8023272DE}"/>
              </a:ext>
            </a:extLst>
          </p:cNvPr>
          <p:cNvCxnSpPr>
            <a:cxnSpLocks/>
          </p:cNvCxnSpPr>
          <p:nvPr/>
        </p:nvCxnSpPr>
        <p:spPr>
          <a:xfrm>
            <a:off x="1927273"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207218-6F15-4F9B-ACA3-1525E4706CA5}"/>
              </a:ext>
            </a:extLst>
          </p:cNvPr>
          <p:cNvCxnSpPr>
            <a:cxnSpLocks/>
          </p:cNvCxnSpPr>
          <p:nvPr/>
        </p:nvCxnSpPr>
        <p:spPr>
          <a:xfrm>
            <a:off x="1927273"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83E41D-5A00-410B-AE1B-D87A655D2831}"/>
              </a:ext>
            </a:extLst>
          </p:cNvPr>
          <p:cNvCxnSpPr>
            <a:cxnSpLocks/>
          </p:cNvCxnSpPr>
          <p:nvPr/>
        </p:nvCxnSpPr>
        <p:spPr>
          <a:xfrm>
            <a:off x="3882683"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4D73874-C584-4E04-AFAD-0FC23CDCD429}"/>
              </a:ext>
            </a:extLst>
          </p:cNvPr>
          <p:cNvSpPr txBox="1"/>
          <p:nvPr/>
        </p:nvSpPr>
        <p:spPr>
          <a:xfrm>
            <a:off x="6736218" y="3781357"/>
            <a:ext cx="748923" cy="369332"/>
          </a:xfrm>
          <a:prstGeom prst="rect">
            <a:avLst/>
          </a:prstGeom>
          <a:noFill/>
        </p:spPr>
        <p:txBody>
          <a:bodyPr wrap="none" rtlCol="0">
            <a:spAutoFit/>
          </a:bodyPr>
          <a:lstStyle/>
          <a:p>
            <a:r>
              <a:rPr lang="en-US" dirty="0"/>
              <a:t>Data</a:t>
            </a:r>
          </a:p>
        </p:txBody>
      </p:sp>
      <p:sp>
        <p:nvSpPr>
          <p:cNvPr id="33" name="TextBox 32">
            <a:extLst>
              <a:ext uri="{FF2B5EF4-FFF2-40B4-BE49-F238E27FC236}">
                <a16:creationId xmlns:a16="http://schemas.microsoft.com/office/drawing/2014/main" id="{63FF30EC-AA80-4296-AD52-A7FBD09DBB44}"/>
              </a:ext>
            </a:extLst>
          </p:cNvPr>
          <p:cNvSpPr txBox="1"/>
          <p:nvPr/>
        </p:nvSpPr>
        <p:spPr>
          <a:xfrm>
            <a:off x="6367274" y="4314613"/>
            <a:ext cx="981359" cy="369332"/>
          </a:xfrm>
          <a:prstGeom prst="rect">
            <a:avLst/>
          </a:prstGeom>
          <a:noFill/>
        </p:spPr>
        <p:txBody>
          <a:bodyPr wrap="none" rtlCol="0">
            <a:spAutoFit/>
          </a:bodyPr>
          <a:lstStyle/>
          <a:p>
            <a:r>
              <a:rPr lang="en-US" dirty="0"/>
              <a:t>Output</a:t>
            </a:r>
          </a:p>
        </p:txBody>
      </p:sp>
      <p:sp>
        <p:nvSpPr>
          <p:cNvPr id="34" name="TextBox 33">
            <a:extLst>
              <a:ext uri="{FF2B5EF4-FFF2-40B4-BE49-F238E27FC236}">
                <a16:creationId xmlns:a16="http://schemas.microsoft.com/office/drawing/2014/main" id="{B59B1D69-AF66-4B49-9D13-07F8197D6754}"/>
              </a:ext>
            </a:extLst>
          </p:cNvPr>
          <p:cNvSpPr txBox="1"/>
          <p:nvPr/>
        </p:nvSpPr>
        <p:spPr>
          <a:xfrm>
            <a:off x="9920894" y="4068727"/>
            <a:ext cx="1138453" cy="369332"/>
          </a:xfrm>
          <a:prstGeom prst="rect">
            <a:avLst/>
          </a:prstGeom>
          <a:noFill/>
        </p:spPr>
        <p:txBody>
          <a:bodyPr wrap="none" rtlCol="0">
            <a:spAutoFit/>
          </a:bodyPr>
          <a:lstStyle/>
          <a:p>
            <a:r>
              <a:rPr lang="en-US" dirty="0"/>
              <a:t>Program</a:t>
            </a:r>
          </a:p>
        </p:txBody>
      </p:sp>
      <p:sp>
        <p:nvSpPr>
          <p:cNvPr id="35" name="Flowchart: Alternate Process 34">
            <a:extLst>
              <a:ext uri="{FF2B5EF4-FFF2-40B4-BE49-F238E27FC236}">
                <a16:creationId xmlns:a16="http://schemas.microsoft.com/office/drawing/2014/main" id="{076ABF19-ACB6-4404-B1BB-AB0E96B6829F}"/>
              </a:ext>
            </a:extLst>
          </p:cNvPr>
          <p:cNvSpPr/>
          <p:nvPr/>
        </p:nvSpPr>
        <p:spPr>
          <a:xfrm>
            <a:off x="7893105" y="3781357"/>
            <a:ext cx="1547446" cy="944072"/>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CDFF801-5FBC-4F71-A3A7-52E0B7AF7E41}"/>
              </a:ext>
            </a:extLst>
          </p:cNvPr>
          <p:cNvSpPr txBox="1"/>
          <p:nvPr/>
        </p:nvSpPr>
        <p:spPr>
          <a:xfrm>
            <a:off x="8020734" y="4068727"/>
            <a:ext cx="1406770" cy="369332"/>
          </a:xfrm>
          <a:prstGeom prst="rect">
            <a:avLst/>
          </a:prstGeom>
          <a:noFill/>
        </p:spPr>
        <p:txBody>
          <a:bodyPr wrap="square" rtlCol="0">
            <a:spAutoFit/>
          </a:bodyPr>
          <a:lstStyle/>
          <a:p>
            <a:r>
              <a:rPr lang="en-US" dirty="0"/>
              <a:t>Computer</a:t>
            </a:r>
          </a:p>
        </p:txBody>
      </p:sp>
      <p:cxnSp>
        <p:nvCxnSpPr>
          <p:cNvPr id="37" name="Straight Arrow Connector 36">
            <a:extLst>
              <a:ext uri="{FF2B5EF4-FFF2-40B4-BE49-F238E27FC236}">
                <a16:creationId xmlns:a16="http://schemas.microsoft.com/office/drawing/2014/main" id="{CB8F89AB-0A01-4B44-A8D1-FF8343543F7B}"/>
              </a:ext>
            </a:extLst>
          </p:cNvPr>
          <p:cNvCxnSpPr>
            <a:cxnSpLocks/>
          </p:cNvCxnSpPr>
          <p:nvPr/>
        </p:nvCxnSpPr>
        <p:spPr>
          <a:xfrm>
            <a:off x="7485141" y="3986765"/>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CDB5584-4C7E-4082-95FE-F35712780421}"/>
              </a:ext>
            </a:extLst>
          </p:cNvPr>
          <p:cNvCxnSpPr>
            <a:cxnSpLocks/>
          </p:cNvCxnSpPr>
          <p:nvPr/>
        </p:nvCxnSpPr>
        <p:spPr>
          <a:xfrm>
            <a:off x="7485141" y="4512318"/>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E39E63-C485-4C8F-AD85-2508318B08AF}"/>
              </a:ext>
            </a:extLst>
          </p:cNvPr>
          <p:cNvCxnSpPr>
            <a:cxnSpLocks/>
          </p:cNvCxnSpPr>
          <p:nvPr/>
        </p:nvCxnSpPr>
        <p:spPr>
          <a:xfrm>
            <a:off x="9440551" y="4253393"/>
            <a:ext cx="407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(1)</a:t>
            </a:r>
            <a:br>
              <a:rPr lang="en-US" dirty="0"/>
            </a:br>
            <a:r>
              <a:rPr lang="en-US" dirty="0"/>
              <a:t>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Supervised learning is learning from a training set of labeled examples provided by a knowledgeable external supervisor.</a:t>
            </a:r>
          </a:p>
        </p:txBody>
      </p:sp>
      <p:pic>
        <p:nvPicPr>
          <p:cNvPr id="3" name="Picture 2">
            <a:extLst>
              <a:ext uri="{FF2B5EF4-FFF2-40B4-BE49-F238E27FC236}">
                <a16:creationId xmlns:a16="http://schemas.microsoft.com/office/drawing/2014/main" id="{9FFE0544-B566-48F7-94EC-6E3810EA7DE6}"/>
              </a:ext>
            </a:extLst>
          </p:cNvPr>
          <p:cNvPicPr>
            <a:picLocks noChangeAspect="1"/>
          </p:cNvPicPr>
          <p:nvPr/>
        </p:nvPicPr>
        <p:blipFill>
          <a:blip r:embed="rId3"/>
          <a:stretch>
            <a:fillRect/>
          </a:stretch>
        </p:blipFill>
        <p:spPr>
          <a:xfrm>
            <a:off x="977528" y="2847857"/>
            <a:ext cx="9067789" cy="2306874"/>
          </a:xfrm>
          <a:prstGeom prst="rect">
            <a:avLst/>
          </a:prstGeom>
        </p:spPr>
      </p:pic>
    </p:spTree>
    <p:extLst>
      <p:ext uri="{BB962C8B-B14F-4D97-AF65-F5344CB8AC3E}">
        <p14:creationId xmlns:p14="http://schemas.microsoft.com/office/powerpoint/2010/main" val="402815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(2)</a:t>
            </a:r>
            <a:br>
              <a:rPr lang="en-US" dirty="0"/>
            </a:br>
            <a:r>
              <a:rPr lang="en-US" dirty="0"/>
              <a:t>Unsupervised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lstStyle/>
          <a:p>
            <a:r>
              <a:rPr lang="en-US" dirty="0"/>
              <a:t>Is typically about finding structure hidden in collections of</a:t>
            </a:r>
            <a:br>
              <a:rPr lang="en-US" dirty="0"/>
            </a:br>
            <a:r>
              <a:rPr lang="en-US" dirty="0"/>
              <a:t>unlabeled data. </a:t>
            </a:r>
            <a:br>
              <a:rPr lang="en-US" dirty="0"/>
            </a:br>
            <a:endParaRPr lang="en-US" dirty="0"/>
          </a:p>
        </p:txBody>
      </p:sp>
      <p:pic>
        <p:nvPicPr>
          <p:cNvPr id="3" name="Picture 2">
            <a:extLst>
              <a:ext uri="{FF2B5EF4-FFF2-40B4-BE49-F238E27FC236}">
                <a16:creationId xmlns:a16="http://schemas.microsoft.com/office/drawing/2014/main" id="{6C57B3F0-019C-4485-A8A0-411028045724}"/>
              </a:ext>
            </a:extLst>
          </p:cNvPr>
          <p:cNvPicPr>
            <a:picLocks noChangeAspect="1"/>
          </p:cNvPicPr>
          <p:nvPr/>
        </p:nvPicPr>
        <p:blipFill>
          <a:blip r:embed="rId3"/>
          <a:stretch>
            <a:fillRect/>
          </a:stretch>
        </p:blipFill>
        <p:spPr>
          <a:xfrm>
            <a:off x="1595118" y="3349212"/>
            <a:ext cx="3558198" cy="2806632"/>
          </a:xfrm>
          <a:prstGeom prst="rect">
            <a:avLst/>
          </a:prstGeom>
        </p:spPr>
      </p:pic>
      <p:pic>
        <p:nvPicPr>
          <p:cNvPr id="5" name="Picture 4">
            <a:extLst>
              <a:ext uri="{FF2B5EF4-FFF2-40B4-BE49-F238E27FC236}">
                <a16:creationId xmlns:a16="http://schemas.microsoft.com/office/drawing/2014/main" id="{967F0C4E-D095-42B5-9B05-18953C2992E5}"/>
              </a:ext>
            </a:extLst>
          </p:cNvPr>
          <p:cNvPicPr>
            <a:picLocks noChangeAspect="1"/>
          </p:cNvPicPr>
          <p:nvPr/>
        </p:nvPicPr>
        <p:blipFill>
          <a:blip r:embed="rId4"/>
          <a:stretch>
            <a:fillRect/>
          </a:stretch>
        </p:blipFill>
        <p:spPr>
          <a:xfrm>
            <a:off x="6167241" y="2480613"/>
            <a:ext cx="4841850" cy="3675231"/>
          </a:xfrm>
          <a:prstGeom prst="rect">
            <a:avLst/>
          </a:prstGeom>
        </p:spPr>
      </p:pic>
    </p:spTree>
    <p:extLst>
      <p:ext uri="{BB962C8B-B14F-4D97-AF65-F5344CB8AC3E}">
        <p14:creationId xmlns:p14="http://schemas.microsoft.com/office/powerpoint/2010/main" val="41269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A620-0302-493A-AB4C-407EBE0F7E3F}"/>
              </a:ext>
            </a:extLst>
          </p:cNvPr>
          <p:cNvSpPr>
            <a:spLocks noGrp="1"/>
          </p:cNvSpPr>
          <p:nvPr>
            <p:ph type="title"/>
          </p:nvPr>
        </p:nvSpPr>
        <p:spPr/>
        <p:txBody>
          <a:bodyPr>
            <a:normAutofit/>
          </a:bodyPr>
          <a:lstStyle/>
          <a:p>
            <a:r>
              <a:rPr lang="en-US" dirty="0"/>
              <a:t>Types of Learning (3)</a:t>
            </a:r>
            <a:br>
              <a:rPr lang="en-US" dirty="0"/>
            </a:br>
            <a:r>
              <a:rPr lang="en-US" dirty="0"/>
              <a:t>Reinforcement Learning</a:t>
            </a:r>
          </a:p>
        </p:txBody>
      </p:sp>
      <p:sp>
        <p:nvSpPr>
          <p:cNvPr id="4" name="Content Placeholder 3">
            <a:extLst>
              <a:ext uri="{FF2B5EF4-FFF2-40B4-BE49-F238E27FC236}">
                <a16:creationId xmlns:a16="http://schemas.microsoft.com/office/drawing/2014/main" id="{16CCB349-3B7C-4273-A56F-460F647EE768}"/>
              </a:ext>
            </a:extLst>
          </p:cNvPr>
          <p:cNvSpPr>
            <a:spLocks noGrp="1"/>
          </p:cNvSpPr>
          <p:nvPr>
            <p:ph idx="1"/>
          </p:nvPr>
        </p:nvSpPr>
        <p:spPr/>
        <p:txBody>
          <a:bodyPr>
            <a:normAutofit/>
          </a:bodyPr>
          <a:lstStyle/>
          <a:p>
            <a:endParaRPr lang="en-US" dirty="0"/>
          </a:p>
        </p:txBody>
      </p:sp>
      <p:pic>
        <p:nvPicPr>
          <p:cNvPr id="3" name="Picture 2">
            <a:extLst>
              <a:ext uri="{FF2B5EF4-FFF2-40B4-BE49-F238E27FC236}">
                <a16:creationId xmlns:a16="http://schemas.microsoft.com/office/drawing/2014/main" id="{07185421-945A-43E8-8CE3-79F71336EFFB}"/>
              </a:ext>
            </a:extLst>
          </p:cNvPr>
          <p:cNvPicPr>
            <a:picLocks noChangeAspect="1"/>
          </p:cNvPicPr>
          <p:nvPr/>
        </p:nvPicPr>
        <p:blipFill>
          <a:blip r:embed="rId3"/>
          <a:stretch>
            <a:fillRect/>
          </a:stretch>
        </p:blipFill>
        <p:spPr>
          <a:xfrm>
            <a:off x="1443037" y="1963063"/>
            <a:ext cx="9305925" cy="3524250"/>
          </a:xfrm>
          <a:prstGeom prst="rect">
            <a:avLst/>
          </a:prstGeom>
        </p:spPr>
      </p:pic>
      <p:pic>
        <p:nvPicPr>
          <p:cNvPr id="5" name="Picture 4">
            <a:extLst>
              <a:ext uri="{FF2B5EF4-FFF2-40B4-BE49-F238E27FC236}">
                <a16:creationId xmlns:a16="http://schemas.microsoft.com/office/drawing/2014/main" id="{A639DD5C-C993-4C5C-BE20-F3E3C779AB99}"/>
              </a:ext>
            </a:extLst>
          </p:cNvPr>
          <p:cNvPicPr>
            <a:picLocks noChangeAspect="1"/>
          </p:cNvPicPr>
          <p:nvPr/>
        </p:nvPicPr>
        <p:blipFill>
          <a:blip r:embed="rId4"/>
          <a:stretch>
            <a:fillRect/>
          </a:stretch>
        </p:blipFill>
        <p:spPr>
          <a:xfrm>
            <a:off x="7352641" y="244345"/>
            <a:ext cx="4001159" cy="1567121"/>
          </a:xfrm>
          <a:prstGeom prst="rect">
            <a:avLst/>
          </a:prstGeom>
        </p:spPr>
      </p:pic>
    </p:spTree>
    <p:extLst>
      <p:ext uri="{BB962C8B-B14F-4D97-AF65-F5344CB8AC3E}">
        <p14:creationId xmlns:p14="http://schemas.microsoft.com/office/powerpoint/2010/main" val="30550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1735-5D8D-42FA-9B6E-1F6390FAD277}"/>
              </a:ext>
            </a:extLst>
          </p:cNvPr>
          <p:cNvSpPr>
            <a:spLocks noGrp="1"/>
          </p:cNvSpPr>
          <p:nvPr>
            <p:ph type="title"/>
          </p:nvPr>
        </p:nvSpPr>
        <p:spPr/>
        <p:txBody>
          <a:bodyPr/>
          <a:lstStyle/>
          <a:p>
            <a:r>
              <a:rPr lang="en-US" dirty="0"/>
              <a:t>RL Applications:</a:t>
            </a:r>
          </a:p>
        </p:txBody>
      </p:sp>
      <p:pic>
        <p:nvPicPr>
          <p:cNvPr id="3" name="Picture 2">
            <a:extLst>
              <a:ext uri="{FF2B5EF4-FFF2-40B4-BE49-F238E27FC236}">
                <a16:creationId xmlns:a16="http://schemas.microsoft.com/office/drawing/2014/main" id="{7609FD89-587C-4113-8B83-860405043FF9}"/>
              </a:ext>
            </a:extLst>
          </p:cNvPr>
          <p:cNvPicPr>
            <a:picLocks noChangeAspect="1"/>
          </p:cNvPicPr>
          <p:nvPr/>
        </p:nvPicPr>
        <p:blipFill>
          <a:blip r:embed="rId2"/>
          <a:stretch>
            <a:fillRect/>
          </a:stretch>
        </p:blipFill>
        <p:spPr>
          <a:xfrm>
            <a:off x="1785937" y="1995487"/>
            <a:ext cx="8620125" cy="2867025"/>
          </a:xfrm>
          <a:prstGeom prst="rect">
            <a:avLst/>
          </a:prstGeom>
        </p:spPr>
      </p:pic>
    </p:spTree>
    <p:extLst>
      <p:ext uri="{BB962C8B-B14F-4D97-AF65-F5344CB8AC3E}">
        <p14:creationId xmlns:p14="http://schemas.microsoft.com/office/powerpoint/2010/main" val="354202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E59C-A2DC-4D30-A2BB-8937629D36A8}"/>
              </a:ext>
            </a:extLst>
          </p:cNvPr>
          <p:cNvSpPr>
            <a:spLocks noGrp="1"/>
          </p:cNvSpPr>
          <p:nvPr>
            <p:ph type="title"/>
          </p:nvPr>
        </p:nvSpPr>
        <p:spPr/>
        <p:txBody>
          <a:bodyPr>
            <a:normAutofit/>
          </a:bodyPr>
          <a:lstStyle/>
          <a:p>
            <a:r>
              <a:rPr lang="en-US" dirty="0"/>
              <a:t>Elements of Reinforcement Learning</a:t>
            </a:r>
            <a:br>
              <a:rPr lang="en-US" dirty="0"/>
            </a:br>
            <a:endParaRPr lang="en-US" dirty="0"/>
          </a:p>
        </p:txBody>
      </p:sp>
      <p:sp>
        <p:nvSpPr>
          <p:cNvPr id="3" name="Content Placeholder 2">
            <a:extLst>
              <a:ext uri="{FF2B5EF4-FFF2-40B4-BE49-F238E27FC236}">
                <a16:creationId xmlns:a16="http://schemas.microsoft.com/office/drawing/2014/main" id="{D3F1DDB2-39AE-4147-8B42-2946648BEC63}"/>
              </a:ext>
            </a:extLst>
          </p:cNvPr>
          <p:cNvSpPr>
            <a:spLocks noGrp="1"/>
          </p:cNvSpPr>
          <p:nvPr>
            <p:ph idx="1"/>
          </p:nvPr>
        </p:nvSpPr>
        <p:spPr>
          <a:xfrm>
            <a:off x="581025" y="1253331"/>
            <a:ext cx="5862638" cy="4351338"/>
          </a:xfrm>
        </p:spPr>
        <p:txBody>
          <a:bodyPr/>
          <a:lstStyle/>
          <a:p>
            <a:r>
              <a:rPr lang="en-US" dirty="0"/>
              <a:t>A </a:t>
            </a:r>
            <a:r>
              <a:rPr lang="en-US" i="1" dirty="0"/>
              <a:t>policy</a:t>
            </a:r>
            <a:r>
              <a:rPr lang="en-US" dirty="0"/>
              <a:t> (the agent)</a:t>
            </a:r>
          </a:p>
          <a:p>
            <a:r>
              <a:rPr lang="en-US" dirty="0"/>
              <a:t>A </a:t>
            </a:r>
            <a:r>
              <a:rPr lang="en-US" i="1" dirty="0"/>
              <a:t>reward signal</a:t>
            </a:r>
            <a:r>
              <a:rPr lang="en-US" dirty="0"/>
              <a:t> defines the goal of a reinforcement learning problem, indicates what is good in an immediate sense</a:t>
            </a:r>
          </a:p>
          <a:p>
            <a:r>
              <a:rPr lang="en-US" dirty="0"/>
              <a:t>a </a:t>
            </a:r>
            <a:r>
              <a:rPr lang="en-US" i="1" dirty="0"/>
              <a:t>value function </a:t>
            </a:r>
            <a:r>
              <a:rPr lang="en-US" dirty="0"/>
              <a:t>specifies what is good in the long run </a:t>
            </a:r>
          </a:p>
          <a:p>
            <a:r>
              <a:rPr lang="en-US" i="1" dirty="0"/>
              <a:t>(optional) model </a:t>
            </a:r>
            <a:r>
              <a:rPr lang="en-US" dirty="0"/>
              <a:t>of the environment. </a:t>
            </a:r>
            <a:br>
              <a:rPr lang="en-US" dirty="0"/>
            </a:br>
            <a:br>
              <a:rPr lang="en-US" dirty="0"/>
            </a:br>
            <a:endParaRPr lang="en-US" dirty="0"/>
          </a:p>
        </p:txBody>
      </p:sp>
      <p:pic>
        <p:nvPicPr>
          <p:cNvPr id="5" name="Picture 4">
            <a:extLst>
              <a:ext uri="{FF2B5EF4-FFF2-40B4-BE49-F238E27FC236}">
                <a16:creationId xmlns:a16="http://schemas.microsoft.com/office/drawing/2014/main" id="{AD290A35-0501-498E-B63C-2091FFEA53E0}"/>
              </a:ext>
            </a:extLst>
          </p:cNvPr>
          <p:cNvPicPr>
            <a:picLocks noChangeAspect="1"/>
          </p:cNvPicPr>
          <p:nvPr/>
        </p:nvPicPr>
        <p:blipFill>
          <a:blip r:embed="rId3"/>
          <a:stretch>
            <a:fillRect/>
          </a:stretch>
        </p:blipFill>
        <p:spPr>
          <a:xfrm>
            <a:off x="6872946" y="1909661"/>
            <a:ext cx="4051571" cy="3038678"/>
          </a:xfrm>
          <a:prstGeom prst="rect">
            <a:avLst/>
          </a:prstGeom>
        </p:spPr>
      </p:pic>
    </p:spTree>
    <p:extLst>
      <p:ext uri="{BB962C8B-B14F-4D97-AF65-F5344CB8AC3E}">
        <p14:creationId xmlns:p14="http://schemas.microsoft.com/office/powerpoint/2010/main" val="28238320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2059</Words>
  <Application>Microsoft Office PowerPoint</Application>
  <PresentationFormat>Widescreen</PresentationFormat>
  <Paragraphs>77</Paragraphs>
  <Slides>19</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Rounded MT Bold</vt:lpstr>
      <vt:lpstr>Calibri</vt:lpstr>
      <vt:lpstr>Gill Sans MT</vt:lpstr>
      <vt:lpstr>Wingdings 2</vt:lpstr>
      <vt:lpstr>Dividend</vt:lpstr>
      <vt:lpstr>Global           Bootcamp – Houston Edition</vt:lpstr>
      <vt:lpstr>From Reinforcement Learning to Deep Reinforcement Learning</vt:lpstr>
      <vt:lpstr>Outline:</vt:lpstr>
      <vt:lpstr>Machine Learning vs Programming</vt:lpstr>
      <vt:lpstr>Types of Learning (1) Supervised Learning</vt:lpstr>
      <vt:lpstr>Types of Learning (2) Unsupervised Learning</vt:lpstr>
      <vt:lpstr>Types of Learning (3) Reinforcement Learning</vt:lpstr>
      <vt:lpstr>RL Applications:</vt:lpstr>
      <vt:lpstr>Elements of Reinforcement Learning </vt:lpstr>
      <vt:lpstr>Q-Learning</vt:lpstr>
      <vt:lpstr>Human-level control through deep reinforcement learning</vt:lpstr>
      <vt:lpstr>PowerPoint Presentation</vt:lpstr>
      <vt:lpstr>Visualization of learned value functions </vt:lpstr>
      <vt:lpstr>Schematic illustration of the CNN</vt:lpstr>
      <vt:lpstr>Average score and average predicted action-value.</vt:lpstr>
      <vt:lpstr>Grandmaster level in StarCraft II using multi-agent reinforcement learning</vt:lpstr>
      <vt:lpstr>PowerPoint Presentation</vt:lpstr>
      <vt:lpstr>PowerPoint Presentation</vt:lpstr>
      <vt:lpstr>Overview of the architecture of AlphaStar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Bootcamp – Houston Edition</dc:title>
  <dc:creator>PC 0028</dc:creator>
  <cp:lastModifiedBy>PC 0028</cp:lastModifiedBy>
  <cp:revision>1</cp:revision>
  <dcterms:created xsi:type="dcterms:W3CDTF">2019-12-13T06:23:15Z</dcterms:created>
  <dcterms:modified xsi:type="dcterms:W3CDTF">2019-12-13T06:24:33Z</dcterms:modified>
</cp:coreProperties>
</file>