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46" autoAdjust="0"/>
  </p:normalViewPr>
  <p:slideViewPr>
    <p:cSldViewPr snapToGrid="0">
      <p:cViewPr>
        <p:scale>
          <a:sx n="90" d="100"/>
          <a:sy n="90" d="100"/>
        </p:scale>
        <p:origin x="-6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1 | Schematic illustration of the convolutional neural network.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details of the architecture are explained in the Methods. The input to the neural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network consists of an 84 3 84 3 4 image produced by the preprocessing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map w, followed by three convolutional layers (note: snaking blue line</a:t>
            </a:r>
            <a:r>
              <a:rPr lang="en-US" dirty="0"/>
              <a:t> </a:t>
            </a:r>
          </a:p>
          <a:p>
            <a:r>
              <a:rPr lang="en-US" sz="1200" b="0" i="0" kern="1200" dirty="0">
                <a:solidFill>
                  <a:schemeClr val="tx1"/>
                </a:solidFill>
                <a:effectLst/>
                <a:latin typeface="+mn-lt"/>
                <a:ea typeface="+mn-ea"/>
                <a:cs typeface="+mn-cs"/>
              </a:rPr>
              <a:t>symbolizes sliding of each filter across input image) and two fully connected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layers with a single output for each valid action. Each hidden layer is followed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a rectifier nonlinearity (that is, max 0 ð Þ ,x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11</a:t>
            </a:fld>
            <a:endParaRPr lang="en-US"/>
          </a:p>
        </p:txBody>
      </p:sp>
    </p:spTree>
    <p:extLst>
      <p:ext uri="{BB962C8B-B14F-4D97-AF65-F5344CB8AC3E}">
        <p14:creationId xmlns:p14="http://schemas.microsoft.com/office/powerpoint/2010/main" val="167300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2 | Training curves tracking the agent’s average score and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a, Each point is the average score achieved per episode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the agent is run with e-greedy policy (e 5 0.05) for 520 k frames on Space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Invaders. b, Average score achieved per episode for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c,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on a held-out set of states on Space Invaders. Each point</a:t>
            </a:r>
            <a:r>
              <a:rPr lang="en-US" dirty="0"/>
              <a:t> </a:t>
            </a:r>
            <a:br>
              <a:rPr lang="en-US" dirty="0"/>
            </a:br>
            <a:r>
              <a:rPr lang="en-US" sz="1200" b="0" i="0" kern="1200" dirty="0">
                <a:solidFill>
                  <a:schemeClr val="tx1"/>
                </a:solidFill>
                <a:effectLst/>
                <a:latin typeface="+mn-lt"/>
                <a:ea typeface="+mn-ea"/>
                <a:cs typeface="+mn-cs"/>
              </a:rPr>
              <a:t>on the curve is the average of the action-value Q computed over the held-out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set of states. Note that Q-values are scaled due to clipping of rewards (see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d, Average predicted action-value on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See Supplementary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 for details.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12</a:t>
            </a:fld>
            <a:endParaRPr lang="en-US"/>
          </a:p>
        </p:txBody>
      </p:sp>
    </p:spTree>
    <p:extLst>
      <p:ext uri="{BB962C8B-B14F-4D97-AF65-F5344CB8AC3E}">
        <p14:creationId xmlns:p14="http://schemas.microsoft.com/office/powerpoint/2010/main" val="88266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Visualization of learned value functions on two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games, Breakout and Pong. a, A visualization of the learned value function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game Breakout. At time points 1 and 2, the state value is predicted to be ,17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agent is clearing the bricks at the lowest level. Each of the peaks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function curve corresponds to a reward obtained by clearing a brick.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the agent is about to break through to the top level of bricks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increases to ,21 in anticipation of breaking out and clearing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large set of bricks. At point 4, the value is above 23 and the agent has broken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After this point, the ball will bounce at the upper part of the bricks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clearing many of them by itself. b, A visualization of the learned action-value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on the game Pong. At time point 1, the ball is moving towards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paddle controlled by the agent on the right side of the screen and the values of</a:t>
            </a:r>
            <a:r>
              <a:rPr lang="en-US" dirty="0"/>
              <a:t> </a:t>
            </a:r>
            <a:br>
              <a:rPr lang="en-US" dirty="0"/>
            </a:br>
            <a:r>
              <a:rPr lang="en-US" sz="1200" b="0" i="0" kern="1200" dirty="0">
                <a:solidFill>
                  <a:schemeClr val="tx1"/>
                </a:solidFill>
                <a:effectLst/>
                <a:latin typeface="+mn-lt"/>
                <a:ea typeface="+mn-ea"/>
                <a:cs typeface="+mn-cs"/>
              </a:rPr>
              <a:t>all actions are around 0.7, reflecting the expected value of this state based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previous experience. At time point 2, the agent starts moving the paddle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towards the ball and the value of the ‘up’ action stays high while the value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‘down’ action falls to 20.9. This reflects the fact that pressing ‘down’ would lead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agent losing the ball and incurring a reward of 21. At time point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agent hits the ball by pressing ‘up’ and the expected reward keeps increasing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until time point 4, when the ball reaches the left edge of the screen and the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all actions reflects that the agent is about to receive a reward of 1. Note,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dashed line shows the past trajectory of the ball purely for illustrative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purposes (that is, not shown during the game). With permission from Atari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Interactive, Inc.</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13</a:t>
            </a:fld>
            <a:endParaRPr lang="en-US"/>
          </a:p>
        </p:txBody>
      </p:sp>
    </p:spTree>
    <p:extLst>
      <p:ext uri="{BB962C8B-B14F-4D97-AF65-F5344CB8AC3E}">
        <p14:creationId xmlns:p14="http://schemas.microsoft.com/office/powerpoint/2010/main" val="194720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MLP</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15</a:t>
            </a:fld>
            <a:endParaRPr lang="en-US"/>
          </a:p>
        </p:txBody>
      </p:sp>
    </p:spTree>
    <p:extLst>
      <p:ext uri="{BB962C8B-B14F-4D97-AF65-F5344CB8AC3E}">
        <p14:creationId xmlns:p14="http://schemas.microsoft.com/office/powerpoint/2010/main" val="1603405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BB7A00B-A6F9-4D54-BF2A-EEBE2CF98456}" type="datetimeFigureOut">
              <a:rPr lang="en-US" smtClean="0"/>
              <a:t>12/12/2019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944775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2960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4761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2064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0968881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053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58030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116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75518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B7A00B-A6F9-4D54-BF2A-EEBE2CF98456}" type="datetimeFigureOut">
              <a:rPr lang="en-US" smtClean="0"/>
              <a:t>12/12/2019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CC93B99-7B1B-452F-BBE6-AC42A4CBEEB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78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CC93B99-7B1B-452F-BBE6-AC42A4CBEEB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350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0305098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p:txBody>
          <a:bodyPr>
            <a:normAutofit fontScale="90000"/>
          </a:bodyPr>
          <a:lstStyle/>
          <a:p>
            <a:r>
              <a:rPr lang="en-US" dirty="0"/>
              <a:t>From Reinforcement Learning to Deep Reinforcement Learning</a:t>
            </a:r>
          </a:p>
        </p:txBody>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p:txBody>
          <a:bodyPr/>
          <a:lstStyle/>
          <a:p>
            <a:r>
              <a:rPr lang="en-US" dirty="0"/>
              <a:t>Lucia Botiquin</a:t>
            </a:r>
          </a:p>
        </p:txBody>
      </p:sp>
    </p:spTree>
    <p:extLst>
      <p:ext uri="{BB962C8B-B14F-4D97-AF65-F5344CB8AC3E}">
        <p14:creationId xmlns:p14="http://schemas.microsoft.com/office/powerpoint/2010/main" val="162606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06C-D670-4BFF-AD11-7A3ED9DCD678}"/>
              </a:ext>
            </a:extLst>
          </p:cNvPr>
          <p:cNvSpPr>
            <a:spLocks noGrp="1"/>
          </p:cNvSpPr>
          <p:nvPr>
            <p:ph type="title"/>
          </p:nvPr>
        </p:nvSpPr>
        <p:spPr/>
        <p:txBody>
          <a:bodyPr/>
          <a:lstStyle/>
          <a:p>
            <a:r>
              <a:rPr lang="en-US" dirty="0"/>
              <a:t>Human-level control through deep reinforcement learning</a:t>
            </a:r>
          </a:p>
        </p:txBody>
      </p:sp>
      <p:sp>
        <p:nvSpPr>
          <p:cNvPr id="3" name="Text Placeholder 2">
            <a:extLst>
              <a:ext uri="{FF2B5EF4-FFF2-40B4-BE49-F238E27FC236}">
                <a16:creationId xmlns:a16="http://schemas.microsoft.com/office/drawing/2014/main" id="{37DDC74A-C24A-4CCC-A9D4-8F29C127B4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60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2C3-D32E-4B1B-BAB4-643155728C32}"/>
              </a:ext>
            </a:extLst>
          </p:cNvPr>
          <p:cNvSpPr>
            <a:spLocks noGrp="1"/>
          </p:cNvSpPr>
          <p:nvPr>
            <p:ph type="title"/>
          </p:nvPr>
        </p:nvSpPr>
        <p:spPr/>
        <p:txBody>
          <a:bodyPr>
            <a:normAutofit/>
          </a:bodyPr>
          <a:lstStyle/>
          <a:p>
            <a:r>
              <a:rPr lang="en-US" dirty="0"/>
              <a:t>Schematic illustration of the CNN</a:t>
            </a:r>
          </a:p>
        </p:txBody>
      </p:sp>
      <p:pic>
        <p:nvPicPr>
          <p:cNvPr id="5" name="Content Placeholder 4">
            <a:extLst>
              <a:ext uri="{FF2B5EF4-FFF2-40B4-BE49-F238E27FC236}">
                <a16:creationId xmlns:a16="http://schemas.microsoft.com/office/drawing/2014/main" id="{32E7B06B-34AB-4E30-AD85-CE442028A709}"/>
              </a:ext>
            </a:extLst>
          </p:cNvPr>
          <p:cNvPicPr>
            <a:picLocks noGrp="1" noChangeAspect="1"/>
          </p:cNvPicPr>
          <p:nvPr>
            <p:ph idx="1"/>
          </p:nvPr>
        </p:nvPicPr>
        <p:blipFill>
          <a:blip r:embed="rId3"/>
          <a:stretch>
            <a:fillRect/>
          </a:stretch>
        </p:blipFill>
        <p:spPr>
          <a:xfrm>
            <a:off x="685800" y="1118595"/>
            <a:ext cx="7772400" cy="4316010"/>
          </a:xfrm>
          <a:prstGeom prst="rect">
            <a:avLst/>
          </a:prstGeom>
        </p:spPr>
      </p:pic>
      <p:sp>
        <p:nvSpPr>
          <p:cNvPr id="4" name="Text Placeholder 3">
            <a:extLst>
              <a:ext uri="{FF2B5EF4-FFF2-40B4-BE49-F238E27FC236}">
                <a16:creationId xmlns:a16="http://schemas.microsoft.com/office/drawing/2014/main" id="{672D4535-CFEB-411A-B53B-874F343F076E}"/>
              </a:ext>
            </a:extLst>
          </p:cNvPr>
          <p:cNvSpPr>
            <a:spLocks noGrp="1"/>
          </p:cNvSpPr>
          <p:nvPr>
            <p:ph type="body" sz="half" idx="2"/>
          </p:nvPr>
        </p:nvSpPr>
        <p:spPr/>
        <p:txBody>
          <a:bodyPr>
            <a:normAutofit/>
          </a:bodyPr>
          <a:lstStyle/>
          <a:p>
            <a:r>
              <a:rPr lang="en-US" dirty="0"/>
              <a:t>The input to the neural</a:t>
            </a:r>
            <a:br>
              <a:rPr lang="en-US" dirty="0"/>
            </a:br>
            <a:r>
              <a:rPr lang="en-US" dirty="0"/>
              <a:t>network consists of an 84 x  84 x 4 image, followed by three convolutional layers and two fully connected</a:t>
            </a:r>
            <a:br>
              <a:rPr lang="en-US" dirty="0"/>
            </a:br>
            <a:r>
              <a:rPr lang="en-US" dirty="0"/>
              <a:t>layers with a single output for each valid action. Each hidden layer is followed by a rectifier nonlinearity (that is, max(</a:t>
            </a:r>
            <a:r>
              <a:rPr lang="en-US" dirty="0" err="1"/>
              <a:t>0,x</a:t>
            </a:r>
            <a:r>
              <a:rPr lang="en-US" dirty="0"/>
              <a:t>)). </a:t>
            </a:r>
          </a:p>
        </p:txBody>
      </p:sp>
    </p:spTree>
    <p:extLst>
      <p:ext uri="{BB962C8B-B14F-4D97-AF65-F5344CB8AC3E}">
        <p14:creationId xmlns:p14="http://schemas.microsoft.com/office/powerpoint/2010/main" val="72181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4154-4C71-46E3-BC31-3D0E27B2FD8B}"/>
              </a:ext>
            </a:extLst>
          </p:cNvPr>
          <p:cNvSpPr>
            <a:spLocks noGrp="1"/>
          </p:cNvSpPr>
          <p:nvPr>
            <p:ph type="title"/>
          </p:nvPr>
        </p:nvSpPr>
        <p:spPr/>
        <p:txBody>
          <a:bodyPr>
            <a:normAutofit fontScale="90000"/>
          </a:bodyPr>
          <a:lstStyle/>
          <a:p>
            <a:r>
              <a:rPr lang="en-US" dirty="0"/>
              <a:t>Average score and average</a:t>
            </a:r>
            <a:br>
              <a:rPr lang="en-US" dirty="0"/>
            </a:br>
            <a:r>
              <a:rPr lang="en-US" dirty="0"/>
              <a:t>predicted action-value.</a:t>
            </a:r>
          </a:p>
        </p:txBody>
      </p:sp>
      <p:pic>
        <p:nvPicPr>
          <p:cNvPr id="5" name="Content Placeholder 4">
            <a:extLst>
              <a:ext uri="{FF2B5EF4-FFF2-40B4-BE49-F238E27FC236}">
                <a16:creationId xmlns:a16="http://schemas.microsoft.com/office/drawing/2014/main" id="{323E4CCD-1356-4885-83B8-DCF00B77255B}"/>
              </a:ext>
            </a:extLst>
          </p:cNvPr>
          <p:cNvPicPr>
            <a:picLocks noGrp="1" noChangeAspect="1"/>
          </p:cNvPicPr>
          <p:nvPr>
            <p:ph idx="1"/>
          </p:nvPr>
        </p:nvPicPr>
        <p:blipFill>
          <a:blip r:embed="rId3"/>
          <a:stretch>
            <a:fillRect/>
          </a:stretch>
        </p:blipFill>
        <p:spPr>
          <a:xfrm>
            <a:off x="1128712" y="847725"/>
            <a:ext cx="6886575" cy="4857750"/>
          </a:xfrm>
          <a:prstGeom prst="rect">
            <a:avLst/>
          </a:prstGeom>
        </p:spPr>
      </p:pic>
      <p:sp>
        <p:nvSpPr>
          <p:cNvPr id="4" name="Text Placeholder 3">
            <a:extLst>
              <a:ext uri="{FF2B5EF4-FFF2-40B4-BE49-F238E27FC236}">
                <a16:creationId xmlns:a16="http://schemas.microsoft.com/office/drawing/2014/main" id="{49ADD01D-FB70-4789-A98C-E7DDE7AABA10}"/>
              </a:ext>
            </a:extLst>
          </p:cNvPr>
          <p:cNvSpPr>
            <a:spLocks noGrp="1"/>
          </p:cNvSpPr>
          <p:nvPr>
            <p:ph type="body" sz="half" idx="2"/>
          </p:nvPr>
        </p:nvSpPr>
        <p:spPr/>
        <p:txBody>
          <a:bodyPr>
            <a:normAutofit/>
          </a:bodyPr>
          <a:lstStyle/>
          <a:p>
            <a:r>
              <a:rPr lang="en-US" dirty="0"/>
              <a:t>Training curves tracking the agent’s.</a:t>
            </a:r>
          </a:p>
          <a:p>
            <a:r>
              <a:rPr lang="en-US" dirty="0"/>
              <a:t>Each point is the average score achieved per episode after the agent is run with e-greedy policy (e = 0.05) for 520 k frames</a:t>
            </a:r>
            <a:br>
              <a:rPr lang="en-US" dirty="0"/>
            </a:br>
            <a:endParaRPr lang="en-US" dirty="0"/>
          </a:p>
        </p:txBody>
      </p:sp>
      <p:sp>
        <p:nvSpPr>
          <p:cNvPr id="6" name="TextBox 5">
            <a:extLst>
              <a:ext uri="{FF2B5EF4-FFF2-40B4-BE49-F238E27FC236}">
                <a16:creationId xmlns:a16="http://schemas.microsoft.com/office/drawing/2014/main" id="{DE099CF3-35CD-4C5F-9B70-25A0188EC982}"/>
              </a:ext>
            </a:extLst>
          </p:cNvPr>
          <p:cNvSpPr txBox="1"/>
          <p:nvPr/>
        </p:nvSpPr>
        <p:spPr>
          <a:xfrm>
            <a:off x="1994263" y="461554"/>
            <a:ext cx="1925527" cy="369332"/>
          </a:xfrm>
          <a:prstGeom prst="rect">
            <a:avLst/>
          </a:prstGeom>
          <a:noFill/>
        </p:spPr>
        <p:txBody>
          <a:bodyPr wrap="none" rtlCol="0">
            <a:spAutoFit/>
          </a:bodyPr>
          <a:lstStyle/>
          <a:p>
            <a:r>
              <a:rPr lang="en-US" dirty="0"/>
              <a:t>Space Invaders</a:t>
            </a:r>
          </a:p>
        </p:txBody>
      </p:sp>
      <p:sp>
        <p:nvSpPr>
          <p:cNvPr id="7" name="TextBox 6">
            <a:extLst>
              <a:ext uri="{FF2B5EF4-FFF2-40B4-BE49-F238E27FC236}">
                <a16:creationId xmlns:a16="http://schemas.microsoft.com/office/drawing/2014/main" id="{8D0E9B7D-2B24-4A91-8D9F-F1DA50CF9D5D}"/>
              </a:ext>
            </a:extLst>
          </p:cNvPr>
          <p:cNvSpPr txBox="1"/>
          <p:nvPr/>
        </p:nvSpPr>
        <p:spPr>
          <a:xfrm>
            <a:off x="5773783" y="478393"/>
            <a:ext cx="1225015" cy="369332"/>
          </a:xfrm>
          <a:prstGeom prst="rect">
            <a:avLst/>
          </a:prstGeom>
          <a:noFill/>
        </p:spPr>
        <p:txBody>
          <a:bodyPr wrap="none" rtlCol="0">
            <a:spAutoFit/>
          </a:bodyPr>
          <a:lstStyle/>
          <a:p>
            <a:r>
              <a:rPr lang="en-US" dirty="0" err="1"/>
              <a:t>Seaquest</a:t>
            </a:r>
            <a:endParaRPr lang="en-US" dirty="0"/>
          </a:p>
        </p:txBody>
      </p:sp>
    </p:spTree>
    <p:extLst>
      <p:ext uri="{BB962C8B-B14F-4D97-AF65-F5344CB8AC3E}">
        <p14:creationId xmlns:p14="http://schemas.microsoft.com/office/powerpoint/2010/main" val="87719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6E98-153D-4AEB-AD5B-82574D84354F}"/>
              </a:ext>
            </a:extLst>
          </p:cNvPr>
          <p:cNvSpPr>
            <a:spLocks noGrp="1"/>
          </p:cNvSpPr>
          <p:nvPr>
            <p:ph type="title"/>
          </p:nvPr>
        </p:nvSpPr>
        <p:spPr/>
        <p:txBody>
          <a:bodyPr/>
          <a:lstStyle/>
          <a:p>
            <a:r>
              <a:rPr lang="en-US" dirty="0"/>
              <a:t>Visualization of learned value functions </a:t>
            </a:r>
          </a:p>
        </p:txBody>
      </p:sp>
      <p:pic>
        <p:nvPicPr>
          <p:cNvPr id="5" name="Picture Placeholder 4">
            <a:extLst>
              <a:ext uri="{FF2B5EF4-FFF2-40B4-BE49-F238E27FC236}">
                <a16:creationId xmlns:a16="http://schemas.microsoft.com/office/drawing/2014/main" id="{AB3ABB37-4F80-4F6A-B85A-36104D7C2962}"/>
              </a:ext>
            </a:extLst>
          </p:cNvPr>
          <p:cNvPicPr>
            <a:picLocks noGrp="1" noChangeAspect="1"/>
          </p:cNvPicPr>
          <p:nvPr>
            <p:ph type="pic" idx="1"/>
          </p:nvPr>
        </p:nvPicPr>
        <p:blipFill rotWithShape="1">
          <a:blip r:embed="rId3"/>
          <a:srcRect t="6660" b="26990"/>
          <a:stretch/>
        </p:blipFill>
        <p:spPr>
          <a:xfrm>
            <a:off x="952920" y="473958"/>
            <a:ext cx="6770451" cy="5910084"/>
          </a:xfrm>
          <a:prstGeom prst="rect">
            <a:avLst/>
          </a:prstGeom>
        </p:spPr>
      </p:pic>
      <p:sp>
        <p:nvSpPr>
          <p:cNvPr id="4" name="Text Placeholder 3">
            <a:extLst>
              <a:ext uri="{FF2B5EF4-FFF2-40B4-BE49-F238E27FC236}">
                <a16:creationId xmlns:a16="http://schemas.microsoft.com/office/drawing/2014/main" id="{3D37B626-814E-4C12-8D2A-739EF7636376}"/>
              </a:ext>
            </a:extLst>
          </p:cNvPr>
          <p:cNvSpPr>
            <a:spLocks noGrp="1"/>
          </p:cNvSpPr>
          <p:nvPr>
            <p:ph type="body" sz="half" idx="2"/>
          </p:nvPr>
        </p:nvSpPr>
        <p:spPr/>
        <p:txBody>
          <a:bodyPr/>
          <a:lstStyle/>
          <a:p>
            <a:pPr marL="342900" indent="-342900">
              <a:buAutoNum type="alphaLcPeriod"/>
            </a:pPr>
            <a:r>
              <a:rPr lang="en-US" dirty="0"/>
              <a:t>Breakout</a:t>
            </a:r>
          </a:p>
          <a:p>
            <a:pPr marL="342900" indent="-342900">
              <a:buAutoNum type="alphaLcPeriod"/>
            </a:pPr>
            <a:r>
              <a:rPr lang="en-US" dirty="0"/>
              <a:t>Pong</a:t>
            </a:r>
          </a:p>
        </p:txBody>
      </p:sp>
    </p:spTree>
    <p:extLst>
      <p:ext uri="{BB962C8B-B14F-4D97-AF65-F5344CB8AC3E}">
        <p14:creationId xmlns:p14="http://schemas.microsoft.com/office/powerpoint/2010/main" val="374355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950-9366-4B5C-8FF3-527EA5FDC658}"/>
              </a:ext>
            </a:extLst>
          </p:cNvPr>
          <p:cNvSpPr>
            <a:spLocks noGrp="1"/>
          </p:cNvSpPr>
          <p:nvPr>
            <p:ph type="title"/>
          </p:nvPr>
        </p:nvSpPr>
        <p:spPr/>
        <p:txBody>
          <a:bodyPr/>
          <a:lstStyle/>
          <a:p>
            <a:r>
              <a:rPr lang="en-US" dirty="0"/>
              <a:t>Grandmaster level in StarCraft II using multi-agent reinforcement learning</a:t>
            </a:r>
          </a:p>
        </p:txBody>
      </p:sp>
      <p:sp>
        <p:nvSpPr>
          <p:cNvPr id="3" name="Text Placeholder 2">
            <a:extLst>
              <a:ext uri="{FF2B5EF4-FFF2-40B4-BE49-F238E27FC236}">
                <a16:creationId xmlns:a16="http://schemas.microsoft.com/office/drawing/2014/main" id="{6A65202A-3D46-415D-9FC8-60DCBAD4C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80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3B9F-CE63-479B-83C2-7435D1D25546}"/>
              </a:ext>
            </a:extLst>
          </p:cNvPr>
          <p:cNvSpPr>
            <a:spLocks noGrp="1"/>
          </p:cNvSpPr>
          <p:nvPr>
            <p:ph type="title"/>
          </p:nvPr>
        </p:nvSpPr>
        <p:spPr/>
        <p:txBody>
          <a:bodyPr/>
          <a:lstStyle/>
          <a:p>
            <a:r>
              <a:rPr lang="en-US" dirty="0"/>
              <a:t>Overview of the architecture of </a:t>
            </a:r>
            <a:r>
              <a:rPr lang="en-US" dirty="0" err="1"/>
              <a:t>AlphaStar</a:t>
            </a:r>
            <a:endParaRPr lang="en-US" dirty="0"/>
          </a:p>
        </p:txBody>
      </p:sp>
      <p:sp>
        <p:nvSpPr>
          <p:cNvPr id="4" name="Text Placeholder 3">
            <a:extLst>
              <a:ext uri="{FF2B5EF4-FFF2-40B4-BE49-F238E27FC236}">
                <a16:creationId xmlns:a16="http://schemas.microsoft.com/office/drawing/2014/main" id="{CA16D1DF-961B-4BAE-A347-AC10283624CB}"/>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12432529-6029-4BF2-A63C-201CAE30F0CA}"/>
              </a:ext>
            </a:extLst>
          </p:cNvPr>
          <p:cNvPicPr>
            <a:picLocks noChangeAspect="1"/>
          </p:cNvPicPr>
          <p:nvPr/>
        </p:nvPicPr>
        <p:blipFill>
          <a:blip r:embed="rId3"/>
          <a:stretch>
            <a:fillRect/>
          </a:stretch>
        </p:blipFill>
        <p:spPr>
          <a:xfrm>
            <a:off x="160421" y="1882899"/>
            <a:ext cx="8648935" cy="4152234"/>
          </a:xfrm>
          <a:prstGeom prst="rect">
            <a:avLst/>
          </a:prstGeom>
        </p:spPr>
      </p:pic>
    </p:spTree>
    <p:extLst>
      <p:ext uri="{BB962C8B-B14F-4D97-AF65-F5344CB8AC3E}">
        <p14:creationId xmlns:p14="http://schemas.microsoft.com/office/powerpoint/2010/main" val="33277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85000" lnSpcReduction="20000"/>
          </a:bodyPr>
          <a:lstStyle/>
          <a:p>
            <a:r>
              <a:rPr lang="en-US" dirty="0"/>
              <a:t>Machine Learning(</a:t>
            </a:r>
            <a:r>
              <a:rPr lang="en-US" dirty="0" err="1"/>
              <a:t>Gogate</a:t>
            </a:r>
            <a:r>
              <a:rPr lang="en-US" dirty="0"/>
              <a:t>/</a:t>
            </a:r>
            <a:r>
              <a:rPr lang="en-US" dirty="0" err="1"/>
              <a:t>Domingos</a:t>
            </a:r>
            <a:r>
              <a:rPr lang="en-US" dirty="0"/>
              <a:t>)</a:t>
            </a:r>
          </a:p>
          <a:p>
            <a:r>
              <a:rPr lang="en-US" dirty="0"/>
              <a:t>Types of Learning</a:t>
            </a:r>
          </a:p>
          <a:p>
            <a:pPr lvl="1"/>
            <a:r>
              <a:rPr lang="en-US" dirty="0"/>
              <a:t>Supervised Learning</a:t>
            </a:r>
          </a:p>
          <a:p>
            <a:pPr lvl="1"/>
            <a:r>
              <a:rPr lang="en-US" dirty="0"/>
              <a:t>Unsupervised learning</a:t>
            </a:r>
          </a:p>
          <a:p>
            <a:pPr lvl="1"/>
            <a:r>
              <a:rPr lang="en-US" dirty="0" err="1"/>
              <a:t>Reinforcemet</a:t>
            </a:r>
            <a:r>
              <a:rPr lang="en-US" dirty="0"/>
              <a:t> Learning </a:t>
            </a:r>
            <a:r>
              <a:rPr lang="en-US" dirty="0" err="1"/>
              <a:t>Suton</a:t>
            </a:r>
            <a:r>
              <a:rPr lang="en-US" dirty="0"/>
              <a:t> and </a:t>
            </a:r>
            <a:r>
              <a:rPr lang="en-US" dirty="0" err="1"/>
              <a:t>Barto</a:t>
            </a:r>
            <a:r>
              <a:rPr lang="en-US" dirty="0"/>
              <a:t>:</a:t>
            </a:r>
          </a:p>
          <a:p>
            <a:pPr lvl="1"/>
            <a:r>
              <a:rPr lang="en-US" dirty="0"/>
              <a:t>Pacman</a:t>
            </a:r>
          </a:p>
          <a:p>
            <a:r>
              <a:rPr lang="en-US" dirty="0"/>
              <a:t>Deep Learning: Neural Networks</a:t>
            </a:r>
          </a:p>
          <a:p>
            <a:r>
              <a:rPr lang="en-US" dirty="0" err="1"/>
              <a:t>Marcov</a:t>
            </a:r>
            <a:r>
              <a:rPr lang="en-US" dirty="0"/>
              <a:t> Decision Process</a:t>
            </a:r>
          </a:p>
          <a:p>
            <a:r>
              <a:rPr lang="en-US" dirty="0"/>
              <a:t> V values and Q values</a:t>
            </a:r>
          </a:p>
          <a:p>
            <a:r>
              <a:rPr lang="en-US" dirty="0"/>
              <a:t>Neural network as a function approximation for q values</a:t>
            </a:r>
          </a:p>
          <a:p>
            <a:r>
              <a:rPr lang="en-US" dirty="0"/>
              <a:t>Deep Q Learning</a:t>
            </a:r>
          </a:p>
          <a:p>
            <a:r>
              <a:rPr lang="en-US" dirty="0" err="1"/>
              <a:t>AlphaStar</a:t>
            </a:r>
            <a:r>
              <a:rPr lang="en-US" dirty="0"/>
              <a:t> paper</a:t>
            </a:r>
          </a:p>
          <a:p>
            <a:r>
              <a:rPr lang="en-US" dirty="0"/>
              <a:t>References: </a:t>
            </a:r>
            <a:r>
              <a:rPr lang="en-US" dirty="0" err="1"/>
              <a:t>Suton</a:t>
            </a:r>
            <a:r>
              <a:rPr lang="en-US" dirty="0"/>
              <a:t> and </a:t>
            </a:r>
            <a:r>
              <a:rPr lang="en-US" dirty="0" err="1"/>
              <a:t>barto</a:t>
            </a:r>
            <a:r>
              <a:rPr lang="en-US" dirty="0"/>
              <a:t>, DQN paper, </a:t>
            </a:r>
            <a:r>
              <a:rPr lang="en-US" dirty="0" err="1"/>
              <a:t>alphastar</a:t>
            </a:r>
            <a:r>
              <a:rPr lang="en-US" dirty="0"/>
              <a:t> paper, </a:t>
            </a:r>
          </a:p>
          <a:p>
            <a:r>
              <a:rPr lang="en-US" dirty="0" err="1"/>
              <a:t>Tensorflow</a:t>
            </a:r>
            <a:r>
              <a:rPr lang="en-US" dirty="0"/>
              <a:t> to build </a:t>
            </a:r>
            <a:r>
              <a:rPr lang="en-US"/>
              <a:t>smart agents</a:t>
            </a:r>
            <a:endParaRPr lang="en-US" dirty="0"/>
          </a:p>
        </p:txBody>
      </p:sp>
    </p:spTree>
    <p:extLst>
      <p:ext uri="{BB962C8B-B14F-4D97-AF65-F5344CB8AC3E}">
        <p14:creationId xmlns:p14="http://schemas.microsoft.com/office/powerpoint/2010/main" val="379964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C661-F849-4728-9E92-EE0D0F896B29}"/>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10B4DBE2-B75B-4456-9F8D-48061811E7FF}"/>
              </a:ext>
            </a:extLst>
          </p:cNvPr>
          <p:cNvSpPr>
            <a:spLocks noGrp="1"/>
          </p:cNvSpPr>
          <p:nvPr>
            <p:ph sz="half" idx="1"/>
          </p:nvPr>
        </p:nvSpPr>
        <p:spPr/>
        <p:txBody>
          <a:bodyPr/>
          <a:lstStyle/>
          <a:p>
            <a:r>
              <a:rPr lang="en-US" dirty="0"/>
              <a:t>Tom Mitchell: </a:t>
            </a:r>
          </a:p>
          <a:p>
            <a:r>
              <a:rPr lang="en-US" dirty="0"/>
              <a:t>Improving performance via experience</a:t>
            </a:r>
          </a:p>
          <a:p>
            <a:r>
              <a:rPr lang="en-US" dirty="0"/>
              <a:t>Formally, A computer program is said to learn from experience E with respect to some class of tasks T and performance measure P, if its performance at tasks in T as measured by P, improves with experience.</a:t>
            </a:r>
          </a:p>
          <a:p>
            <a:endParaRPr lang="en-US" dirty="0"/>
          </a:p>
        </p:txBody>
      </p:sp>
      <p:sp>
        <p:nvSpPr>
          <p:cNvPr id="4" name="Content Placeholder 3">
            <a:extLst>
              <a:ext uri="{FF2B5EF4-FFF2-40B4-BE49-F238E27FC236}">
                <a16:creationId xmlns:a16="http://schemas.microsoft.com/office/drawing/2014/main" id="{670564B1-37E9-46BE-838E-6FB85723D89A}"/>
              </a:ext>
            </a:extLst>
          </p:cNvPr>
          <p:cNvSpPr>
            <a:spLocks noGrp="1"/>
          </p:cNvSpPr>
          <p:nvPr>
            <p:ph sz="half" idx="2"/>
          </p:nvPr>
        </p:nvSpPr>
        <p:spPr/>
        <p:txBody>
          <a:bodyPr/>
          <a:lstStyle/>
          <a:p>
            <a:r>
              <a:rPr lang="en-US" dirty="0"/>
              <a:t>Pedro </a:t>
            </a:r>
            <a:r>
              <a:rPr lang="en-US" dirty="0" err="1"/>
              <a:t>Domingos</a:t>
            </a:r>
            <a:r>
              <a:rPr lang="en-US" dirty="0"/>
              <a:t>:</a:t>
            </a:r>
          </a:p>
          <a:p>
            <a:r>
              <a:rPr lang="en-US" dirty="0"/>
              <a:t>Machine learning algorithms can figure out how to perform</a:t>
            </a:r>
            <a:br>
              <a:rPr lang="en-US" dirty="0"/>
            </a:br>
            <a:r>
              <a:rPr lang="en-US" dirty="0"/>
              <a:t>important tasks by generalizing from examples. This is often feasible and cost-effective where manual programming</a:t>
            </a:r>
            <a:br>
              <a:rPr lang="en-US" dirty="0"/>
            </a:br>
            <a:r>
              <a:rPr lang="en-US" dirty="0"/>
              <a:t>is not. </a:t>
            </a:r>
            <a:br>
              <a:rPr lang="en-US" dirty="0"/>
            </a:br>
            <a:endParaRPr lang="en-US" dirty="0"/>
          </a:p>
        </p:txBody>
      </p:sp>
    </p:spTree>
    <p:extLst>
      <p:ext uri="{BB962C8B-B14F-4D97-AF65-F5344CB8AC3E}">
        <p14:creationId xmlns:p14="http://schemas.microsoft.com/office/powerpoint/2010/main" val="163040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fontScale="90000"/>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48923" cy="369332"/>
          </a:xfrm>
          <a:prstGeom prst="rect">
            <a:avLst/>
          </a:prstGeom>
          <a:noFill/>
        </p:spPr>
        <p:txBody>
          <a:bodyPr wrap="none" rtlCol="0">
            <a:spAutoFit/>
          </a:bodyPr>
          <a:lstStyle/>
          <a:p>
            <a:r>
              <a:rPr lang="en-US"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dirty="0"/>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48923" cy="369332"/>
          </a:xfrm>
          <a:prstGeom prst="rect">
            <a:avLst/>
          </a:prstGeom>
          <a:noFill/>
        </p:spPr>
        <p:txBody>
          <a:bodyPr wrap="none" rtlCol="0">
            <a:spAutoFit/>
          </a:bodyPr>
          <a:lstStyle/>
          <a:p>
            <a:r>
              <a:rPr lang="en-US"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dirty="0"/>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Supervised learning is learning from a training set of labeled examples provided by a knowledgeable external supervisor.</a:t>
            </a:r>
          </a:p>
        </p:txBody>
      </p:sp>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Data is labeled</a:t>
            </a:r>
          </a:p>
        </p:txBody>
      </p:sp>
    </p:spTree>
    <p:extLst>
      <p:ext uri="{BB962C8B-B14F-4D97-AF65-F5344CB8AC3E}">
        <p14:creationId xmlns:p14="http://schemas.microsoft.com/office/powerpoint/2010/main" val="10261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which is typically about finding structure hidden in collections of</a:t>
            </a:r>
            <a:br>
              <a:rPr lang="en-US" dirty="0"/>
            </a:br>
            <a:r>
              <a:rPr lang="en-US" dirty="0"/>
              <a:t>unlabeled data. </a:t>
            </a:r>
            <a:br>
              <a:rPr lang="en-US" dirty="0"/>
            </a:br>
            <a:endParaRPr lang="en-US" dirty="0"/>
          </a:p>
        </p:txBody>
      </p:sp>
    </p:spTree>
    <p:extLst>
      <p:ext uri="{BB962C8B-B14F-4D97-AF65-F5344CB8AC3E}">
        <p14:creationId xmlns:p14="http://schemas.microsoft.com/office/powerpoint/2010/main" val="412691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fontScale="90000"/>
          </a:bodyPr>
          <a:lstStyle/>
          <a:p>
            <a:r>
              <a:rPr lang="en-US" dirty="0"/>
              <a:t>Types of Learning (3)</a:t>
            </a:r>
            <a:br>
              <a:rPr lang="en-US" dirty="0"/>
            </a:br>
            <a:r>
              <a:rPr lang="en-US" dirty="0"/>
              <a:t>Reinforcement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Reinforcement learning is learning what to do—how to map situations to actions—so as to maximize a numerical reward signal. The learner is not told which actions to take, but instead must discover which actions yield the most reward by trying them. In the most interesting and challenging cases, actions may </a:t>
            </a:r>
            <a:r>
              <a:rPr lang="en-US" dirty="0" err="1"/>
              <a:t>a↵ect</a:t>
            </a:r>
            <a:r>
              <a:rPr lang="en-US" dirty="0"/>
              <a: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p:txBody>
      </p:sp>
    </p:spTree>
    <p:extLst>
      <p:ext uri="{BB962C8B-B14F-4D97-AF65-F5344CB8AC3E}">
        <p14:creationId xmlns:p14="http://schemas.microsoft.com/office/powerpoint/2010/main" val="305507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fontScale="90000"/>
          </a:bodyPr>
          <a:lstStyle/>
          <a:p>
            <a:r>
              <a:rPr lang="en-US" dirty="0"/>
              <a:t>Elements of Reinforcement Learning</a:t>
            </a:r>
            <a:br>
              <a:rPr lang="en-US" dirty="0"/>
            </a:br>
            <a:endParaRPr lang="en-US" dirty="0"/>
          </a:p>
        </p:txBody>
      </p:sp>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p:txBody>
          <a:bodyPr/>
          <a:lstStyle/>
          <a:p>
            <a:r>
              <a:rPr lang="en-US" dirty="0"/>
              <a:t>A </a:t>
            </a:r>
            <a:r>
              <a:rPr lang="en-US" i="1" dirty="0"/>
              <a:t>policy</a:t>
            </a:r>
            <a:r>
              <a:rPr lang="en-US" dirty="0"/>
              <a:t> </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a:t>
            </a:r>
          </a:p>
          <a:p>
            <a:r>
              <a:rPr lang="en-US" i="1" dirty="0"/>
              <a:t>(optional) model </a:t>
            </a:r>
            <a:r>
              <a:rPr lang="en-US" dirty="0"/>
              <a:t>of the environment. </a:t>
            </a:r>
            <a:br>
              <a:rPr lang="en-US" dirty="0"/>
            </a:br>
            <a:br>
              <a:rPr lang="en-US" dirty="0"/>
            </a:br>
            <a:endParaRPr lang="en-US" dirty="0"/>
          </a:p>
        </p:txBody>
      </p:sp>
    </p:spTree>
    <p:extLst>
      <p:ext uri="{BB962C8B-B14F-4D97-AF65-F5344CB8AC3E}">
        <p14:creationId xmlns:p14="http://schemas.microsoft.com/office/powerpoint/2010/main" val="2823832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1546</TotalTime>
  <Words>2131</Words>
  <Application>Microsoft Office PowerPoint</Application>
  <PresentationFormat>Widescreen</PresentationFormat>
  <Paragraphs>77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Garamond</vt:lpstr>
      <vt:lpstr>Savon</vt:lpstr>
      <vt:lpstr>From Reinforcement Learning to Deep Reinforcement Learning</vt:lpstr>
      <vt:lpstr>Outline:</vt:lpstr>
      <vt:lpstr>Machine Learning</vt:lpstr>
      <vt:lpstr>Machine Learning vs Programming</vt:lpstr>
      <vt:lpstr>Types of Learning (1) Supervised Learning</vt:lpstr>
      <vt:lpstr>Types of Learning (1) Supervised Learning</vt:lpstr>
      <vt:lpstr>Types of Learning (2) Unsupervised Learning</vt:lpstr>
      <vt:lpstr>Types of Learning (3) Reinforcement Learning</vt:lpstr>
      <vt:lpstr>Elements of Reinforcement Learning </vt:lpstr>
      <vt:lpstr>Human-level control through deep reinforcement learning</vt:lpstr>
      <vt:lpstr>Schematic illustration of the CNN</vt:lpstr>
      <vt:lpstr>Average score and average predicted action-value.</vt:lpstr>
      <vt:lpstr>Visualization of learned value functions </vt:lpstr>
      <vt:lpstr>Grandmaster level in StarCraft II using multi-agent reinforcement learning</vt:lpstr>
      <vt:lpstr>Overview of the architecture of AlphaStar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Reinforcement Learning to Deep Reinforcement Learning</dc:title>
  <dc:creator>PC 0028</dc:creator>
  <cp:lastModifiedBy>PC 0028</cp:lastModifiedBy>
  <cp:revision>27</cp:revision>
  <dcterms:created xsi:type="dcterms:W3CDTF">2019-12-09T22:58:29Z</dcterms:created>
  <dcterms:modified xsi:type="dcterms:W3CDTF">2019-12-12T19:58:07Z</dcterms:modified>
</cp:coreProperties>
</file>