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1"/>
  </p:notesMasterIdLst>
  <p:handoutMasterIdLst>
    <p:handoutMasterId r:id="rId22"/>
  </p:handoutMasterIdLst>
  <p:sldIdLst>
    <p:sldId id="275" r:id="rId2"/>
    <p:sldId id="256" r:id="rId3"/>
    <p:sldId id="257" r:id="rId4"/>
    <p:sldId id="259" r:id="rId5"/>
    <p:sldId id="260" r:id="rId6"/>
    <p:sldId id="262" r:id="rId7"/>
    <p:sldId id="263" r:id="rId8"/>
    <p:sldId id="273" r:id="rId9"/>
    <p:sldId id="264" r:id="rId10"/>
    <p:sldId id="274" r:id="rId11"/>
    <p:sldId id="277" r:id="rId12"/>
    <p:sldId id="268" r:id="rId13"/>
    <p:sldId id="276" r:id="rId14"/>
    <p:sldId id="265" r:id="rId15"/>
    <p:sldId id="266" r:id="rId16"/>
    <p:sldId id="269" r:id="rId17"/>
    <p:sldId id="271" r:id="rId18"/>
    <p:sldId id="27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67904" autoAdjust="0"/>
  </p:normalViewPr>
  <p:slideViewPr>
    <p:cSldViewPr snapToGrid="0">
      <p:cViewPr varScale="1">
        <p:scale>
          <a:sx n="49" d="100"/>
          <a:sy n="49" d="100"/>
        </p:scale>
        <p:origin x="1710" y="42"/>
      </p:cViewPr>
      <p:guideLst/>
    </p:cSldViewPr>
  </p:slideViewPr>
  <p:outlineViewPr>
    <p:cViewPr>
      <p:scale>
        <a:sx n="33" d="100"/>
        <a:sy n="33" d="100"/>
      </p:scale>
      <p:origin x="0" y="-144"/>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BB76E4-447D-4903-AF3E-AF9D563CA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C0E78D-92EC-4C69-83EA-152096AC2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5C04-F24B-4115-9861-2CF34694583A}" type="datetimeFigureOut">
              <a:rPr lang="en-US" smtClean="0"/>
              <a:t>12/14/2019</a:t>
            </a:fld>
            <a:endParaRPr lang="en-US"/>
          </a:p>
        </p:txBody>
      </p:sp>
      <p:sp>
        <p:nvSpPr>
          <p:cNvPr id="4" name="Footer Placeholder 3">
            <a:extLst>
              <a:ext uri="{FF2B5EF4-FFF2-40B4-BE49-F238E27FC236}">
                <a16:creationId xmlns:a16="http://schemas.microsoft.com/office/drawing/2014/main" id="{FFAE75A0-3951-487F-8A9D-C1A79408EA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76303-8491-476D-B0DF-6330731068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7994E-B25B-4D5E-905E-154A69BCA43D}" type="slidenum">
              <a:rPr lang="en-US" smtClean="0"/>
              <a:t>‹#›</a:t>
            </a:fld>
            <a:endParaRPr lang="en-US"/>
          </a:p>
        </p:txBody>
      </p:sp>
    </p:spTree>
    <p:extLst>
      <p:ext uri="{BB962C8B-B14F-4D97-AF65-F5344CB8AC3E}">
        <p14:creationId xmlns:p14="http://schemas.microsoft.com/office/powerpoint/2010/main" val="26451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6L448yg0Sm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p>
        </p:txBody>
      </p:sp>
      <p:sp>
        <p:nvSpPr>
          <p:cNvPr id="4" name="Slide Number Placeholder 3"/>
          <p:cNvSpPr>
            <a:spLocks noGrp="1"/>
          </p:cNvSpPr>
          <p:nvPr>
            <p:ph type="sldNum" sz="quarter" idx="5"/>
          </p:nvPr>
        </p:nvSpPr>
        <p:spPr/>
        <p:txBody>
          <a:bodyPr/>
          <a:lstStyle/>
          <a:p>
            <a:fld id="{1980DC7F-660A-4453-9840-44DB0AF8652B}" type="slidenum">
              <a:rPr lang="en-US" smtClean="0"/>
              <a:t>3</a:t>
            </a:fld>
            <a:endParaRPr lang="en-US"/>
          </a:p>
        </p:txBody>
      </p:sp>
    </p:spTree>
    <p:extLst>
      <p:ext uri="{BB962C8B-B14F-4D97-AF65-F5344CB8AC3E}">
        <p14:creationId xmlns:p14="http://schemas.microsoft.com/office/powerpoint/2010/main" val="40464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6L448yg0Sm0</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16</a:t>
            </a:fld>
            <a:endParaRPr lang="en-US"/>
          </a:p>
        </p:txBody>
      </p:sp>
    </p:spTree>
    <p:extLst>
      <p:ext uri="{BB962C8B-B14F-4D97-AF65-F5344CB8AC3E}">
        <p14:creationId xmlns:p14="http://schemas.microsoft.com/office/powerpoint/2010/main" val="320694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architecture: https://static-</a:t>
            </a:r>
            <a:r>
              <a:rPr lang="en-US" dirty="0" err="1"/>
              <a:t>content.springer.com</a:t>
            </a:r>
            <a:r>
              <a:rPr lang="en-US" dirty="0"/>
              <a:t>/</a:t>
            </a:r>
            <a:r>
              <a:rPr lang="en-US" dirty="0" err="1"/>
              <a:t>esm</a:t>
            </a:r>
            <a:r>
              <a:rPr lang="en-US" dirty="0"/>
              <a:t>/</a:t>
            </a:r>
            <a:r>
              <a:rPr lang="en-US" dirty="0" err="1"/>
              <a:t>art%3A10.1038%2Fs41586-019-1724-z</a:t>
            </a:r>
            <a:r>
              <a:rPr lang="en-US" dirty="0"/>
              <a:t>/</a:t>
            </a:r>
            <a:r>
              <a:rPr lang="en-US" dirty="0" err="1"/>
              <a:t>MediaObjects</a:t>
            </a:r>
            <a:r>
              <a:rPr lang="en-US" dirty="0"/>
              <a:t>/</a:t>
            </a:r>
            <a:r>
              <a:rPr lang="en-US" dirty="0" err="1"/>
              <a:t>41586_2019_1724_MOESM2_ESM.zip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19</a:t>
            </a:fld>
            <a:endParaRPr lang="en-US"/>
          </a:p>
        </p:txBody>
      </p:sp>
    </p:spTree>
    <p:extLst>
      <p:ext uri="{BB962C8B-B14F-4D97-AF65-F5344CB8AC3E}">
        <p14:creationId xmlns:p14="http://schemas.microsoft.com/office/powerpoint/2010/main" val="160340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better resolution of the picture</a:t>
            </a:r>
          </a:p>
          <a:p>
            <a:r>
              <a:rPr lang="en-US" dirty="0"/>
              <a:t>ImageNet data</a:t>
            </a:r>
          </a:p>
        </p:txBody>
      </p:sp>
      <p:sp>
        <p:nvSpPr>
          <p:cNvPr id="4" name="Slide Number Placeholder 3"/>
          <p:cNvSpPr>
            <a:spLocks noGrp="1"/>
          </p:cNvSpPr>
          <p:nvPr>
            <p:ph type="sldNum" sz="quarter" idx="5"/>
          </p:nvPr>
        </p:nvSpPr>
        <p:spPr/>
        <p:txBody>
          <a:bodyPr/>
          <a:lstStyle/>
          <a:p>
            <a:fld id="{1980DC7F-660A-4453-9840-44DB0AF8652B}" type="slidenum">
              <a:rPr lang="en-US" smtClean="0"/>
              <a:t>5</a:t>
            </a:fld>
            <a:endParaRPr lang="en-US"/>
          </a:p>
        </p:txBody>
      </p:sp>
    </p:spTree>
    <p:extLst>
      <p:ext uri="{BB962C8B-B14F-4D97-AF65-F5344CB8AC3E}">
        <p14:creationId xmlns:p14="http://schemas.microsoft.com/office/powerpoint/2010/main" val="251098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6</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learning what to do—how to map situations to actions—so as to maximize a numerical reward signal. </a:t>
            </a:r>
          </a:p>
          <a:p>
            <a:r>
              <a:rPr lang="en-US" dirty="0"/>
              <a:t>The learner is not told which actions to take, but instead must discover which actions yield the most reward by trying them. In the most interesting and challenging cases, actions may affect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243055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reinforcement learning agents have achieved some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successes in a variety of domains, ,their applicability has previously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been limited to domains in which useful features can be handcrafted,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to domains with fully observed, low-dimensional state spaces.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10</a:t>
            </a:fld>
            <a:endParaRPr lang="en-US"/>
          </a:p>
        </p:txBody>
      </p:sp>
    </p:spTree>
    <p:extLst>
      <p:ext uri="{BB962C8B-B14F-4D97-AF65-F5344CB8AC3E}">
        <p14:creationId xmlns:p14="http://schemas.microsoft.com/office/powerpoint/2010/main" val="324157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beginning the agent is clumsy but it improves with , with the 400 epochs the agent is an expert and the </a:t>
            </a:r>
            <a:r>
              <a:rPr lang="en-US" dirty="0" err="1"/>
              <a:t>aget</a:t>
            </a:r>
            <a:r>
              <a:rPr lang="en-US" dirty="0"/>
              <a:t> is trying to get as many block from the center as it is possible, with 600 epochs the agent has been able to develop a strategy and it is trying to </a:t>
            </a:r>
            <a:r>
              <a:rPr lang="en-US" dirty="0" err="1"/>
              <a:t>mae</a:t>
            </a:r>
            <a:r>
              <a:rPr lang="en-US" dirty="0"/>
              <a:t> a hole in the corner and then pop the ball up there so it bounces around getting many blocks</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277790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14</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88266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A00B-A6F9-4D54-BF2A-EEBE2CF98456}" type="datetimeFigureOut">
              <a:rPr lang="en-US" smtClean="0"/>
              <a:t>12/14/2019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4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8097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A00B-A6F9-4D54-BF2A-EEBE2CF98456}" type="datetimeFigureOut">
              <a:rPr lang="en-US" smtClean="0"/>
              <a:t>12/14/2019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82288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3914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12/14/2019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72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47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5451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10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7738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12/14/2019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89777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A00B-A6F9-4D54-BF2A-EEBE2CF98456}"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4286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A00B-A6F9-4D54-BF2A-EEBE2CF98456}" type="datetimeFigureOut">
              <a:rPr lang="en-US" smtClean="0"/>
              <a:t>12/14/2019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C93B99-7B1B-452F-BBE6-AC42A4CBEE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183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Arial Rounded MT Bold" panose="020F07040305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ensorflow/agents/blob/master/tf_agents/colabs/1_dqn_tutoria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TmPfTpjtdgg?feature=oembed" TargetMode="External"/><Relationship Id="rId5" Type="http://schemas.openxmlformats.org/officeDocument/2006/relationships/image" Target="../media/image25.pn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ideo" Target="https://www.youtube.com/embed/W2CAghUiofY?start=5&amp;feature=oembed" TargetMode="External"/><Relationship Id="rId5" Type="http://schemas.openxmlformats.org/officeDocument/2006/relationships/image" Target="../media/image27.jpe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ideo" Target="https://www.youtube.com/embed/6L448yg0Sm0?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ideo" Target="https://www.youtube.com/embed/WEOzide5XFc?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493E-9F1E-4432-807A-EC3ED8204D64}"/>
              </a:ext>
            </a:extLst>
          </p:cNvPr>
          <p:cNvSpPr>
            <a:spLocks noGrp="1"/>
          </p:cNvSpPr>
          <p:nvPr>
            <p:ph type="ctrTitle"/>
          </p:nvPr>
        </p:nvSpPr>
        <p:spPr>
          <a:xfrm>
            <a:off x="599225" y="4298151"/>
            <a:ext cx="10993549" cy="1475013"/>
          </a:xfrm>
        </p:spPr>
        <p:txBody>
          <a:bodyPr/>
          <a:lstStyle/>
          <a:p>
            <a:pPr algn="ctr"/>
            <a:r>
              <a:rPr lang="en-US" dirty="0">
                <a:solidFill>
                  <a:schemeClr val="bg1"/>
                </a:solidFill>
                <a:latin typeface="Arial Rounded MT Bold" panose="020F0704030504030204" pitchFamily="34" charset="0"/>
                <a:cs typeface="Aharoni" panose="020B0604020202020204" pitchFamily="2" charset="-79"/>
              </a:rPr>
              <a:t>Global           Bootcamp – Houston Edition</a:t>
            </a:r>
          </a:p>
        </p:txBody>
      </p:sp>
      <p:pic>
        <p:nvPicPr>
          <p:cNvPr id="5" name="Picture 4">
            <a:extLst>
              <a:ext uri="{FF2B5EF4-FFF2-40B4-BE49-F238E27FC236}">
                <a16:creationId xmlns:a16="http://schemas.microsoft.com/office/drawing/2014/main" id="{4218381E-60F5-46EE-98B8-4956CFBDF5C8}"/>
              </a:ext>
            </a:extLst>
          </p:cNvPr>
          <p:cNvPicPr>
            <a:picLocks noChangeAspect="1"/>
          </p:cNvPicPr>
          <p:nvPr/>
        </p:nvPicPr>
        <p:blipFill>
          <a:blip r:embed="rId2"/>
          <a:stretch>
            <a:fillRect/>
          </a:stretch>
        </p:blipFill>
        <p:spPr>
          <a:xfrm>
            <a:off x="1600513" y="524105"/>
            <a:ext cx="8525980" cy="3774046"/>
          </a:xfrm>
          <a:prstGeom prst="rect">
            <a:avLst/>
          </a:prstGeom>
        </p:spPr>
      </p:pic>
      <p:pic>
        <p:nvPicPr>
          <p:cNvPr id="6" name="Picture 5">
            <a:extLst>
              <a:ext uri="{FF2B5EF4-FFF2-40B4-BE49-F238E27FC236}">
                <a16:creationId xmlns:a16="http://schemas.microsoft.com/office/drawing/2014/main" id="{3D5900C0-FB68-4FF4-8033-E7C61016A18A}"/>
              </a:ext>
            </a:extLst>
          </p:cNvPr>
          <p:cNvPicPr>
            <a:picLocks noChangeAspect="1"/>
          </p:cNvPicPr>
          <p:nvPr/>
        </p:nvPicPr>
        <p:blipFill>
          <a:blip r:embed="rId3"/>
          <a:stretch>
            <a:fillRect/>
          </a:stretch>
        </p:blipFill>
        <p:spPr>
          <a:xfrm>
            <a:off x="2750901" y="5035657"/>
            <a:ext cx="1028700" cy="952500"/>
          </a:xfrm>
          <a:prstGeom prst="rect">
            <a:avLst/>
          </a:prstGeom>
        </p:spPr>
      </p:pic>
    </p:spTree>
    <p:extLst>
      <p:ext uri="{BB962C8B-B14F-4D97-AF65-F5344CB8AC3E}">
        <p14:creationId xmlns:p14="http://schemas.microsoft.com/office/powerpoint/2010/main" val="377624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E4D2-D0B8-4C7D-9FDB-BBD7D3433B7C}"/>
              </a:ext>
            </a:extLst>
          </p:cNvPr>
          <p:cNvSpPr>
            <a:spLocks noGrp="1"/>
          </p:cNvSpPr>
          <p:nvPr>
            <p:ph type="title"/>
          </p:nvPr>
        </p:nvSpPr>
        <p:spPr/>
        <p:txBody>
          <a:bodyPr/>
          <a:lstStyle/>
          <a:p>
            <a:r>
              <a:rPr lang="en-US" dirty="0"/>
              <a:t>Q-Learning</a:t>
            </a:r>
          </a:p>
        </p:txBody>
      </p:sp>
      <p:pic>
        <p:nvPicPr>
          <p:cNvPr id="3" name="Picture 2" descr="Gridworld Display">
            <a:extLst>
              <a:ext uri="{FF2B5EF4-FFF2-40B4-BE49-F238E27FC236}">
                <a16:creationId xmlns:a16="http://schemas.microsoft.com/office/drawing/2014/main" id="{E7459B44-E120-4C5C-90B6-48CDCCBC2ABE}"/>
              </a:ext>
            </a:extLst>
          </p:cNvPr>
          <p:cNvPicPr/>
          <p:nvPr/>
        </p:nvPicPr>
        <p:blipFill>
          <a:blip r:embed="rId3">
            <a:extLst>
              <a:ext uri="{28A0092B-C50C-407E-A947-70E740481C1C}">
                <a14:useLocalDpi xmlns:a14="http://schemas.microsoft.com/office/drawing/2010/main" val="0"/>
              </a:ext>
            </a:extLst>
          </a:blip>
          <a:stretch>
            <a:fillRect/>
          </a:stretch>
        </p:blipFill>
        <p:spPr>
          <a:xfrm>
            <a:off x="592325" y="1898674"/>
            <a:ext cx="4727464" cy="4368544"/>
          </a:xfrm>
          <a:prstGeom prst="rect">
            <a:avLst/>
          </a:prstGeom>
        </p:spPr>
      </p:pic>
      <p:pic>
        <p:nvPicPr>
          <p:cNvPr id="4" name="Picture 3">
            <a:extLst>
              <a:ext uri="{FF2B5EF4-FFF2-40B4-BE49-F238E27FC236}">
                <a16:creationId xmlns:a16="http://schemas.microsoft.com/office/drawing/2014/main" id="{0E1F4D31-366B-4BE0-AEFF-A74242D53172}"/>
              </a:ext>
            </a:extLst>
          </p:cNvPr>
          <p:cNvPicPr>
            <a:picLocks noChangeAspect="1"/>
          </p:cNvPicPr>
          <p:nvPr/>
        </p:nvPicPr>
        <p:blipFill>
          <a:blip r:embed="rId4"/>
          <a:stretch>
            <a:fillRect/>
          </a:stretch>
        </p:blipFill>
        <p:spPr>
          <a:xfrm>
            <a:off x="6356709" y="2014019"/>
            <a:ext cx="3944531" cy="29583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E4FC9C56-484A-491B-BFE9-85EC0FC33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2604" y="5105420"/>
            <a:ext cx="3357272" cy="1360788"/>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2F14C0C-6891-409D-8237-384394D605F8}"/>
                  </a:ext>
                </a:extLst>
              </p:cNvPr>
              <p:cNvSpPr/>
              <p:nvPr/>
            </p:nvSpPr>
            <p:spPr>
              <a:xfrm>
                <a:off x="5453377" y="5315903"/>
                <a:ext cx="3035639" cy="9727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e>
                      </m:d>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ea typeface="Cambria Math" panose="02040503050406030204" pitchFamily="18" charset="0"/>
                                </a:rPr>
                                <m:t>𝜋</m:t>
                              </m:r>
                            </m:lim>
                          </m:limLow>
                        </m:fName>
                        <m:e>
                          <m:r>
                            <a:rPr lang="en-US" i="1">
                              <a:latin typeface="Cambria Math" panose="02040503050406030204" pitchFamily="18" charset="0"/>
                            </a:rPr>
                            <m:t>𝐸</m:t>
                          </m:r>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up>
                                  <m:r>
                                    <a:rPr lang="en-US" i="1">
                                      <a:latin typeface="Cambria Math" panose="02040503050406030204" pitchFamily="18" charset="0"/>
                                    </a:rPr>
                                    <m:t>𝑇</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𝛾</m:t>
                                      </m:r>
                                    </m:e>
                                    <m:sup>
                                      <m:r>
                                        <a:rPr lang="en-US" i="1">
                                          <a:latin typeface="Cambria Math" panose="02040503050406030204" pitchFamily="18" charset="0"/>
                                          <a:ea typeface="Cambria Math" panose="02040503050406030204" pitchFamily="18" charset="0"/>
                                        </a:rPr>
                                        <m:t>𝑖</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𝑖</m:t>
                                      </m:r>
                                    </m:sub>
                                  </m:sSub>
                                </m:e>
                              </m:nary>
                            </m:e>
                          </m:d>
                        </m:e>
                      </m:func>
                    </m:oMath>
                  </m:oMathPara>
                </a14:m>
                <a:endParaRPr lang="en-US" dirty="0"/>
              </a:p>
            </p:txBody>
          </p:sp>
        </mc:Choice>
        <mc:Fallback>
          <p:sp>
            <p:nvSpPr>
              <p:cNvPr id="8" name="Rectangle 7">
                <a:extLst>
                  <a:ext uri="{FF2B5EF4-FFF2-40B4-BE49-F238E27FC236}">
                    <a16:creationId xmlns:a16="http://schemas.microsoft.com/office/drawing/2014/main" id="{92F14C0C-6891-409D-8237-384394D605F8}"/>
                  </a:ext>
                </a:extLst>
              </p:cNvPr>
              <p:cNvSpPr>
                <a:spLocks noRot="1" noChangeAspect="1" noMove="1" noResize="1" noEditPoints="1" noAdjustHandles="1" noChangeArrowheads="1" noChangeShapeType="1" noTextEdit="1"/>
              </p:cNvSpPr>
              <p:nvPr/>
            </p:nvSpPr>
            <p:spPr>
              <a:xfrm>
                <a:off x="5453377" y="5315903"/>
                <a:ext cx="3035639" cy="97270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10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829-B826-4EBF-9E38-FAFDEB3E8A4B}"/>
              </a:ext>
            </a:extLst>
          </p:cNvPr>
          <p:cNvSpPr>
            <a:spLocks noGrp="1"/>
          </p:cNvSpPr>
          <p:nvPr>
            <p:ph type="title"/>
          </p:nvPr>
        </p:nvSpPr>
        <p:spPr/>
        <p:txBody>
          <a:bodyPr/>
          <a:lstStyle/>
          <a:p>
            <a:r>
              <a:rPr lang="en-US" dirty="0"/>
              <a:t>DEEP Reinforcement learning</a:t>
            </a:r>
          </a:p>
        </p:txBody>
      </p:sp>
      <p:sp>
        <p:nvSpPr>
          <p:cNvPr id="3" name="Content Placeholder 2">
            <a:extLst>
              <a:ext uri="{FF2B5EF4-FFF2-40B4-BE49-F238E27FC236}">
                <a16:creationId xmlns:a16="http://schemas.microsoft.com/office/drawing/2014/main" id="{55159DAC-212C-45E4-8EB1-11EDDDA577A4}"/>
              </a:ext>
            </a:extLst>
          </p:cNvPr>
          <p:cNvSpPr>
            <a:spLocks noGrp="1"/>
          </p:cNvSpPr>
          <p:nvPr>
            <p:ph idx="1"/>
          </p:nvPr>
        </p:nvSpPr>
        <p:spPr/>
        <p:txBody>
          <a:bodyPr/>
          <a:lstStyle/>
          <a:p>
            <a:r>
              <a:rPr lang="en-US" dirty="0"/>
              <a:t>Integrates deep learning to approximate the value function.</a:t>
            </a:r>
          </a:p>
          <a:p>
            <a:r>
              <a:rPr lang="en-US" dirty="0"/>
              <a:t>For example in Q-Learning,  a deep Q-network (DQN),  is able to combine reinforcement learning with a class of artificial neural network known as deep neural networks. </a:t>
            </a:r>
          </a:p>
          <a:p>
            <a:r>
              <a:rPr lang="en-US" dirty="0"/>
              <a:t>Tutorial: </a:t>
            </a:r>
            <a:r>
              <a:rPr lang="en-US" dirty="0">
                <a:hlinkClick r:id="rId2"/>
              </a:rPr>
              <a:t>https://github.com/</a:t>
            </a:r>
            <a:r>
              <a:rPr lang="en-US" dirty="0" err="1">
                <a:hlinkClick r:id="rId2"/>
              </a:rPr>
              <a:t>tensorflow</a:t>
            </a:r>
            <a:r>
              <a:rPr lang="en-US" dirty="0">
                <a:hlinkClick r:id="rId2"/>
              </a:rPr>
              <a:t>/agents/blob/master/</a:t>
            </a:r>
            <a:r>
              <a:rPr lang="en-US" dirty="0" err="1">
                <a:hlinkClick r:id="rId2"/>
              </a:rPr>
              <a:t>tf_agents</a:t>
            </a:r>
            <a:r>
              <a:rPr lang="en-US" dirty="0">
                <a:hlinkClick r:id="rId2"/>
              </a:rPr>
              <a:t>/</a:t>
            </a:r>
            <a:r>
              <a:rPr lang="en-US" dirty="0" err="1">
                <a:hlinkClick r:id="rId2"/>
              </a:rPr>
              <a:t>colabs</a:t>
            </a:r>
            <a:r>
              <a:rPr lang="en-US" dirty="0">
                <a:hlinkClick r:id="rId2"/>
              </a:rPr>
              <a:t>/</a:t>
            </a:r>
            <a:r>
              <a:rPr lang="en-US" dirty="0" err="1">
                <a:hlinkClick r:id="rId2"/>
              </a:rPr>
              <a:t>1_dqn_tutorial.ipynb</a:t>
            </a:r>
            <a:endParaRPr lang="en-US" dirty="0"/>
          </a:p>
        </p:txBody>
      </p:sp>
    </p:spTree>
    <p:extLst>
      <p:ext uri="{BB962C8B-B14F-4D97-AF65-F5344CB8AC3E}">
        <p14:creationId xmlns:p14="http://schemas.microsoft.com/office/powerpoint/2010/main" val="101964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Online Media 4" title="DQN Breakout">
            <a:hlinkClick r:id="" action="ppaction://media"/>
            <a:extLst>
              <a:ext uri="{FF2B5EF4-FFF2-40B4-BE49-F238E27FC236}">
                <a16:creationId xmlns:a16="http://schemas.microsoft.com/office/drawing/2014/main" id="{4F3D79B3-DA84-452F-8481-F85FC8517918}"/>
              </a:ext>
            </a:extLst>
          </p:cNvPr>
          <p:cNvPicPr>
            <a:picLocks noRot="1" noChangeAspect="1"/>
          </p:cNvPicPr>
          <p:nvPr>
            <a:videoFile r:link="rId1"/>
          </p:nvPr>
        </p:nvPicPr>
        <p:blipFill>
          <a:blip r:embed="rId4"/>
          <a:stretch>
            <a:fillRect/>
          </a:stretch>
        </p:blipFill>
        <p:spPr>
          <a:xfrm>
            <a:off x="34143" y="610997"/>
            <a:ext cx="6933761" cy="5200321"/>
          </a:xfrm>
          <a:prstGeom prst="rect">
            <a:avLst/>
          </a:prstGeom>
        </p:spPr>
      </p:pic>
      <p:sp>
        <p:nvSpPr>
          <p:cNvPr id="50" name="Rectangle 4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Placeholder 4">
            <a:extLst>
              <a:ext uri="{FF2B5EF4-FFF2-40B4-BE49-F238E27FC236}">
                <a16:creationId xmlns:a16="http://schemas.microsoft.com/office/drawing/2014/main" id="{FC907B7B-A37B-4103-91E5-41E2E5A6BD31}"/>
              </a:ext>
            </a:extLst>
          </p:cNvPr>
          <p:cNvPicPr>
            <a:picLocks noChangeAspect="1"/>
          </p:cNvPicPr>
          <p:nvPr/>
        </p:nvPicPr>
        <p:blipFill rotWithShape="1">
          <a:blip r:embed="rId5"/>
          <a:srcRect l="4516" t="6770" r="3673" b="56951"/>
          <a:stretch/>
        </p:blipFill>
        <p:spPr>
          <a:xfrm>
            <a:off x="7064429" y="1635284"/>
            <a:ext cx="5127571" cy="2665983"/>
          </a:xfrm>
          <a:prstGeom prst="rect">
            <a:avLst/>
          </a:prstGeom>
        </p:spPr>
      </p:pic>
    </p:spTree>
    <p:extLst>
      <p:ext uri="{BB962C8B-B14F-4D97-AF65-F5344CB8AC3E}">
        <p14:creationId xmlns:p14="http://schemas.microsoft.com/office/powerpoint/2010/main" val="169005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fontScale="90000"/>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4"/>
          <a:stretch>
            <a:fillRect/>
          </a:stretch>
        </p:blipFill>
        <p:spPr>
          <a:xfrm>
            <a:off x="3521089" y="619591"/>
            <a:ext cx="8089721" cy="4492219"/>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a:bodyPr>
          <a:lstStyle/>
          <a:p>
            <a:r>
              <a:rPr lang="en-US" dirty="0"/>
              <a:t>The input to the neural network consists of an 84 x  84 x 4 image, followed by three convolutional layers and two fully connected layers with a single output for each valid action. Each hidden layer is followed by a rectifier nonlinearity (that is, max(</a:t>
            </a:r>
            <a:r>
              <a:rPr lang="en-US" dirty="0" err="1"/>
              <a:t>0,x</a:t>
            </a:r>
            <a:r>
              <a:rPr lang="en-US" dirty="0"/>
              <a:t>)). </a:t>
            </a:r>
          </a:p>
        </p:txBody>
      </p:sp>
      <p:pic>
        <p:nvPicPr>
          <p:cNvPr id="3" name="Online Media 2" title="DQN SPACE INVADERS">
            <a:hlinkClick r:id="" action="ppaction://media"/>
            <a:extLst>
              <a:ext uri="{FF2B5EF4-FFF2-40B4-BE49-F238E27FC236}">
                <a16:creationId xmlns:a16="http://schemas.microsoft.com/office/drawing/2014/main" id="{29D43408-D575-4E1C-B5B5-5DDB76F1CBC8}"/>
              </a:ext>
            </a:extLst>
          </p:cNvPr>
          <p:cNvPicPr>
            <a:picLocks noRot="1" noChangeAspect="1"/>
          </p:cNvPicPr>
          <p:nvPr>
            <a:videoFile r:link="rId1"/>
          </p:nvPr>
        </p:nvPicPr>
        <p:blipFill>
          <a:blip r:embed="rId5"/>
          <a:stretch>
            <a:fillRect/>
          </a:stretch>
        </p:blipFill>
        <p:spPr>
          <a:xfrm>
            <a:off x="455923" y="1583164"/>
            <a:ext cx="3387073" cy="2538460"/>
          </a:xfrm>
          <a:prstGeom prst="rect">
            <a:avLst/>
          </a:prstGeom>
        </p:spPr>
      </p:pic>
    </p:spTree>
    <p:extLst>
      <p:ext uri="{BB962C8B-B14F-4D97-AF65-F5344CB8AC3E}">
        <p14:creationId xmlns:p14="http://schemas.microsoft.com/office/powerpoint/2010/main" val="72181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3114731" y="899387"/>
            <a:ext cx="5959362" cy="420370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fontScale="92500" lnSpcReduction="20000"/>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4022091" y="530055"/>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7261677" y="530055"/>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normAutofit/>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StarCraft II 'mini games' for AI research">
            <a:hlinkClick r:id="" action="ppaction://media"/>
            <a:extLst>
              <a:ext uri="{FF2B5EF4-FFF2-40B4-BE49-F238E27FC236}">
                <a16:creationId xmlns:a16="http://schemas.microsoft.com/office/drawing/2014/main" id="{D69EE177-31ED-43B0-B867-2C7B27CF0093}"/>
              </a:ext>
            </a:extLst>
          </p:cNvPr>
          <p:cNvPicPr>
            <a:picLocks noRot="1" noChangeAspect="1"/>
          </p:cNvPicPr>
          <p:nvPr>
            <a:videoFile r:link="rId1"/>
          </p:nvPr>
        </p:nvPicPr>
        <p:blipFill>
          <a:blip r:embed="rId3"/>
          <a:stretch>
            <a:fillRect/>
          </a:stretch>
        </p:blipFill>
        <p:spPr>
          <a:xfrm>
            <a:off x="853926" y="659628"/>
            <a:ext cx="10387815" cy="5843146"/>
          </a:xfrm>
          <a:prstGeom prst="rect">
            <a:avLst/>
          </a:prstGeom>
        </p:spPr>
      </p:pic>
    </p:spTree>
    <p:extLst>
      <p:ext uri="{BB962C8B-B14F-4D97-AF65-F5344CB8AC3E}">
        <p14:creationId xmlns:p14="http://schemas.microsoft.com/office/powerpoint/2010/main" val="24591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Trained and untrained agents play StarCraft II full 1vs1 game">
            <a:hlinkClick r:id="" action="ppaction://media"/>
            <a:extLst>
              <a:ext uri="{FF2B5EF4-FFF2-40B4-BE49-F238E27FC236}">
                <a16:creationId xmlns:a16="http://schemas.microsoft.com/office/drawing/2014/main" id="{2F998433-4AB5-4585-A052-E43595E8F6F5}"/>
              </a:ext>
            </a:extLst>
          </p:cNvPr>
          <p:cNvPicPr>
            <a:picLocks noRot="1" noChangeAspect="1"/>
          </p:cNvPicPr>
          <p:nvPr>
            <a:videoFile r:link="rId1"/>
          </p:nvPr>
        </p:nvPicPr>
        <p:blipFill>
          <a:blip r:embed="rId3"/>
          <a:stretch>
            <a:fillRect/>
          </a:stretch>
        </p:blipFill>
        <p:spPr>
          <a:xfrm>
            <a:off x="902093" y="713416"/>
            <a:ext cx="10387814" cy="5843146"/>
          </a:xfrm>
          <a:prstGeom prst="rect">
            <a:avLst/>
          </a:prstGeom>
        </p:spPr>
      </p:pic>
    </p:spTree>
    <p:extLst>
      <p:ext uri="{BB962C8B-B14F-4D97-AF65-F5344CB8AC3E}">
        <p14:creationId xmlns:p14="http://schemas.microsoft.com/office/powerpoint/2010/main" val="21698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normAutofit fontScale="90000"/>
          </a:bodyPr>
          <a:lstStyle/>
          <a:p>
            <a:r>
              <a:rPr lang="en-US" dirty="0"/>
              <a:t>Overview of the architecture of </a:t>
            </a:r>
            <a:r>
              <a:rPr lang="en-US" dirty="0" err="1"/>
              <a:t>AlphaStar</a:t>
            </a:r>
            <a:endParaRPr lang="en-US" dirty="0"/>
          </a:p>
        </p:txBody>
      </p:sp>
      <p:sp>
        <p:nvSpPr>
          <p:cNvPr id="8" name="Content Placeholder 7">
            <a:extLst>
              <a:ext uri="{FF2B5EF4-FFF2-40B4-BE49-F238E27FC236}">
                <a16:creationId xmlns:a16="http://schemas.microsoft.com/office/drawing/2014/main" id="{0359AEA7-703C-4E05-862F-F0719F2770D3}"/>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08B70A9D-5FF2-4C7D-AEFB-32E9EC6F4F33}"/>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0" y="692922"/>
            <a:ext cx="8648935" cy="4152234"/>
          </a:xfrm>
          <a:prstGeom prst="rect">
            <a:avLst/>
          </a:prstGeom>
        </p:spPr>
      </p:pic>
      <p:pic>
        <p:nvPicPr>
          <p:cNvPr id="3" name="Picture 2">
            <a:extLst>
              <a:ext uri="{FF2B5EF4-FFF2-40B4-BE49-F238E27FC236}">
                <a16:creationId xmlns:a16="http://schemas.microsoft.com/office/drawing/2014/main" id="{AE53B203-BFF1-489D-9D46-017C5AFAEDF6}"/>
              </a:ext>
            </a:extLst>
          </p:cNvPr>
          <p:cNvPicPr>
            <a:picLocks noChangeAspect="1"/>
          </p:cNvPicPr>
          <p:nvPr/>
        </p:nvPicPr>
        <p:blipFill rotWithShape="1">
          <a:blip r:embed="rId4"/>
          <a:srcRect r="2491"/>
          <a:stretch/>
        </p:blipFill>
        <p:spPr>
          <a:xfrm>
            <a:off x="8212214" y="2033516"/>
            <a:ext cx="3917203" cy="188661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a:xfrm>
            <a:off x="2156346" y="1097109"/>
            <a:ext cx="5439267" cy="4576358"/>
          </a:xfrm>
        </p:spPr>
        <p:txBody>
          <a:bodyPr anchor="ctr">
            <a:normAutofit/>
          </a:bodyPr>
          <a:lstStyle/>
          <a:p>
            <a:r>
              <a:rPr lang="en-US">
                <a:solidFill>
                  <a:schemeClr val="tx2">
                    <a:lumMod val="75000"/>
                  </a:schemeClr>
                </a:solidFill>
              </a:rPr>
              <a:t>From Reinforcement Learning to Deep Reinforcement Learning</a:t>
            </a:r>
          </a:p>
        </p:txBody>
      </p:sp>
      <p:sp>
        <p:nvSpPr>
          <p:cNvPr id="33" name="Rectangle 25">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a:xfrm>
            <a:off x="8394799" y="1097109"/>
            <a:ext cx="3072530" cy="4576358"/>
          </a:xfrm>
        </p:spPr>
        <p:txBody>
          <a:bodyPr anchor="ctr">
            <a:normAutofit/>
          </a:bodyPr>
          <a:lstStyle/>
          <a:p>
            <a:r>
              <a:rPr lang="en-US" sz="2800" dirty="0">
                <a:solidFill>
                  <a:srgbClr val="FFFFFF"/>
                </a:solidFill>
              </a:rPr>
              <a:t>Lucia Botiquin</a:t>
            </a:r>
          </a:p>
          <a:p>
            <a:endParaRPr lang="en-US" sz="2800" dirty="0">
              <a:solidFill>
                <a:srgbClr val="FFFFFF"/>
              </a:solidFill>
            </a:endParaRPr>
          </a:p>
        </p:txBody>
      </p:sp>
      <p:sp>
        <p:nvSpPr>
          <p:cNvPr id="34" name="Rectangle 27">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0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92500" lnSpcReduction="20000"/>
          </a:bodyPr>
          <a:lstStyle/>
          <a:p>
            <a:r>
              <a:rPr lang="en-US" dirty="0"/>
              <a:t>Machine Learning</a:t>
            </a:r>
          </a:p>
          <a:p>
            <a:r>
              <a:rPr lang="en-US" dirty="0"/>
              <a:t>Types of Learning</a:t>
            </a:r>
          </a:p>
          <a:p>
            <a:pPr lvl="1"/>
            <a:r>
              <a:rPr lang="en-US" dirty="0"/>
              <a:t>Supervised Learning and Deep Learning</a:t>
            </a:r>
          </a:p>
          <a:p>
            <a:pPr lvl="1"/>
            <a:r>
              <a:rPr lang="en-US" dirty="0"/>
              <a:t>Unsupervised learning</a:t>
            </a:r>
          </a:p>
          <a:p>
            <a:pPr lvl="1"/>
            <a:r>
              <a:rPr lang="en-US" dirty="0"/>
              <a:t>Reinforcement Learning (RL)</a:t>
            </a:r>
          </a:p>
          <a:p>
            <a:r>
              <a:rPr lang="en-US" dirty="0"/>
              <a:t>Applications of Reinforcement Learning</a:t>
            </a:r>
          </a:p>
          <a:p>
            <a:r>
              <a:rPr lang="en-US" dirty="0"/>
              <a:t>Elements of Reinforcement Learning</a:t>
            </a:r>
          </a:p>
          <a:p>
            <a:r>
              <a:rPr lang="en-US" dirty="0"/>
              <a:t>Q-Learning</a:t>
            </a:r>
          </a:p>
          <a:p>
            <a:r>
              <a:rPr lang="en-US" dirty="0"/>
              <a:t>Tutorial</a:t>
            </a:r>
          </a:p>
          <a:p>
            <a:r>
              <a:rPr lang="en-US" dirty="0"/>
              <a:t>Deep Reinforcement Learning for ATARI</a:t>
            </a:r>
          </a:p>
          <a:p>
            <a:r>
              <a:rPr lang="en-US" dirty="0"/>
              <a:t>Deep Reinforcement Learning for StarCraft II </a:t>
            </a:r>
          </a:p>
        </p:txBody>
      </p:sp>
    </p:spTree>
    <p:extLst>
      <p:ext uri="{BB962C8B-B14F-4D97-AF65-F5344CB8AC3E}">
        <p14:creationId xmlns:p14="http://schemas.microsoft.com/office/powerpoint/2010/main" val="37996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a:xfrm>
            <a:off x="6217709" y="2926052"/>
            <a:ext cx="5393100" cy="2934999"/>
          </a:xfrm>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05642" cy="369332"/>
          </a:xfrm>
          <a:prstGeom prst="rect">
            <a:avLst/>
          </a:prstGeom>
          <a:noFill/>
        </p:spPr>
        <p:txBody>
          <a:bodyPr wrap="none" rtlCol="0">
            <a:spAutoFit/>
          </a:bodyPr>
          <a:lstStyle/>
          <a:p>
            <a:r>
              <a:rPr lang="en-US" b="1"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b="1"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b="1"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05642" cy="369332"/>
          </a:xfrm>
          <a:prstGeom prst="rect">
            <a:avLst/>
          </a:prstGeom>
          <a:noFill/>
        </p:spPr>
        <p:txBody>
          <a:bodyPr wrap="none" rtlCol="0">
            <a:spAutoFit/>
          </a:bodyPr>
          <a:lstStyle/>
          <a:p>
            <a:r>
              <a:rPr lang="en-US" b="1"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b="1"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b="1"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Up 7">
            <a:extLst>
              <a:ext uri="{FF2B5EF4-FFF2-40B4-BE49-F238E27FC236}">
                <a16:creationId xmlns:a16="http://schemas.microsoft.com/office/drawing/2014/main" id="{94373492-8DE8-4135-8954-E4E26FC4AC3F}"/>
              </a:ext>
            </a:extLst>
          </p:cNvPr>
          <p:cNvSpPr/>
          <p:nvPr/>
        </p:nvSpPr>
        <p:spPr>
          <a:xfrm>
            <a:off x="7348633" y="5099777"/>
            <a:ext cx="3012141" cy="689912"/>
          </a:xfrm>
          <a:prstGeom prst="curvedUpArrow">
            <a:avLst>
              <a:gd name="adj1" fmla="val 25000"/>
              <a:gd name="adj2" fmla="val 109284"/>
              <a:gd name="adj3" fmla="val 2952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5AD8811-7889-4442-B543-C8AF2BDAFF1F}"/>
              </a:ext>
            </a:extLst>
          </p:cNvPr>
          <p:cNvSpPr txBox="1"/>
          <p:nvPr/>
        </p:nvSpPr>
        <p:spPr>
          <a:xfrm>
            <a:off x="8194585" y="5375188"/>
            <a:ext cx="1067921" cy="369332"/>
          </a:xfrm>
          <a:prstGeom prst="rect">
            <a:avLst/>
          </a:prstGeom>
          <a:noFill/>
        </p:spPr>
        <p:txBody>
          <a:bodyPr wrap="none" rtlCol="0">
            <a:spAutoFit/>
          </a:bodyPr>
          <a:lstStyle/>
          <a:p>
            <a:r>
              <a:rPr lang="en-US" b="1" dirty="0"/>
              <a:t>Training</a:t>
            </a:r>
          </a:p>
        </p:txBody>
      </p: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a:xfrm>
            <a:off x="618467" y="2168481"/>
            <a:ext cx="5094796" cy="1260519"/>
          </a:xfrm>
        </p:spPr>
        <p:txBody>
          <a:bodyPr anchor="t">
            <a:normAutofit fontScale="85000" lnSpcReduction="10000"/>
          </a:bodyPr>
          <a:lstStyle/>
          <a:p>
            <a:r>
              <a:rPr lang="en-US" dirty="0"/>
              <a:t>Supervised learning is learning from a training set of labeled examples provided by a knowledgeable external supervisor.</a:t>
            </a:r>
          </a:p>
          <a:p>
            <a:r>
              <a:rPr lang="en-US" dirty="0"/>
              <a:t>Suitable for classification or regression.</a:t>
            </a:r>
          </a:p>
          <a:p>
            <a:r>
              <a:rPr lang="en-US" dirty="0"/>
              <a:t> We can view those algorithms as a function approximation</a:t>
            </a:r>
          </a:p>
        </p:txBody>
      </p:sp>
      <p:pic>
        <p:nvPicPr>
          <p:cNvPr id="20" name="Picture 19" descr="A picture containing drawing, clock&#10;&#10;Description automatically generated">
            <a:extLst>
              <a:ext uri="{FF2B5EF4-FFF2-40B4-BE49-F238E27FC236}">
                <a16:creationId xmlns:a16="http://schemas.microsoft.com/office/drawing/2014/main" id="{7D1F2841-9F20-438A-8E74-AABF062B6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905" y="702156"/>
            <a:ext cx="2567848" cy="1013800"/>
          </a:xfrm>
          <a:prstGeom prst="snip2DiagRect">
            <a:avLst/>
          </a:prstGeom>
          <a:solidFill>
            <a:srgbClr val="FFFFFF">
              <a:shade val="85000"/>
            </a:srgbClr>
          </a:solidFill>
          <a:ln w="31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0" name="Group 29">
            <a:extLst>
              <a:ext uri="{FF2B5EF4-FFF2-40B4-BE49-F238E27FC236}">
                <a16:creationId xmlns:a16="http://schemas.microsoft.com/office/drawing/2014/main" id="{BA7D1DAF-C401-4AE3-ACF0-A26AF6229B83}"/>
              </a:ext>
            </a:extLst>
          </p:cNvPr>
          <p:cNvGrpSpPr/>
          <p:nvPr/>
        </p:nvGrpSpPr>
        <p:grpSpPr>
          <a:xfrm>
            <a:off x="1226354" y="4641151"/>
            <a:ext cx="9739291" cy="1766445"/>
            <a:chOff x="1054215" y="4989004"/>
            <a:chExt cx="9739291" cy="1766445"/>
          </a:xfrm>
        </p:grpSpPr>
        <p:sp>
          <p:nvSpPr>
            <p:cNvPr id="29" name="Rectangle 28">
              <a:extLst>
                <a:ext uri="{FF2B5EF4-FFF2-40B4-BE49-F238E27FC236}">
                  <a16:creationId xmlns:a16="http://schemas.microsoft.com/office/drawing/2014/main" id="{38393808-8955-4BBB-A484-CC987BC81476}"/>
                </a:ext>
              </a:extLst>
            </p:cNvPr>
            <p:cNvSpPr/>
            <p:nvPr/>
          </p:nvSpPr>
          <p:spPr>
            <a:xfrm>
              <a:off x="1054215" y="4989004"/>
              <a:ext cx="9739291" cy="1766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AlexNet CNN architecture layers ">
              <a:extLst>
                <a:ext uri="{FF2B5EF4-FFF2-40B4-BE49-F238E27FC236}">
                  <a16:creationId xmlns:a16="http://schemas.microsoft.com/office/drawing/2014/main" id="{C0E14A79-97BD-451E-A2B7-44F8185F3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64" y="5142045"/>
              <a:ext cx="4671097" cy="1431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iger">
              <a:extLst>
                <a:ext uri="{FF2B5EF4-FFF2-40B4-BE49-F238E27FC236}">
                  <a16:creationId xmlns:a16="http://schemas.microsoft.com/office/drawing/2014/main" id="{5DF39A99-2FFC-4034-98EB-508FA4C1C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922" y="5153565"/>
              <a:ext cx="2040650" cy="143150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F97E325-17A1-4466-9E28-5314A73300D3}"/>
                </a:ext>
              </a:extLst>
            </p:cNvPr>
            <p:cNvSpPr txBox="1"/>
            <p:nvPr/>
          </p:nvSpPr>
          <p:spPr>
            <a:xfrm>
              <a:off x="9900453" y="5579415"/>
              <a:ext cx="766300" cy="369332"/>
            </a:xfrm>
            <a:prstGeom prst="rect">
              <a:avLst/>
            </a:prstGeom>
            <a:noFill/>
          </p:spPr>
          <p:txBody>
            <a:bodyPr wrap="none" rtlCol="0">
              <a:spAutoFit/>
            </a:bodyPr>
            <a:lstStyle/>
            <a:p>
              <a:r>
                <a:rPr lang="en-US" b="1" dirty="0"/>
                <a:t>Tiger</a:t>
              </a:r>
            </a:p>
          </p:txBody>
        </p:sp>
        <p:sp>
          <p:nvSpPr>
            <p:cNvPr id="26" name="TextBox 25">
              <a:extLst>
                <a:ext uri="{FF2B5EF4-FFF2-40B4-BE49-F238E27FC236}">
                  <a16:creationId xmlns:a16="http://schemas.microsoft.com/office/drawing/2014/main" id="{882971CB-2AC9-47EE-810B-9346BCE8C038}"/>
                </a:ext>
              </a:extLst>
            </p:cNvPr>
            <p:cNvSpPr txBox="1"/>
            <p:nvPr/>
          </p:nvSpPr>
          <p:spPr>
            <a:xfrm>
              <a:off x="1054215" y="5684649"/>
              <a:ext cx="1552028" cy="369332"/>
            </a:xfrm>
            <a:prstGeom prst="rect">
              <a:avLst/>
            </a:prstGeom>
            <a:noFill/>
          </p:spPr>
          <p:txBody>
            <a:bodyPr wrap="none" rtlCol="0">
              <a:spAutoFit/>
            </a:bodyPr>
            <a:lstStyle/>
            <a:p>
              <a:r>
                <a:rPr lang="en-US" dirty="0"/>
                <a:t>Deep Learning</a:t>
              </a:r>
            </a:p>
          </p:txBody>
        </p:sp>
        <p:sp>
          <p:nvSpPr>
            <p:cNvPr id="27" name="TextBox 26">
              <a:extLst>
                <a:ext uri="{FF2B5EF4-FFF2-40B4-BE49-F238E27FC236}">
                  <a16:creationId xmlns:a16="http://schemas.microsoft.com/office/drawing/2014/main" id="{CF574068-D743-4D6C-92E7-D04A9CF328A1}"/>
                </a:ext>
              </a:extLst>
            </p:cNvPr>
            <p:cNvSpPr txBox="1"/>
            <p:nvPr/>
          </p:nvSpPr>
          <p:spPr>
            <a:xfrm>
              <a:off x="6891848" y="6386117"/>
              <a:ext cx="3127908" cy="369332"/>
            </a:xfrm>
            <a:prstGeom prst="rect">
              <a:avLst/>
            </a:prstGeom>
            <a:noFill/>
          </p:spPr>
          <p:txBody>
            <a:bodyPr wrap="none" rtlCol="0">
              <a:spAutoFit/>
            </a:bodyPr>
            <a:lstStyle/>
            <a:p>
              <a:r>
                <a:rPr lang="en-US" dirty="0"/>
                <a:t>Convolutional Neural Network</a:t>
              </a:r>
            </a:p>
          </p:txBody>
        </p:sp>
      </p:grpSp>
      <p:pic>
        <p:nvPicPr>
          <p:cNvPr id="28" name="Picture 27">
            <a:extLst>
              <a:ext uri="{FF2B5EF4-FFF2-40B4-BE49-F238E27FC236}">
                <a16:creationId xmlns:a16="http://schemas.microsoft.com/office/drawing/2014/main" id="{368D05D5-3132-4919-AA4F-B475A19203CA}"/>
              </a:ext>
            </a:extLst>
          </p:cNvPr>
          <p:cNvPicPr>
            <a:picLocks noChangeAspect="1"/>
          </p:cNvPicPr>
          <p:nvPr/>
        </p:nvPicPr>
        <p:blipFill>
          <a:blip r:embed="rId6"/>
          <a:stretch>
            <a:fillRect/>
          </a:stretch>
        </p:blipFill>
        <p:spPr>
          <a:xfrm>
            <a:off x="7063988" y="614261"/>
            <a:ext cx="4707544" cy="4019724"/>
          </a:xfrm>
          <a:prstGeom prst="rect">
            <a:avLst/>
          </a:prstGeom>
        </p:spPr>
      </p:pic>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Useful for finding structure hidden in collections of unlabeled data. </a:t>
            </a:r>
            <a:br>
              <a:rPr lang="en-US" dirty="0"/>
            </a:br>
            <a:endParaRPr lang="en-US" dirty="0"/>
          </a:p>
        </p:txBody>
      </p:sp>
      <p:pic>
        <p:nvPicPr>
          <p:cNvPr id="3" name="Picture 2">
            <a:extLst>
              <a:ext uri="{FF2B5EF4-FFF2-40B4-BE49-F238E27FC236}">
                <a16:creationId xmlns:a16="http://schemas.microsoft.com/office/drawing/2014/main" id="{6C57B3F0-019C-4485-A8A0-411028045724}"/>
              </a:ext>
            </a:extLst>
          </p:cNvPr>
          <p:cNvPicPr>
            <a:picLocks noChangeAspect="1"/>
          </p:cNvPicPr>
          <p:nvPr/>
        </p:nvPicPr>
        <p:blipFill rotWithShape="1">
          <a:blip r:embed="rId3"/>
          <a:srcRect t="12368" r="27115"/>
          <a:stretch/>
        </p:blipFill>
        <p:spPr>
          <a:xfrm>
            <a:off x="1693863" y="3429000"/>
            <a:ext cx="2875283" cy="2726844"/>
          </a:xfrm>
          <a:prstGeom prst="rect">
            <a:avLst/>
          </a:prstGeom>
        </p:spPr>
      </p:pic>
      <p:pic>
        <p:nvPicPr>
          <p:cNvPr id="5" name="Picture 4">
            <a:extLst>
              <a:ext uri="{FF2B5EF4-FFF2-40B4-BE49-F238E27FC236}">
                <a16:creationId xmlns:a16="http://schemas.microsoft.com/office/drawing/2014/main" id="{967F0C4E-D095-42B5-9B05-18953C2992E5}"/>
              </a:ext>
            </a:extLst>
          </p:cNvPr>
          <p:cNvPicPr>
            <a:picLocks noChangeAspect="1"/>
          </p:cNvPicPr>
          <p:nvPr/>
        </p:nvPicPr>
        <p:blipFill rotWithShape="1">
          <a:blip r:embed="rId4"/>
          <a:srcRect t="16822"/>
          <a:stretch/>
        </p:blipFill>
        <p:spPr>
          <a:xfrm>
            <a:off x="6096000" y="3306008"/>
            <a:ext cx="4254016" cy="2685858"/>
          </a:xfrm>
          <a:prstGeom prst="rect">
            <a:avLst/>
          </a:prstGeom>
        </p:spPr>
      </p:pic>
      <p:sp>
        <p:nvSpPr>
          <p:cNvPr id="6" name="TextBox 5">
            <a:extLst>
              <a:ext uri="{FF2B5EF4-FFF2-40B4-BE49-F238E27FC236}">
                <a16:creationId xmlns:a16="http://schemas.microsoft.com/office/drawing/2014/main" id="{2BD919F2-6378-4CF8-87AB-E386E534B7DC}"/>
              </a:ext>
            </a:extLst>
          </p:cNvPr>
          <p:cNvSpPr txBox="1"/>
          <p:nvPr/>
        </p:nvSpPr>
        <p:spPr>
          <a:xfrm>
            <a:off x="2149504" y="2964460"/>
            <a:ext cx="1963999" cy="369332"/>
          </a:xfrm>
          <a:prstGeom prst="rect">
            <a:avLst/>
          </a:prstGeom>
          <a:noFill/>
        </p:spPr>
        <p:txBody>
          <a:bodyPr wrap="none" rtlCol="0">
            <a:spAutoFit/>
          </a:bodyPr>
          <a:lstStyle/>
          <a:p>
            <a:r>
              <a:rPr lang="en-US" dirty="0"/>
              <a:t>K-means clustering</a:t>
            </a:r>
          </a:p>
        </p:txBody>
      </p:sp>
      <p:sp>
        <p:nvSpPr>
          <p:cNvPr id="7" name="TextBox 6">
            <a:extLst>
              <a:ext uri="{FF2B5EF4-FFF2-40B4-BE49-F238E27FC236}">
                <a16:creationId xmlns:a16="http://schemas.microsoft.com/office/drawing/2014/main" id="{B9090C2B-3C20-4A0F-891E-D241A7603D44}"/>
              </a:ext>
            </a:extLst>
          </p:cNvPr>
          <p:cNvSpPr txBox="1"/>
          <p:nvPr/>
        </p:nvSpPr>
        <p:spPr>
          <a:xfrm>
            <a:off x="6745762" y="2936676"/>
            <a:ext cx="2665473" cy="369332"/>
          </a:xfrm>
          <a:prstGeom prst="rect">
            <a:avLst/>
          </a:prstGeom>
          <a:noFill/>
        </p:spPr>
        <p:txBody>
          <a:bodyPr wrap="none" rtlCol="0">
            <a:spAutoFit/>
          </a:bodyPr>
          <a:lstStyle/>
          <a:p>
            <a:r>
              <a:rPr lang="en-US" dirty="0"/>
              <a:t>K-means for Segmentation</a:t>
            </a:r>
          </a:p>
        </p:txBody>
      </p:sp>
    </p:spTree>
    <p:extLst>
      <p:ext uri="{BB962C8B-B14F-4D97-AF65-F5344CB8AC3E}">
        <p14:creationId xmlns:p14="http://schemas.microsoft.com/office/powerpoint/2010/main" val="41269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(3)</a:t>
            </a:r>
            <a:br>
              <a:rPr lang="en-US" dirty="0"/>
            </a:br>
            <a:r>
              <a:rPr lang="en-US" dirty="0"/>
              <a:t>Reinforcement Learning</a:t>
            </a:r>
          </a:p>
        </p:txBody>
      </p:sp>
      <p:pic>
        <p:nvPicPr>
          <p:cNvPr id="3" name="Picture 2">
            <a:extLst>
              <a:ext uri="{FF2B5EF4-FFF2-40B4-BE49-F238E27FC236}">
                <a16:creationId xmlns:a16="http://schemas.microsoft.com/office/drawing/2014/main" id="{07185421-945A-43E8-8CE3-79F71336EFFB}"/>
              </a:ext>
            </a:extLst>
          </p:cNvPr>
          <p:cNvPicPr>
            <a:picLocks noChangeAspect="1"/>
          </p:cNvPicPr>
          <p:nvPr/>
        </p:nvPicPr>
        <p:blipFill rotWithShape="1">
          <a:blip r:embed="rId3"/>
          <a:srcRect t="-1" r="12679" b="58784"/>
          <a:stretch/>
        </p:blipFill>
        <p:spPr>
          <a:xfrm>
            <a:off x="488327" y="2173767"/>
            <a:ext cx="9020472" cy="161246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C6CA9B-CDCF-4CFB-9DF1-7218170DC9B9}"/>
                  </a:ext>
                </a:extLst>
              </p:cNvPr>
              <p:cNvSpPr txBox="1"/>
              <p:nvPr/>
            </p:nvSpPr>
            <p:spPr>
              <a:xfrm>
                <a:off x="9696815" y="2451737"/>
                <a:ext cx="2006857"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𝒔</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𝑠𝑡𝑎𝑡𝑒</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𝑎𝑐𝑡𝑖𝑜𝑛</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𝑟𝑒𝑤𝑎𝑟𝑑</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𝝅</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𝑜</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𝑝𝑜𝑙𝑖𝑐𝑦</m:t>
                      </m:r>
                    </m:oMath>
                  </m:oMathPara>
                </a14:m>
                <a:endParaRPr lang="en-US" b="0" dirty="0"/>
              </a:p>
            </p:txBody>
          </p:sp>
        </mc:Choice>
        <mc:Fallback>
          <p:sp>
            <p:nvSpPr>
              <p:cNvPr id="6" name="TextBox 5">
                <a:extLst>
                  <a:ext uri="{FF2B5EF4-FFF2-40B4-BE49-F238E27FC236}">
                    <a16:creationId xmlns:a16="http://schemas.microsoft.com/office/drawing/2014/main" id="{A7C6CA9B-CDCF-4CFB-9DF1-7218170DC9B9}"/>
                  </a:ext>
                </a:extLst>
              </p:cNvPr>
              <p:cNvSpPr txBox="1">
                <a:spLocks noRot="1" noChangeAspect="1" noMove="1" noResize="1" noEditPoints="1" noAdjustHandles="1" noChangeArrowheads="1" noChangeShapeType="1" noTextEdit="1"/>
              </p:cNvSpPr>
              <p:nvPr/>
            </p:nvSpPr>
            <p:spPr>
              <a:xfrm>
                <a:off x="9696815" y="2451737"/>
                <a:ext cx="2006857" cy="1107996"/>
              </a:xfrm>
              <a:prstGeom prst="rect">
                <a:avLst/>
              </a:prstGeom>
              <a:blipFill>
                <a:blip r:embed="rId4"/>
                <a:stretch>
                  <a:fillRect l="-3040" b="-8242"/>
                </a:stretch>
              </a:blipFill>
            </p:spPr>
            <p:txBody>
              <a:bodyPr/>
              <a:lstStyle/>
              <a:p>
                <a:r>
                  <a:rPr lang="en-US">
                    <a:noFill/>
                  </a:rPr>
                  <a:t> </a:t>
                </a:r>
              </a:p>
            </p:txBody>
          </p:sp>
        </mc:Fallback>
      </mc:AlternateContent>
      <p:pic>
        <p:nvPicPr>
          <p:cNvPr id="7" name="Picture 2" descr="AlexNet CNN architecture layers ">
            <a:extLst>
              <a:ext uri="{FF2B5EF4-FFF2-40B4-BE49-F238E27FC236}">
                <a16:creationId xmlns:a16="http://schemas.microsoft.com/office/drawing/2014/main" id="{02EA2EAA-689A-427E-AEB3-C041473DA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657" y="2103192"/>
            <a:ext cx="5261608" cy="16124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64C3B5-4D83-4F25-BB66-34B849D13E7B}"/>
                  </a:ext>
                </a:extLst>
              </p:cNvPr>
              <p:cNvSpPr txBox="1"/>
              <p:nvPr/>
            </p:nvSpPr>
            <p:spPr>
              <a:xfrm>
                <a:off x="8106359" y="3625978"/>
                <a:ext cx="4603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𝒂</m:t>
                      </m:r>
                    </m:oMath>
                  </m:oMathPara>
                </a14:m>
                <a:endParaRPr lang="en-US" sz="2400" b="1" dirty="0"/>
              </a:p>
            </p:txBody>
          </p:sp>
        </mc:Choice>
        <mc:Fallback xmlns="">
          <p:sp>
            <p:nvSpPr>
              <p:cNvPr id="8" name="TextBox 7">
                <a:extLst>
                  <a:ext uri="{FF2B5EF4-FFF2-40B4-BE49-F238E27FC236}">
                    <a16:creationId xmlns:a16="http://schemas.microsoft.com/office/drawing/2014/main" id="{4764C3B5-4D83-4F25-BB66-34B849D13E7B}"/>
                  </a:ext>
                </a:extLst>
              </p:cNvPr>
              <p:cNvSpPr txBox="1">
                <a:spLocks noRot="1" noChangeAspect="1" noMove="1" noResize="1" noEditPoints="1" noAdjustHandles="1" noChangeArrowheads="1" noChangeShapeType="1" noTextEdit="1"/>
              </p:cNvSpPr>
              <p:nvPr/>
            </p:nvSpPr>
            <p:spPr>
              <a:xfrm>
                <a:off x="8106359" y="3625978"/>
                <a:ext cx="46038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E195910-89DA-4132-B816-2022EBD658F9}"/>
                  </a:ext>
                </a:extLst>
              </p:cNvPr>
              <p:cNvSpPr txBox="1"/>
              <p:nvPr/>
            </p:nvSpPr>
            <p:spPr>
              <a:xfrm>
                <a:off x="384053" y="3686872"/>
                <a:ext cx="710131" cy="461665"/>
              </a:xfrm>
              <a:prstGeom prst="rect">
                <a:avLst/>
              </a:prstGeom>
              <a:noFill/>
            </p:spPr>
            <p:txBody>
              <a:bodyPr wrap="none" rtlCol="0">
                <a:spAutoFit/>
              </a:bodyPr>
              <a:lstStyle/>
              <a:p>
                <a14:m>
                  <m:oMath xmlns:m="http://schemas.openxmlformats.org/officeDocument/2006/math">
                    <m:r>
                      <a:rPr lang="en-US" sz="2400" b="1" i="1" smtClean="0">
                        <a:latin typeface="Cambria Math" panose="02040503050406030204" pitchFamily="18" charset="0"/>
                      </a:rPr>
                      <m:t>𝒔</m:t>
                    </m:r>
                  </m:oMath>
                </a14:m>
                <a:r>
                  <a:rPr lang="en-US" sz="2400" dirty="0"/>
                  <a:t> , </a:t>
                </a:r>
                <a14:m>
                  <m:oMath xmlns:m="http://schemas.openxmlformats.org/officeDocument/2006/math">
                    <m:r>
                      <a:rPr lang="en-US" sz="2400" b="1" i="1" smtClean="0">
                        <a:latin typeface="Cambria Math" panose="02040503050406030204" pitchFamily="18" charset="0"/>
                      </a:rPr>
                      <m:t>𝒓</m:t>
                    </m:r>
                  </m:oMath>
                </a14:m>
                <a:endParaRPr lang="en-US" sz="2400" b="1" dirty="0"/>
              </a:p>
            </p:txBody>
          </p:sp>
        </mc:Choice>
        <mc:Fallback>
          <p:sp>
            <p:nvSpPr>
              <p:cNvPr id="9" name="TextBox 8">
                <a:extLst>
                  <a:ext uri="{FF2B5EF4-FFF2-40B4-BE49-F238E27FC236}">
                    <a16:creationId xmlns:a16="http://schemas.microsoft.com/office/drawing/2014/main" id="{EE195910-89DA-4132-B816-2022EBD658F9}"/>
                  </a:ext>
                </a:extLst>
              </p:cNvPr>
              <p:cNvSpPr txBox="1">
                <a:spLocks noRot="1" noChangeAspect="1" noMove="1" noResize="1" noEditPoints="1" noAdjustHandles="1" noChangeArrowheads="1" noChangeShapeType="1" noTextEdit="1"/>
              </p:cNvSpPr>
              <p:nvPr/>
            </p:nvSpPr>
            <p:spPr>
              <a:xfrm>
                <a:off x="384053" y="3686872"/>
                <a:ext cx="710131" cy="461665"/>
              </a:xfrm>
              <a:prstGeom prst="rect">
                <a:avLst/>
              </a:prstGeom>
              <a:blipFill>
                <a:blip r:embed="rId7"/>
                <a:stretch>
                  <a:fillRect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605EA76-EC87-4702-9878-8DEB4EF19EB8}"/>
                  </a:ext>
                </a:extLst>
              </p:cNvPr>
              <p:cNvSpPr txBox="1"/>
              <p:nvPr/>
            </p:nvSpPr>
            <p:spPr>
              <a:xfrm>
                <a:off x="4624343" y="3289283"/>
                <a:ext cx="13309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𝝅</m:t>
                          </m:r>
                        </m:e>
                        <m:sub>
                          <m:r>
                            <a:rPr lang="en-US" sz="2400" b="1" i="1">
                              <a:latin typeface="Cambria Math" panose="02040503050406030204" pitchFamily="18" charset="0"/>
                              <a:ea typeface="Cambria Math" panose="02040503050406030204" pitchFamily="18" charset="0"/>
                            </a:rPr>
                            <m:t>𝜽</m:t>
                          </m:r>
                        </m:sub>
                      </m:sSub>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𝒂</m:t>
                          </m:r>
                        </m:e>
                        <m:e>
                          <m:r>
                            <a:rPr lang="en-US" sz="2400" b="1" i="1" smtClean="0">
                              <a:latin typeface="Cambria Math" panose="02040503050406030204" pitchFamily="18" charset="0"/>
                              <a:ea typeface="Cambria Math" panose="02040503050406030204" pitchFamily="18" charset="0"/>
                            </a:rPr>
                            <m:t>𝒔</m:t>
                          </m:r>
                        </m:e>
                      </m:d>
                    </m:oMath>
                  </m:oMathPara>
                </a14:m>
                <a:endParaRPr lang="en-US" sz="2400" b="1" dirty="0"/>
              </a:p>
            </p:txBody>
          </p:sp>
        </mc:Choice>
        <mc:Fallback>
          <p:sp>
            <p:nvSpPr>
              <p:cNvPr id="10" name="TextBox 9">
                <a:extLst>
                  <a:ext uri="{FF2B5EF4-FFF2-40B4-BE49-F238E27FC236}">
                    <a16:creationId xmlns:a16="http://schemas.microsoft.com/office/drawing/2014/main" id="{B605EA76-EC87-4702-9878-8DEB4EF19EB8}"/>
                  </a:ext>
                </a:extLst>
              </p:cNvPr>
              <p:cNvSpPr txBox="1">
                <a:spLocks noRot="1" noChangeAspect="1" noMove="1" noResize="1" noEditPoints="1" noAdjustHandles="1" noChangeArrowheads="1" noChangeShapeType="1" noTextEdit="1"/>
              </p:cNvSpPr>
              <p:nvPr/>
            </p:nvSpPr>
            <p:spPr>
              <a:xfrm>
                <a:off x="4624343" y="3289283"/>
                <a:ext cx="1330941" cy="461665"/>
              </a:xfrm>
              <a:prstGeom prst="rect">
                <a:avLst/>
              </a:prstGeom>
              <a:blipFill>
                <a:blip r:embed="rId8"/>
                <a:stretch>
                  <a:fillRect b="-4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8F45A03-2DC0-407C-8F40-88BA4DC13395}"/>
              </a:ext>
            </a:extLst>
          </p:cNvPr>
          <p:cNvSpPr/>
          <p:nvPr/>
        </p:nvSpPr>
        <p:spPr>
          <a:xfrm>
            <a:off x="3561648" y="4368800"/>
            <a:ext cx="2873829" cy="8418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Environment </a:t>
            </a:r>
          </a:p>
        </p:txBody>
      </p:sp>
      <p:sp>
        <p:nvSpPr>
          <p:cNvPr id="14" name="Arrow: Bent-Up 13">
            <a:extLst>
              <a:ext uri="{FF2B5EF4-FFF2-40B4-BE49-F238E27FC236}">
                <a16:creationId xmlns:a16="http://schemas.microsoft.com/office/drawing/2014/main" id="{44DB1D61-78F9-46E8-AB42-1326B1B39AAE}"/>
              </a:ext>
            </a:extLst>
          </p:cNvPr>
          <p:cNvSpPr/>
          <p:nvPr/>
        </p:nvSpPr>
        <p:spPr>
          <a:xfrm flipH="1">
            <a:off x="1059544" y="3892852"/>
            <a:ext cx="2429534" cy="951896"/>
          </a:xfrm>
          <a:prstGeom prst="bentUpArrow">
            <a:avLst>
              <a:gd name="adj1" fmla="val 12802"/>
              <a:gd name="adj2" fmla="val 25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9AF28FE0-8CF9-44A9-B8F1-C14B04AD88D4}"/>
              </a:ext>
            </a:extLst>
          </p:cNvPr>
          <p:cNvSpPr/>
          <p:nvPr/>
        </p:nvSpPr>
        <p:spPr>
          <a:xfrm rot="16200000" flipH="1">
            <a:off x="6936674" y="3261589"/>
            <a:ext cx="1312178" cy="2220322"/>
          </a:xfrm>
          <a:prstGeom prst="bentUpArrow">
            <a:avLst>
              <a:gd name="adj1" fmla="val 9484"/>
              <a:gd name="adj2" fmla="val 18364"/>
              <a:gd name="adj3" fmla="val 172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334D1A2-549C-41EB-BAB7-3E1D4CD808AE}"/>
              </a:ext>
            </a:extLst>
          </p:cNvPr>
          <p:cNvGrpSpPr/>
          <p:nvPr/>
        </p:nvGrpSpPr>
        <p:grpSpPr>
          <a:xfrm>
            <a:off x="7977179" y="4993112"/>
            <a:ext cx="4060739" cy="1576620"/>
            <a:chOff x="8131261" y="4917778"/>
            <a:chExt cx="4060739" cy="1576620"/>
          </a:xfrm>
        </p:grpSpPr>
        <p:sp>
          <p:nvSpPr>
            <p:cNvPr id="17" name="Rectangle: Rounded Corners 16">
              <a:extLst>
                <a:ext uri="{FF2B5EF4-FFF2-40B4-BE49-F238E27FC236}">
                  <a16:creationId xmlns:a16="http://schemas.microsoft.com/office/drawing/2014/main" id="{275EF8AF-A36F-4C99-B0B0-C901AA64DDBD}"/>
                </a:ext>
              </a:extLst>
            </p:cNvPr>
            <p:cNvSpPr/>
            <p:nvPr/>
          </p:nvSpPr>
          <p:spPr>
            <a:xfrm>
              <a:off x="9885040" y="4917778"/>
              <a:ext cx="1103085"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5BD9CAF4-64D2-4303-B8D3-CFEEDF9824BF}"/>
                </a:ext>
              </a:extLst>
            </p:cNvPr>
            <p:cNvSpPr txBox="1"/>
            <p:nvPr/>
          </p:nvSpPr>
          <p:spPr>
            <a:xfrm>
              <a:off x="10097386" y="4917778"/>
              <a:ext cx="678391" cy="338554"/>
            </a:xfrm>
            <a:prstGeom prst="rect">
              <a:avLst/>
            </a:prstGeom>
            <a:noFill/>
          </p:spPr>
          <p:txBody>
            <a:bodyPr wrap="none" rtlCol="0">
              <a:spAutoFit/>
            </a:bodyPr>
            <a:lstStyle/>
            <a:p>
              <a:r>
                <a:rPr lang="en-US" sz="1600" dirty="0"/>
                <a:t>Agent</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235A709-BE12-46B5-BA20-8F9FF359B774}"/>
                    </a:ext>
                  </a:extLst>
                </p:cNvPr>
                <p:cNvSpPr/>
                <p:nvPr/>
              </p:nvSpPr>
              <p:spPr>
                <a:xfrm>
                  <a:off x="11636463" y="5389489"/>
                  <a:ext cx="44890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𝒂</m:t>
                            </m:r>
                          </m:e>
                          <m:sub>
                            <m:r>
                              <a:rPr lang="en-US" sz="1600" i="1">
                                <a:latin typeface="Cambria Math" panose="02040503050406030204" pitchFamily="18" charset="0"/>
                              </a:rPr>
                              <m:t>𝑡</m:t>
                            </m:r>
                          </m:sub>
                        </m:sSub>
                      </m:oMath>
                    </m:oMathPara>
                  </a14:m>
                  <a:endParaRPr lang="en-US" dirty="0"/>
                </a:p>
              </p:txBody>
            </p:sp>
          </mc:Choice>
          <mc:Fallback xmlns="">
            <p:sp>
              <p:nvSpPr>
                <p:cNvPr id="19" name="Rectangle 18">
                  <a:extLst>
                    <a:ext uri="{FF2B5EF4-FFF2-40B4-BE49-F238E27FC236}">
                      <a16:creationId xmlns:a16="http://schemas.microsoft.com/office/drawing/2014/main" id="{4235A709-BE12-46B5-BA20-8F9FF359B774}"/>
                    </a:ext>
                  </a:extLst>
                </p:cNvPr>
                <p:cNvSpPr>
                  <a:spLocks noRot="1" noChangeAspect="1" noMove="1" noResize="1" noEditPoints="1" noAdjustHandles="1" noChangeArrowheads="1" noChangeShapeType="1" noTextEdit="1"/>
                </p:cNvSpPr>
                <p:nvPr/>
              </p:nvSpPr>
              <p:spPr>
                <a:xfrm>
                  <a:off x="11636463" y="5389489"/>
                  <a:ext cx="448905" cy="338554"/>
                </a:xfrm>
                <a:prstGeom prst="rect">
                  <a:avLst/>
                </a:prstGeom>
                <a:blipFill>
                  <a:blip r:embed="rId9"/>
                  <a:stretch>
                    <a:fillRect/>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10864B8C-983C-4232-B2F9-3BD221B1DB79}"/>
                </a:ext>
              </a:extLst>
            </p:cNvPr>
            <p:cNvSpPr/>
            <p:nvPr/>
          </p:nvSpPr>
          <p:spPr>
            <a:xfrm>
              <a:off x="9792590" y="6155844"/>
              <a:ext cx="1373804"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198F509-E3ED-401F-BAE4-66A960636BF8}"/>
                </a:ext>
              </a:extLst>
            </p:cNvPr>
            <p:cNvSpPr txBox="1"/>
            <p:nvPr/>
          </p:nvSpPr>
          <p:spPr>
            <a:xfrm>
              <a:off x="9885040" y="6155844"/>
              <a:ext cx="1242456" cy="338554"/>
            </a:xfrm>
            <a:prstGeom prst="rect">
              <a:avLst/>
            </a:prstGeom>
            <a:noFill/>
          </p:spPr>
          <p:txBody>
            <a:bodyPr wrap="none" rtlCol="0">
              <a:spAutoFit/>
            </a:bodyPr>
            <a:lstStyle/>
            <a:p>
              <a:r>
                <a:rPr lang="en-US" sz="1600" dirty="0"/>
                <a:t>Environment</a:t>
              </a:r>
            </a:p>
          </p:txBody>
        </p:sp>
        <p:sp>
          <p:nvSpPr>
            <p:cNvPr id="22" name="TextBox 21">
              <a:extLst>
                <a:ext uri="{FF2B5EF4-FFF2-40B4-BE49-F238E27FC236}">
                  <a16:creationId xmlns:a16="http://schemas.microsoft.com/office/drawing/2014/main" id="{392A01AE-2779-4F0A-BDAD-2231AE45DBD4}"/>
                </a:ext>
              </a:extLst>
            </p:cNvPr>
            <p:cNvSpPr txBox="1"/>
            <p:nvPr/>
          </p:nvSpPr>
          <p:spPr>
            <a:xfrm>
              <a:off x="11451092" y="5210629"/>
              <a:ext cx="740908" cy="338554"/>
            </a:xfrm>
            <a:prstGeom prst="rect">
              <a:avLst/>
            </a:prstGeom>
            <a:noFill/>
          </p:spPr>
          <p:txBody>
            <a:bodyPr wrap="none" rtlCol="0">
              <a:spAutoFit/>
            </a:bodyPr>
            <a:lstStyle/>
            <a:p>
              <a:r>
                <a:rPr lang="en-US" sz="1600" dirty="0"/>
                <a:t>Action</a:t>
              </a:r>
              <a:endParaRPr lang="en-US" dirty="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7BD0B0B-1F55-439A-9294-1FF3F598FBB3}"/>
                    </a:ext>
                  </a:extLst>
                </p:cNvPr>
                <p:cNvSpPr txBox="1"/>
                <p:nvPr/>
              </p:nvSpPr>
              <p:spPr>
                <a:xfrm>
                  <a:off x="8359530" y="5488319"/>
                  <a:ext cx="679738" cy="338554"/>
                </a:xfrm>
                <a:prstGeom prst="rect">
                  <a:avLst/>
                </a:prstGeom>
                <a:noFill/>
              </p:spPr>
              <p:txBody>
                <a:bodyPr wrap="none" rtlCol="0">
                  <a:spAutoFit/>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𝒔</m:t>
                          </m:r>
                        </m:e>
                        <m:sub>
                          <m:r>
                            <a:rPr lang="en-US" sz="1600" b="1" i="1" smtClean="0">
                              <a:latin typeface="Cambria Math" panose="02040503050406030204" pitchFamily="18" charset="0"/>
                            </a:rPr>
                            <m:t>𝒕</m:t>
                          </m:r>
                        </m:sub>
                      </m:sSub>
                    </m:oMath>
                  </a14:m>
                  <a:r>
                    <a:rPr lang="en-US" sz="1600" dirty="0"/>
                    <a:t> ,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𝒓</m:t>
                          </m:r>
                        </m:e>
                        <m:sub>
                          <m:r>
                            <a:rPr lang="en-US" sz="1600" b="1" i="1" smtClean="0">
                              <a:latin typeface="Cambria Math" panose="02040503050406030204" pitchFamily="18" charset="0"/>
                            </a:rPr>
                            <m:t>𝒕</m:t>
                          </m:r>
                        </m:sub>
                      </m:sSub>
                    </m:oMath>
                  </a14:m>
                  <a:endParaRPr lang="en-US" sz="2400" b="1" dirty="0"/>
                </a:p>
              </p:txBody>
            </p:sp>
          </mc:Choice>
          <mc:Fallback>
            <p:sp>
              <p:nvSpPr>
                <p:cNvPr id="23" name="TextBox 22">
                  <a:extLst>
                    <a:ext uri="{FF2B5EF4-FFF2-40B4-BE49-F238E27FC236}">
                      <a16:creationId xmlns:a16="http://schemas.microsoft.com/office/drawing/2014/main" id="{27BD0B0B-1F55-439A-9294-1FF3F598FBB3}"/>
                    </a:ext>
                  </a:extLst>
                </p:cNvPr>
                <p:cNvSpPr txBox="1">
                  <a:spLocks noRot="1" noChangeAspect="1" noMove="1" noResize="1" noEditPoints="1" noAdjustHandles="1" noChangeArrowheads="1" noChangeShapeType="1" noTextEdit="1"/>
                </p:cNvSpPr>
                <p:nvPr/>
              </p:nvSpPr>
              <p:spPr>
                <a:xfrm>
                  <a:off x="8359530" y="5488319"/>
                  <a:ext cx="679738" cy="338554"/>
                </a:xfrm>
                <a:prstGeom prst="rect">
                  <a:avLst/>
                </a:prstGeom>
                <a:blipFill>
                  <a:blip r:embed="rId10"/>
                  <a:stretch>
                    <a:fillRect t="-5455" b="-2363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7CBC83C-20A1-4663-A87F-DF891D0AA89A}"/>
                </a:ext>
              </a:extLst>
            </p:cNvPr>
            <p:cNvSpPr txBox="1"/>
            <p:nvPr/>
          </p:nvSpPr>
          <p:spPr>
            <a:xfrm>
              <a:off x="8131261" y="5295243"/>
              <a:ext cx="1325876" cy="338554"/>
            </a:xfrm>
            <a:prstGeom prst="rect">
              <a:avLst/>
            </a:prstGeom>
            <a:noFill/>
          </p:spPr>
          <p:txBody>
            <a:bodyPr wrap="none" rtlCol="0">
              <a:spAutoFit/>
            </a:bodyPr>
            <a:lstStyle/>
            <a:p>
              <a:r>
                <a:rPr lang="en-US" sz="1600" dirty="0"/>
                <a:t>State, Reward</a:t>
              </a:r>
              <a:endParaRPr lang="en-US" dirty="0"/>
            </a:p>
          </p:txBody>
        </p:sp>
        <p:cxnSp>
          <p:nvCxnSpPr>
            <p:cNvPr id="26" name="Connector: Curved 25">
              <a:extLst>
                <a:ext uri="{FF2B5EF4-FFF2-40B4-BE49-F238E27FC236}">
                  <a16:creationId xmlns:a16="http://schemas.microsoft.com/office/drawing/2014/main" id="{E4487F5D-0E08-47BA-ACC2-1F7AC5EB3C4B}"/>
                </a:ext>
              </a:extLst>
            </p:cNvPr>
            <p:cNvCxnSpPr>
              <a:cxnSpLocks/>
              <a:stCxn id="17" idx="3"/>
              <a:endCxn id="20" idx="3"/>
            </p:cNvCxnSpPr>
            <p:nvPr/>
          </p:nvCxnSpPr>
          <p:spPr>
            <a:xfrm>
              <a:off x="10988125" y="5087055"/>
              <a:ext cx="178269" cy="1238066"/>
            </a:xfrm>
            <a:prstGeom prst="curvedConnector3">
              <a:avLst>
                <a:gd name="adj1" fmla="val 308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CB65F53-AA2E-4A85-9880-FB72E73CF640}"/>
                </a:ext>
              </a:extLst>
            </p:cNvPr>
            <p:cNvCxnSpPr>
              <a:stCxn id="20" idx="1"/>
              <a:endCxn id="17" idx="1"/>
            </p:cNvCxnSpPr>
            <p:nvPr/>
          </p:nvCxnSpPr>
          <p:spPr>
            <a:xfrm rot="10800000" flipH="1">
              <a:off x="9792590" y="5087055"/>
              <a:ext cx="92450" cy="1238066"/>
            </a:xfrm>
            <a:prstGeom prst="curvedConnector3">
              <a:avLst>
                <a:gd name="adj1" fmla="val -463629"/>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0EA1D70-C4DC-47F6-8FA4-0A800BA1ADB8}"/>
                  </a:ext>
                </a:extLst>
              </p:cNvPr>
              <p:cNvSpPr txBox="1"/>
              <p:nvPr/>
            </p:nvSpPr>
            <p:spPr>
              <a:xfrm>
                <a:off x="4200824" y="5286654"/>
                <a:ext cx="16366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D0EA1D70-C4DC-47F6-8FA4-0A800BA1ADB8}"/>
                  </a:ext>
                </a:extLst>
              </p:cNvPr>
              <p:cNvSpPr txBox="1">
                <a:spLocks noRot="1" noChangeAspect="1" noMove="1" noResize="1" noEditPoints="1" noAdjustHandles="1" noChangeArrowheads="1" noChangeShapeType="1" noTextEdit="1"/>
              </p:cNvSpPr>
              <p:nvPr/>
            </p:nvSpPr>
            <p:spPr>
              <a:xfrm>
                <a:off x="4200824" y="5286654"/>
                <a:ext cx="1636666" cy="276999"/>
              </a:xfrm>
              <a:prstGeom prst="rect">
                <a:avLst/>
              </a:prstGeom>
              <a:blipFill>
                <a:blip r:embed="rId11"/>
                <a:stretch>
                  <a:fillRect l="-2602" r="-4461" b="-34783"/>
                </a:stretch>
              </a:blipFill>
            </p:spPr>
            <p:txBody>
              <a:bodyPr/>
              <a:lstStyle/>
              <a:p>
                <a:r>
                  <a:rPr lang="en-US">
                    <a:noFill/>
                  </a:rPr>
                  <a:t> </a:t>
                </a:r>
              </a:p>
            </p:txBody>
          </p:sp>
        </mc:Fallback>
      </mc:AlternateContent>
    </p:spTree>
    <p:extLst>
      <p:ext uri="{BB962C8B-B14F-4D97-AF65-F5344CB8AC3E}">
        <p14:creationId xmlns:p14="http://schemas.microsoft.com/office/powerpoint/2010/main" val="30550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1735-5D8D-42FA-9B6E-1F6390FAD277}"/>
              </a:ext>
            </a:extLst>
          </p:cNvPr>
          <p:cNvSpPr>
            <a:spLocks noGrp="1"/>
          </p:cNvSpPr>
          <p:nvPr>
            <p:ph type="title"/>
          </p:nvPr>
        </p:nvSpPr>
        <p:spPr/>
        <p:txBody>
          <a:bodyPr/>
          <a:lstStyle/>
          <a:p>
            <a:r>
              <a:rPr lang="en-US" dirty="0"/>
              <a:t>RL Applications:</a:t>
            </a:r>
          </a:p>
        </p:txBody>
      </p:sp>
      <p:pic>
        <p:nvPicPr>
          <p:cNvPr id="3" name="Picture 2">
            <a:extLst>
              <a:ext uri="{FF2B5EF4-FFF2-40B4-BE49-F238E27FC236}">
                <a16:creationId xmlns:a16="http://schemas.microsoft.com/office/drawing/2014/main" id="{7609FD89-587C-4113-8B83-860405043FF9}"/>
              </a:ext>
            </a:extLst>
          </p:cNvPr>
          <p:cNvPicPr>
            <a:picLocks noChangeAspect="1"/>
          </p:cNvPicPr>
          <p:nvPr/>
        </p:nvPicPr>
        <p:blipFill>
          <a:blip r:embed="rId2"/>
          <a:stretch>
            <a:fillRect/>
          </a:stretch>
        </p:blipFill>
        <p:spPr>
          <a:xfrm>
            <a:off x="1785937" y="1995487"/>
            <a:ext cx="8620125" cy="2867025"/>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82960B35-3610-4513-A091-361D72058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748" y="5283009"/>
            <a:ext cx="3447314" cy="1214093"/>
          </a:xfrm>
          <a:prstGeom prst="rect">
            <a:avLst/>
          </a:prstGeom>
        </p:spPr>
      </p:pic>
    </p:spTree>
    <p:extLst>
      <p:ext uri="{BB962C8B-B14F-4D97-AF65-F5344CB8AC3E}">
        <p14:creationId xmlns:p14="http://schemas.microsoft.com/office/powerpoint/2010/main" val="35420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a:bodyPr>
          <a:lstStyle/>
          <a:p>
            <a:r>
              <a:rPr lang="en-US" dirty="0"/>
              <a:t>Elements of Reinforcement Learning</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a:xfrm>
                <a:off x="581192" y="1909661"/>
                <a:ext cx="5514808" cy="4351338"/>
              </a:xfrm>
            </p:spPr>
            <p:txBody>
              <a:bodyPr/>
              <a:lstStyle/>
              <a:p>
                <a:r>
                  <a:rPr lang="en-US" dirty="0"/>
                  <a:t>A </a:t>
                </a:r>
                <a:r>
                  <a:rPr lang="en-US" i="1" dirty="0"/>
                  <a:t>policy</a:t>
                </a:r>
                <a:r>
                  <a:rPr lang="en-US" dirty="0"/>
                  <a:t> (the agent)</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E.g. Q value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i="1">
                                  <a:latin typeface="Cambria Math" panose="02040503050406030204" pitchFamily="18" charset="0"/>
                                  <a:ea typeface="Cambria Math" panose="02040503050406030204" pitchFamily="18" charset="0"/>
                                </a:rPr>
                                <m:t>𝜋</m:t>
                              </m:r>
                            </m:lim>
                          </m:limLow>
                        </m:fName>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𝛾</m:t>
                                      </m:r>
                                    </m:e>
                                    <m:sup>
                                      <m:r>
                                        <a:rPr lang="en-US" b="0" i="1" smtClean="0">
                                          <a:latin typeface="Cambria Math" panose="02040503050406030204" pitchFamily="18" charset="0"/>
                                          <a:ea typeface="Cambria Math" panose="02040503050406030204" pitchFamily="18" charset="0"/>
                                        </a:rPr>
                                        <m:t>𝑖</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e>
                              </m:nary>
                            </m:e>
                          </m:d>
                        </m:e>
                      </m:func>
                    </m:oMath>
                  </m:oMathPara>
                </a14:m>
                <a:endParaRPr lang="en-US" dirty="0"/>
              </a:p>
              <a:p>
                <a:r>
                  <a:rPr lang="en-US" i="1" dirty="0"/>
                  <a:t>(optional) model </a:t>
                </a:r>
                <a:r>
                  <a:rPr lang="en-US" dirty="0"/>
                  <a:t>of the environment. </a:t>
                </a:r>
                <a:br>
                  <a:rPr lang="en-US" dirty="0"/>
                </a:br>
                <a:br>
                  <a:rPr lang="en-US" dirty="0"/>
                </a:br>
                <a:endParaRPr lang="en-US" dirty="0"/>
              </a:p>
            </p:txBody>
          </p:sp>
        </mc:Choice>
        <mc:Fallback>
          <p:sp>
            <p:nvSpPr>
              <p:cNvPr id="3" name="Content Placeholder 2">
                <a:extLst>
                  <a:ext uri="{FF2B5EF4-FFF2-40B4-BE49-F238E27FC236}">
                    <a16:creationId xmlns:a16="http://schemas.microsoft.com/office/drawing/2014/main" id="{D3F1DDB2-39AE-4147-8B42-2946648BEC63}"/>
                  </a:ext>
                </a:extLst>
              </p:cNvPr>
              <p:cNvSpPr>
                <a:spLocks noGrp="1" noRot="1" noChangeAspect="1" noMove="1" noResize="1" noEditPoints="1" noAdjustHandles="1" noChangeArrowheads="1" noChangeShapeType="1" noTextEdit="1"/>
              </p:cNvSpPr>
              <p:nvPr>
                <p:ph idx="1"/>
              </p:nvPr>
            </p:nvSpPr>
            <p:spPr>
              <a:xfrm>
                <a:off x="581192" y="1909661"/>
                <a:ext cx="5514808" cy="4351338"/>
              </a:xfrm>
              <a:blipFill>
                <a:blip r:embed="rId3"/>
                <a:stretch>
                  <a:fillRect l="-442" t="-700" r="-154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D290A35-0501-498E-B63C-2091FFEA53E0}"/>
              </a:ext>
            </a:extLst>
          </p:cNvPr>
          <p:cNvPicPr>
            <a:picLocks noChangeAspect="1"/>
          </p:cNvPicPr>
          <p:nvPr/>
        </p:nvPicPr>
        <p:blipFill>
          <a:blip r:embed="rId4"/>
          <a:stretch>
            <a:fillRect/>
          </a:stretch>
        </p:blipFill>
        <p:spPr>
          <a:xfrm>
            <a:off x="6872946" y="1909661"/>
            <a:ext cx="4051571" cy="303867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1C09C63C-EEF8-4A2D-9424-52236D51AA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167" y="5142044"/>
            <a:ext cx="4121253" cy="1670449"/>
          </a:xfrm>
          <a:prstGeom prst="rect">
            <a:avLst/>
          </a:prstGeom>
        </p:spPr>
      </p:pic>
    </p:spTree>
    <p:extLst>
      <p:ext uri="{BB962C8B-B14F-4D97-AF65-F5344CB8AC3E}">
        <p14:creationId xmlns:p14="http://schemas.microsoft.com/office/powerpoint/2010/main" val="28238320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2332</Words>
  <Application>Microsoft Office PowerPoint</Application>
  <PresentationFormat>Widescreen</PresentationFormat>
  <Paragraphs>108</Paragraphs>
  <Slides>19</Slides>
  <Notes>11</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Rounded MT Bold</vt:lpstr>
      <vt:lpstr>Calibri</vt:lpstr>
      <vt:lpstr>Cambria Math</vt:lpstr>
      <vt:lpstr>Gill Sans MT</vt:lpstr>
      <vt:lpstr>Wingdings 2</vt:lpstr>
      <vt:lpstr>Dividend</vt:lpstr>
      <vt:lpstr>Global           Bootcamp – Houston Edition</vt:lpstr>
      <vt:lpstr>From Reinforcement Learning to Deep Reinforcement Learning</vt:lpstr>
      <vt:lpstr>Outline:</vt:lpstr>
      <vt:lpstr>Machine Learning vs Programming</vt:lpstr>
      <vt:lpstr>Types of Learning (1) Supervised Learning</vt:lpstr>
      <vt:lpstr>Types of Learning (2) Unsupervised Learning</vt:lpstr>
      <vt:lpstr>Types of Learning (3) Reinforcement Learning</vt:lpstr>
      <vt:lpstr>RL Applications:</vt:lpstr>
      <vt:lpstr>Elements of Reinforcement Learning </vt:lpstr>
      <vt:lpstr>Q-Learning</vt:lpstr>
      <vt:lpstr>DEEP Reinforcement learning</vt:lpstr>
      <vt:lpstr>Human-level control through deep reinforcement learning</vt:lpstr>
      <vt:lpstr>PowerPoint Presentation</vt:lpstr>
      <vt:lpstr>Schematic illustration of the CNN</vt:lpstr>
      <vt:lpstr>Average score and average predicted action-value.</vt:lpstr>
      <vt:lpstr>Grandmaster level in StarCraft II using multi-agent reinforcement learning</vt:lpstr>
      <vt:lpstr>PowerPoint Presentation</vt:lpstr>
      <vt:lpstr>PowerPoint Presentation</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Bootcamp – Houston Edition</dc:title>
  <dc:creator>PC 0028</dc:creator>
  <cp:lastModifiedBy>PC 0028</cp:lastModifiedBy>
  <cp:revision>36</cp:revision>
  <dcterms:created xsi:type="dcterms:W3CDTF">2019-12-13T06:23:15Z</dcterms:created>
  <dcterms:modified xsi:type="dcterms:W3CDTF">2019-12-14T10:28:07Z</dcterms:modified>
</cp:coreProperties>
</file>