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BB7A00B-A6F9-4D54-BF2A-EEBE2CF9845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CC93B99-7B1B-452F-BBE6-AC42A4CB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75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A00B-A6F9-4D54-BF2A-EEBE2CF9845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3B99-7B1B-452F-BBE6-AC42A4CB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A00B-A6F9-4D54-BF2A-EEBE2CF9845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3B99-7B1B-452F-BBE6-AC42A4CB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1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A00B-A6F9-4D54-BF2A-EEBE2CF9845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3B99-7B1B-452F-BBE6-AC42A4CB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4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BB7A00B-A6F9-4D54-BF2A-EEBE2CF9845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CC93B99-7B1B-452F-BBE6-AC42A4CB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88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A00B-A6F9-4D54-BF2A-EEBE2CF9845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3B99-7B1B-452F-BBE6-AC42A4CB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4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A00B-A6F9-4D54-BF2A-EEBE2CF9845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3B99-7B1B-452F-BBE6-AC42A4CB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0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A00B-A6F9-4D54-BF2A-EEBE2CF9845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3B99-7B1B-452F-BBE6-AC42A4CB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8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A00B-A6F9-4D54-BF2A-EEBE2CF9845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3B99-7B1B-452F-BBE6-AC42A4CB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A00B-A6F9-4D54-BF2A-EEBE2CF9845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C93B99-7B1B-452F-BBE6-AC42A4CBEE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78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BB7A00B-A6F9-4D54-BF2A-EEBE2CF9845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C93B99-7B1B-452F-BBE6-AC42A4CBEE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350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B7A00B-A6F9-4D54-BF2A-EEBE2CF9845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CC93B99-7B1B-452F-BBE6-AC42A4CB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0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E398-2470-4785-AB49-7BE2B7D30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Reinforcement Learning to Deep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6C4BE-FB78-4345-B09B-7EAA67210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Lucia Botiquin</a:t>
            </a:r>
          </a:p>
        </p:txBody>
      </p:sp>
    </p:spTree>
    <p:extLst>
      <p:ext uri="{BB962C8B-B14F-4D97-AF65-F5344CB8AC3E}">
        <p14:creationId xmlns:p14="http://schemas.microsoft.com/office/powerpoint/2010/main" val="162606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B937-F725-40E6-83CC-7E4A4852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FF9CE-A1C3-439B-A658-DD72908A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Machine Learning(</a:t>
            </a:r>
            <a:r>
              <a:rPr lang="en-US" dirty="0" err="1"/>
              <a:t>Gogate</a:t>
            </a:r>
            <a:r>
              <a:rPr lang="en-US" dirty="0"/>
              <a:t>/</a:t>
            </a:r>
            <a:r>
              <a:rPr lang="en-US" dirty="0" err="1"/>
              <a:t>Domingos</a:t>
            </a:r>
            <a:r>
              <a:rPr lang="en-US" dirty="0"/>
              <a:t>)</a:t>
            </a:r>
          </a:p>
          <a:p>
            <a:r>
              <a:rPr lang="en-US" dirty="0"/>
              <a:t>Types of Learning</a:t>
            </a:r>
          </a:p>
          <a:p>
            <a:pPr lvl="1"/>
            <a:r>
              <a:rPr lang="en-US" dirty="0"/>
              <a:t>Supervised Learning</a:t>
            </a:r>
          </a:p>
          <a:p>
            <a:pPr lvl="1"/>
            <a:r>
              <a:rPr lang="en-US" dirty="0"/>
              <a:t>Unsupervised learning</a:t>
            </a:r>
          </a:p>
          <a:p>
            <a:pPr lvl="1"/>
            <a:r>
              <a:rPr lang="en-US" dirty="0" err="1"/>
              <a:t>Reinforcemet</a:t>
            </a:r>
            <a:r>
              <a:rPr lang="en-US" dirty="0"/>
              <a:t> Learning </a:t>
            </a:r>
            <a:r>
              <a:rPr lang="en-US" dirty="0" err="1"/>
              <a:t>Suton</a:t>
            </a:r>
            <a:r>
              <a:rPr lang="en-US" dirty="0"/>
              <a:t> and </a:t>
            </a:r>
            <a:r>
              <a:rPr lang="en-US" dirty="0" err="1"/>
              <a:t>Barto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Pacman</a:t>
            </a:r>
          </a:p>
          <a:p>
            <a:r>
              <a:rPr lang="en-US" dirty="0"/>
              <a:t>Deep Learning: Neural Networks</a:t>
            </a:r>
          </a:p>
          <a:p>
            <a:r>
              <a:rPr lang="en-US" dirty="0" err="1"/>
              <a:t>Marcov</a:t>
            </a:r>
            <a:r>
              <a:rPr lang="en-US" dirty="0"/>
              <a:t> Decision Process</a:t>
            </a:r>
          </a:p>
          <a:p>
            <a:r>
              <a:rPr lang="en-US" dirty="0"/>
              <a:t> V values and Q values</a:t>
            </a:r>
          </a:p>
          <a:p>
            <a:r>
              <a:rPr lang="en-US" dirty="0"/>
              <a:t>Neural network as a function approximation for q values</a:t>
            </a:r>
          </a:p>
          <a:p>
            <a:r>
              <a:rPr lang="en-US" dirty="0"/>
              <a:t>Deep Q Learning</a:t>
            </a:r>
          </a:p>
          <a:p>
            <a:r>
              <a:rPr lang="en-US" dirty="0" err="1"/>
              <a:t>AlphaStar</a:t>
            </a:r>
            <a:r>
              <a:rPr lang="en-US" dirty="0"/>
              <a:t> paper</a:t>
            </a:r>
          </a:p>
          <a:p>
            <a:r>
              <a:rPr lang="en-US" dirty="0"/>
              <a:t>References: </a:t>
            </a:r>
            <a:r>
              <a:rPr lang="en-US" dirty="0" err="1"/>
              <a:t>Suton</a:t>
            </a:r>
            <a:r>
              <a:rPr lang="en-US" dirty="0"/>
              <a:t> and </a:t>
            </a:r>
            <a:r>
              <a:rPr lang="en-US" dirty="0" err="1"/>
              <a:t>barto</a:t>
            </a:r>
            <a:r>
              <a:rPr lang="en-US" dirty="0"/>
              <a:t>, DQN paper, </a:t>
            </a:r>
            <a:r>
              <a:rPr lang="en-US" dirty="0" err="1"/>
              <a:t>alphastar</a:t>
            </a:r>
            <a:r>
              <a:rPr lang="en-US" dirty="0"/>
              <a:t> paper, </a:t>
            </a:r>
          </a:p>
          <a:p>
            <a:r>
              <a:rPr lang="en-US" dirty="0" err="1"/>
              <a:t>Tensorflow</a:t>
            </a:r>
            <a:r>
              <a:rPr lang="en-US" dirty="0"/>
              <a:t> to build </a:t>
            </a:r>
            <a:r>
              <a:rPr lang="en-US"/>
              <a:t>smart agents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4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C661-F849-4728-9E92-EE0D0F89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DBE2-B75B-4456-9F8D-48061811E7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Tom Mitchell: </a:t>
            </a:r>
          </a:p>
          <a:p>
            <a:r>
              <a:rPr lang="en-US" dirty="0"/>
              <a:t>Improving performance via experience</a:t>
            </a:r>
          </a:p>
          <a:p>
            <a:r>
              <a:rPr lang="en-US" dirty="0"/>
              <a:t>Formally, A computer program is said to learn from experience E with respect to some class of tasks T and performance measure P, if its performance at tasks in T as measured by P, improves with experience.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564B1-37E9-46BE-838E-6FB85723D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Pedro </a:t>
            </a:r>
            <a:r>
              <a:rPr lang="en-US" dirty="0" err="1"/>
              <a:t>Domingos</a:t>
            </a:r>
            <a:r>
              <a:rPr lang="en-US" dirty="0"/>
              <a:t>:</a:t>
            </a:r>
          </a:p>
          <a:p>
            <a:r>
              <a:rPr lang="en-US" dirty="0"/>
              <a:t>Machine learning algorithms can figure out how to perform</a:t>
            </a:r>
            <a:br>
              <a:rPr lang="en-US" dirty="0"/>
            </a:br>
            <a:r>
              <a:rPr lang="en-US" dirty="0"/>
              <a:t>important tasks by generalizing from examples. This is often feasible and cost-effective where manual programming</a:t>
            </a:r>
            <a:br>
              <a:rPr lang="en-US" dirty="0"/>
            </a:br>
            <a:r>
              <a:rPr lang="en-US" dirty="0"/>
              <a:t>is not.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0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90A1-A9B9-4E41-A306-2C5279E2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 vs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1EA03-B5DA-4E97-8DB8-CA4D6AC4A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CCCDA-CA22-4AB9-8AE1-B701D9D92F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Put a set of rules into a program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0CB54-E3D0-48A2-BC8C-D7FAA6E60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293A4-39DC-46EB-96D0-A6C2E4C4B6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Getting computers to program themselves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EB76AD-C117-432C-957E-8F43DC1697AD}"/>
              </a:ext>
            </a:extLst>
          </p:cNvPr>
          <p:cNvSpPr txBox="1"/>
          <p:nvPr/>
        </p:nvSpPr>
        <p:spPr>
          <a:xfrm>
            <a:off x="1178350" y="378135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E9975B-F93D-4C91-ADA1-5EA149E03CBD}"/>
              </a:ext>
            </a:extLst>
          </p:cNvPr>
          <p:cNvSpPr txBox="1"/>
          <p:nvPr/>
        </p:nvSpPr>
        <p:spPr>
          <a:xfrm>
            <a:off x="809406" y="4314613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2BC331-FC53-4BA8-97AB-6630AD1B3B27}"/>
              </a:ext>
            </a:extLst>
          </p:cNvPr>
          <p:cNvSpPr txBox="1"/>
          <p:nvPr/>
        </p:nvSpPr>
        <p:spPr>
          <a:xfrm>
            <a:off x="4363026" y="406872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09C1B424-F415-43D8-B2EB-FF016D8C0EA1}"/>
              </a:ext>
            </a:extLst>
          </p:cNvPr>
          <p:cNvSpPr/>
          <p:nvPr/>
        </p:nvSpPr>
        <p:spPr>
          <a:xfrm>
            <a:off x="2335237" y="3781357"/>
            <a:ext cx="1547446" cy="9440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B9FBA3-597B-44A3-B914-3CB1F9DCA9D1}"/>
              </a:ext>
            </a:extLst>
          </p:cNvPr>
          <p:cNvSpPr txBox="1"/>
          <p:nvPr/>
        </p:nvSpPr>
        <p:spPr>
          <a:xfrm>
            <a:off x="2462866" y="4068727"/>
            <a:ext cx="140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539374-DE45-46E8-9B9E-ACB8023272DE}"/>
              </a:ext>
            </a:extLst>
          </p:cNvPr>
          <p:cNvCxnSpPr>
            <a:cxnSpLocks/>
          </p:cNvCxnSpPr>
          <p:nvPr/>
        </p:nvCxnSpPr>
        <p:spPr>
          <a:xfrm>
            <a:off x="1927273" y="3986765"/>
            <a:ext cx="407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207218-6F15-4F9B-ACA3-1525E4706CA5}"/>
              </a:ext>
            </a:extLst>
          </p:cNvPr>
          <p:cNvCxnSpPr>
            <a:cxnSpLocks/>
          </p:cNvCxnSpPr>
          <p:nvPr/>
        </p:nvCxnSpPr>
        <p:spPr>
          <a:xfrm>
            <a:off x="1927273" y="4512318"/>
            <a:ext cx="407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83E41D-5A00-410B-AE1B-D87A655D2831}"/>
              </a:ext>
            </a:extLst>
          </p:cNvPr>
          <p:cNvCxnSpPr>
            <a:cxnSpLocks/>
          </p:cNvCxnSpPr>
          <p:nvPr/>
        </p:nvCxnSpPr>
        <p:spPr>
          <a:xfrm>
            <a:off x="3882683" y="4253393"/>
            <a:ext cx="407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D73874-C584-4E04-AFAD-0FC23CDCD429}"/>
              </a:ext>
            </a:extLst>
          </p:cNvPr>
          <p:cNvSpPr txBox="1"/>
          <p:nvPr/>
        </p:nvSpPr>
        <p:spPr>
          <a:xfrm>
            <a:off x="6736218" y="378135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FF30EC-AA80-4296-AD52-A7FBD09DBB44}"/>
              </a:ext>
            </a:extLst>
          </p:cNvPr>
          <p:cNvSpPr txBox="1"/>
          <p:nvPr/>
        </p:nvSpPr>
        <p:spPr>
          <a:xfrm>
            <a:off x="6367274" y="431461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9B1D69-AF66-4B49-9D13-07F8197D6754}"/>
              </a:ext>
            </a:extLst>
          </p:cNvPr>
          <p:cNvSpPr txBox="1"/>
          <p:nvPr/>
        </p:nvSpPr>
        <p:spPr>
          <a:xfrm>
            <a:off x="9920894" y="406872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076ABF19-ACB6-4404-B1BB-AB0E96B6829F}"/>
              </a:ext>
            </a:extLst>
          </p:cNvPr>
          <p:cNvSpPr/>
          <p:nvPr/>
        </p:nvSpPr>
        <p:spPr>
          <a:xfrm>
            <a:off x="7893105" y="3781357"/>
            <a:ext cx="1547446" cy="9440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DFF801-5FBC-4F71-A3A7-52E0B7AF7E41}"/>
              </a:ext>
            </a:extLst>
          </p:cNvPr>
          <p:cNvSpPr txBox="1"/>
          <p:nvPr/>
        </p:nvSpPr>
        <p:spPr>
          <a:xfrm>
            <a:off x="8020734" y="4068727"/>
            <a:ext cx="140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B8F89AB-0A01-4B44-A8D1-FF8343543F7B}"/>
              </a:ext>
            </a:extLst>
          </p:cNvPr>
          <p:cNvCxnSpPr>
            <a:cxnSpLocks/>
          </p:cNvCxnSpPr>
          <p:nvPr/>
        </p:nvCxnSpPr>
        <p:spPr>
          <a:xfrm>
            <a:off x="7485141" y="3986765"/>
            <a:ext cx="407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DB5584-4C7E-4082-95FE-F35712780421}"/>
              </a:ext>
            </a:extLst>
          </p:cNvPr>
          <p:cNvCxnSpPr>
            <a:cxnSpLocks/>
          </p:cNvCxnSpPr>
          <p:nvPr/>
        </p:nvCxnSpPr>
        <p:spPr>
          <a:xfrm>
            <a:off x="7485141" y="4512318"/>
            <a:ext cx="407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DE39E63-C485-4C8F-AD85-2508318B08AF}"/>
              </a:ext>
            </a:extLst>
          </p:cNvPr>
          <p:cNvCxnSpPr>
            <a:cxnSpLocks/>
          </p:cNvCxnSpPr>
          <p:nvPr/>
        </p:nvCxnSpPr>
        <p:spPr>
          <a:xfrm>
            <a:off x="9440551" y="4253393"/>
            <a:ext cx="407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15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A620-0302-493A-AB4C-407EBE0F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Learning (1)</a:t>
            </a:r>
            <a:br>
              <a:rPr lang="en-US" dirty="0"/>
            </a:br>
            <a:r>
              <a:rPr lang="en-US" dirty="0"/>
              <a:t>Supervised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CB349-3B7C-4273-A56F-460F647EE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is learning from a training set of labeled examples provided by a knowledgeable external supervisor.</a:t>
            </a:r>
          </a:p>
        </p:txBody>
      </p:sp>
    </p:spTree>
    <p:extLst>
      <p:ext uri="{BB962C8B-B14F-4D97-AF65-F5344CB8AC3E}">
        <p14:creationId xmlns:p14="http://schemas.microsoft.com/office/powerpoint/2010/main" val="402815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A620-0302-493A-AB4C-407EBE0F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Learning (1)</a:t>
            </a:r>
            <a:br>
              <a:rPr lang="en-US" dirty="0"/>
            </a:br>
            <a:r>
              <a:rPr lang="en-US" dirty="0"/>
              <a:t>Supervised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CB349-3B7C-4273-A56F-460F647EE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labeled</a:t>
            </a:r>
          </a:p>
        </p:txBody>
      </p:sp>
    </p:spTree>
    <p:extLst>
      <p:ext uri="{BB962C8B-B14F-4D97-AF65-F5344CB8AC3E}">
        <p14:creationId xmlns:p14="http://schemas.microsoft.com/office/powerpoint/2010/main" val="102612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A620-0302-493A-AB4C-407EBE0F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Learning (2)</a:t>
            </a:r>
            <a:br>
              <a:rPr lang="en-US" dirty="0"/>
            </a:br>
            <a:r>
              <a:rPr lang="en-US" dirty="0"/>
              <a:t>Unsupervised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CB349-3B7C-4273-A56F-460F647EE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labeled</a:t>
            </a:r>
          </a:p>
        </p:txBody>
      </p:sp>
    </p:spTree>
    <p:extLst>
      <p:ext uri="{BB962C8B-B14F-4D97-AF65-F5344CB8AC3E}">
        <p14:creationId xmlns:p14="http://schemas.microsoft.com/office/powerpoint/2010/main" val="412691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A620-0302-493A-AB4C-407EBE0F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Learning (3)</a:t>
            </a:r>
            <a:br>
              <a:rPr lang="en-US" dirty="0"/>
            </a:br>
            <a:r>
              <a:rPr lang="en-US" dirty="0"/>
              <a:t>Reinforcement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CB349-3B7C-4273-A56F-460F647EE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labeled</a:t>
            </a:r>
          </a:p>
        </p:txBody>
      </p:sp>
    </p:spTree>
    <p:extLst>
      <p:ext uri="{BB962C8B-B14F-4D97-AF65-F5344CB8AC3E}">
        <p14:creationId xmlns:p14="http://schemas.microsoft.com/office/powerpoint/2010/main" val="3055071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1268</TotalTime>
  <Words>253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Garamond</vt:lpstr>
      <vt:lpstr>Savon</vt:lpstr>
      <vt:lpstr>From Reinforcement Learning to Deep Reinforcement Learning</vt:lpstr>
      <vt:lpstr>Outline:</vt:lpstr>
      <vt:lpstr>Machine Learning</vt:lpstr>
      <vt:lpstr>Machine Learning vs Programming</vt:lpstr>
      <vt:lpstr>Types of Learning (1) Supervised Learning</vt:lpstr>
      <vt:lpstr>Types of Learning (1) Supervised Learning</vt:lpstr>
      <vt:lpstr>Types of Learning (2) Unsupervised Learning</vt:lpstr>
      <vt:lpstr>Types of Learning (3) Reinforcement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Reinforcement Learning to Deep Reinforcement Learning</dc:title>
  <dc:creator>PC 0028</dc:creator>
  <cp:lastModifiedBy>PC 0028</cp:lastModifiedBy>
  <cp:revision>15</cp:revision>
  <dcterms:created xsi:type="dcterms:W3CDTF">2019-12-09T22:58:29Z</dcterms:created>
  <dcterms:modified xsi:type="dcterms:W3CDTF">2019-12-11T06:24:43Z</dcterms:modified>
</cp:coreProperties>
</file>