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1"/>
  </p:notesMasterIdLst>
  <p:handoutMasterIdLst>
    <p:handoutMasterId r:id="rId22"/>
  </p:handoutMasterIdLst>
  <p:sldIdLst>
    <p:sldId id="275" r:id="rId2"/>
    <p:sldId id="256" r:id="rId3"/>
    <p:sldId id="257" r:id="rId4"/>
    <p:sldId id="259" r:id="rId5"/>
    <p:sldId id="260" r:id="rId6"/>
    <p:sldId id="262" r:id="rId7"/>
    <p:sldId id="263" r:id="rId8"/>
    <p:sldId id="273" r:id="rId9"/>
    <p:sldId id="264" r:id="rId10"/>
    <p:sldId id="274" r:id="rId11"/>
    <p:sldId id="268" r:id="rId12"/>
    <p:sldId id="276" r:id="rId13"/>
    <p:sldId id="267" r:id="rId14"/>
    <p:sldId id="265" r:id="rId15"/>
    <p:sldId id="266" r:id="rId16"/>
    <p:sldId id="269" r:id="rId17"/>
    <p:sldId id="271" r:id="rId18"/>
    <p:sldId id="27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74768" autoAdjust="0"/>
  </p:normalViewPr>
  <p:slideViewPr>
    <p:cSldViewPr snapToGrid="0">
      <p:cViewPr>
        <p:scale>
          <a:sx n="40" d="100"/>
          <a:sy n="40" d="100"/>
        </p:scale>
        <p:origin x="2070" y="354"/>
      </p:cViewPr>
      <p:guideLst/>
    </p:cSldViewPr>
  </p:slideViewPr>
  <p:outlineViewPr>
    <p:cViewPr>
      <p:scale>
        <a:sx n="33" d="100"/>
        <a:sy n="33" d="100"/>
      </p:scale>
      <p:origin x="0" y="-144"/>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BB76E4-447D-4903-AF3E-AF9D563CA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C0E78D-92EC-4C69-83EA-152096AC2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5C04-F24B-4115-9861-2CF34694583A}" type="datetimeFigureOut">
              <a:rPr lang="en-US" smtClean="0"/>
              <a:t>12/13/2019</a:t>
            </a:fld>
            <a:endParaRPr lang="en-US"/>
          </a:p>
        </p:txBody>
      </p:sp>
      <p:sp>
        <p:nvSpPr>
          <p:cNvPr id="4" name="Footer Placeholder 3">
            <a:extLst>
              <a:ext uri="{FF2B5EF4-FFF2-40B4-BE49-F238E27FC236}">
                <a16:creationId xmlns:a16="http://schemas.microsoft.com/office/drawing/2014/main" id="{FFAE75A0-3951-487F-8A9D-C1A79408EA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76303-8491-476D-B0DF-6330731068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7994E-B25B-4D5E-905E-154A69BCA43D}" type="slidenum">
              <a:rPr lang="en-US" smtClean="0"/>
              <a:t>‹#›</a:t>
            </a:fld>
            <a:endParaRPr lang="en-US"/>
          </a:p>
        </p:txBody>
      </p:sp>
    </p:spTree>
    <p:extLst>
      <p:ext uri="{BB962C8B-B14F-4D97-AF65-F5344CB8AC3E}">
        <p14:creationId xmlns:p14="http://schemas.microsoft.com/office/powerpoint/2010/main" val="26451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6L448yg0Sm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p>
        </p:txBody>
      </p:sp>
      <p:sp>
        <p:nvSpPr>
          <p:cNvPr id="4" name="Slide Number Placeholder 3"/>
          <p:cNvSpPr>
            <a:spLocks noGrp="1"/>
          </p:cNvSpPr>
          <p:nvPr>
            <p:ph type="sldNum" sz="quarter" idx="5"/>
          </p:nvPr>
        </p:nvSpPr>
        <p:spPr/>
        <p:txBody>
          <a:bodyPr/>
          <a:lstStyle/>
          <a:p>
            <a:fld id="{1980DC7F-660A-4453-9840-44DB0AF8652B}" type="slidenum">
              <a:rPr lang="en-US" smtClean="0"/>
              <a:t>3</a:t>
            </a:fld>
            <a:endParaRPr lang="en-US"/>
          </a:p>
        </p:txBody>
      </p:sp>
    </p:spTree>
    <p:extLst>
      <p:ext uri="{BB962C8B-B14F-4D97-AF65-F5344CB8AC3E}">
        <p14:creationId xmlns:p14="http://schemas.microsoft.com/office/powerpoint/2010/main" val="40464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19</a:t>
            </a:fld>
            <a:endParaRPr lang="en-US"/>
          </a:p>
        </p:txBody>
      </p:sp>
    </p:spTree>
    <p:extLst>
      <p:ext uri="{BB962C8B-B14F-4D97-AF65-F5344CB8AC3E}">
        <p14:creationId xmlns:p14="http://schemas.microsoft.com/office/powerpoint/2010/main" val="160340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better resolution of the picture</a:t>
            </a:r>
          </a:p>
          <a:p>
            <a:r>
              <a:rPr lang="en-US" dirty="0"/>
              <a:t>ImageNet data</a:t>
            </a:r>
          </a:p>
        </p:txBody>
      </p:sp>
      <p:sp>
        <p:nvSpPr>
          <p:cNvPr id="4" name="Slide Number Placeholder 3"/>
          <p:cNvSpPr>
            <a:spLocks noGrp="1"/>
          </p:cNvSpPr>
          <p:nvPr>
            <p:ph type="sldNum" sz="quarter" idx="5"/>
          </p:nvPr>
        </p:nvSpPr>
        <p:spPr/>
        <p:txBody>
          <a:bodyPr/>
          <a:lstStyle/>
          <a:p>
            <a:fld id="{1980DC7F-660A-4453-9840-44DB0AF8652B}" type="slidenum">
              <a:rPr lang="en-US" smtClean="0"/>
              <a:t>5</a:t>
            </a:fld>
            <a:endParaRPr lang="en-US"/>
          </a:p>
        </p:txBody>
      </p:sp>
    </p:spTree>
    <p:extLst>
      <p:ext uri="{BB962C8B-B14F-4D97-AF65-F5344CB8AC3E}">
        <p14:creationId xmlns:p14="http://schemas.microsoft.com/office/powerpoint/2010/main" val="251098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6</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affect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243055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9472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14</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8826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6L448yg0Sm0</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16</a:t>
            </a:fld>
            <a:endParaRPr lang="en-US"/>
          </a:p>
        </p:txBody>
      </p:sp>
    </p:spTree>
    <p:extLst>
      <p:ext uri="{BB962C8B-B14F-4D97-AF65-F5344CB8AC3E}">
        <p14:creationId xmlns:p14="http://schemas.microsoft.com/office/powerpoint/2010/main" val="320694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4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8097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82288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3914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72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47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5451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10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7738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89777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4286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C93B99-7B1B-452F-BBE6-AC42A4CBEE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183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Arial Rounded MT Bold" panose="020F07040305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ideo" Target="https://www.youtube.com/embed/TmPfTpjtdgg?feature=oembed"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video" Target="https://www.youtube.com/embed/6L448yg0Sm0?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xml"/><Relationship Id="rId1" Type="http://schemas.openxmlformats.org/officeDocument/2006/relationships/video" Target="https://www.youtube.com/embed/WEOzide5XFc?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493E-9F1E-4432-807A-EC3ED8204D64}"/>
              </a:ext>
            </a:extLst>
          </p:cNvPr>
          <p:cNvSpPr>
            <a:spLocks noGrp="1"/>
          </p:cNvSpPr>
          <p:nvPr>
            <p:ph type="ctrTitle"/>
          </p:nvPr>
        </p:nvSpPr>
        <p:spPr>
          <a:xfrm>
            <a:off x="599225" y="4298151"/>
            <a:ext cx="10993549" cy="1475013"/>
          </a:xfrm>
        </p:spPr>
        <p:txBody>
          <a:bodyPr/>
          <a:lstStyle/>
          <a:p>
            <a:pPr algn="ctr"/>
            <a:r>
              <a:rPr lang="en-US" dirty="0">
                <a:solidFill>
                  <a:schemeClr val="bg1"/>
                </a:solidFill>
                <a:latin typeface="Arial Rounded MT Bold" panose="020F0704030504030204" pitchFamily="34" charset="0"/>
                <a:cs typeface="Aharoni" panose="020B0604020202020204" pitchFamily="2" charset="-79"/>
              </a:rPr>
              <a:t>Global           Bootcamp – Houston Edition</a:t>
            </a:r>
          </a:p>
        </p:txBody>
      </p:sp>
      <p:pic>
        <p:nvPicPr>
          <p:cNvPr id="5" name="Picture 4">
            <a:extLst>
              <a:ext uri="{FF2B5EF4-FFF2-40B4-BE49-F238E27FC236}">
                <a16:creationId xmlns:a16="http://schemas.microsoft.com/office/drawing/2014/main" id="{4218381E-60F5-46EE-98B8-4956CFBDF5C8}"/>
              </a:ext>
            </a:extLst>
          </p:cNvPr>
          <p:cNvPicPr>
            <a:picLocks noChangeAspect="1"/>
          </p:cNvPicPr>
          <p:nvPr/>
        </p:nvPicPr>
        <p:blipFill>
          <a:blip r:embed="rId2"/>
          <a:stretch>
            <a:fillRect/>
          </a:stretch>
        </p:blipFill>
        <p:spPr>
          <a:xfrm>
            <a:off x="1600513" y="524105"/>
            <a:ext cx="8525980" cy="3774046"/>
          </a:xfrm>
          <a:prstGeom prst="rect">
            <a:avLst/>
          </a:prstGeom>
        </p:spPr>
      </p:pic>
      <p:pic>
        <p:nvPicPr>
          <p:cNvPr id="6" name="Picture 5">
            <a:extLst>
              <a:ext uri="{FF2B5EF4-FFF2-40B4-BE49-F238E27FC236}">
                <a16:creationId xmlns:a16="http://schemas.microsoft.com/office/drawing/2014/main" id="{3D5900C0-FB68-4FF4-8033-E7C61016A18A}"/>
              </a:ext>
            </a:extLst>
          </p:cNvPr>
          <p:cNvPicPr>
            <a:picLocks noChangeAspect="1"/>
          </p:cNvPicPr>
          <p:nvPr/>
        </p:nvPicPr>
        <p:blipFill>
          <a:blip r:embed="rId3"/>
          <a:stretch>
            <a:fillRect/>
          </a:stretch>
        </p:blipFill>
        <p:spPr>
          <a:xfrm>
            <a:off x="2750901" y="5035657"/>
            <a:ext cx="1028700" cy="952500"/>
          </a:xfrm>
          <a:prstGeom prst="rect">
            <a:avLst/>
          </a:prstGeom>
        </p:spPr>
      </p:pic>
    </p:spTree>
    <p:extLst>
      <p:ext uri="{BB962C8B-B14F-4D97-AF65-F5344CB8AC3E}">
        <p14:creationId xmlns:p14="http://schemas.microsoft.com/office/powerpoint/2010/main" val="377624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E4D2-D0B8-4C7D-9FDB-BBD7D3433B7C}"/>
              </a:ext>
            </a:extLst>
          </p:cNvPr>
          <p:cNvSpPr>
            <a:spLocks noGrp="1"/>
          </p:cNvSpPr>
          <p:nvPr>
            <p:ph type="title"/>
          </p:nvPr>
        </p:nvSpPr>
        <p:spPr/>
        <p:txBody>
          <a:bodyPr/>
          <a:lstStyle/>
          <a:p>
            <a:r>
              <a:rPr lang="en-US" dirty="0"/>
              <a:t>Q-Learning</a:t>
            </a:r>
          </a:p>
        </p:txBody>
      </p:sp>
      <p:pic>
        <p:nvPicPr>
          <p:cNvPr id="3" name="Picture 2" descr="Gridworld Display">
            <a:extLst>
              <a:ext uri="{FF2B5EF4-FFF2-40B4-BE49-F238E27FC236}">
                <a16:creationId xmlns:a16="http://schemas.microsoft.com/office/drawing/2014/main" id="{E7459B44-E120-4C5C-90B6-48CDCCBC2ABE}"/>
              </a:ext>
            </a:extLst>
          </p:cNvPr>
          <p:cNvPicPr/>
          <p:nvPr/>
        </p:nvPicPr>
        <p:blipFill>
          <a:blip r:embed="rId2">
            <a:extLst>
              <a:ext uri="{28A0092B-C50C-407E-A947-70E740481C1C}">
                <a14:useLocalDpi xmlns:a14="http://schemas.microsoft.com/office/drawing/2010/main" val="0"/>
              </a:ext>
            </a:extLst>
          </a:blip>
          <a:stretch>
            <a:fillRect/>
          </a:stretch>
        </p:blipFill>
        <p:spPr>
          <a:xfrm>
            <a:off x="1390346" y="1898674"/>
            <a:ext cx="4727464" cy="4368544"/>
          </a:xfrm>
          <a:prstGeom prst="rect">
            <a:avLst/>
          </a:prstGeom>
        </p:spPr>
      </p:pic>
      <p:pic>
        <p:nvPicPr>
          <p:cNvPr id="4" name="Picture 3">
            <a:extLst>
              <a:ext uri="{FF2B5EF4-FFF2-40B4-BE49-F238E27FC236}">
                <a16:creationId xmlns:a16="http://schemas.microsoft.com/office/drawing/2014/main" id="{0E1F4D31-366B-4BE0-AEFF-A74242D53172}"/>
              </a:ext>
            </a:extLst>
          </p:cNvPr>
          <p:cNvPicPr>
            <a:picLocks noChangeAspect="1"/>
          </p:cNvPicPr>
          <p:nvPr/>
        </p:nvPicPr>
        <p:blipFill>
          <a:blip r:embed="rId3"/>
          <a:stretch>
            <a:fillRect/>
          </a:stretch>
        </p:blipFill>
        <p:spPr>
          <a:xfrm>
            <a:off x="6117810" y="2245319"/>
            <a:ext cx="4719208" cy="3539406"/>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E9C9433-E84B-4206-AB78-F703D784E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126" y="5786246"/>
            <a:ext cx="2731359" cy="961944"/>
          </a:xfrm>
          <a:prstGeom prst="rect">
            <a:avLst/>
          </a:prstGeom>
        </p:spPr>
      </p:pic>
    </p:spTree>
    <p:extLst>
      <p:ext uri="{BB962C8B-B14F-4D97-AF65-F5344CB8AC3E}">
        <p14:creationId xmlns:p14="http://schemas.microsoft.com/office/powerpoint/2010/main" val="36610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Online Media 4" title="DQN Breakout">
            <a:hlinkClick r:id="" action="ppaction://media"/>
            <a:extLst>
              <a:ext uri="{FF2B5EF4-FFF2-40B4-BE49-F238E27FC236}">
                <a16:creationId xmlns:a16="http://schemas.microsoft.com/office/drawing/2014/main" id="{4F3D79B3-DA84-452F-8481-F85FC8517918}"/>
              </a:ext>
            </a:extLst>
          </p:cNvPr>
          <p:cNvPicPr>
            <a:picLocks noRot="1" noChangeAspect="1"/>
          </p:cNvPicPr>
          <p:nvPr>
            <a:videoFile r:link="rId1"/>
          </p:nvPr>
        </p:nvPicPr>
        <p:blipFill>
          <a:blip r:embed="rId3"/>
          <a:stretch>
            <a:fillRect/>
          </a:stretch>
        </p:blipFill>
        <p:spPr>
          <a:xfrm>
            <a:off x="446533" y="610997"/>
            <a:ext cx="6933761" cy="5200321"/>
          </a:xfrm>
          <a:prstGeom prst="rect">
            <a:avLst/>
          </a:prstGeom>
        </p:spPr>
      </p:pic>
      <p:sp>
        <p:nvSpPr>
          <p:cNvPr id="50" name="Rectangle 4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Placeholder 4">
            <a:extLst>
              <a:ext uri="{FF2B5EF4-FFF2-40B4-BE49-F238E27FC236}">
                <a16:creationId xmlns:a16="http://schemas.microsoft.com/office/drawing/2014/main" id="{FC907B7B-A37B-4103-91E5-41E2E5A6BD31}"/>
              </a:ext>
            </a:extLst>
          </p:cNvPr>
          <p:cNvPicPr>
            <a:picLocks noChangeAspect="1"/>
          </p:cNvPicPr>
          <p:nvPr/>
        </p:nvPicPr>
        <p:blipFill rotWithShape="1">
          <a:blip r:embed="rId4"/>
          <a:srcRect l="4516" t="6770" r="3673" b="56951"/>
          <a:stretch/>
        </p:blipFill>
        <p:spPr>
          <a:xfrm>
            <a:off x="6096000" y="1680172"/>
            <a:ext cx="6061857" cy="3151747"/>
          </a:xfrm>
          <a:prstGeom prst="rect">
            <a:avLst/>
          </a:prstGeom>
        </p:spPr>
      </p:pic>
    </p:spTree>
    <p:extLst>
      <p:ext uri="{BB962C8B-B14F-4D97-AF65-F5344CB8AC3E}">
        <p14:creationId xmlns:p14="http://schemas.microsoft.com/office/powerpoint/2010/main" val="169005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5F6E98-153D-4AEB-AD5B-82574D84354F}"/>
              </a:ext>
            </a:extLst>
          </p:cNvPr>
          <p:cNvSpPr>
            <a:spLocks noGrp="1"/>
          </p:cNvSpPr>
          <p:nvPr>
            <p:ph type="title" idx="4294967295"/>
          </p:nvPr>
        </p:nvSpPr>
        <p:spPr>
          <a:xfrm>
            <a:off x="764110" y="826346"/>
            <a:ext cx="3171905" cy="1013800"/>
          </a:xfrm>
        </p:spPr>
        <p:txBody>
          <a:bodyPr vert="horz" lIns="91440" tIns="45720" rIns="91440" bIns="45720" rtlCol="0" anchor="b">
            <a:normAutofit/>
          </a:bodyPr>
          <a:lstStyle/>
          <a:p>
            <a:pPr>
              <a:lnSpc>
                <a:spcPct val="90000"/>
              </a:lnSpc>
            </a:pPr>
            <a:r>
              <a:rPr lang="en-US" sz="2200">
                <a:solidFill>
                  <a:srgbClr val="FFFFFF"/>
                </a:solidFill>
                <a:latin typeface="+mj-lt"/>
              </a:rPr>
              <a:t>Visualization of learned value functions </a:t>
            </a:r>
          </a:p>
        </p:txBody>
      </p:sp>
      <p:grpSp>
        <p:nvGrpSpPr>
          <p:cNvPr id="22" name="Group 21">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3D37B626-814E-4C12-8D2A-739EF7636376}"/>
              </a:ext>
            </a:extLst>
          </p:cNvPr>
          <p:cNvSpPr>
            <a:spLocks noGrp="1"/>
          </p:cNvSpPr>
          <p:nvPr>
            <p:ph type="body" sz="half" idx="4294967295"/>
          </p:nvPr>
        </p:nvSpPr>
        <p:spPr>
          <a:xfrm>
            <a:off x="764110" y="2052084"/>
            <a:ext cx="3033249" cy="3856229"/>
          </a:xfrm>
        </p:spPr>
        <p:txBody>
          <a:bodyPr vert="horz" lIns="91440" tIns="45720" rIns="91440" bIns="45720" rtlCol="0" anchor="t">
            <a:normAutofit/>
          </a:bodyPr>
          <a:lstStyle/>
          <a:p>
            <a:pPr marL="342900" indent="-342900"/>
            <a:r>
              <a:rPr lang="en-US" sz="1600">
                <a:solidFill>
                  <a:srgbClr val="FFFFFF"/>
                </a:solidFill>
              </a:rPr>
              <a:t>Breakout</a:t>
            </a:r>
          </a:p>
          <a:p>
            <a:pPr marL="342900" indent="-342900"/>
            <a:r>
              <a:rPr lang="en-US" sz="1600">
                <a:solidFill>
                  <a:srgbClr val="FFFFFF"/>
                </a:solidFill>
              </a:rPr>
              <a:t>Pong</a:t>
            </a:r>
          </a:p>
        </p:txBody>
      </p:sp>
      <p:pic>
        <p:nvPicPr>
          <p:cNvPr id="5" name="Picture Placeholder 4">
            <a:extLst>
              <a:ext uri="{FF2B5EF4-FFF2-40B4-BE49-F238E27FC236}">
                <a16:creationId xmlns:a16="http://schemas.microsoft.com/office/drawing/2014/main" id="{AB3ABB37-4F80-4F6A-B85A-36104D7C2962}"/>
              </a:ext>
            </a:extLst>
          </p:cNvPr>
          <p:cNvPicPr>
            <a:picLocks noGrp="1" noChangeAspect="1"/>
          </p:cNvPicPr>
          <p:nvPr>
            <p:ph idx="4294967295"/>
          </p:nvPr>
        </p:nvPicPr>
        <p:blipFill rotWithShape="1">
          <a:blip r:embed="rId3"/>
          <a:srcRect l="4516" t="6770" r="3673" b="26893"/>
          <a:stretch/>
        </p:blipFill>
        <p:spPr>
          <a:xfrm>
            <a:off x="4955516" y="558094"/>
            <a:ext cx="6268290" cy="5959366"/>
          </a:xfrm>
          <a:prstGeom prst="rect">
            <a:avLst/>
          </a:prstGeom>
        </p:spPr>
      </p:pic>
    </p:spTree>
    <p:extLst>
      <p:ext uri="{BB962C8B-B14F-4D97-AF65-F5344CB8AC3E}">
        <p14:creationId xmlns:p14="http://schemas.microsoft.com/office/powerpoint/2010/main" val="374355126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fontScale="90000"/>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3"/>
          <a:stretch>
            <a:fillRect/>
          </a:stretch>
        </p:blipFill>
        <p:spPr>
          <a:xfrm>
            <a:off x="3521089" y="619591"/>
            <a:ext cx="8089721" cy="4492219"/>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fontScale="92500" lnSpcReduction="10000"/>
          </a:bodyPr>
          <a:lstStyle/>
          <a:p>
            <a:r>
              <a:rPr lang="en-US" dirty="0"/>
              <a:t>The input to the neural</a:t>
            </a:r>
            <a:br>
              <a:rPr lang="en-US" dirty="0"/>
            </a:br>
            <a:r>
              <a:rPr lang="en-US" dirty="0"/>
              <a:t>network consists of an 84 x  84 x 4 image, followed by three convolutional layers and two fully connected</a:t>
            </a:r>
            <a:br>
              <a:rPr lang="en-US" dirty="0"/>
            </a:br>
            <a:r>
              <a:rPr lang="en-US" dirty="0"/>
              <a:t>layers with a single output for each valid action. Each hidden layer is followed by a rectifier nonlinearity (that is, max(</a:t>
            </a:r>
            <a:r>
              <a:rPr lang="en-US" dirty="0" err="1"/>
              <a:t>0,x</a:t>
            </a:r>
            <a:r>
              <a:rPr lang="en-US" dirty="0"/>
              <a:t>)). </a:t>
            </a:r>
          </a:p>
        </p:txBody>
      </p:sp>
    </p:spTree>
    <p:extLst>
      <p:ext uri="{BB962C8B-B14F-4D97-AF65-F5344CB8AC3E}">
        <p14:creationId xmlns:p14="http://schemas.microsoft.com/office/powerpoint/2010/main" val="72181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3114731" y="601663"/>
            <a:ext cx="5959362" cy="420370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fontScale="92500" lnSpcReduction="20000"/>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6637700" y="457200"/>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9345658" y="457200"/>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normAutofit/>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StarCraft II 'mini games' for AI research">
            <a:hlinkClick r:id="" action="ppaction://media"/>
            <a:extLst>
              <a:ext uri="{FF2B5EF4-FFF2-40B4-BE49-F238E27FC236}">
                <a16:creationId xmlns:a16="http://schemas.microsoft.com/office/drawing/2014/main" id="{D69EE177-31ED-43B0-B867-2C7B27CF0093}"/>
              </a:ext>
            </a:extLst>
          </p:cNvPr>
          <p:cNvPicPr>
            <a:picLocks noRot="1" noChangeAspect="1"/>
          </p:cNvPicPr>
          <p:nvPr>
            <a:videoFile r:link="rId1"/>
          </p:nvPr>
        </p:nvPicPr>
        <p:blipFill>
          <a:blip r:embed="rId3"/>
          <a:stretch>
            <a:fillRect/>
          </a:stretch>
        </p:blipFill>
        <p:spPr>
          <a:xfrm>
            <a:off x="853926" y="659628"/>
            <a:ext cx="10387815" cy="5843146"/>
          </a:xfrm>
          <a:prstGeom prst="rect">
            <a:avLst/>
          </a:prstGeom>
        </p:spPr>
      </p:pic>
    </p:spTree>
    <p:extLst>
      <p:ext uri="{BB962C8B-B14F-4D97-AF65-F5344CB8AC3E}">
        <p14:creationId xmlns:p14="http://schemas.microsoft.com/office/powerpoint/2010/main" val="24591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Trained and untrained agents play StarCraft II full 1vs1 game">
            <a:hlinkClick r:id="" action="ppaction://media"/>
            <a:extLst>
              <a:ext uri="{FF2B5EF4-FFF2-40B4-BE49-F238E27FC236}">
                <a16:creationId xmlns:a16="http://schemas.microsoft.com/office/drawing/2014/main" id="{2F998433-4AB5-4585-A052-E43595E8F6F5}"/>
              </a:ext>
            </a:extLst>
          </p:cNvPr>
          <p:cNvPicPr>
            <a:picLocks noRot="1" noChangeAspect="1"/>
          </p:cNvPicPr>
          <p:nvPr>
            <a:videoFile r:link="rId1"/>
          </p:nvPr>
        </p:nvPicPr>
        <p:blipFill>
          <a:blip r:embed="rId3"/>
          <a:stretch>
            <a:fillRect/>
          </a:stretch>
        </p:blipFill>
        <p:spPr>
          <a:xfrm>
            <a:off x="902093" y="713416"/>
            <a:ext cx="10387814" cy="5843146"/>
          </a:xfrm>
          <a:prstGeom prst="rect">
            <a:avLst/>
          </a:prstGeom>
        </p:spPr>
      </p:pic>
    </p:spTree>
    <p:extLst>
      <p:ext uri="{BB962C8B-B14F-4D97-AF65-F5344CB8AC3E}">
        <p14:creationId xmlns:p14="http://schemas.microsoft.com/office/powerpoint/2010/main" val="21698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lstStyle/>
          <a:p>
            <a:r>
              <a:rPr lang="en-US" dirty="0"/>
              <a:t>Overview of the architecture of </a:t>
            </a:r>
            <a:r>
              <a:rPr lang="en-US" dirty="0" err="1"/>
              <a:t>AlphaStar</a:t>
            </a:r>
            <a:endParaRPr lang="en-US" dirty="0"/>
          </a:p>
        </p:txBody>
      </p:sp>
      <p:sp>
        <p:nvSpPr>
          <p:cNvPr id="4" name="Text Placeholder 3">
            <a:extLst>
              <a:ext uri="{FF2B5EF4-FFF2-40B4-BE49-F238E27FC236}">
                <a16:creationId xmlns:a16="http://schemas.microsoft.com/office/drawing/2014/main" id="{CA16D1DF-961B-4BAE-A347-AC10283624CB}"/>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714707" y="611035"/>
            <a:ext cx="8648935" cy="4152234"/>
          </a:xfrm>
          <a:prstGeom prst="rect">
            <a:avLst/>
          </a:prstGeom>
        </p:spPr>
      </p:pic>
      <p:pic>
        <p:nvPicPr>
          <p:cNvPr id="3" name="Picture 2">
            <a:extLst>
              <a:ext uri="{FF2B5EF4-FFF2-40B4-BE49-F238E27FC236}">
                <a16:creationId xmlns:a16="http://schemas.microsoft.com/office/drawing/2014/main" id="{AE53B203-BFF1-489D-9D46-017C5AFAEDF6}"/>
              </a:ext>
            </a:extLst>
          </p:cNvPr>
          <p:cNvPicPr>
            <a:picLocks noChangeAspect="1"/>
          </p:cNvPicPr>
          <p:nvPr/>
        </p:nvPicPr>
        <p:blipFill>
          <a:blip r:embed="rId4"/>
          <a:stretch>
            <a:fillRect/>
          </a:stretch>
        </p:blipFill>
        <p:spPr>
          <a:xfrm>
            <a:off x="6096000" y="1486800"/>
            <a:ext cx="5111971" cy="240070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a:xfrm>
            <a:off x="2156346" y="1097109"/>
            <a:ext cx="5439267" cy="4576358"/>
          </a:xfrm>
        </p:spPr>
        <p:txBody>
          <a:bodyPr anchor="ctr">
            <a:normAutofit/>
          </a:bodyPr>
          <a:lstStyle/>
          <a:p>
            <a:r>
              <a:rPr lang="en-US">
                <a:solidFill>
                  <a:schemeClr val="tx2">
                    <a:lumMod val="75000"/>
                  </a:schemeClr>
                </a:solidFill>
              </a:rPr>
              <a:t>From Reinforcement Learning to Deep Reinforcement Learning</a:t>
            </a:r>
          </a:p>
        </p:txBody>
      </p:sp>
      <p:sp>
        <p:nvSpPr>
          <p:cNvPr id="33" name="Rectangle 25">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a:xfrm>
            <a:off x="8394799" y="1097109"/>
            <a:ext cx="3072530" cy="4576358"/>
          </a:xfrm>
        </p:spPr>
        <p:txBody>
          <a:bodyPr anchor="ctr">
            <a:normAutofit/>
          </a:bodyPr>
          <a:lstStyle/>
          <a:p>
            <a:r>
              <a:rPr lang="en-US" sz="2800" dirty="0">
                <a:solidFill>
                  <a:srgbClr val="FFFFFF"/>
                </a:solidFill>
              </a:rPr>
              <a:t>Lucia Botiquin</a:t>
            </a:r>
          </a:p>
          <a:p>
            <a:endParaRPr lang="en-US" sz="2800" dirty="0">
              <a:solidFill>
                <a:srgbClr val="FFFFFF"/>
              </a:solidFill>
            </a:endParaRPr>
          </a:p>
        </p:txBody>
      </p:sp>
      <p:sp>
        <p:nvSpPr>
          <p:cNvPr id="34" name="Rectangle 27">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0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92500" lnSpcReduction="20000"/>
          </a:bodyPr>
          <a:lstStyle/>
          <a:p>
            <a:r>
              <a:rPr lang="en-US" dirty="0"/>
              <a:t>Machine Learning</a:t>
            </a:r>
          </a:p>
          <a:p>
            <a:r>
              <a:rPr lang="en-US" dirty="0"/>
              <a:t>Types of Learning</a:t>
            </a:r>
          </a:p>
          <a:p>
            <a:pPr lvl="1"/>
            <a:r>
              <a:rPr lang="en-US" dirty="0"/>
              <a:t>Supervised Learning and Deep Learning</a:t>
            </a:r>
          </a:p>
          <a:p>
            <a:pPr lvl="1"/>
            <a:r>
              <a:rPr lang="en-US" dirty="0"/>
              <a:t>Unsupervised learning</a:t>
            </a:r>
          </a:p>
          <a:p>
            <a:pPr lvl="1"/>
            <a:r>
              <a:rPr lang="en-US" dirty="0"/>
              <a:t>Reinforcement Learning </a:t>
            </a:r>
          </a:p>
          <a:p>
            <a:r>
              <a:rPr lang="en-US" dirty="0"/>
              <a:t>V values and Q values</a:t>
            </a:r>
          </a:p>
          <a:p>
            <a:r>
              <a:rPr lang="en-US" dirty="0"/>
              <a:t>Neural network as a function approximation for q values</a:t>
            </a:r>
          </a:p>
          <a:p>
            <a:r>
              <a:rPr lang="en-US" dirty="0"/>
              <a:t>Deep Q Learning</a:t>
            </a:r>
          </a:p>
          <a:p>
            <a:r>
              <a:rPr lang="en-US" dirty="0" err="1"/>
              <a:t>AlphaStar</a:t>
            </a:r>
            <a:r>
              <a:rPr lang="en-US" dirty="0"/>
              <a:t> paper</a:t>
            </a:r>
          </a:p>
          <a:p>
            <a:r>
              <a:rPr lang="en-US" dirty="0"/>
              <a:t>References: </a:t>
            </a:r>
            <a:r>
              <a:rPr lang="en-US" dirty="0" err="1"/>
              <a:t>Suton</a:t>
            </a:r>
            <a:r>
              <a:rPr lang="en-US" dirty="0"/>
              <a:t> and </a:t>
            </a:r>
            <a:r>
              <a:rPr lang="en-US" dirty="0" err="1"/>
              <a:t>barto</a:t>
            </a:r>
            <a:r>
              <a:rPr lang="en-US" dirty="0"/>
              <a:t>, DQN paper, </a:t>
            </a:r>
            <a:r>
              <a:rPr lang="en-US" dirty="0" err="1"/>
              <a:t>alphastar</a:t>
            </a:r>
            <a:r>
              <a:rPr lang="en-US" dirty="0"/>
              <a:t> paper, </a:t>
            </a:r>
          </a:p>
          <a:p>
            <a:r>
              <a:rPr lang="en-US" dirty="0" err="1"/>
              <a:t>Tensorflow</a:t>
            </a:r>
            <a:r>
              <a:rPr lang="en-US" dirty="0"/>
              <a:t> to build smart agents</a:t>
            </a:r>
          </a:p>
        </p:txBody>
      </p:sp>
    </p:spTree>
    <p:extLst>
      <p:ext uri="{BB962C8B-B14F-4D97-AF65-F5344CB8AC3E}">
        <p14:creationId xmlns:p14="http://schemas.microsoft.com/office/powerpoint/2010/main" val="37996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a:xfrm>
            <a:off x="6217709" y="2926052"/>
            <a:ext cx="5393100" cy="2934999"/>
          </a:xfrm>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05642" cy="369332"/>
          </a:xfrm>
          <a:prstGeom prst="rect">
            <a:avLst/>
          </a:prstGeom>
          <a:noFill/>
        </p:spPr>
        <p:txBody>
          <a:bodyPr wrap="none" rtlCol="0">
            <a:spAutoFit/>
          </a:bodyPr>
          <a:lstStyle/>
          <a:p>
            <a:r>
              <a:rPr lang="en-US" b="1"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b="1"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b="1"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05642" cy="369332"/>
          </a:xfrm>
          <a:prstGeom prst="rect">
            <a:avLst/>
          </a:prstGeom>
          <a:noFill/>
        </p:spPr>
        <p:txBody>
          <a:bodyPr wrap="none" rtlCol="0">
            <a:spAutoFit/>
          </a:bodyPr>
          <a:lstStyle/>
          <a:p>
            <a:r>
              <a:rPr lang="en-US" b="1"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b="1"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b="1"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Up 7">
            <a:extLst>
              <a:ext uri="{FF2B5EF4-FFF2-40B4-BE49-F238E27FC236}">
                <a16:creationId xmlns:a16="http://schemas.microsoft.com/office/drawing/2014/main" id="{94373492-8DE8-4135-8954-E4E26FC4AC3F}"/>
              </a:ext>
            </a:extLst>
          </p:cNvPr>
          <p:cNvSpPr/>
          <p:nvPr/>
        </p:nvSpPr>
        <p:spPr>
          <a:xfrm>
            <a:off x="7348633" y="5099777"/>
            <a:ext cx="3012141" cy="689912"/>
          </a:xfrm>
          <a:prstGeom prst="curvedUpArrow">
            <a:avLst>
              <a:gd name="adj1" fmla="val 25000"/>
              <a:gd name="adj2" fmla="val 109284"/>
              <a:gd name="adj3" fmla="val 2952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5AD8811-7889-4442-B543-C8AF2BDAFF1F}"/>
              </a:ext>
            </a:extLst>
          </p:cNvPr>
          <p:cNvSpPr txBox="1"/>
          <p:nvPr/>
        </p:nvSpPr>
        <p:spPr>
          <a:xfrm>
            <a:off x="8194585" y="5375188"/>
            <a:ext cx="1067921" cy="369332"/>
          </a:xfrm>
          <a:prstGeom prst="rect">
            <a:avLst/>
          </a:prstGeom>
          <a:noFill/>
        </p:spPr>
        <p:txBody>
          <a:bodyPr wrap="none" rtlCol="0">
            <a:spAutoFit/>
          </a:bodyPr>
          <a:lstStyle/>
          <a:p>
            <a:r>
              <a:rPr lang="en-US" b="1" dirty="0"/>
              <a:t>Training</a:t>
            </a:r>
          </a:p>
        </p:txBody>
      </p: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a:xfrm>
            <a:off x="618467" y="2168481"/>
            <a:ext cx="5094796" cy="1260519"/>
          </a:xfrm>
        </p:spPr>
        <p:txBody>
          <a:bodyPr anchor="t">
            <a:normAutofit fontScale="85000" lnSpcReduction="10000"/>
          </a:bodyPr>
          <a:lstStyle/>
          <a:p>
            <a:r>
              <a:rPr lang="en-US" dirty="0"/>
              <a:t>Supervised learning is learning from a training set of labeled examples provided by a knowledgeable external supervisor.</a:t>
            </a:r>
          </a:p>
          <a:p>
            <a:r>
              <a:rPr lang="en-US" dirty="0"/>
              <a:t>Suitable for classification or regression.</a:t>
            </a:r>
          </a:p>
          <a:p>
            <a:r>
              <a:rPr lang="en-US" dirty="0"/>
              <a:t> We can view those algorithms as a function approximation</a:t>
            </a:r>
          </a:p>
        </p:txBody>
      </p:sp>
      <p:pic>
        <p:nvPicPr>
          <p:cNvPr id="20" name="Picture 19" descr="A picture containing drawing, clock&#10;&#10;Description automatically generated">
            <a:extLst>
              <a:ext uri="{FF2B5EF4-FFF2-40B4-BE49-F238E27FC236}">
                <a16:creationId xmlns:a16="http://schemas.microsoft.com/office/drawing/2014/main" id="{7D1F2841-9F20-438A-8E74-AABF062B6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905" y="702156"/>
            <a:ext cx="2567848" cy="1013800"/>
          </a:xfrm>
          <a:prstGeom prst="snip2DiagRect">
            <a:avLst/>
          </a:prstGeom>
          <a:solidFill>
            <a:srgbClr val="FFFFFF">
              <a:shade val="85000"/>
            </a:srgbClr>
          </a:solidFill>
          <a:ln w="31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0" name="Group 29">
            <a:extLst>
              <a:ext uri="{FF2B5EF4-FFF2-40B4-BE49-F238E27FC236}">
                <a16:creationId xmlns:a16="http://schemas.microsoft.com/office/drawing/2014/main" id="{BA7D1DAF-C401-4AE3-ACF0-A26AF6229B83}"/>
              </a:ext>
            </a:extLst>
          </p:cNvPr>
          <p:cNvGrpSpPr/>
          <p:nvPr/>
        </p:nvGrpSpPr>
        <p:grpSpPr>
          <a:xfrm>
            <a:off x="1226354" y="4641151"/>
            <a:ext cx="9739291" cy="1766445"/>
            <a:chOff x="1054215" y="4989004"/>
            <a:chExt cx="9739291" cy="1766445"/>
          </a:xfrm>
        </p:grpSpPr>
        <p:sp>
          <p:nvSpPr>
            <p:cNvPr id="29" name="Rectangle 28">
              <a:extLst>
                <a:ext uri="{FF2B5EF4-FFF2-40B4-BE49-F238E27FC236}">
                  <a16:creationId xmlns:a16="http://schemas.microsoft.com/office/drawing/2014/main" id="{38393808-8955-4BBB-A484-CC987BC81476}"/>
                </a:ext>
              </a:extLst>
            </p:cNvPr>
            <p:cNvSpPr/>
            <p:nvPr/>
          </p:nvSpPr>
          <p:spPr>
            <a:xfrm>
              <a:off x="1054215" y="4989004"/>
              <a:ext cx="9739291" cy="1766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AlexNet CNN architecture layers ">
              <a:extLst>
                <a:ext uri="{FF2B5EF4-FFF2-40B4-BE49-F238E27FC236}">
                  <a16:creationId xmlns:a16="http://schemas.microsoft.com/office/drawing/2014/main" id="{C0E14A79-97BD-451E-A2B7-44F8185F3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64" y="5142045"/>
              <a:ext cx="4671097" cy="1431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iger">
              <a:extLst>
                <a:ext uri="{FF2B5EF4-FFF2-40B4-BE49-F238E27FC236}">
                  <a16:creationId xmlns:a16="http://schemas.microsoft.com/office/drawing/2014/main" id="{5DF39A99-2FFC-4034-98EB-508FA4C1C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922" y="5153565"/>
              <a:ext cx="2040650" cy="143150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F97E325-17A1-4466-9E28-5314A73300D3}"/>
                </a:ext>
              </a:extLst>
            </p:cNvPr>
            <p:cNvSpPr txBox="1"/>
            <p:nvPr/>
          </p:nvSpPr>
          <p:spPr>
            <a:xfrm>
              <a:off x="9900453" y="5579415"/>
              <a:ext cx="766300" cy="369332"/>
            </a:xfrm>
            <a:prstGeom prst="rect">
              <a:avLst/>
            </a:prstGeom>
            <a:noFill/>
          </p:spPr>
          <p:txBody>
            <a:bodyPr wrap="none" rtlCol="0">
              <a:spAutoFit/>
            </a:bodyPr>
            <a:lstStyle/>
            <a:p>
              <a:r>
                <a:rPr lang="en-US" b="1" dirty="0"/>
                <a:t>Tiger</a:t>
              </a:r>
            </a:p>
          </p:txBody>
        </p:sp>
        <p:sp>
          <p:nvSpPr>
            <p:cNvPr id="26" name="TextBox 25">
              <a:extLst>
                <a:ext uri="{FF2B5EF4-FFF2-40B4-BE49-F238E27FC236}">
                  <a16:creationId xmlns:a16="http://schemas.microsoft.com/office/drawing/2014/main" id="{882971CB-2AC9-47EE-810B-9346BCE8C038}"/>
                </a:ext>
              </a:extLst>
            </p:cNvPr>
            <p:cNvSpPr txBox="1"/>
            <p:nvPr/>
          </p:nvSpPr>
          <p:spPr>
            <a:xfrm>
              <a:off x="1054215" y="5684649"/>
              <a:ext cx="1552028" cy="369332"/>
            </a:xfrm>
            <a:prstGeom prst="rect">
              <a:avLst/>
            </a:prstGeom>
            <a:noFill/>
          </p:spPr>
          <p:txBody>
            <a:bodyPr wrap="none" rtlCol="0">
              <a:spAutoFit/>
            </a:bodyPr>
            <a:lstStyle/>
            <a:p>
              <a:r>
                <a:rPr lang="en-US" dirty="0"/>
                <a:t>Deep Learning</a:t>
              </a:r>
            </a:p>
          </p:txBody>
        </p:sp>
        <p:sp>
          <p:nvSpPr>
            <p:cNvPr id="27" name="TextBox 26">
              <a:extLst>
                <a:ext uri="{FF2B5EF4-FFF2-40B4-BE49-F238E27FC236}">
                  <a16:creationId xmlns:a16="http://schemas.microsoft.com/office/drawing/2014/main" id="{CF574068-D743-4D6C-92E7-D04A9CF328A1}"/>
                </a:ext>
              </a:extLst>
            </p:cNvPr>
            <p:cNvSpPr txBox="1"/>
            <p:nvPr/>
          </p:nvSpPr>
          <p:spPr>
            <a:xfrm>
              <a:off x="6891848" y="6386117"/>
              <a:ext cx="3127908" cy="369332"/>
            </a:xfrm>
            <a:prstGeom prst="rect">
              <a:avLst/>
            </a:prstGeom>
            <a:noFill/>
          </p:spPr>
          <p:txBody>
            <a:bodyPr wrap="none" rtlCol="0">
              <a:spAutoFit/>
            </a:bodyPr>
            <a:lstStyle/>
            <a:p>
              <a:r>
                <a:rPr lang="en-US" dirty="0"/>
                <a:t>Convolutional Neural Network</a:t>
              </a:r>
            </a:p>
          </p:txBody>
        </p:sp>
      </p:grpSp>
      <p:pic>
        <p:nvPicPr>
          <p:cNvPr id="28" name="Picture 27">
            <a:extLst>
              <a:ext uri="{FF2B5EF4-FFF2-40B4-BE49-F238E27FC236}">
                <a16:creationId xmlns:a16="http://schemas.microsoft.com/office/drawing/2014/main" id="{368D05D5-3132-4919-AA4F-B475A19203CA}"/>
              </a:ext>
            </a:extLst>
          </p:cNvPr>
          <p:cNvPicPr>
            <a:picLocks noChangeAspect="1"/>
          </p:cNvPicPr>
          <p:nvPr/>
        </p:nvPicPr>
        <p:blipFill>
          <a:blip r:embed="rId6"/>
          <a:stretch>
            <a:fillRect/>
          </a:stretch>
        </p:blipFill>
        <p:spPr>
          <a:xfrm>
            <a:off x="7063988" y="614261"/>
            <a:ext cx="4707544" cy="4019724"/>
          </a:xfrm>
          <a:prstGeom prst="rect">
            <a:avLst/>
          </a:prstGeom>
        </p:spPr>
      </p:pic>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Useful for finding structure hidden in collections of unlabeled data. </a:t>
            </a:r>
            <a:br>
              <a:rPr lang="en-US" dirty="0"/>
            </a:br>
            <a:endParaRPr lang="en-US" dirty="0"/>
          </a:p>
        </p:txBody>
      </p:sp>
      <p:pic>
        <p:nvPicPr>
          <p:cNvPr id="3" name="Picture 2">
            <a:extLst>
              <a:ext uri="{FF2B5EF4-FFF2-40B4-BE49-F238E27FC236}">
                <a16:creationId xmlns:a16="http://schemas.microsoft.com/office/drawing/2014/main" id="{6C57B3F0-019C-4485-A8A0-411028045724}"/>
              </a:ext>
            </a:extLst>
          </p:cNvPr>
          <p:cNvPicPr>
            <a:picLocks noChangeAspect="1"/>
          </p:cNvPicPr>
          <p:nvPr/>
        </p:nvPicPr>
        <p:blipFill rotWithShape="1">
          <a:blip r:embed="rId3"/>
          <a:srcRect t="12368" r="27115"/>
          <a:stretch/>
        </p:blipFill>
        <p:spPr>
          <a:xfrm>
            <a:off x="1693863" y="3429000"/>
            <a:ext cx="2875283" cy="2726844"/>
          </a:xfrm>
          <a:prstGeom prst="rect">
            <a:avLst/>
          </a:prstGeom>
        </p:spPr>
      </p:pic>
      <p:pic>
        <p:nvPicPr>
          <p:cNvPr id="5" name="Picture 4">
            <a:extLst>
              <a:ext uri="{FF2B5EF4-FFF2-40B4-BE49-F238E27FC236}">
                <a16:creationId xmlns:a16="http://schemas.microsoft.com/office/drawing/2014/main" id="{967F0C4E-D095-42B5-9B05-18953C2992E5}"/>
              </a:ext>
            </a:extLst>
          </p:cNvPr>
          <p:cNvPicPr>
            <a:picLocks noChangeAspect="1"/>
          </p:cNvPicPr>
          <p:nvPr/>
        </p:nvPicPr>
        <p:blipFill rotWithShape="1">
          <a:blip r:embed="rId4"/>
          <a:srcRect t="16822"/>
          <a:stretch/>
        </p:blipFill>
        <p:spPr>
          <a:xfrm>
            <a:off x="6096000" y="3306008"/>
            <a:ext cx="4254016" cy="2685858"/>
          </a:xfrm>
          <a:prstGeom prst="rect">
            <a:avLst/>
          </a:prstGeom>
        </p:spPr>
      </p:pic>
      <p:sp>
        <p:nvSpPr>
          <p:cNvPr id="6" name="TextBox 5">
            <a:extLst>
              <a:ext uri="{FF2B5EF4-FFF2-40B4-BE49-F238E27FC236}">
                <a16:creationId xmlns:a16="http://schemas.microsoft.com/office/drawing/2014/main" id="{2BD919F2-6378-4CF8-87AB-E386E534B7DC}"/>
              </a:ext>
            </a:extLst>
          </p:cNvPr>
          <p:cNvSpPr txBox="1"/>
          <p:nvPr/>
        </p:nvSpPr>
        <p:spPr>
          <a:xfrm>
            <a:off x="2149504" y="2964460"/>
            <a:ext cx="1963999" cy="369332"/>
          </a:xfrm>
          <a:prstGeom prst="rect">
            <a:avLst/>
          </a:prstGeom>
          <a:noFill/>
        </p:spPr>
        <p:txBody>
          <a:bodyPr wrap="none" rtlCol="0">
            <a:spAutoFit/>
          </a:bodyPr>
          <a:lstStyle/>
          <a:p>
            <a:r>
              <a:rPr lang="en-US" dirty="0"/>
              <a:t>K-means clustering</a:t>
            </a:r>
          </a:p>
        </p:txBody>
      </p:sp>
      <p:sp>
        <p:nvSpPr>
          <p:cNvPr id="7" name="TextBox 6">
            <a:extLst>
              <a:ext uri="{FF2B5EF4-FFF2-40B4-BE49-F238E27FC236}">
                <a16:creationId xmlns:a16="http://schemas.microsoft.com/office/drawing/2014/main" id="{B9090C2B-3C20-4A0F-891E-D241A7603D44}"/>
              </a:ext>
            </a:extLst>
          </p:cNvPr>
          <p:cNvSpPr txBox="1"/>
          <p:nvPr/>
        </p:nvSpPr>
        <p:spPr>
          <a:xfrm>
            <a:off x="6745762" y="2936676"/>
            <a:ext cx="2665473" cy="369332"/>
          </a:xfrm>
          <a:prstGeom prst="rect">
            <a:avLst/>
          </a:prstGeom>
          <a:noFill/>
        </p:spPr>
        <p:txBody>
          <a:bodyPr wrap="none" rtlCol="0">
            <a:spAutoFit/>
          </a:bodyPr>
          <a:lstStyle/>
          <a:p>
            <a:r>
              <a:rPr lang="en-US" dirty="0"/>
              <a:t>K-means for Segmentation</a:t>
            </a:r>
          </a:p>
        </p:txBody>
      </p:sp>
    </p:spTree>
    <p:extLst>
      <p:ext uri="{BB962C8B-B14F-4D97-AF65-F5344CB8AC3E}">
        <p14:creationId xmlns:p14="http://schemas.microsoft.com/office/powerpoint/2010/main" val="41269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(3)</a:t>
            </a:r>
            <a:br>
              <a:rPr lang="en-US" dirty="0"/>
            </a:br>
            <a:r>
              <a:rPr lang="en-US" dirty="0"/>
              <a:t>Reinforcement Learning</a:t>
            </a:r>
          </a:p>
        </p:txBody>
      </p:sp>
      <p:pic>
        <p:nvPicPr>
          <p:cNvPr id="3" name="Picture 2">
            <a:extLst>
              <a:ext uri="{FF2B5EF4-FFF2-40B4-BE49-F238E27FC236}">
                <a16:creationId xmlns:a16="http://schemas.microsoft.com/office/drawing/2014/main" id="{07185421-945A-43E8-8CE3-79F71336EFFB}"/>
              </a:ext>
            </a:extLst>
          </p:cNvPr>
          <p:cNvPicPr>
            <a:picLocks noChangeAspect="1"/>
          </p:cNvPicPr>
          <p:nvPr/>
        </p:nvPicPr>
        <p:blipFill rotWithShape="1">
          <a:blip r:embed="rId3"/>
          <a:srcRect t="-1" r="12679" b="58784"/>
          <a:stretch/>
        </p:blipFill>
        <p:spPr>
          <a:xfrm>
            <a:off x="488327" y="2173767"/>
            <a:ext cx="9020472" cy="161246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C6CA9B-CDCF-4CFB-9DF1-7218170DC9B9}"/>
                  </a:ext>
                </a:extLst>
              </p:cNvPr>
              <p:cNvSpPr txBox="1"/>
              <p:nvPr/>
            </p:nvSpPr>
            <p:spPr>
              <a:xfrm>
                <a:off x="9696815" y="2451737"/>
                <a:ext cx="2006857" cy="138499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𝒔</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𝑠𝑡𝑎𝑡𝑒</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𝒐</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𝑜𝑏𝑠𝑒𝑟𝑣𝑎𝑡𝑖𝑜𝑛</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𝑎𝑐𝑡𝑖𝑜𝑛</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𝑟𝑒𝑤𝑎𝑟𝑑</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𝝅</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𝑜</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𝑝𝑜𝑙𝑖𝑐𝑦</m:t>
                      </m:r>
                    </m:oMath>
                  </m:oMathPara>
                </a14:m>
                <a:endParaRPr lang="en-US" b="0" dirty="0"/>
              </a:p>
            </p:txBody>
          </p:sp>
        </mc:Choice>
        <mc:Fallback>
          <p:sp>
            <p:nvSpPr>
              <p:cNvPr id="6" name="TextBox 5">
                <a:extLst>
                  <a:ext uri="{FF2B5EF4-FFF2-40B4-BE49-F238E27FC236}">
                    <a16:creationId xmlns:a16="http://schemas.microsoft.com/office/drawing/2014/main" id="{A7C6CA9B-CDCF-4CFB-9DF1-7218170DC9B9}"/>
                  </a:ext>
                </a:extLst>
              </p:cNvPr>
              <p:cNvSpPr txBox="1">
                <a:spLocks noRot="1" noChangeAspect="1" noMove="1" noResize="1" noEditPoints="1" noAdjustHandles="1" noChangeArrowheads="1" noChangeShapeType="1" noTextEdit="1"/>
              </p:cNvSpPr>
              <p:nvPr/>
            </p:nvSpPr>
            <p:spPr>
              <a:xfrm>
                <a:off x="9696815" y="2451737"/>
                <a:ext cx="2006857" cy="1384995"/>
              </a:xfrm>
              <a:prstGeom prst="rect">
                <a:avLst/>
              </a:prstGeom>
              <a:blipFill>
                <a:blip r:embed="rId4"/>
                <a:stretch>
                  <a:fillRect l="-3040" b="-6608"/>
                </a:stretch>
              </a:blipFill>
            </p:spPr>
            <p:txBody>
              <a:bodyPr/>
              <a:lstStyle/>
              <a:p>
                <a:r>
                  <a:rPr lang="en-US">
                    <a:noFill/>
                  </a:rPr>
                  <a:t> </a:t>
                </a:r>
              </a:p>
            </p:txBody>
          </p:sp>
        </mc:Fallback>
      </mc:AlternateContent>
      <p:pic>
        <p:nvPicPr>
          <p:cNvPr id="7" name="Picture 2" descr="AlexNet CNN architecture layers ">
            <a:extLst>
              <a:ext uri="{FF2B5EF4-FFF2-40B4-BE49-F238E27FC236}">
                <a16:creationId xmlns:a16="http://schemas.microsoft.com/office/drawing/2014/main" id="{02EA2EAA-689A-427E-AEB3-C041473DA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657" y="2103192"/>
            <a:ext cx="5261608" cy="16124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764C3B5-4D83-4F25-BB66-34B849D13E7B}"/>
                  </a:ext>
                </a:extLst>
              </p:cNvPr>
              <p:cNvSpPr txBox="1"/>
              <p:nvPr/>
            </p:nvSpPr>
            <p:spPr>
              <a:xfrm>
                <a:off x="8106359" y="3625978"/>
                <a:ext cx="46038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𝒂</m:t>
                      </m:r>
                    </m:oMath>
                  </m:oMathPara>
                </a14:m>
                <a:endParaRPr lang="en-US" sz="2400" b="1" dirty="0"/>
              </a:p>
            </p:txBody>
          </p:sp>
        </mc:Choice>
        <mc:Fallback>
          <p:sp>
            <p:nvSpPr>
              <p:cNvPr id="8" name="TextBox 7">
                <a:extLst>
                  <a:ext uri="{FF2B5EF4-FFF2-40B4-BE49-F238E27FC236}">
                    <a16:creationId xmlns:a16="http://schemas.microsoft.com/office/drawing/2014/main" id="{4764C3B5-4D83-4F25-BB66-34B849D13E7B}"/>
                  </a:ext>
                </a:extLst>
              </p:cNvPr>
              <p:cNvSpPr txBox="1">
                <a:spLocks noRot="1" noChangeAspect="1" noMove="1" noResize="1" noEditPoints="1" noAdjustHandles="1" noChangeArrowheads="1" noChangeShapeType="1" noTextEdit="1"/>
              </p:cNvSpPr>
              <p:nvPr/>
            </p:nvSpPr>
            <p:spPr>
              <a:xfrm>
                <a:off x="8106359" y="3625978"/>
                <a:ext cx="46038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E195910-89DA-4132-B816-2022EBD658F9}"/>
                  </a:ext>
                </a:extLst>
              </p:cNvPr>
              <p:cNvSpPr txBox="1"/>
              <p:nvPr/>
            </p:nvSpPr>
            <p:spPr>
              <a:xfrm>
                <a:off x="384053" y="3686872"/>
                <a:ext cx="734175" cy="461665"/>
              </a:xfrm>
              <a:prstGeom prst="rect">
                <a:avLst/>
              </a:prstGeom>
              <a:noFill/>
            </p:spPr>
            <p:txBody>
              <a:bodyPr wrap="none" rtlCol="0">
                <a:spAutoFit/>
              </a:bodyPr>
              <a:lstStyle/>
              <a:p>
                <a14:m>
                  <m:oMath xmlns:m="http://schemas.openxmlformats.org/officeDocument/2006/math">
                    <m:r>
                      <a:rPr lang="en-US" sz="2400" b="1" i="1" smtClean="0">
                        <a:latin typeface="Cambria Math" panose="02040503050406030204" pitchFamily="18" charset="0"/>
                      </a:rPr>
                      <m:t>𝒐</m:t>
                    </m:r>
                  </m:oMath>
                </a14:m>
                <a:r>
                  <a:rPr lang="en-US" sz="2400" dirty="0"/>
                  <a:t> , </a:t>
                </a:r>
                <a14:m>
                  <m:oMath xmlns:m="http://schemas.openxmlformats.org/officeDocument/2006/math">
                    <m:r>
                      <a:rPr lang="en-US" sz="2400" b="1" i="1" smtClean="0">
                        <a:latin typeface="Cambria Math" panose="02040503050406030204" pitchFamily="18" charset="0"/>
                      </a:rPr>
                      <m:t>𝒓</m:t>
                    </m:r>
                  </m:oMath>
                </a14:m>
                <a:endParaRPr lang="en-US" sz="2400" b="1" dirty="0"/>
              </a:p>
            </p:txBody>
          </p:sp>
        </mc:Choice>
        <mc:Fallback>
          <p:sp>
            <p:nvSpPr>
              <p:cNvPr id="9" name="TextBox 8">
                <a:extLst>
                  <a:ext uri="{FF2B5EF4-FFF2-40B4-BE49-F238E27FC236}">
                    <a16:creationId xmlns:a16="http://schemas.microsoft.com/office/drawing/2014/main" id="{EE195910-89DA-4132-B816-2022EBD658F9}"/>
                  </a:ext>
                </a:extLst>
              </p:cNvPr>
              <p:cNvSpPr txBox="1">
                <a:spLocks noRot="1" noChangeAspect="1" noMove="1" noResize="1" noEditPoints="1" noAdjustHandles="1" noChangeArrowheads="1" noChangeShapeType="1" noTextEdit="1"/>
              </p:cNvSpPr>
              <p:nvPr/>
            </p:nvSpPr>
            <p:spPr>
              <a:xfrm>
                <a:off x="384053" y="3686872"/>
                <a:ext cx="734175" cy="461665"/>
              </a:xfrm>
              <a:prstGeom prst="rect">
                <a:avLst/>
              </a:prstGeom>
              <a:blipFill>
                <a:blip r:embed="rId7"/>
                <a:stretch>
                  <a:fillRect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605EA76-EC87-4702-9878-8DEB4EF19EB8}"/>
                  </a:ext>
                </a:extLst>
              </p:cNvPr>
              <p:cNvSpPr txBox="1"/>
              <p:nvPr/>
            </p:nvSpPr>
            <p:spPr>
              <a:xfrm>
                <a:off x="4624343" y="3289283"/>
                <a:ext cx="135498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𝝅</m:t>
                          </m:r>
                        </m:e>
                        <m:sub>
                          <m:r>
                            <a:rPr lang="en-US" sz="2400" b="1" i="1">
                              <a:latin typeface="Cambria Math" panose="02040503050406030204" pitchFamily="18" charset="0"/>
                              <a:ea typeface="Cambria Math" panose="02040503050406030204" pitchFamily="18" charset="0"/>
                            </a:rPr>
                            <m:t>𝜽</m:t>
                          </m:r>
                        </m:sub>
                      </m:sSub>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𝒂</m:t>
                          </m:r>
                        </m:e>
                        <m:e>
                          <m:r>
                            <a:rPr lang="en-US" sz="2400" b="1" i="1" smtClean="0">
                              <a:latin typeface="Cambria Math" panose="02040503050406030204" pitchFamily="18" charset="0"/>
                              <a:ea typeface="Cambria Math" panose="02040503050406030204" pitchFamily="18" charset="0"/>
                            </a:rPr>
                            <m:t>𝒐</m:t>
                          </m:r>
                        </m:e>
                      </m:d>
                    </m:oMath>
                  </m:oMathPara>
                </a14:m>
                <a:endParaRPr lang="en-US" sz="2400" b="1" dirty="0"/>
              </a:p>
            </p:txBody>
          </p:sp>
        </mc:Choice>
        <mc:Fallback>
          <p:sp>
            <p:nvSpPr>
              <p:cNvPr id="10" name="TextBox 9">
                <a:extLst>
                  <a:ext uri="{FF2B5EF4-FFF2-40B4-BE49-F238E27FC236}">
                    <a16:creationId xmlns:a16="http://schemas.microsoft.com/office/drawing/2014/main" id="{B605EA76-EC87-4702-9878-8DEB4EF19EB8}"/>
                  </a:ext>
                </a:extLst>
              </p:cNvPr>
              <p:cNvSpPr txBox="1">
                <a:spLocks noRot="1" noChangeAspect="1" noMove="1" noResize="1" noEditPoints="1" noAdjustHandles="1" noChangeArrowheads="1" noChangeShapeType="1" noTextEdit="1"/>
              </p:cNvSpPr>
              <p:nvPr/>
            </p:nvSpPr>
            <p:spPr>
              <a:xfrm>
                <a:off x="4624343" y="3289283"/>
                <a:ext cx="1354986" cy="461665"/>
              </a:xfrm>
              <a:prstGeom prst="rect">
                <a:avLst/>
              </a:prstGeom>
              <a:blipFill>
                <a:blip r:embed="rId8"/>
                <a:stretch>
                  <a:fillRect b="-4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8F45A03-2DC0-407C-8F40-88BA4DC13395}"/>
              </a:ext>
            </a:extLst>
          </p:cNvPr>
          <p:cNvSpPr/>
          <p:nvPr/>
        </p:nvSpPr>
        <p:spPr>
          <a:xfrm>
            <a:off x="3561648" y="4368800"/>
            <a:ext cx="2873829" cy="8418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Environment </a:t>
            </a:r>
          </a:p>
        </p:txBody>
      </p:sp>
      <p:sp>
        <p:nvSpPr>
          <p:cNvPr id="14" name="Arrow: Bent-Up 13">
            <a:extLst>
              <a:ext uri="{FF2B5EF4-FFF2-40B4-BE49-F238E27FC236}">
                <a16:creationId xmlns:a16="http://schemas.microsoft.com/office/drawing/2014/main" id="{44DB1D61-78F9-46E8-AB42-1326B1B39AAE}"/>
              </a:ext>
            </a:extLst>
          </p:cNvPr>
          <p:cNvSpPr/>
          <p:nvPr/>
        </p:nvSpPr>
        <p:spPr>
          <a:xfrm flipH="1">
            <a:off x="1059544" y="3892852"/>
            <a:ext cx="2429534" cy="951896"/>
          </a:xfrm>
          <a:prstGeom prst="bentUpArrow">
            <a:avLst>
              <a:gd name="adj1" fmla="val 12802"/>
              <a:gd name="adj2" fmla="val 25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9AF28FE0-8CF9-44A9-B8F1-C14B04AD88D4}"/>
              </a:ext>
            </a:extLst>
          </p:cNvPr>
          <p:cNvSpPr/>
          <p:nvPr/>
        </p:nvSpPr>
        <p:spPr>
          <a:xfrm rot="16200000" flipH="1">
            <a:off x="6936674" y="3261589"/>
            <a:ext cx="1312178" cy="2220322"/>
          </a:xfrm>
          <a:prstGeom prst="bentUpArrow">
            <a:avLst>
              <a:gd name="adj1" fmla="val 9484"/>
              <a:gd name="adj2" fmla="val 18364"/>
              <a:gd name="adj3" fmla="val 172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334D1A2-549C-41EB-BAB7-3E1D4CD808AE}"/>
              </a:ext>
            </a:extLst>
          </p:cNvPr>
          <p:cNvGrpSpPr/>
          <p:nvPr/>
        </p:nvGrpSpPr>
        <p:grpSpPr>
          <a:xfrm>
            <a:off x="7355711" y="4993112"/>
            <a:ext cx="4682207" cy="1576620"/>
            <a:chOff x="7509793" y="4917778"/>
            <a:chExt cx="4682207" cy="1576620"/>
          </a:xfrm>
        </p:grpSpPr>
        <p:sp>
          <p:nvSpPr>
            <p:cNvPr id="17" name="Rectangle: Rounded Corners 16">
              <a:extLst>
                <a:ext uri="{FF2B5EF4-FFF2-40B4-BE49-F238E27FC236}">
                  <a16:creationId xmlns:a16="http://schemas.microsoft.com/office/drawing/2014/main" id="{275EF8AF-A36F-4C99-B0B0-C901AA64DDBD}"/>
                </a:ext>
              </a:extLst>
            </p:cNvPr>
            <p:cNvSpPr/>
            <p:nvPr/>
          </p:nvSpPr>
          <p:spPr>
            <a:xfrm>
              <a:off x="9885040" y="4917778"/>
              <a:ext cx="1103085"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5BD9CAF4-64D2-4303-B8D3-CFEEDF9824BF}"/>
                </a:ext>
              </a:extLst>
            </p:cNvPr>
            <p:cNvSpPr txBox="1"/>
            <p:nvPr/>
          </p:nvSpPr>
          <p:spPr>
            <a:xfrm>
              <a:off x="10097386" y="4917778"/>
              <a:ext cx="678391" cy="338554"/>
            </a:xfrm>
            <a:prstGeom prst="rect">
              <a:avLst/>
            </a:prstGeom>
            <a:noFill/>
          </p:spPr>
          <p:txBody>
            <a:bodyPr wrap="none" rtlCol="0">
              <a:spAutoFit/>
            </a:bodyPr>
            <a:lstStyle/>
            <a:p>
              <a:r>
                <a:rPr lang="en-US" sz="1600" dirty="0"/>
                <a:t>Agent</a:t>
              </a:r>
            </a:p>
          </p:txBody>
        </p: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4235A709-BE12-46B5-BA20-8F9FF359B774}"/>
                    </a:ext>
                  </a:extLst>
                </p:cNvPr>
                <p:cNvSpPr/>
                <p:nvPr/>
              </p:nvSpPr>
              <p:spPr>
                <a:xfrm>
                  <a:off x="11636463" y="5389489"/>
                  <a:ext cx="448905"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𝒂</m:t>
                            </m:r>
                          </m:e>
                          <m:sub>
                            <m:r>
                              <a:rPr lang="en-US" sz="1600" i="1">
                                <a:latin typeface="Cambria Math" panose="02040503050406030204" pitchFamily="18" charset="0"/>
                              </a:rPr>
                              <m:t>𝑡</m:t>
                            </m:r>
                          </m:sub>
                        </m:sSub>
                      </m:oMath>
                    </m:oMathPara>
                  </a14:m>
                  <a:endParaRPr lang="en-US" dirty="0"/>
                </a:p>
              </p:txBody>
            </p:sp>
          </mc:Choice>
          <mc:Fallback>
            <p:sp>
              <p:nvSpPr>
                <p:cNvPr id="19" name="Rectangle 18">
                  <a:extLst>
                    <a:ext uri="{FF2B5EF4-FFF2-40B4-BE49-F238E27FC236}">
                      <a16:creationId xmlns:a16="http://schemas.microsoft.com/office/drawing/2014/main" id="{4235A709-BE12-46B5-BA20-8F9FF359B774}"/>
                    </a:ext>
                  </a:extLst>
                </p:cNvPr>
                <p:cNvSpPr>
                  <a:spLocks noRot="1" noChangeAspect="1" noMove="1" noResize="1" noEditPoints="1" noAdjustHandles="1" noChangeArrowheads="1" noChangeShapeType="1" noTextEdit="1"/>
                </p:cNvSpPr>
                <p:nvPr/>
              </p:nvSpPr>
              <p:spPr>
                <a:xfrm>
                  <a:off x="11636463" y="5389489"/>
                  <a:ext cx="448905" cy="338554"/>
                </a:xfrm>
                <a:prstGeom prst="rect">
                  <a:avLst/>
                </a:prstGeom>
                <a:blipFill>
                  <a:blip r:embed="rId9"/>
                  <a:stretch>
                    <a:fillRect/>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10864B8C-983C-4232-B2F9-3BD221B1DB79}"/>
                </a:ext>
              </a:extLst>
            </p:cNvPr>
            <p:cNvSpPr/>
            <p:nvPr/>
          </p:nvSpPr>
          <p:spPr>
            <a:xfrm>
              <a:off x="9792590" y="6155844"/>
              <a:ext cx="1373804"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198F509-E3ED-401F-BAE4-66A960636BF8}"/>
                </a:ext>
              </a:extLst>
            </p:cNvPr>
            <p:cNvSpPr txBox="1"/>
            <p:nvPr/>
          </p:nvSpPr>
          <p:spPr>
            <a:xfrm>
              <a:off x="9885040" y="6155844"/>
              <a:ext cx="1242456" cy="338554"/>
            </a:xfrm>
            <a:prstGeom prst="rect">
              <a:avLst/>
            </a:prstGeom>
            <a:noFill/>
          </p:spPr>
          <p:txBody>
            <a:bodyPr wrap="none" rtlCol="0">
              <a:spAutoFit/>
            </a:bodyPr>
            <a:lstStyle/>
            <a:p>
              <a:r>
                <a:rPr lang="en-US" sz="1600" dirty="0"/>
                <a:t>Environment</a:t>
              </a:r>
            </a:p>
          </p:txBody>
        </p:sp>
        <p:sp>
          <p:nvSpPr>
            <p:cNvPr id="22" name="TextBox 21">
              <a:extLst>
                <a:ext uri="{FF2B5EF4-FFF2-40B4-BE49-F238E27FC236}">
                  <a16:creationId xmlns:a16="http://schemas.microsoft.com/office/drawing/2014/main" id="{392A01AE-2779-4F0A-BDAD-2231AE45DBD4}"/>
                </a:ext>
              </a:extLst>
            </p:cNvPr>
            <p:cNvSpPr txBox="1"/>
            <p:nvPr/>
          </p:nvSpPr>
          <p:spPr>
            <a:xfrm>
              <a:off x="11451092" y="5210629"/>
              <a:ext cx="740908" cy="338554"/>
            </a:xfrm>
            <a:prstGeom prst="rect">
              <a:avLst/>
            </a:prstGeom>
            <a:noFill/>
          </p:spPr>
          <p:txBody>
            <a:bodyPr wrap="none" rtlCol="0">
              <a:spAutoFit/>
            </a:bodyPr>
            <a:lstStyle/>
            <a:p>
              <a:r>
                <a:rPr lang="en-US" sz="1600" dirty="0"/>
                <a:t>Action</a:t>
              </a:r>
              <a:endParaRPr lang="en-US" dirty="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7BD0B0B-1F55-439A-9294-1FF3F598FBB3}"/>
                    </a:ext>
                  </a:extLst>
                </p:cNvPr>
                <p:cNvSpPr txBox="1"/>
                <p:nvPr/>
              </p:nvSpPr>
              <p:spPr>
                <a:xfrm>
                  <a:off x="8359530" y="5488319"/>
                  <a:ext cx="695768" cy="338554"/>
                </a:xfrm>
                <a:prstGeom prst="rect">
                  <a:avLst/>
                </a:prstGeom>
                <a:noFill/>
              </p:spPr>
              <p:txBody>
                <a:bodyPr wrap="none" rtlCol="0">
                  <a:spAutoFit/>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𝒐</m:t>
                          </m:r>
                        </m:e>
                        <m:sub>
                          <m:r>
                            <a:rPr lang="en-US" sz="1600" b="1" i="1" smtClean="0">
                              <a:latin typeface="Cambria Math" panose="02040503050406030204" pitchFamily="18" charset="0"/>
                            </a:rPr>
                            <m:t>𝒕</m:t>
                          </m:r>
                        </m:sub>
                      </m:sSub>
                    </m:oMath>
                  </a14:m>
                  <a:r>
                    <a:rPr lang="en-US" sz="1600" dirty="0"/>
                    <a:t> ,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𝒓</m:t>
                          </m:r>
                        </m:e>
                        <m:sub>
                          <m:r>
                            <a:rPr lang="en-US" sz="1600" b="1" i="1" smtClean="0">
                              <a:latin typeface="Cambria Math" panose="02040503050406030204" pitchFamily="18" charset="0"/>
                            </a:rPr>
                            <m:t>𝒕</m:t>
                          </m:r>
                        </m:sub>
                      </m:sSub>
                    </m:oMath>
                  </a14:m>
                  <a:endParaRPr lang="en-US" sz="2400" b="1" dirty="0"/>
                </a:p>
              </p:txBody>
            </p:sp>
          </mc:Choice>
          <mc:Fallback>
            <p:sp>
              <p:nvSpPr>
                <p:cNvPr id="23" name="TextBox 22">
                  <a:extLst>
                    <a:ext uri="{FF2B5EF4-FFF2-40B4-BE49-F238E27FC236}">
                      <a16:creationId xmlns:a16="http://schemas.microsoft.com/office/drawing/2014/main" id="{27BD0B0B-1F55-439A-9294-1FF3F598FBB3}"/>
                    </a:ext>
                  </a:extLst>
                </p:cNvPr>
                <p:cNvSpPr txBox="1">
                  <a:spLocks noRot="1" noChangeAspect="1" noMove="1" noResize="1" noEditPoints="1" noAdjustHandles="1" noChangeArrowheads="1" noChangeShapeType="1" noTextEdit="1"/>
                </p:cNvSpPr>
                <p:nvPr/>
              </p:nvSpPr>
              <p:spPr>
                <a:xfrm>
                  <a:off x="8359530" y="5488319"/>
                  <a:ext cx="695768" cy="338554"/>
                </a:xfrm>
                <a:prstGeom prst="rect">
                  <a:avLst/>
                </a:prstGeom>
                <a:blipFill>
                  <a:blip r:embed="rId10"/>
                  <a:stretch>
                    <a:fillRect t="-5455" b="-2363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7CBC83C-20A1-4663-A87F-DF891D0AA89A}"/>
                </a:ext>
              </a:extLst>
            </p:cNvPr>
            <p:cNvSpPr txBox="1"/>
            <p:nvPr/>
          </p:nvSpPr>
          <p:spPr>
            <a:xfrm>
              <a:off x="7509793" y="5250062"/>
              <a:ext cx="1946623" cy="338554"/>
            </a:xfrm>
            <a:prstGeom prst="rect">
              <a:avLst/>
            </a:prstGeom>
            <a:noFill/>
          </p:spPr>
          <p:txBody>
            <a:bodyPr wrap="none" rtlCol="0">
              <a:spAutoFit/>
            </a:bodyPr>
            <a:lstStyle/>
            <a:p>
              <a:r>
                <a:rPr lang="en-US" sz="1600" dirty="0"/>
                <a:t>Observation, Reward</a:t>
              </a:r>
              <a:endParaRPr lang="en-US" dirty="0"/>
            </a:p>
          </p:txBody>
        </p:sp>
        <p:cxnSp>
          <p:nvCxnSpPr>
            <p:cNvPr id="26" name="Connector: Curved 25">
              <a:extLst>
                <a:ext uri="{FF2B5EF4-FFF2-40B4-BE49-F238E27FC236}">
                  <a16:creationId xmlns:a16="http://schemas.microsoft.com/office/drawing/2014/main" id="{E4487F5D-0E08-47BA-ACC2-1F7AC5EB3C4B}"/>
                </a:ext>
              </a:extLst>
            </p:cNvPr>
            <p:cNvCxnSpPr>
              <a:cxnSpLocks/>
              <a:stCxn id="17" idx="3"/>
              <a:endCxn id="20" idx="3"/>
            </p:cNvCxnSpPr>
            <p:nvPr/>
          </p:nvCxnSpPr>
          <p:spPr>
            <a:xfrm>
              <a:off x="10988125" y="5087055"/>
              <a:ext cx="178269" cy="1238066"/>
            </a:xfrm>
            <a:prstGeom prst="curvedConnector3">
              <a:avLst>
                <a:gd name="adj1" fmla="val 308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CB65F53-AA2E-4A85-9880-FB72E73CF640}"/>
                </a:ext>
              </a:extLst>
            </p:cNvPr>
            <p:cNvCxnSpPr>
              <a:stCxn id="20" idx="1"/>
              <a:endCxn id="17" idx="1"/>
            </p:cNvCxnSpPr>
            <p:nvPr/>
          </p:nvCxnSpPr>
          <p:spPr>
            <a:xfrm rot="10800000" flipH="1">
              <a:off x="9792590" y="5087055"/>
              <a:ext cx="92450" cy="1238066"/>
            </a:xfrm>
            <a:prstGeom prst="curvedConnector3">
              <a:avLst>
                <a:gd name="adj1" fmla="val -463629"/>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50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1735-5D8D-42FA-9B6E-1F6390FAD277}"/>
              </a:ext>
            </a:extLst>
          </p:cNvPr>
          <p:cNvSpPr>
            <a:spLocks noGrp="1"/>
          </p:cNvSpPr>
          <p:nvPr>
            <p:ph type="title"/>
          </p:nvPr>
        </p:nvSpPr>
        <p:spPr/>
        <p:txBody>
          <a:bodyPr/>
          <a:lstStyle/>
          <a:p>
            <a:r>
              <a:rPr lang="en-US" dirty="0"/>
              <a:t>RL Applications:</a:t>
            </a:r>
          </a:p>
        </p:txBody>
      </p:sp>
      <p:pic>
        <p:nvPicPr>
          <p:cNvPr id="3" name="Picture 2">
            <a:extLst>
              <a:ext uri="{FF2B5EF4-FFF2-40B4-BE49-F238E27FC236}">
                <a16:creationId xmlns:a16="http://schemas.microsoft.com/office/drawing/2014/main" id="{7609FD89-587C-4113-8B83-860405043FF9}"/>
              </a:ext>
            </a:extLst>
          </p:cNvPr>
          <p:cNvPicPr>
            <a:picLocks noChangeAspect="1"/>
          </p:cNvPicPr>
          <p:nvPr/>
        </p:nvPicPr>
        <p:blipFill>
          <a:blip r:embed="rId2"/>
          <a:stretch>
            <a:fillRect/>
          </a:stretch>
        </p:blipFill>
        <p:spPr>
          <a:xfrm>
            <a:off x="1785937" y="1995487"/>
            <a:ext cx="8620125" cy="2867025"/>
          </a:xfrm>
          <a:prstGeom prst="rect">
            <a:avLst/>
          </a:prstGeom>
        </p:spPr>
      </p:pic>
    </p:spTree>
    <p:extLst>
      <p:ext uri="{BB962C8B-B14F-4D97-AF65-F5344CB8AC3E}">
        <p14:creationId xmlns:p14="http://schemas.microsoft.com/office/powerpoint/2010/main" val="35420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a:xfrm>
            <a:off x="581025" y="1253331"/>
            <a:ext cx="5862638" cy="4351338"/>
          </a:xfrm>
        </p:spPr>
        <p:txBody>
          <a:bodyPr/>
          <a:lstStyle/>
          <a:p>
            <a:r>
              <a:rPr lang="en-US" dirty="0"/>
              <a:t>A </a:t>
            </a:r>
            <a:r>
              <a:rPr lang="en-US" i="1" dirty="0"/>
              <a:t>policy</a:t>
            </a:r>
            <a:r>
              <a:rPr lang="en-US" dirty="0"/>
              <a:t> (the agent)</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pic>
        <p:nvPicPr>
          <p:cNvPr id="5" name="Picture 4">
            <a:extLst>
              <a:ext uri="{FF2B5EF4-FFF2-40B4-BE49-F238E27FC236}">
                <a16:creationId xmlns:a16="http://schemas.microsoft.com/office/drawing/2014/main" id="{AD290A35-0501-498E-B63C-2091FFEA53E0}"/>
              </a:ext>
            </a:extLst>
          </p:cNvPr>
          <p:cNvPicPr>
            <a:picLocks noChangeAspect="1"/>
          </p:cNvPicPr>
          <p:nvPr/>
        </p:nvPicPr>
        <p:blipFill>
          <a:blip r:embed="rId3"/>
          <a:stretch>
            <a:fillRect/>
          </a:stretch>
        </p:blipFill>
        <p:spPr>
          <a:xfrm>
            <a:off x="6872946" y="1909661"/>
            <a:ext cx="4051571" cy="30386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27138EDB-B689-4E0C-85B3-D1E817DFE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07" y="4777672"/>
            <a:ext cx="4229379" cy="1489524"/>
          </a:xfrm>
          <a:prstGeom prst="rect">
            <a:avLst/>
          </a:prstGeom>
        </p:spPr>
      </p:pic>
    </p:spTree>
    <p:extLst>
      <p:ext uri="{BB962C8B-B14F-4D97-AF65-F5344CB8AC3E}">
        <p14:creationId xmlns:p14="http://schemas.microsoft.com/office/powerpoint/2010/main" val="28238320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2116</Words>
  <Application>Microsoft Office PowerPoint</Application>
  <PresentationFormat>Widescreen</PresentationFormat>
  <Paragraphs>100</Paragraphs>
  <Slides>19</Slides>
  <Notes>10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Cambria Math</vt:lpstr>
      <vt:lpstr>Gill Sans MT</vt:lpstr>
      <vt:lpstr>Wingdings 2</vt:lpstr>
      <vt:lpstr>Dividend</vt:lpstr>
      <vt:lpstr>Global           Bootcamp – Houston Edition</vt:lpstr>
      <vt:lpstr>From Reinforcement Learning to Deep Reinforcement Learning</vt:lpstr>
      <vt:lpstr>Outline:</vt:lpstr>
      <vt:lpstr>Machine Learning vs Programming</vt:lpstr>
      <vt:lpstr>Types of Learning (1) Supervised Learning</vt:lpstr>
      <vt:lpstr>Types of Learning (2) Unsupervised Learning</vt:lpstr>
      <vt:lpstr>Types of Learning (3) Reinforcement Learning</vt:lpstr>
      <vt:lpstr>RL Applications:</vt:lpstr>
      <vt:lpstr>Elements of Reinforcement Learning </vt:lpstr>
      <vt:lpstr>Q-Learning</vt:lpstr>
      <vt:lpstr>Human-level control through deep reinforcement learning</vt:lpstr>
      <vt:lpstr>PowerPoint Presentation</vt:lpstr>
      <vt:lpstr>Visualization of learned value functions </vt:lpstr>
      <vt:lpstr>Schematic illustration of the CNN</vt:lpstr>
      <vt:lpstr>Average score and average predicted action-value.</vt:lpstr>
      <vt:lpstr>Grandmaster level in StarCraft II using multi-agent reinforcement learning</vt:lpstr>
      <vt:lpstr>PowerPoint Presentation</vt:lpstr>
      <vt:lpstr>PowerPoint Presentation</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Bootcamp – Houston Edition</dc:title>
  <dc:creator>PC 0028</dc:creator>
  <cp:lastModifiedBy>PC 0028</cp:lastModifiedBy>
  <cp:revision>16</cp:revision>
  <dcterms:created xsi:type="dcterms:W3CDTF">2019-12-13T06:23:15Z</dcterms:created>
  <dcterms:modified xsi:type="dcterms:W3CDTF">2019-12-14T04:59:51Z</dcterms:modified>
</cp:coreProperties>
</file>